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364" r:id="rId5"/>
    <p:sldId id="383" r:id="rId6"/>
    <p:sldId id="387" r:id="rId7"/>
    <p:sldId id="394" r:id="rId8"/>
    <p:sldId id="395" r:id="rId9"/>
    <p:sldId id="396" r:id="rId10"/>
    <p:sldId id="402" r:id="rId11"/>
    <p:sldId id="398" r:id="rId12"/>
    <p:sldId id="399" r:id="rId13"/>
    <p:sldId id="40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86" autoAdjust="0"/>
    <p:restoredTop sz="94689"/>
  </p:normalViewPr>
  <p:slideViewPr>
    <p:cSldViewPr snapToGrid="0" showGuides="1">
      <p:cViewPr varScale="1">
        <p:scale>
          <a:sx n="73" d="100"/>
          <a:sy n="73" d="100"/>
        </p:scale>
        <p:origin x="276" y="3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patient-safety/" TargetMode="External"/><Relationship Id="rId2" Type="http://schemas.openxmlformats.org/officeDocument/2006/relationships/hyperlink" Target="https://www.cqc.org.uk/guidance-providers/regulations-enforcement/fundamental-standard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killsforhealth.org.uk/resources/care-certificat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i="1" dirty="0"/>
              <a:t>:  ASSIGNMENT 1</a:t>
            </a:r>
          </a:p>
          <a:p>
            <a:r>
              <a:rPr lang="en-GB" altLang="en-US" u="sng" dirty="0"/>
              <a:t>Student Name</a:t>
            </a:r>
            <a:r>
              <a:rPr lang="en-GB" altLang="en-US" i="1" dirty="0"/>
              <a:t>:   Rosa Mbunga</a:t>
            </a:r>
          </a:p>
          <a:p>
            <a:r>
              <a:rPr lang="en-GB" altLang="en-US" u="sng" dirty="0"/>
              <a:t>Student ID</a:t>
            </a:r>
            <a:r>
              <a:rPr lang="en-GB" altLang="en-US" u="sng"/>
              <a:t>:        2514992</a:t>
            </a:r>
            <a:endParaRPr lang="en-GB" altLang="en-US" i="1" dirty="0"/>
          </a:p>
          <a:p>
            <a:r>
              <a:rPr lang="en-GB" altLang="en-US" u="sng" dirty="0"/>
              <a:t>Lecturer’s Name</a:t>
            </a:r>
            <a:r>
              <a:rPr lang="en-GB" altLang="en-US" i="1" dirty="0"/>
              <a:t>: Odett Jack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I have used AI to check my grammar as English is not my first language.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2800" b="1" dirty="0"/>
              <a:t>Introduction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1052" y="1052514"/>
            <a:ext cx="7035800" cy="3916363"/>
          </a:xfrm>
        </p:spPr>
        <p:txBody>
          <a:bodyPr/>
          <a:lstStyle/>
          <a:p>
            <a:pPr marL="0" indent="0">
              <a:buNone/>
              <a:defRPr/>
            </a:pPr>
            <a:endParaRPr lang="en-GB" sz="2800" b="1" i="1" dirty="0"/>
          </a:p>
          <a:p>
            <a:pPr marL="0" indent="0">
              <a:buNone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GB" sz="1900" b="1" dirty="0"/>
          </a:p>
          <a:p>
            <a:pPr marL="0" indent="0">
              <a:buNone/>
              <a:defRPr/>
            </a:pPr>
            <a:r>
              <a:rPr lang="en-GB" sz="1900" b="1" dirty="0"/>
              <a:t>Today I will be talking about the importance of working in teams in health and social care. I will explain what teamwork is, why it is essential, how it can be used in professional practices, discuss a useful teamwork model, provide a practical example and lastly, explain how this skill will support my future career.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r>
              <a:rPr lang="en-GB" sz="2800" b="1" dirty="0"/>
              <a:t>What is your chosen skill? </a:t>
            </a:r>
            <a:endParaRPr lang="en-GB" altLang="en-US" sz="28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334433" y="928315"/>
            <a:ext cx="11342915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600" dirty="0"/>
              <a:t>Working in teams means people working together towards a shared goal whilst expressing each other’s roles, responsibilities and skills in a task.</a:t>
            </a:r>
          </a:p>
          <a:p>
            <a:pPr>
              <a:lnSpc>
                <a:spcPct val="150000"/>
              </a:lnSpc>
            </a:pPr>
            <a:r>
              <a:rPr lang="en-GB" sz="1600" b="1" dirty="0"/>
              <a:t>Good teamwork involves: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Communication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Respect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Trust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Cooperation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Shared responsibility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/>
              <a:t>Supporting one another  </a:t>
            </a:r>
            <a:r>
              <a:rPr lang="en-GB" sz="1600" dirty="0"/>
              <a:t>(Skills for Health (2016) 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I have developed on my teamwork skills by working in a private care home. For every shift I am required to work alongside carers, senior carers, nurses and management to ensure residents receive safe, person-centred care (Care Quality Commission, 2023). This has helped me develop communication, cooperation and respect for different professional roles.</a:t>
            </a:r>
          </a:p>
          <a:p>
            <a:endParaRPr lang="en-GB" sz="2400" i="1" u="sng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r>
              <a:rPr lang="en-GB" sz="2800" b="1" dirty="0"/>
              <a:t>Importance of working in teams in professional practice</a:t>
            </a:r>
            <a:endParaRPr lang="en-GB" sz="9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654554" y="835982"/>
            <a:ext cx="10657114" cy="52014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300" b="1" u="sng" dirty="0"/>
              <a:t>Teamwork is essential because it: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Improves patient (resident) safety – </a:t>
            </a:r>
            <a:r>
              <a:rPr lang="en-GB" sz="1300" dirty="0"/>
              <a:t>E.G., if I notice a resident is more confused than usual, I immediately tell the senior carer so the team can assess the resident and provide the appropriate care.</a:t>
            </a:r>
            <a:endParaRPr lang="en-GB" sz="1300" b="1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Reduces mistakes – </a:t>
            </a:r>
            <a:r>
              <a:rPr lang="en-GB" sz="1300" dirty="0"/>
              <a:t>During shift handovers, the team shares updates about each resident’s care needs, reducing the risk of important information being missed. (NHS England, 2023)</a:t>
            </a:r>
            <a:endParaRPr lang="en-GB" sz="1300" b="1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Helps staff communicate effectively – </a:t>
            </a:r>
            <a:r>
              <a:rPr lang="en-GB" sz="1300" dirty="0"/>
              <a:t>When a resident refuses medication or meals, I communicate this to my colleagues so everyone is aware and the resident can be monitored.</a:t>
            </a:r>
            <a:endParaRPr lang="en-GB" sz="1300" b="1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Provides better quality care – </a:t>
            </a:r>
            <a:r>
              <a:rPr lang="en-GB" sz="1300" dirty="0"/>
              <a:t>By working together, staff can meet residents’ physical, emotional and personal care needs more effectively throughout the day. (Care Quality Commission, 2023).</a:t>
            </a:r>
            <a:endParaRPr lang="en-GB" sz="1300" b="1" dirty="0"/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Creates a supportive working environment – </a:t>
            </a:r>
            <a:r>
              <a:rPr lang="en-GB" sz="1300" dirty="0"/>
              <a:t>During busy shifts, colleagues help one another with tasks such as assisting residents with personal care or moving residents safely, ensuring the workload is shared fairly.</a:t>
            </a:r>
          </a:p>
          <a:p>
            <a:pPr>
              <a:lnSpc>
                <a:spcPct val="150000"/>
              </a:lnSpc>
            </a:pPr>
            <a:r>
              <a:rPr lang="en-GB" sz="1300" b="1" u="sng" dirty="0"/>
              <a:t>If teamwork is poor: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Information may not be shared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Mistakes can happen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Patients may receive inconsistent care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300" b="1" dirty="0"/>
              <a:t>Staff become stressed</a:t>
            </a:r>
          </a:p>
          <a:p>
            <a:endParaRPr lang="en-GB" sz="2000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r>
              <a:rPr lang="en-GB" sz="2800" b="1" dirty="0"/>
              <a:t>Model or framework linked to your chosen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986" y="1132800"/>
            <a:ext cx="11332028" cy="3650868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1600" b="1" u="sng" dirty="0" err="1"/>
              <a:t>Tuckman’s</a:t>
            </a:r>
            <a:r>
              <a:rPr lang="en-GB" sz="1600" b="1" u="sng" dirty="0"/>
              <a:t> Stages of Team Development</a:t>
            </a:r>
            <a:r>
              <a:rPr lang="en-GB" sz="1600" dirty="0"/>
              <a:t>  (</a:t>
            </a:r>
            <a:r>
              <a:rPr lang="en-GB" sz="1600" dirty="0" err="1"/>
              <a:t>Tuckman</a:t>
            </a:r>
            <a:r>
              <a:rPr lang="en-GB" sz="1600" dirty="0"/>
              <a:t>, B.W., 1965)</a:t>
            </a:r>
            <a:endParaRPr lang="en-GB" sz="1600" b="1" u="sng" dirty="0"/>
          </a:p>
          <a:p>
            <a:pPr marL="0" indent="0">
              <a:lnSpc>
                <a:spcPct val="150000"/>
              </a:lnSpc>
              <a:buNone/>
            </a:pPr>
            <a:endParaRPr lang="en-GB" sz="1600" u="sng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1600" u="sng" dirty="0"/>
              <a:t>The five stages are: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Forming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Storming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Norming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Performing</a:t>
            </a:r>
          </a:p>
          <a:p>
            <a:pPr lvl="0">
              <a:lnSpc>
                <a:spcPct val="150000"/>
              </a:lnSpc>
            </a:pPr>
            <a:r>
              <a:rPr lang="en-GB" sz="1600" dirty="0"/>
              <a:t>Adjourning</a:t>
            </a:r>
          </a:p>
          <a:p>
            <a:pPr>
              <a:lnSpc>
                <a:spcPct val="150000"/>
              </a:lnSpc>
            </a:pPr>
            <a:r>
              <a:rPr lang="en-GB" sz="1600" dirty="0"/>
              <a:t>The model explains how teams develop over time before becoming effective.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r>
              <a:rPr lang="en-GB" sz="2800" b="1" dirty="0"/>
              <a:t>Applying this skill in practice</a:t>
            </a:r>
            <a:br>
              <a:rPr lang="en-GB" sz="2800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6" y="764704"/>
            <a:ext cx="8600757" cy="4583407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1350" b="1" dirty="0"/>
              <a:t>Practical Example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350" dirty="0"/>
              <a:t>During a morning shift in a private care home, a resident who normally eats well suddenly refuses to eat breakfast and appears unusually tired.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350" b="1" dirty="0"/>
              <a:t>As part of the care team:</a:t>
            </a:r>
          </a:p>
          <a:p>
            <a:pPr lvl="0">
              <a:lnSpc>
                <a:spcPct val="150000"/>
              </a:lnSpc>
            </a:pPr>
            <a:r>
              <a:rPr lang="en-GB" sz="1350" dirty="0"/>
              <a:t>I report my observations to the senior carer.</a:t>
            </a:r>
          </a:p>
          <a:p>
            <a:pPr lvl="0">
              <a:lnSpc>
                <a:spcPct val="150000"/>
              </a:lnSpc>
            </a:pPr>
            <a:r>
              <a:rPr lang="en-GB" sz="1350" dirty="0"/>
              <a:t>The senior informs the nurse or manager.</a:t>
            </a:r>
          </a:p>
          <a:p>
            <a:pPr lvl="0">
              <a:lnSpc>
                <a:spcPct val="150000"/>
              </a:lnSpc>
            </a:pPr>
            <a:r>
              <a:rPr lang="en-GB" sz="1350" dirty="0"/>
              <a:t>The resident’s care records are checked.</a:t>
            </a:r>
          </a:p>
          <a:p>
            <a:pPr lvl="0">
              <a:lnSpc>
                <a:spcPct val="150000"/>
              </a:lnSpc>
            </a:pPr>
            <a:r>
              <a:rPr lang="en-GB" sz="1350" dirty="0"/>
              <a:t>The nurse assesses the resident and contacts the GP if necessary.</a:t>
            </a:r>
          </a:p>
          <a:p>
            <a:pPr lvl="0">
              <a:lnSpc>
                <a:spcPct val="150000"/>
              </a:lnSpc>
            </a:pPr>
            <a:r>
              <a:rPr lang="en-GB" sz="1350" dirty="0"/>
              <a:t>Staff continue monitoring the resident throughout the day and update each other during handover.</a:t>
            </a:r>
            <a:endParaRPr lang="en-GB" sz="1350" b="1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1350" b="1" dirty="0"/>
              <a:t>Impact on Care </a:t>
            </a:r>
            <a:r>
              <a:rPr lang="en-GB" sz="1350" dirty="0"/>
              <a:t>(Care Quality Commission, 2023):</a:t>
            </a:r>
            <a:endParaRPr lang="en-GB" sz="1350" b="1" dirty="0"/>
          </a:p>
          <a:p>
            <a:pPr lvl="0">
              <a:lnSpc>
                <a:spcPct val="150000"/>
              </a:lnSpc>
            </a:pPr>
            <a:r>
              <a:rPr lang="en-GB" sz="1350" dirty="0"/>
              <a:t>Changes in the resident’s condition are identified early.</a:t>
            </a:r>
          </a:p>
          <a:p>
            <a:pPr lvl="0">
              <a:lnSpc>
                <a:spcPct val="150000"/>
              </a:lnSpc>
            </a:pPr>
            <a:r>
              <a:rPr lang="en-GB" sz="1350" dirty="0"/>
              <a:t>Everyone is aware of the resident’s needs.</a:t>
            </a:r>
          </a:p>
          <a:p>
            <a:pPr lvl="0">
              <a:lnSpc>
                <a:spcPct val="150000"/>
              </a:lnSpc>
            </a:pPr>
            <a:r>
              <a:rPr lang="en-GB" sz="1350" dirty="0"/>
              <a:t>The resident receives appropriate care quickly.</a:t>
            </a:r>
          </a:p>
          <a:p>
            <a:pPr lvl="0">
              <a:lnSpc>
                <a:spcPct val="150000"/>
              </a:lnSpc>
            </a:pPr>
            <a:r>
              <a:rPr lang="en-GB" sz="1350" dirty="0"/>
              <a:t>Communication between staff helps prevent mistakes and keeps the resident safe.</a:t>
            </a:r>
          </a:p>
          <a:p>
            <a:pPr marL="0" indent="0">
              <a:buNone/>
            </a:pPr>
            <a:endParaRPr lang="en-GB" sz="1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 dirty="0"/>
              <a:t>How does this skill support my future career?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448780"/>
            <a:ext cx="11310257" cy="3960440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1500" b="1" dirty="0"/>
              <a:t>Why is this skill important for employability?</a:t>
            </a:r>
            <a:endParaRPr lang="en-GB" sz="1500" dirty="0"/>
          </a:p>
          <a:p>
            <a:pPr lvl="0">
              <a:lnSpc>
                <a:spcPct val="150000"/>
              </a:lnSpc>
            </a:pPr>
            <a:r>
              <a:rPr lang="en-GB" sz="1500" dirty="0"/>
              <a:t>Employers value teamwork because health and social care professionals work closely must be able to work effectively together to ensure the safety &amp; consistent care of residents. </a:t>
            </a:r>
            <a:endParaRPr lang="en-GB" sz="1500" b="1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1500" b="1" dirty="0"/>
              <a:t>Why is this skill important for my future role?</a:t>
            </a:r>
            <a:endParaRPr lang="en-GB" sz="1500" dirty="0"/>
          </a:p>
          <a:p>
            <a:pPr>
              <a:lnSpc>
                <a:spcPct val="150000"/>
              </a:lnSpc>
            </a:pPr>
            <a:r>
              <a:rPr lang="en-GB" sz="1500" dirty="0"/>
              <a:t>Teamwork allows me to learn from other carers, nurses and other professionals to provide the best care to residents. </a:t>
            </a:r>
            <a:r>
              <a:rPr lang="en-GB" sz="1500"/>
              <a:t>It </a:t>
            </a:r>
            <a:r>
              <a:rPr lang="en-GB" sz="1500" dirty="0"/>
              <a:t>also allows me to highlight my best skills, such as my initiative and reliability while continuing to develop professionally throughout my career.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500" b="1" dirty="0"/>
              <a:t>Reflection</a:t>
            </a:r>
            <a:endParaRPr lang="en-GB" sz="1500" dirty="0"/>
          </a:p>
          <a:p>
            <a:pPr lvl="0">
              <a:lnSpc>
                <a:spcPct val="150000"/>
              </a:lnSpc>
            </a:pPr>
            <a:r>
              <a:rPr lang="en-GB" sz="1500" dirty="0"/>
              <a:t>I believe teamwork is one of my strengths because I work with colleagues every day and enjoy supporting others. However, I would like to continue developing my confidence and communication skills so I can contribute more to the care of residents in my team. (Skills for Health, 2016)</a:t>
            </a:r>
          </a:p>
          <a:p>
            <a:pPr marL="0" indent="0" algn="ctr"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1028700"/>
            <a:ext cx="6172200" cy="857250"/>
          </a:xfrm>
        </p:spPr>
        <p:txBody>
          <a:bodyPr/>
          <a:lstStyle/>
          <a:p>
            <a:r>
              <a:rPr lang="en-GB" altLang="en-US" b="1"/>
              <a:t>Conclusion</a:t>
            </a:r>
            <a:endParaRPr lang="en-GB" altLang="en-US" b="1" i="1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4950" y="1885950"/>
            <a:ext cx="9182100" cy="3234266"/>
          </a:xfrm>
        </p:spPr>
        <p:txBody>
          <a:bodyPr anchor="b"/>
          <a:lstStyle/>
          <a:p>
            <a:pPr marL="0" indent="0">
              <a:buNone/>
            </a:pPr>
            <a:r>
              <a:rPr lang="en-GB" sz="2000" b="0" i="0" dirty="0">
                <a:effectLst/>
                <a:latin typeface="UICTFontTextStyleBody"/>
              </a:rPr>
              <a:t>In conclusion, working in teams is one of the most important skills in health and social care. My experience working in a private care home has shown me that effective teamwork improves communication, keeps residents safe as it allows us to private high quality care to each resident. </a:t>
            </a:r>
            <a:r>
              <a:rPr lang="en-GB" sz="2000" b="0" i="0" dirty="0" err="1">
                <a:effectLst/>
                <a:latin typeface="UICTFontTextStyleBody"/>
              </a:rPr>
              <a:t>Tuckman’s</a:t>
            </a:r>
            <a:r>
              <a:rPr lang="en-GB" sz="2000" b="0" i="0" dirty="0">
                <a:effectLst/>
                <a:latin typeface="UICTFontTextStyleBody"/>
              </a:rPr>
              <a:t> model demonstrates how teams develop into effective working groups, while my practical example shows how teamwork is used everyday in my workplace. I believe that teamwork is one of my strengths, and I will continue developing my confidence and communication skills so I can contribute even more effectively throughout my future career in health and social care.</a:t>
            </a:r>
            <a:endParaRPr lang="en-GB" sz="2000" dirty="0">
              <a:effectLst/>
              <a:latin typeface=".AppleSystemUIFont"/>
            </a:endParaRPr>
          </a:p>
          <a:p>
            <a:pPr marL="0" indent="0" algn="ctr">
              <a:lnSpc>
                <a:spcPct val="150000"/>
              </a:lnSpc>
              <a:buNone/>
            </a:pPr>
            <a:endParaRPr lang="en-GB" alt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950" y="1417638"/>
            <a:ext cx="10972800" cy="4059237"/>
          </a:xfrm>
        </p:spPr>
        <p:txBody>
          <a:bodyPr/>
          <a:lstStyle/>
          <a:p>
            <a:pPr lvl="0"/>
            <a:r>
              <a:rPr lang="en-GB" sz="2100" b="1" i="0" dirty="0">
                <a:effectLst/>
                <a:latin typeface="UICTFontTextStyleBody"/>
              </a:rPr>
              <a:t>Care Quality Commission (CQC) (2023) The Fundamental Standards. Available at: </a:t>
            </a:r>
            <a:r>
              <a:rPr lang="en-GB" sz="2100" b="1" i="0" dirty="0">
                <a:effectLst/>
                <a:latin typeface="UICTFontTextStyleBody"/>
                <a:hlinkClick r:id="rId2"/>
              </a:rPr>
              <a:t>https://</a:t>
            </a:r>
            <a:r>
              <a:rPr lang="en-GB" sz="2100" b="1" i="0" dirty="0" err="1">
                <a:effectLst/>
                <a:latin typeface="UICTFontTextStyleBody"/>
                <a:hlinkClick r:id="rId2"/>
              </a:rPr>
              <a:t>www.cqc.org.uk</a:t>
            </a:r>
            <a:r>
              <a:rPr lang="en-GB" sz="2100" b="1" i="0" dirty="0">
                <a:effectLst/>
                <a:latin typeface="UICTFontTextStyleBody"/>
                <a:hlinkClick r:id="rId2"/>
              </a:rPr>
              <a:t>/guidance-providers/regulations-enforcement/fundamental-standards</a:t>
            </a:r>
            <a:r>
              <a:rPr lang="en-GB" sz="2100" b="1" i="0" dirty="0">
                <a:effectLst/>
                <a:latin typeface="UICTFontTextStyleBody"/>
              </a:rPr>
              <a:t>  </a:t>
            </a:r>
            <a:endParaRPr lang="en-GB" sz="2100" b="1" dirty="0">
              <a:effectLst/>
              <a:latin typeface=".AppleSystemUIFont"/>
            </a:endParaRPr>
          </a:p>
          <a:p>
            <a:pPr lvl="0"/>
            <a:r>
              <a:rPr lang="en-GB" sz="2100" b="1" i="0" dirty="0">
                <a:effectLst/>
                <a:latin typeface="UICTFontTextStyleBody"/>
              </a:rPr>
              <a:t>NHS England (2023) The NHS Patient Safety Strategy: Safer culture, safer systems, safer patients. Available at: </a:t>
            </a:r>
            <a:r>
              <a:rPr lang="en-GB" sz="2100" b="1" i="0" dirty="0">
                <a:effectLst/>
                <a:latin typeface="UICTFontTextStyleBody"/>
                <a:hlinkClick r:id="rId3"/>
              </a:rPr>
              <a:t>https://</a:t>
            </a:r>
            <a:r>
              <a:rPr lang="en-GB" sz="2100" b="1" i="0" dirty="0" err="1">
                <a:effectLst/>
                <a:latin typeface="UICTFontTextStyleBody"/>
                <a:hlinkClick r:id="rId3"/>
              </a:rPr>
              <a:t>www.england.nhs.uk</a:t>
            </a:r>
            <a:r>
              <a:rPr lang="en-GB" sz="2100" b="1" i="0" dirty="0">
                <a:effectLst/>
                <a:latin typeface="UICTFontTextStyleBody"/>
                <a:hlinkClick r:id="rId3"/>
              </a:rPr>
              <a:t>/patient-safety/</a:t>
            </a:r>
            <a:r>
              <a:rPr lang="en-GB" sz="2100" b="1" i="0" dirty="0">
                <a:effectLst/>
                <a:latin typeface="UICTFontTextStyleBody"/>
              </a:rPr>
              <a:t> (Accessed: 7 July 2026).</a:t>
            </a:r>
            <a:endParaRPr lang="en-GB" sz="2100" b="1" dirty="0">
              <a:effectLst/>
              <a:latin typeface=".AppleSystemUIFont"/>
            </a:endParaRPr>
          </a:p>
          <a:p>
            <a:pPr lvl="0"/>
            <a:r>
              <a:rPr lang="en-GB" sz="2100" b="1" i="0" dirty="0">
                <a:effectLst/>
                <a:latin typeface="UICTFontTextStyleBody"/>
              </a:rPr>
              <a:t>Skills for Health (2016) The Care Certificate Framework. Available at: </a:t>
            </a:r>
            <a:r>
              <a:rPr lang="en-GB" sz="2100" b="1" i="0" dirty="0">
                <a:effectLst/>
                <a:latin typeface="UICTFontTextStyleBody"/>
                <a:hlinkClick r:id="rId4"/>
              </a:rPr>
              <a:t>https://www.skillsforhealth.org.uk/resources/care-certificate/</a:t>
            </a:r>
            <a:r>
              <a:rPr lang="en-GB" sz="2100" b="1" i="0" dirty="0">
                <a:effectLst/>
                <a:latin typeface="UICTFontTextStyleBody"/>
              </a:rPr>
              <a:t>  (Accessed: 7 July 2026).</a:t>
            </a:r>
            <a:endParaRPr lang="en-GB" sz="2100" b="1" dirty="0">
              <a:effectLst/>
              <a:latin typeface=".AppleSystemUIFont"/>
            </a:endParaRPr>
          </a:p>
          <a:p>
            <a:pPr lvl="0"/>
            <a:r>
              <a:rPr lang="en-GB" sz="2100" b="1" i="0" dirty="0" err="1">
                <a:effectLst/>
                <a:latin typeface="UICTFontTextStyleBody"/>
              </a:rPr>
              <a:t>Tuckman</a:t>
            </a:r>
            <a:r>
              <a:rPr lang="en-GB" sz="2100" b="1" i="0" dirty="0">
                <a:effectLst/>
                <a:latin typeface="UICTFontTextStyleBody"/>
              </a:rPr>
              <a:t>, B.W. (1966) </a:t>
            </a:r>
            <a:r>
              <a:rPr lang="en-GB" sz="2100" b="1" i="0" dirty="0" err="1">
                <a:effectLst/>
                <a:latin typeface="UICTFontTextStyleBody"/>
              </a:rPr>
              <a:t>ÔDevelpmental</a:t>
            </a:r>
            <a:r>
              <a:rPr lang="en-GB" sz="2100" b="1" i="0" dirty="0">
                <a:effectLst/>
                <a:latin typeface="UICTFontTextStyleBody"/>
              </a:rPr>
              <a:t> sequence in small groupsÕ, Psychological Bulletin, 63(6), pp.284Ð399.</a:t>
            </a:r>
            <a:endParaRPr lang="en-GB" sz="2100" b="1" dirty="0">
              <a:effectLst/>
              <a:latin typeface=".AppleSystemUIFont"/>
            </a:endParaRPr>
          </a:p>
          <a:p>
            <a:pPr marL="0" indent="0" algn="ctr">
              <a:buNone/>
            </a:pPr>
            <a:endParaRPr lang="en-GB" altLang="en-US" sz="21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8800a65368dfc3f7300a59bb15c4f2bf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53ace41c98e938e38de46df3234ab30b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804D3FF-3AF0-410C-95B5-E590B5CED1B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EB31EDA-E443-40E4-BAB5-4AC646A6AFCD}">
  <ds:schemaRefs>
    <ds:schemaRef ds:uri="http://schemas.microsoft.com/office/2006/metadata/properties"/>
    <ds:schemaRef ds:uri="http://www.w3.org/2000/xmlns/"/>
    <ds:schemaRef ds:uri="b4f9f7ee-5770-4a14-8925-17f3d16e50b7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08C28453-F063-46D5-BDC6-5CA3D5A18240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b4f9f7ee-5770-4a14-8925-17f3d16e50b7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15465</TotalTime>
  <Words>1090</Words>
  <Application>Microsoft Office PowerPoint</Application>
  <PresentationFormat>Widescreen</PresentationFormat>
  <Paragraphs>93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20140311PresentationUWTSDTemplate</vt:lpstr>
      <vt:lpstr>PowerPoint Presentation</vt:lpstr>
      <vt:lpstr>Acknowledge use of AI</vt:lpstr>
      <vt:lpstr>Introduction</vt:lpstr>
      <vt:lpstr>What is your chosen skill? </vt:lpstr>
      <vt:lpstr>Importance of working in teams in professional practice</vt:lpstr>
      <vt:lpstr>Model or framework linked to your chosen skill</vt:lpstr>
      <vt:lpstr>Applying this skill in practice </vt:lpstr>
      <vt:lpstr>How does this skill support my future career? 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Wiita</dc:creator>
  <cp:lastModifiedBy>kyra marie</cp:lastModifiedBy>
  <cp:revision>32</cp:revision>
  <dcterms:created xsi:type="dcterms:W3CDTF">2025-02-21T18:28:54Z</dcterms:created>
  <dcterms:modified xsi:type="dcterms:W3CDTF">2026-07-19T20:24:17Z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