
<file path=[Content_Types].xml><?xml version="1.0" encoding="utf-8"?>
<Types xmlns="http://schemas.openxmlformats.org/package/2006/content-types">
  <Default Extension="jpeg" ContentType="image/jpeg"/>
  <Default Extension="jpg" ContentType="image/jp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0693400" cy="7562850"/>
  <p:notesSz cx="10693400" cy="756285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969" autoAdjust="0"/>
  </p:normalViewPr>
  <p:slideViewPr>
    <p:cSldViewPr>
      <p:cViewPr varScale="1">
        <p:scale>
          <a:sx n="92" d="100"/>
          <a:sy n="92" d="100"/>
        </p:scale>
        <p:origin x="90" y="12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57FF6F-7ACF-4764-8B78-7013A5A4A18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34853BD-6FBB-42B8-BF5C-67ADABF83F7E}">
      <dgm:prSet/>
      <dgm:spPr/>
      <dgm:t>
        <a:bodyPr/>
        <a:lstStyle/>
        <a:p>
          <a:r>
            <a:rPr lang="en-US" b="0" i="0" baseline="0"/>
            <a:t>Chronic Obstructive Pulmonary Disease (COPD) is a long-term lung condition </a:t>
          </a:r>
          <a:endParaRPr lang="en-US"/>
        </a:p>
      </dgm:t>
    </dgm:pt>
    <dgm:pt modelId="{B1C0719F-FD5A-4621-B01E-60846F230D2E}" type="parTrans" cxnId="{92046DF1-C435-4FD5-8646-640A6020C431}">
      <dgm:prSet/>
      <dgm:spPr/>
      <dgm:t>
        <a:bodyPr/>
        <a:lstStyle/>
        <a:p>
          <a:endParaRPr lang="en-US"/>
        </a:p>
      </dgm:t>
    </dgm:pt>
    <dgm:pt modelId="{10041857-69E9-4252-BFBB-7D5C6DD0D26F}" type="sibTrans" cxnId="{92046DF1-C435-4FD5-8646-640A6020C431}">
      <dgm:prSet/>
      <dgm:spPr/>
      <dgm:t>
        <a:bodyPr/>
        <a:lstStyle/>
        <a:p>
          <a:endParaRPr lang="en-US"/>
        </a:p>
      </dgm:t>
    </dgm:pt>
    <dgm:pt modelId="{CBB31949-E015-4618-9706-FA6711A6A613}">
      <dgm:prSet/>
      <dgm:spPr/>
      <dgm:t>
        <a:bodyPr/>
        <a:lstStyle/>
        <a:p>
          <a:r>
            <a:rPr lang="en-US" b="0" i="0" baseline="0"/>
            <a:t>Causes breathing difficulties due to airflow obstruction </a:t>
          </a:r>
          <a:r>
            <a:rPr lang="en-US"/>
            <a:t>(Jo, 2022)</a:t>
          </a:r>
        </a:p>
      </dgm:t>
    </dgm:pt>
    <dgm:pt modelId="{3F22FF02-002A-4B79-B4B5-FE136786A4DA}" type="parTrans" cxnId="{CEE2DFDE-1BF5-4592-A1F2-9D546D1834C9}">
      <dgm:prSet/>
      <dgm:spPr/>
      <dgm:t>
        <a:bodyPr/>
        <a:lstStyle/>
        <a:p>
          <a:endParaRPr lang="en-US"/>
        </a:p>
      </dgm:t>
    </dgm:pt>
    <dgm:pt modelId="{C9ABCADF-20E3-4B9D-9E0C-2B126CADF27B}" type="sibTrans" cxnId="{CEE2DFDE-1BF5-4592-A1F2-9D546D1834C9}">
      <dgm:prSet/>
      <dgm:spPr/>
      <dgm:t>
        <a:bodyPr/>
        <a:lstStyle/>
        <a:p>
          <a:endParaRPr lang="en-US"/>
        </a:p>
      </dgm:t>
    </dgm:pt>
    <dgm:pt modelId="{8D8BE92E-506F-4110-8D38-ADB0A4FE87B0}">
      <dgm:prSet/>
      <dgm:spPr/>
      <dgm:t>
        <a:bodyPr/>
        <a:lstStyle/>
        <a:p>
          <a:r>
            <a:rPr lang="en-US" b="0" i="0" baseline="0"/>
            <a:t>Mainly caused by smoking and environmental exposure </a:t>
          </a:r>
          <a:endParaRPr lang="en-US"/>
        </a:p>
      </dgm:t>
    </dgm:pt>
    <dgm:pt modelId="{F2ADA9AD-332E-4DC9-AB00-BEC6B06A81C5}" type="parTrans" cxnId="{E283465D-885D-4A93-9B3B-E8B8C213FF71}">
      <dgm:prSet/>
      <dgm:spPr/>
      <dgm:t>
        <a:bodyPr/>
        <a:lstStyle/>
        <a:p>
          <a:endParaRPr lang="en-US"/>
        </a:p>
      </dgm:t>
    </dgm:pt>
    <dgm:pt modelId="{9FF20B33-5F44-4AF4-AF16-D0F5F3159D8E}" type="sibTrans" cxnId="{E283465D-885D-4A93-9B3B-E8B8C213FF71}">
      <dgm:prSet/>
      <dgm:spPr/>
      <dgm:t>
        <a:bodyPr/>
        <a:lstStyle/>
        <a:p>
          <a:endParaRPr lang="en-US"/>
        </a:p>
      </dgm:t>
    </dgm:pt>
    <dgm:pt modelId="{9C4CA929-BB6C-46C0-BB99-5EEE117416B3}">
      <dgm:prSet/>
      <dgm:spPr/>
      <dgm:t>
        <a:bodyPr/>
        <a:lstStyle/>
        <a:p>
          <a:r>
            <a:rPr lang="en-US" b="0" i="0" baseline="0"/>
            <a:t>Affects quality of life and daily functioning </a:t>
          </a:r>
          <a:endParaRPr lang="en-US"/>
        </a:p>
      </dgm:t>
    </dgm:pt>
    <dgm:pt modelId="{F247B75C-D144-4998-8D90-63B95B13C183}" type="parTrans" cxnId="{8914E5F7-4072-4B6A-98DC-1E6E3C9EF676}">
      <dgm:prSet/>
      <dgm:spPr/>
      <dgm:t>
        <a:bodyPr/>
        <a:lstStyle/>
        <a:p>
          <a:endParaRPr lang="en-US"/>
        </a:p>
      </dgm:t>
    </dgm:pt>
    <dgm:pt modelId="{37D4BD3C-3060-41B7-AC7F-0CF03A09D70A}" type="sibTrans" cxnId="{8914E5F7-4072-4B6A-98DC-1E6E3C9EF676}">
      <dgm:prSet/>
      <dgm:spPr/>
      <dgm:t>
        <a:bodyPr/>
        <a:lstStyle/>
        <a:p>
          <a:endParaRPr lang="en-US"/>
        </a:p>
      </dgm:t>
    </dgm:pt>
    <dgm:pt modelId="{2630F59B-F9AF-40C4-8800-1BEC9174673C}">
      <dgm:prSet/>
      <dgm:spPr/>
      <dgm:t>
        <a:bodyPr/>
        <a:lstStyle/>
        <a:p>
          <a:r>
            <a:rPr lang="en-US" b="0" i="0" baseline="0"/>
            <a:t>Case study focuses on a fictional COPD patient </a:t>
          </a:r>
          <a:r>
            <a:rPr lang="en-US"/>
            <a:t>(Pippalapalli and Lumb, 2023)</a:t>
          </a:r>
        </a:p>
      </dgm:t>
    </dgm:pt>
    <dgm:pt modelId="{03D7C442-A799-4908-8B0A-52C013ADFCA6}" type="parTrans" cxnId="{F3A9F4C2-CC1F-4945-B40A-2D1CB68507E3}">
      <dgm:prSet/>
      <dgm:spPr/>
      <dgm:t>
        <a:bodyPr/>
        <a:lstStyle/>
        <a:p>
          <a:endParaRPr lang="en-US"/>
        </a:p>
      </dgm:t>
    </dgm:pt>
    <dgm:pt modelId="{DEA1E5D0-8374-49B7-8BE0-5A712E6E8B85}" type="sibTrans" cxnId="{F3A9F4C2-CC1F-4945-B40A-2D1CB68507E3}">
      <dgm:prSet/>
      <dgm:spPr/>
      <dgm:t>
        <a:bodyPr/>
        <a:lstStyle/>
        <a:p>
          <a:endParaRPr lang="en-US"/>
        </a:p>
      </dgm:t>
    </dgm:pt>
    <dgm:pt modelId="{AADE6AE4-447C-47E1-BB1C-9808457F5E7B}" type="pres">
      <dgm:prSet presAssocID="{7B57FF6F-7ACF-4764-8B78-7013A5A4A18B}" presName="linear" presStyleCnt="0">
        <dgm:presLayoutVars>
          <dgm:animLvl val="lvl"/>
          <dgm:resizeHandles val="exact"/>
        </dgm:presLayoutVars>
      </dgm:prSet>
      <dgm:spPr/>
    </dgm:pt>
    <dgm:pt modelId="{E24E145C-37DE-4174-94F5-34F52808CF2E}" type="pres">
      <dgm:prSet presAssocID="{534853BD-6FBB-42B8-BF5C-67ADABF83F7E}" presName="parentText" presStyleLbl="node1" presStyleIdx="0" presStyleCnt="5">
        <dgm:presLayoutVars>
          <dgm:chMax val="0"/>
          <dgm:bulletEnabled val="1"/>
        </dgm:presLayoutVars>
      </dgm:prSet>
      <dgm:spPr/>
    </dgm:pt>
    <dgm:pt modelId="{22B629DA-A4FA-45C0-BCDA-B14A9A4DD886}" type="pres">
      <dgm:prSet presAssocID="{10041857-69E9-4252-BFBB-7D5C6DD0D26F}" presName="spacer" presStyleCnt="0"/>
      <dgm:spPr/>
    </dgm:pt>
    <dgm:pt modelId="{CCCB4129-B9F1-4B7C-AD25-53ED195CF0F5}" type="pres">
      <dgm:prSet presAssocID="{CBB31949-E015-4618-9706-FA6711A6A613}" presName="parentText" presStyleLbl="node1" presStyleIdx="1" presStyleCnt="5">
        <dgm:presLayoutVars>
          <dgm:chMax val="0"/>
          <dgm:bulletEnabled val="1"/>
        </dgm:presLayoutVars>
      </dgm:prSet>
      <dgm:spPr/>
    </dgm:pt>
    <dgm:pt modelId="{81210A47-12B8-466E-BF0E-2DAD3ED6AED9}" type="pres">
      <dgm:prSet presAssocID="{C9ABCADF-20E3-4B9D-9E0C-2B126CADF27B}" presName="spacer" presStyleCnt="0"/>
      <dgm:spPr/>
    </dgm:pt>
    <dgm:pt modelId="{526D85A1-DA0A-405E-AD87-E4DD65F62008}" type="pres">
      <dgm:prSet presAssocID="{8D8BE92E-506F-4110-8D38-ADB0A4FE87B0}" presName="parentText" presStyleLbl="node1" presStyleIdx="2" presStyleCnt="5">
        <dgm:presLayoutVars>
          <dgm:chMax val="0"/>
          <dgm:bulletEnabled val="1"/>
        </dgm:presLayoutVars>
      </dgm:prSet>
      <dgm:spPr/>
    </dgm:pt>
    <dgm:pt modelId="{5069A016-FF27-4A7C-8982-393A80AB52FA}" type="pres">
      <dgm:prSet presAssocID="{9FF20B33-5F44-4AF4-AF16-D0F5F3159D8E}" presName="spacer" presStyleCnt="0"/>
      <dgm:spPr/>
    </dgm:pt>
    <dgm:pt modelId="{143C3F75-F34C-4B70-A00F-B21365CF5334}" type="pres">
      <dgm:prSet presAssocID="{9C4CA929-BB6C-46C0-BB99-5EEE117416B3}" presName="parentText" presStyleLbl="node1" presStyleIdx="3" presStyleCnt="5">
        <dgm:presLayoutVars>
          <dgm:chMax val="0"/>
          <dgm:bulletEnabled val="1"/>
        </dgm:presLayoutVars>
      </dgm:prSet>
      <dgm:spPr/>
    </dgm:pt>
    <dgm:pt modelId="{CC01C7B1-9E07-4CA8-BA4C-3333B4207BA5}" type="pres">
      <dgm:prSet presAssocID="{37D4BD3C-3060-41B7-AC7F-0CF03A09D70A}" presName="spacer" presStyleCnt="0"/>
      <dgm:spPr/>
    </dgm:pt>
    <dgm:pt modelId="{6D372074-46A2-4E9B-98A7-4A5CCBE20A2C}" type="pres">
      <dgm:prSet presAssocID="{2630F59B-F9AF-40C4-8800-1BEC9174673C}" presName="parentText" presStyleLbl="node1" presStyleIdx="4" presStyleCnt="5">
        <dgm:presLayoutVars>
          <dgm:chMax val="0"/>
          <dgm:bulletEnabled val="1"/>
        </dgm:presLayoutVars>
      </dgm:prSet>
      <dgm:spPr/>
    </dgm:pt>
  </dgm:ptLst>
  <dgm:cxnLst>
    <dgm:cxn modelId="{B095E902-81AE-46C1-B44D-AF1A691E0A0F}" type="presOf" srcId="{7B57FF6F-7ACF-4764-8B78-7013A5A4A18B}" destId="{AADE6AE4-447C-47E1-BB1C-9808457F5E7B}" srcOrd="0" destOrd="0" presId="urn:microsoft.com/office/officeart/2005/8/layout/vList2"/>
    <dgm:cxn modelId="{0B47000D-FDA1-4966-A30E-DF61E70A83A8}" type="presOf" srcId="{2630F59B-F9AF-40C4-8800-1BEC9174673C}" destId="{6D372074-46A2-4E9B-98A7-4A5CCBE20A2C}" srcOrd="0" destOrd="0" presId="urn:microsoft.com/office/officeart/2005/8/layout/vList2"/>
    <dgm:cxn modelId="{1A9E0D3E-24B9-4678-B7DD-A25B46D23A21}" type="presOf" srcId="{9C4CA929-BB6C-46C0-BB99-5EEE117416B3}" destId="{143C3F75-F34C-4B70-A00F-B21365CF5334}" srcOrd="0" destOrd="0" presId="urn:microsoft.com/office/officeart/2005/8/layout/vList2"/>
    <dgm:cxn modelId="{E283465D-885D-4A93-9B3B-E8B8C213FF71}" srcId="{7B57FF6F-7ACF-4764-8B78-7013A5A4A18B}" destId="{8D8BE92E-506F-4110-8D38-ADB0A4FE87B0}" srcOrd="2" destOrd="0" parTransId="{F2ADA9AD-332E-4DC9-AB00-BEC6B06A81C5}" sibTransId="{9FF20B33-5F44-4AF4-AF16-D0F5F3159D8E}"/>
    <dgm:cxn modelId="{AFAF2373-733C-4CDA-8EA7-FC6C7CE6E133}" type="presOf" srcId="{CBB31949-E015-4618-9706-FA6711A6A613}" destId="{CCCB4129-B9F1-4B7C-AD25-53ED195CF0F5}" srcOrd="0" destOrd="0" presId="urn:microsoft.com/office/officeart/2005/8/layout/vList2"/>
    <dgm:cxn modelId="{94380D7A-25A5-4326-A1A8-5759AB306E51}" type="presOf" srcId="{8D8BE92E-506F-4110-8D38-ADB0A4FE87B0}" destId="{526D85A1-DA0A-405E-AD87-E4DD65F62008}" srcOrd="0" destOrd="0" presId="urn:microsoft.com/office/officeart/2005/8/layout/vList2"/>
    <dgm:cxn modelId="{F3A9F4C2-CC1F-4945-B40A-2D1CB68507E3}" srcId="{7B57FF6F-7ACF-4764-8B78-7013A5A4A18B}" destId="{2630F59B-F9AF-40C4-8800-1BEC9174673C}" srcOrd="4" destOrd="0" parTransId="{03D7C442-A799-4908-8B0A-52C013ADFCA6}" sibTransId="{DEA1E5D0-8374-49B7-8BE0-5A712E6E8B85}"/>
    <dgm:cxn modelId="{37B593C4-57C8-45B8-911F-040EDEC23CBB}" type="presOf" srcId="{534853BD-6FBB-42B8-BF5C-67ADABF83F7E}" destId="{E24E145C-37DE-4174-94F5-34F52808CF2E}" srcOrd="0" destOrd="0" presId="urn:microsoft.com/office/officeart/2005/8/layout/vList2"/>
    <dgm:cxn modelId="{CEE2DFDE-1BF5-4592-A1F2-9D546D1834C9}" srcId="{7B57FF6F-7ACF-4764-8B78-7013A5A4A18B}" destId="{CBB31949-E015-4618-9706-FA6711A6A613}" srcOrd="1" destOrd="0" parTransId="{3F22FF02-002A-4B79-B4B5-FE136786A4DA}" sibTransId="{C9ABCADF-20E3-4B9D-9E0C-2B126CADF27B}"/>
    <dgm:cxn modelId="{92046DF1-C435-4FD5-8646-640A6020C431}" srcId="{7B57FF6F-7ACF-4764-8B78-7013A5A4A18B}" destId="{534853BD-6FBB-42B8-BF5C-67ADABF83F7E}" srcOrd="0" destOrd="0" parTransId="{B1C0719F-FD5A-4621-B01E-60846F230D2E}" sibTransId="{10041857-69E9-4252-BFBB-7D5C6DD0D26F}"/>
    <dgm:cxn modelId="{8914E5F7-4072-4B6A-98DC-1E6E3C9EF676}" srcId="{7B57FF6F-7ACF-4764-8B78-7013A5A4A18B}" destId="{9C4CA929-BB6C-46C0-BB99-5EEE117416B3}" srcOrd="3" destOrd="0" parTransId="{F247B75C-D144-4998-8D90-63B95B13C183}" sibTransId="{37D4BD3C-3060-41B7-AC7F-0CF03A09D70A}"/>
    <dgm:cxn modelId="{369673D6-6F96-457D-BAC4-8BF33B13836C}" type="presParOf" srcId="{AADE6AE4-447C-47E1-BB1C-9808457F5E7B}" destId="{E24E145C-37DE-4174-94F5-34F52808CF2E}" srcOrd="0" destOrd="0" presId="urn:microsoft.com/office/officeart/2005/8/layout/vList2"/>
    <dgm:cxn modelId="{1FA6BB93-9207-4AF8-A5E5-C6BA32040ECA}" type="presParOf" srcId="{AADE6AE4-447C-47E1-BB1C-9808457F5E7B}" destId="{22B629DA-A4FA-45C0-BCDA-B14A9A4DD886}" srcOrd="1" destOrd="0" presId="urn:microsoft.com/office/officeart/2005/8/layout/vList2"/>
    <dgm:cxn modelId="{C8B18A23-8935-432C-BC41-C6BAB158E552}" type="presParOf" srcId="{AADE6AE4-447C-47E1-BB1C-9808457F5E7B}" destId="{CCCB4129-B9F1-4B7C-AD25-53ED195CF0F5}" srcOrd="2" destOrd="0" presId="urn:microsoft.com/office/officeart/2005/8/layout/vList2"/>
    <dgm:cxn modelId="{F26DA1F4-F07B-4532-B410-4020ECBAA7B3}" type="presParOf" srcId="{AADE6AE4-447C-47E1-BB1C-9808457F5E7B}" destId="{81210A47-12B8-466E-BF0E-2DAD3ED6AED9}" srcOrd="3" destOrd="0" presId="urn:microsoft.com/office/officeart/2005/8/layout/vList2"/>
    <dgm:cxn modelId="{60A61DAE-0587-4071-AED1-D8AB05344AB1}" type="presParOf" srcId="{AADE6AE4-447C-47E1-BB1C-9808457F5E7B}" destId="{526D85A1-DA0A-405E-AD87-E4DD65F62008}" srcOrd="4" destOrd="0" presId="urn:microsoft.com/office/officeart/2005/8/layout/vList2"/>
    <dgm:cxn modelId="{01B0D36D-76AF-4C19-A9B5-74BD0DDBF410}" type="presParOf" srcId="{AADE6AE4-447C-47E1-BB1C-9808457F5E7B}" destId="{5069A016-FF27-4A7C-8982-393A80AB52FA}" srcOrd="5" destOrd="0" presId="urn:microsoft.com/office/officeart/2005/8/layout/vList2"/>
    <dgm:cxn modelId="{6D6A83A5-0195-4E67-8365-05262D7F6E27}" type="presParOf" srcId="{AADE6AE4-447C-47E1-BB1C-9808457F5E7B}" destId="{143C3F75-F34C-4B70-A00F-B21365CF5334}" srcOrd="6" destOrd="0" presId="urn:microsoft.com/office/officeart/2005/8/layout/vList2"/>
    <dgm:cxn modelId="{2D948765-21A7-455A-BFFA-CD4CC1DDC58C}" type="presParOf" srcId="{AADE6AE4-447C-47E1-BB1C-9808457F5E7B}" destId="{CC01C7B1-9E07-4CA8-BA4C-3333B4207BA5}" srcOrd="7" destOrd="0" presId="urn:microsoft.com/office/officeart/2005/8/layout/vList2"/>
    <dgm:cxn modelId="{3DCC6664-431B-49AA-BEA3-998360EDB70C}" type="presParOf" srcId="{AADE6AE4-447C-47E1-BB1C-9808457F5E7B}" destId="{6D372074-46A2-4E9B-98A7-4A5CCBE20A2C}"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1CC440-60F6-48E4-B0BE-C91C52716EE7}" type="doc">
      <dgm:prSet loTypeId="urn:microsoft.com/office/officeart/2005/8/layout/hProcess9" loCatId="process" qsTypeId="urn:microsoft.com/office/officeart/2005/8/quickstyle/simple4" qsCatId="simple" csTypeId="urn:microsoft.com/office/officeart/2005/8/colors/colorful1" csCatId="colorful"/>
      <dgm:spPr/>
      <dgm:t>
        <a:bodyPr/>
        <a:lstStyle/>
        <a:p>
          <a:endParaRPr lang="en-US"/>
        </a:p>
      </dgm:t>
    </dgm:pt>
    <dgm:pt modelId="{4F751871-0C74-4708-8930-1D5FD3902CF5}">
      <dgm:prSet/>
      <dgm:spPr/>
      <dgm:t>
        <a:bodyPr/>
        <a:lstStyle/>
        <a:p>
          <a:r>
            <a:rPr lang="en-US" b="0" i="0" baseline="0"/>
            <a:t>The patient is Mr. Ahmed Khan, a 65-year-old male retired factory worker </a:t>
          </a:r>
          <a:endParaRPr lang="en-US"/>
        </a:p>
      </dgm:t>
    </dgm:pt>
    <dgm:pt modelId="{7B969746-6E23-497C-B3BA-0F78C9F88AA7}" type="parTrans" cxnId="{034C1EF5-214A-4247-974F-44070797A9E2}">
      <dgm:prSet/>
      <dgm:spPr/>
      <dgm:t>
        <a:bodyPr/>
        <a:lstStyle/>
        <a:p>
          <a:endParaRPr lang="en-US"/>
        </a:p>
      </dgm:t>
    </dgm:pt>
    <dgm:pt modelId="{44B0B7AC-AF8D-49D3-A146-5DF01C6BB33F}" type="sibTrans" cxnId="{034C1EF5-214A-4247-974F-44070797A9E2}">
      <dgm:prSet/>
      <dgm:spPr/>
      <dgm:t>
        <a:bodyPr/>
        <a:lstStyle/>
        <a:p>
          <a:endParaRPr lang="en-US"/>
        </a:p>
      </dgm:t>
    </dgm:pt>
    <dgm:pt modelId="{FEDEEFEE-828B-4A71-BEDB-D00013AC1BC2}">
      <dgm:prSet/>
      <dgm:spPr/>
      <dgm:t>
        <a:bodyPr/>
        <a:lstStyle/>
        <a:p>
          <a:r>
            <a:rPr lang="en-US" b="0" i="0" baseline="0"/>
            <a:t>He has a long history of smoking for approximately 40 years </a:t>
          </a:r>
          <a:endParaRPr lang="en-US"/>
        </a:p>
      </dgm:t>
    </dgm:pt>
    <dgm:pt modelId="{912DF170-6D51-49EA-84A4-1827C4BEB032}" type="parTrans" cxnId="{9A9DB048-3EB3-42E1-95A2-C3AEE92FD80F}">
      <dgm:prSet/>
      <dgm:spPr/>
      <dgm:t>
        <a:bodyPr/>
        <a:lstStyle/>
        <a:p>
          <a:endParaRPr lang="en-US"/>
        </a:p>
      </dgm:t>
    </dgm:pt>
    <dgm:pt modelId="{37996B9E-D431-4500-8796-E61758E64988}" type="sibTrans" cxnId="{9A9DB048-3EB3-42E1-95A2-C3AEE92FD80F}">
      <dgm:prSet/>
      <dgm:spPr/>
      <dgm:t>
        <a:bodyPr/>
        <a:lstStyle/>
        <a:p>
          <a:endParaRPr lang="en-US"/>
        </a:p>
      </dgm:t>
    </dgm:pt>
    <dgm:pt modelId="{DA892605-0AE3-4343-B56C-7041DA4E2640}">
      <dgm:prSet/>
      <dgm:spPr/>
      <dgm:t>
        <a:bodyPr/>
        <a:lstStyle/>
        <a:p>
          <a:r>
            <a:rPr lang="en-US" b="0" i="0" baseline="0"/>
            <a:t>He leads a sedentary lifestyle with minimal physical activity due to breathlessness </a:t>
          </a:r>
          <a:endParaRPr lang="en-US"/>
        </a:p>
      </dgm:t>
    </dgm:pt>
    <dgm:pt modelId="{F3ACCD6B-52B6-4313-9655-5A1C6F73E411}" type="parTrans" cxnId="{AA3D925E-D356-45A5-B662-4F1B33AC5E00}">
      <dgm:prSet/>
      <dgm:spPr/>
      <dgm:t>
        <a:bodyPr/>
        <a:lstStyle/>
        <a:p>
          <a:endParaRPr lang="en-US"/>
        </a:p>
      </dgm:t>
    </dgm:pt>
    <dgm:pt modelId="{9F1B54A8-9740-4D7C-9C20-C0329D5C079A}" type="sibTrans" cxnId="{AA3D925E-D356-45A5-B662-4F1B33AC5E00}">
      <dgm:prSet/>
      <dgm:spPr/>
      <dgm:t>
        <a:bodyPr/>
        <a:lstStyle/>
        <a:p>
          <a:endParaRPr lang="en-US"/>
        </a:p>
      </dgm:t>
    </dgm:pt>
    <dgm:pt modelId="{27807400-12E7-488E-ABFD-63100D734320}">
      <dgm:prSet/>
      <dgm:spPr/>
      <dgm:t>
        <a:bodyPr/>
        <a:lstStyle/>
        <a:p>
          <a:r>
            <a:rPr lang="en-US" b="0" i="0" baseline="0"/>
            <a:t>Health measurements include overweight BMI, hypertension, and low oxygen saturation (~90%) </a:t>
          </a:r>
          <a:endParaRPr lang="en-US"/>
        </a:p>
      </dgm:t>
    </dgm:pt>
    <dgm:pt modelId="{017F31BB-A5B5-4EC6-AF91-35B379CDAECE}" type="parTrans" cxnId="{4796FC7B-3385-495E-9DB2-68332D4E362D}">
      <dgm:prSet/>
      <dgm:spPr/>
      <dgm:t>
        <a:bodyPr/>
        <a:lstStyle/>
        <a:p>
          <a:endParaRPr lang="en-US"/>
        </a:p>
      </dgm:t>
    </dgm:pt>
    <dgm:pt modelId="{5B80141D-FDC5-4E95-93F4-AE092CB43748}" type="sibTrans" cxnId="{4796FC7B-3385-495E-9DB2-68332D4E362D}">
      <dgm:prSet/>
      <dgm:spPr/>
      <dgm:t>
        <a:bodyPr/>
        <a:lstStyle/>
        <a:p>
          <a:endParaRPr lang="en-US"/>
        </a:p>
      </dgm:t>
    </dgm:pt>
    <dgm:pt modelId="{1BC462D3-EB84-40F7-9853-C4F488E6AA4C}">
      <dgm:prSet/>
      <dgm:spPr/>
      <dgm:t>
        <a:bodyPr/>
        <a:lstStyle/>
        <a:p>
          <a:r>
            <a:rPr lang="en-US" b="0" i="0" baseline="0"/>
            <a:t>His medical history includes chronic cough, frequent chest infections, and COPD diagnosis </a:t>
          </a:r>
          <a:endParaRPr lang="en-US"/>
        </a:p>
      </dgm:t>
    </dgm:pt>
    <dgm:pt modelId="{D71A2926-2FC8-4EB6-A60A-9DE5805909E4}" type="parTrans" cxnId="{8C0FB0A6-D96D-40C9-B577-4A67C440F3A1}">
      <dgm:prSet/>
      <dgm:spPr/>
      <dgm:t>
        <a:bodyPr/>
        <a:lstStyle/>
        <a:p>
          <a:endParaRPr lang="en-US"/>
        </a:p>
      </dgm:t>
    </dgm:pt>
    <dgm:pt modelId="{80CE04F6-3A7D-4CA3-91B1-A92FDCEB561C}" type="sibTrans" cxnId="{8C0FB0A6-D96D-40C9-B577-4A67C440F3A1}">
      <dgm:prSet/>
      <dgm:spPr/>
      <dgm:t>
        <a:bodyPr/>
        <a:lstStyle/>
        <a:p>
          <a:endParaRPr lang="en-US"/>
        </a:p>
      </dgm:t>
    </dgm:pt>
    <dgm:pt modelId="{AC1943B8-A60E-4836-8937-0FC2EEC7333C}" type="pres">
      <dgm:prSet presAssocID="{651CC440-60F6-48E4-B0BE-C91C52716EE7}" presName="CompostProcess" presStyleCnt="0">
        <dgm:presLayoutVars>
          <dgm:dir/>
          <dgm:resizeHandles val="exact"/>
        </dgm:presLayoutVars>
      </dgm:prSet>
      <dgm:spPr/>
    </dgm:pt>
    <dgm:pt modelId="{2F2384CB-A5F6-465D-85FA-4E76BB0F7527}" type="pres">
      <dgm:prSet presAssocID="{651CC440-60F6-48E4-B0BE-C91C52716EE7}" presName="arrow" presStyleLbl="bgShp" presStyleIdx="0" presStyleCnt="1"/>
      <dgm:spPr/>
    </dgm:pt>
    <dgm:pt modelId="{F96FAE38-E104-4D08-950E-523966399A9E}" type="pres">
      <dgm:prSet presAssocID="{651CC440-60F6-48E4-B0BE-C91C52716EE7}" presName="linearProcess" presStyleCnt="0"/>
      <dgm:spPr/>
    </dgm:pt>
    <dgm:pt modelId="{2C8B20E1-D109-45CE-A654-BDC280701549}" type="pres">
      <dgm:prSet presAssocID="{4F751871-0C74-4708-8930-1D5FD3902CF5}" presName="textNode" presStyleLbl="node1" presStyleIdx="0" presStyleCnt="5">
        <dgm:presLayoutVars>
          <dgm:bulletEnabled val="1"/>
        </dgm:presLayoutVars>
      </dgm:prSet>
      <dgm:spPr/>
    </dgm:pt>
    <dgm:pt modelId="{208F0220-612B-4C9D-B1EC-F6A281BE1FDF}" type="pres">
      <dgm:prSet presAssocID="{44B0B7AC-AF8D-49D3-A146-5DF01C6BB33F}" presName="sibTrans" presStyleCnt="0"/>
      <dgm:spPr/>
    </dgm:pt>
    <dgm:pt modelId="{84533B8F-AEC4-4ECF-9771-50F2CF08897D}" type="pres">
      <dgm:prSet presAssocID="{FEDEEFEE-828B-4A71-BEDB-D00013AC1BC2}" presName="textNode" presStyleLbl="node1" presStyleIdx="1" presStyleCnt="5">
        <dgm:presLayoutVars>
          <dgm:bulletEnabled val="1"/>
        </dgm:presLayoutVars>
      </dgm:prSet>
      <dgm:spPr/>
    </dgm:pt>
    <dgm:pt modelId="{56C685D2-56FA-4242-A7FC-9E1650170258}" type="pres">
      <dgm:prSet presAssocID="{37996B9E-D431-4500-8796-E61758E64988}" presName="sibTrans" presStyleCnt="0"/>
      <dgm:spPr/>
    </dgm:pt>
    <dgm:pt modelId="{52032579-7E81-450D-A5A8-0C875B2E4E5F}" type="pres">
      <dgm:prSet presAssocID="{DA892605-0AE3-4343-B56C-7041DA4E2640}" presName="textNode" presStyleLbl="node1" presStyleIdx="2" presStyleCnt="5">
        <dgm:presLayoutVars>
          <dgm:bulletEnabled val="1"/>
        </dgm:presLayoutVars>
      </dgm:prSet>
      <dgm:spPr/>
    </dgm:pt>
    <dgm:pt modelId="{60DB8A23-8A86-47FB-B650-8C8239DA9EC2}" type="pres">
      <dgm:prSet presAssocID="{9F1B54A8-9740-4D7C-9C20-C0329D5C079A}" presName="sibTrans" presStyleCnt="0"/>
      <dgm:spPr/>
    </dgm:pt>
    <dgm:pt modelId="{DF109691-18E5-4103-8C3B-C03310BBD7B0}" type="pres">
      <dgm:prSet presAssocID="{27807400-12E7-488E-ABFD-63100D734320}" presName="textNode" presStyleLbl="node1" presStyleIdx="3" presStyleCnt="5">
        <dgm:presLayoutVars>
          <dgm:bulletEnabled val="1"/>
        </dgm:presLayoutVars>
      </dgm:prSet>
      <dgm:spPr/>
    </dgm:pt>
    <dgm:pt modelId="{D08B5ED1-EEB4-4B91-8BCF-71FADC8A81FD}" type="pres">
      <dgm:prSet presAssocID="{5B80141D-FDC5-4E95-93F4-AE092CB43748}" presName="sibTrans" presStyleCnt="0"/>
      <dgm:spPr/>
    </dgm:pt>
    <dgm:pt modelId="{E283ABB7-6BBE-48A5-A64B-0A441AF600F5}" type="pres">
      <dgm:prSet presAssocID="{1BC462D3-EB84-40F7-9853-C4F488E6AA4C}" presName="textNode" presStyleLbl="node1" presStyleIdx="4" presStyleCnt="5">
        <dgm:presLayoutVars>
          <dgm:bulletEnabled val="1"/>
        </dgm:presLayoutVars>
      </dgm:prSet>
      <dgm:spPr/>
    </dgm:pt>
  </dgm:ptLst>
  <dgm:cxnLst>
    <dgm:cxn modelId="{F9176A0E-DE76-40E1-BF7C-15DC26C7C766}" type="presOf" srcId="{FEDEEFEE-828B-4A71-BEDB-D00013AC1BC2}" destId="{84533B8F-AEC4-4ECF-9771-50F2CF08897D}" srcOrd="0" destOrd="0" presId="urn:microsoft.com/office/officeart/2005/8/layout/hProcess9"/>
    <dgm:cxn modelId="{C95DBB27-839E-437A-ABC5-F7283D07985C}" type="presOf" srcId="{DA892605-0AE3-4343-B56C-7041DA4E2640}" destId="{52032579-7E81-450D-A5A8-0C875B2E4E5F}" srcOrd="0" destOrd="0" presId="urn:microsoft.com/office/officeart/2005/8/layout/hProcess9"/>
    <dgm:cxn modelId="{AA3D925E-D356-45A5-B662-4F1B33AC5E00}" srcId="{651CC440-60F6-48E4-B0BE-C91C52716EE7}" destId="{DA892605-0AE3-4343-B56C-7041DA4E2640}" srcOrd="2" destOrd="0" parTransId="{F3ACCD6B-52B6-4313-9655-5A1C6F73E411}" sibTransId="{9F1B54A8-9740-4D7C-9C20-C0329D5C079A}"/>
    <dgm:cxn modelId="{9A9DB048-3EB3-42E1-95A2-C3AEE92FD80F}" srcId="{651CC440-60F6-48E4-B0BE-C91C52716EE7}" destId="{FEDEEFEE-828B-4A71-BEDB-D00013AC1BC2}" srcOrd="1" destOrd="0" parTransId="{912DF170-6D51-49EA-84A4-1827C4BEB032}" sibTransId="{37996B9E-D431-4500-8796-E61758E64988}"/>
    <dgm:cxn modelId="{4796FC7B-3385-495E-9DB2-68332D4E362D}" srcId="{651CC440-60F6-48E4-B0BE-C91C52716EE7}" destId="{27807400-12E7-488E-ABFD-63100D734320}" srcOrd="3" destOrd="0" parTransId="{017F31BB-A5B5-4EC6-AF91-35B379CDAECE}" sibTransId="{5B80141D-FDC5-4E95-93F4-AE092CB43748}"/>
    <dgm:cxn modelId="{2092668C-EA95-4BD8-909E-9E95848E11D3}" type="presOf" srcId="{1BC462D3-EB84-40F7-9853-C4F488E6AA4C}" destId="{E283ABB7-6BBE-48A5-A64B-0A441AF600F5}" srcOrd="0" destOrd="0" presId="urn:microsoft.com/office/officeart/2005/8/layout/hProcess9"/>
    <dgm:cxn modelId="{8C0FB0A6-D96D-40C9-B577-4A67C440F3A1}" srcId="{651CC440-60F6-48E4-B0BE-C91C52716EE7}" destId="{1BC462D3-EB84-40F7-9853-C4F488E6AA4C}" srcOrd="4" destOrd="0" parTransId="{D71A2926-2FC8-4EB6-A60A-9DE5805909E4}" sibTransId="{80CE04F6-3A7D-4CA3-91B1-A92FDCEB561C}"/>
    <dgm:cxn modelId="{8050A9A7-5558-4CB6-8524-78FF228E15CE}" type="presOf" srcId="{651CC440-60F6-48E4-B0BE-C91C52716EE7}" destId="{AC1943B8-A60E-4836-8937-0FC2EEC7333C}" srcOrd="0" destOrd="0" presId="urn:microsoft.com/office/officeart/2005/8/layout/hProcess9"/>
    <dgm:cxn modelId="{B93DE3E0-D190-4F94-AF9F-194F43176B69}" type="presOf" srcId="{27807400-12E7-488E-ABFD-63100D734320}" destId="{DF109691-18E5-4103-8C3B-C03310BBD7B0}" srcOrd="0" destOrd="0" presId="urn:microsoft.com/office/officeart/2005/8/layout/hProcess9"/>
    <dgm:cxn modelId="{034C1EF5-214A-4247-974F-44070797A9E2}" srcId="{651CC440-60F6-48E4-B0BE-C91C52716EE7}" destId="{4F751871-0C74-4708-8930-1D5FD3902CF5}" srcOrd="0" destOrd="0" parTransId="{7B969746-6E23-497C-B3BA-0F78C9F88AA7}" sibTransId="{44B0B7AC-AF8D-49D3-A146-5DF01C6BB33F}"/>
    <dgm:cxn modelId="{0EBF2CFB-BD39-4561-9BCF-6F5DAEB3D900}" type="presOf" srcId="{4F751871-0C74-4708-8930-1D5FD3902CF5}" destId="{2C8B20E1-D109-45CE-A654-BDC280701549}" srcOrd="0" destOrd="0" presId="urn:microsoft.com/office/officeart/2005/8/layout/hProcess9"/>
    <dgm:cxn modelId="{F888B053-06E3-446A-A6EA-1606A9842F9F}" type="presParOf" srcId="{AC1943B8-A60E-4836-8937-0FC2EEC7333C}" destId="{2F2384CB-A5F6-465D-85FA-4E76BB0F7527}" srcOrd="0" destOrd="0" presId="urn:microsoft.com/office/officeart/2005/8/layout/hProcess9"/>
    <dgm:cxn modelId="{CDA9F8C4-AA78-432E-B345-5FE9FB043E2F}" type="presParOf" srcId="{AC1943B8-A60E-4836-8937-0FC2EEC7333C}" destId="{F96FAE38-E104-4D08-950E-523966399A9E}" srcOrd="1" destOrd="0" presId="urn:microsoft.com/office/officeart/2005/8/layout/hProcess9"/>
    <dgm:cxn modelId="{A877288D-2395-446C-8C57-3C73B8CCFC54}" type="presParOf" srcId="{F96FAE38-E104-4D08-950E-523966399A9E}" destId="{2C8B20E1-D109-45CE-A654-BDC280701549}" srcOrd="0" destOrd="0" presId="urn:microsoft.com/office/officeart/2005/8/layout/hProcess9"/>
    <dgm:cxn modelId="{78023BBC-757A-4635-80C8-20328F64242C}" type="presParOf" srcId="{F96FAE38-E104-4D08-950E-523966399A9E}" destId="{208F0220-612B-4C9D-B1EC-F6A281BE1FDF}" srcOrd="1" destOrd="0" presId="urn:microsoft.com/office/officeart/2005/8/layout/hProcess9"/>
    <dgm:cxn modelId="{D01BBD92-AFCD-4641-9D84-094B532C854B}" type="presParOf" srcId="{F96FAE38-E104-4D08-950E-523966399A9E}" destId="{84533B8F-AEC4-4ECF-9771-50F2CF08897D}" srcOrd="2" destOrd="0" presId="urn:microsoft.com/office/officeart/2005/8/layout/hProcess9"/>
    <dgm:cxn modelId="{A5194934-C5B7-4E26-A76A-CBB6F1DF30B4}" type="presParOf" srcId="{F96FAE38-E104-4D08-950E-523966399A9E}" destId="{56C685D2-56FA-4242-A7FC-9E1650170258}" srcOrd="3" destOrd="0" presId="urn:microsoft.com/office/officeart/2005/8/layout/hProcess9"/>
    <dgm:cxn modelId="{68AF123F-D83C-496F-A0FB-D03F737E9C35}" type="presParOf" srcId="{F96FAE38-E104-4D08-950E-523966399A9E}" destId="{52032579-7E81-450D-A5A8-0C875B2E4E5F}" srcOrd="4" destOrd="0" presId="urn:microsoft.com/office/officeart/2005/8/layout/hProcess9"/>
    <dgm:cxn modelId="{E7F5D39A-81E7-4424-9018-B6299F78C5DF}" type="presParOf" srcId="{F96FAE38-E104-4D08-950E-523966399A9E}" destId="{60DB8A23-8A86-47FB-B650-8C8239DA9EC2}" srcOrd="5" destOrd="0" presId="urn:microsoft.com/office/officeart/2005/8/layout/hProcess9"/>
    <dgm:cxn modelId="{CFD9E0C8-4794-482E-B560-B7F4F8409184}" type="presParOf" srcId="{F96FAE38-E104-4D08-950E-523966399A9E}" destId="{DF109691-18E5-4103-8C3B-C03310BBD7B0}" srcOrd="6" destOrd="0" presId="urn:microsoft.com/office/officeart/2005/8/layout/hProcess9"/>
    <dgm:cxn modelId="{BFA9DB6C-0A71-4832-B3EA-0903DECB88DB}" type="presParOf" srcId="{F96FAE38-E104-4D08-950E-523966399A9E}" destId="{D08B5ED1-EEB4-4B91-8BCF-71FADC8A81FD}" srcOrd="7" destOrd="0" presId="urn:microsoft.com/office/officeart/2005/8/layout/hProcess9"/>
    <dgm:cxn modelId="{E9AA6816-293C-4327-BF0D-84606485B33F}" type="presParOf" srcId="{F96FAE38-E104-4D08-950E-523966399A9E}" destId="{E283ABB7-6BBE-48A5-A64B-0A441AF600F5}" srcOrd="8"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63FA52-4903-4CB7-83F3-BF8AF3E205F6}" type="doc">
      <dgm:prSet loTypeId="urn:microsoft.com/office/officeart/2005/8/layout/venn1" loCatId="relationship" qsTypeId="urn:microsoft.com/office/officeart/2005/8/quickstyle/simple4" qsCatId="simple" csTypeId="urn:microsoft.com/office/officeart/2005/8/colors/colorful1" csCatId="colorful"/>
      <dgm:spPr/>
      <dgm:t>
        <a:bodyPr/>
        <a:lstStyle/>
        <a:p>
          <a:endParaRPr lang="en-US"/>
        </a:p>
      </dgm:t>
    </dgm:pt>
    <dgm:pt modelId="{A1E61FBF-3F83-449A-BB30-05B390CB2D09}">
      <dgm:prSet/>
      <dgm:spPr/>
      <dgm:t>
        <a:bodyPr/>
        <a:lstStyle/>
        <a:p>
          <a:r>
            <a:rPr lang="en-US"/>
            <a:t>Smoking cessation is essential to prevent further lung damage, supported by NHS Stop Smoking Services (Beachey, 2022)</a:t>
          </a:r>
        </a:p>
      </dgm:t>
    </dgm:pt>
    <dgm:pt modelId="{72CA672C-A4EC-47C3-8495-3571A901A6A6}" type="parTrans" cxnId="{CFF0A06B-A7B6-4834-9EDC-003F83CDAAE2}">
      <dgm:prSet/>
      <dgm:spPr/>
      <dgm:t>
        <a:bodyPr/>
        <a:lstStyle/>
        <a:p>
          <a:endParaRPr lang="en-US"/>
        </a:p>
      </dgm:t>
    </dgm:pt>
    <dgm:pt modelId="{DBBE5342-B42A-46D7-946A-F647E7D40288}" type="sibTrans" cxnId="{CFF0A06B-A7B6-4834-9EDC-003F83CDAAE2}">
      <dgm:prSet/>
      <dgm:spPr/>
      <dgm:t>
        <a:bodyPr/>
        <a:lstStyle/>
        <a:p>
          <a:endParaRPr lang="en-US"/>
        </a:p>
      </dgm:t>
    </dgm:pt>
    <dgm:pt modelId="{0A9EB373-0504-4BC7-A49D-865683B95D80}">
      <dgm:prSet/>
      <dgm:spPr/>
      <dgm:t>
        <a:bodyPr/>
        <a:lstStyle/>
        <a:p>
          <a:r>
            <a:rPr lang="en-US" dirty="0"/>
            <a:t>A balanced, high-protein diet helps improve immunity and maintain muscle strength (</a:t>
          </a:r>
          <a:r>
            <a:rPr lang="en-US" dirty="0" err="1"/>
            <a:t>Bhatiaa</a:t>
          </a:r>
          <a:r>
            <a:rPr lang="en-US" dirty="0"/>
            <a:t> et al., 2022)</a:t>
          </a:r>
        </a:p>
      </dgm:t>
    </dgm:pt>
    <dgm:pt modelId="{B93224AF-836E-4A06-918F-C59E59FD380C}" type="parTrans" cxnId="{B3FFFC9D-E16E-4728-873D-BF28092A92D9}">
      <dgm:prSet/>
      <dgm:spPr/>
      <dgm:t>
        <a:bodyPr/>
        <a:lstStyle/>
        <a:p>
          <a:endParaRPr lang="en-US"/>
        </a:p>
      </dgm:t>
    </dgm:pt>
    <dgm:pt modelId="{7E07D9E0-4522-44F8-B0AA-AF7FEDA4C029}" type="sibTrans" cxnId="{B3FFFC9D-E16E-4728-873D-BF28092A92D9}">
      <dgm:prSet/>
      <dgm:spPr/>
      <dgm:t>
        <a:bodyPr/>
        <a:lstStyle/>
        <a:p>
          <a:endParaRPr lang="en-US"/>
        </a:p>
      </dgm:t>
    </dgm:pt>
    <dgm:pt modelId="{72E74125-C328-4BC7-9892-F558F6FE5633}">
      <dgm:prSet/>
      <dgm:spPr/>
      <dgm:t>
        <a:bodyPr/>
        <a:lstStyle/>
        <a:p>
          <a:r>
            <a:rPr lang="en-US"/>
            <a:t>Gradual weight management is recommended due to the patient’s overweight status </a:t>
          </a:r>
        </a:p>
      </dgm:t>
    </dgm:pt>
    <dgm:pt modelId="{9301170C-F138-4E86-B715-2B640E70E14E}" type="parTrans" cxnId="{8EAF54ED-83F3-4A60-B72E-264D429E97CC}">
      <dgm:prSet/>
      <dgm:spPr/>
      <dgm:t>
        <a:bodyPr/>
        <a:lstStyle/>
        <a:p>
          <a:endParaRPr lang="en-US"/>
        </a:p>
      </dgm:t>
    </dgm:pt>
    <dgm:pt modelId="{A8CBCD5F-5876-435C-BC08-33394A9436B0}" type="sibTrans" cxnId="{8EAF54ED-83F3-4A60-B72E-264D429E97CC}">
      <dgm:prSet/>
      <dgm:spPr/>
      <dgm:t>
        <a:bodyPr/>
        <a:lstStyle/>
        <a:p>
          <a:endParaRPr lang="en-US"/>
        </a:p>
      </dgm:t>
    </dgm:pt>
    <dgm:pt modelId="{85CD099B-184C-465D-883C-42EAC30C43A0}">
      <dgm:prSet/>
      <dgm:spPr/>
      <dgm:t>
        <a:bodyPr/>
        <a:lstStyle/>
        <a:p>
          <a:r>
            <a:rPr lang="en-US"/>
            <a:t>Light physical activity such as walking or pulmonary rehabilitation improves lung capacity (Phyu et al., 2023)</a:t>
          </a:r>
        </a:p>
      </dgm:t>
    </dgm:pt>
    <dgm:pt modelId="{794035F1-2DA3-4ACB-9B63-E0F4B2716E70}" type="parTrans" cxnId="{931DC834-DE4D-4CEF-87E5-4B4FD93FB56F}">
      <dgm:prSet/>
      <dgm:spPr/>
      <dgm:t>
        <a:bodyPr/>
        <a:lstStyle/>
        <a:p>
          <a:endParaRPr lang="en-US"/>
        </a:p>
      </dgm:t>
    </dgm:pt>
    <dgm:pt modelId="{27BFFD90-97CB-4D40-B6A3-DA0025C068FE}" type="sibTrans" cxnId="{931DC834-DE4D-4CEF-87E5-4B4FD93FB56F}">
      <dgm:prSet/>
      <dgm:spPr/>
      <dgm:t>
        <a:bodyPr/>
        <a:lstStyle/>
        <a:p>
          <a:endParaRPr lang="en-US"/>
        </a:p>
      </dgm:t>
    </dgm:pt>
    <dgm:pt modelId="{FAC4729B-9C94-44C5-978A-7C3507E1612D}">
      <dgm:prSet/>
      <dgm:spPr/>
      <dgm:t>
        <a:bodyPr/>
        <a:lstStyle/>
        <a:p>
          <a:r>
            <a:rPr lang="en-US"/>
            <a:t>Avoiding pollutants and irritants helps reduce respiratory symptoms and exacerbations (Oyeyemi et al., 2026)</a:t>
          </a:r>
        </a:p>
      </dgm:t>
    </dgm:pt>
    <dgm:pt modelId="{5ACF167B-048A-4D9A-B121-B000056CEFA8}" type="parTrans" cxnId="{F039BC20-ED28-45D9-B7A9-23CF6B16B88E}">
      <dgm:prSet/>
      <dgm:spPr/>
      <dgm:t>
        <a:bodyPr/>
        <a:lstStyle/>
        <a:p>
          <a:endParaRPr lang="en-US"/>
        </a:p>
      </dgm:t>
    </dgm:pt>
    <dgm:pt modelId="{89134A27-960C-4475-AEA0-0ED572AA1B85}" type="sibTrans" cxnId="{F039BC20-ED28-45D9-B7A9-23CF6B16B88E}">
      <dgm:prSet/>
      <dgm:spPr/>
      <dgm:t>
        <a:bodyPr/>
        <a:lstStyle/>
        <a:p>
          <a:endParaRPr lang="en-US"/>
        </a:p>
      </dgm:t>
    </dgm:pt>
    <dgm:pt modelId="{DB79282C-5D06-4040-845B-3C8D7620C587}" type="pres">
      <dgm:prSet presAssocID="{1B63FA52-4903-4CB7-83F3-BF8AF3E205F6}" presName="compositeShape" presStyleCnt="0">
        <dgm:presLayoutVars>
          <dgm:chMax val="7"/>
          <dgm:dir/>
          <dgm:resizeHandles val="exact"/>
        </dgm:presLayoutVars>
      </dgm:prSet>
      <dgm:spPr/>
    </dgm:pt>
    <dgm:pt modelId="{9B811B9E-2F43-442F-A15C-C828D49E6D74}" type="pres">
      <dgm:prSet presAssocID="{A1E61FBF-3F83-449A-BB30-05B390CB2D09}" presName="circ1" presStyleLbl="vennNode1" presStyleIdx="0" presStyleCnt="5"/>
      <dgm:spPr/>
    </dgm:pt>
    <dgm:pt modelId="{0D78C2B7-FB71-42D2-9F01-DFE3648B5C55}" type="pres">
      <dgm:prSet presAssocID="{A1E61FBF-3F83-449A-BB30-05B390CB2D09}" presName="circ1Tx" presStyleLbl="revTx" presStyleIdx="0" presStyleCnt="0">
        <dgm:presLayoutVars>
          <dgm:chMax val="0"/>
          <dgm:chPref val="0"/>
          <dgm:bulletEnabled val="1"/>
        </dgm:presLayoutVars>
      </dgm:prSet>
      <dgm:spPr/>
    </dgm:pt>
    <dgm:pt modelId="{E0617B90-A168-4BDE-8240-01BE16A0DF3C}" type="pres">
      <dgm:prSet presAssocID="{0A9EB373-0504-4BC7-A49D-865683B95D80}" presName="circ2" presStyleLbl="vennNode1" presStyleIdx="1" presStyleCnt="5"/>
      <dgm:spPr/>
    </dgm:pt>
    <dgm:pt modelId="{DA0E0950-1BBA-4CA6-988A-9D5E839CAA1C}" type="pres">
      <dgm:prSet presAssocID="{0A9EB373-0504-4BC7-A49D-865683B95D80}" presName="circ2Tx" presStyleLbl="revTx" presStyleIdx="0" presStyleCnt="0">
        <dgm:presLayoutVars>
          <dgm:chMax val="0"/>
          <dgm:chPref val="0"/>
          <dgm:bulletEnabled val="1"/>
        </dgm:presLayoutVars>
      </dgm:prSet>
      <dgm:spPr/>
    </dgm:pt>
    <dgm:pt modelId="{244911C2-AA90-4E30-B59C-5820C83B593C}" type="pres">
      <dgm:prSet presAssocID="{72E74125-C328-4BC7-9892-F558F6FE5633}" presName="circ3" presStyleLbl="vennNode1" presStyleIdx="2" presStyleCnt="5"/>
      <dgm:spPr/>
    </dgm:pt>
    <dgm:pt modelId="{A374CF3F-0D7E-406B-99AF-6444F3543746}" type="pres">
      <dgm:prSet presAssocID="{72E74125-C328-4BC7-9892-F558F6FE5633}" presName="circ3Tx" presStyleLbl="revTx" presStyleIdx="0" presStyleCnt="0">
        <dgm:presLayoutVars>
          <dgm:chMax val="0"/>
          <dgm:chPref val="0"/>
          <dgm:bulletEnabled val="1"/>
        </dgm:presLayoutVars>
      </dgm:prSet>
      <dgm:spPr/>
    </dgm:pt>
    <dgm:pt modelId="{3AED3227-751E-4D06-B431-E07914948508}" type="pres">
      <dgm:prSet presAssocID="{85CD099B-184C-465D-883C-42EAC30C43A0}" presName="circ4" presStyleLbl="vennNode1" presStyleIdx="3" presStyleCnt="5"/>
      <dgm:spPr/>
    </dgm:pt>
    <dgm:pt modelId="{7EEFC204-530C-4388-A3B4-B13D1ED1B53E}" type="pres">
      <dgm:prSet presAssocID="{85CD099B-184C-465D-883C-42EAC30C43A0}" presName="circ4Tx" presStyleLbl="revTx" presStyleIdx="0" presStyleCnt="0">
        <dgm:presLayoutVars>
          <dgm:chMax val="0"/>
          <dgm:chPref val="0"/>
          <dgm:bulletEnabled val="1"/>
        </dgm:presLayoutVars>
      </dgm:prSet>
      <dgm:spPr/>
    </dgm:pt>
    <dgm:pt modelId="{F54D89F3-0A4A-4B79-A1B1-0749B0C27095}" type="pres">
      <dgm:prSet presAssocID="{FAC4729B-9C94-44C5-978A-7C3507E1612D}" presName="circ5" presStyleLbl="vennNode1" presStyleIdx="4" presStyleCnt="5"/>
      <dgm:spPr/>
    </dgm:pt>
    <dgm:pt modelId="{E233A085-B3BF-4D29-9D94-74F648AC33CD}" type="pres">
      <dgm:prSet presAssocID="{FAC4729B-9C94-44C5-978A-7C3507E1612D}" presName="circ5Tx" presStyleLbl="revTx" presStyleIdx="0" presStyleCnt="0">
        <dgm:presLayoutVars>
          <dgm:chMax val="0"/>
          <dgm:chPref val="0"/>
          <dgm:bulletEnabled val="1"/>
        </dgm:presLayoutVars>
      </dgm:prSet>
      <dgm:spPr/>
    </dgm:pt>
  </dgm:ptLst>
  <dgm:cxnLst>
    <dgm:cxn modelId="{F039BC20-ED28-45D9-B7A9-23CF6B16B88E}" srcId="{1B63FA52-4903-4CB7-83F3-BF8AF3E205F6}" destId="{FAC4729B-9C94-44C5-978A-7C3507E1612D}" srcOrd="4" destOrd="0" parTransId="{5ACF167B-048A-4D9A-B121-B000056CEFA8}" sibTransId="{89134A27-960C-4475-AEA0-0ED572AA1B85}"/>
    <dgm:cxn modelId="{0DF1342C-A908-4555-99A1-78E06417CB5C}" type="presOf" srcId="{A1E61FBF-3F83-449A-BB30-05B390CB2D09}" destId="{0D78C2B7-FB71-42D2-9F01-DFE3648B5C55}" srcOrd="0" destOrd="0" presId="urn:microsoft.com/office/officeart/2005/8/layout/venn1"/>
    <dgm:cxn modelId="{931DC834-DE4D-4CEF-87E5-4B4FD93FB56F}" srcId="{1B63FA52-4903-4CB7-83F3-BF8AF3E205F6}" destId="{85CD099B-184C-465D-883C-42EAC30C43A0}" srcOrd="3" destOrd="0" parTransId="{794035F1-2DA3-4ACB-9B63-E0F4B2716E70}" sibTransId="{27BFFD90-97CB-4D40-B6A3-DA0025C068FE}"/>
    <dgm:cxn modelId="{35738B63-214A-4887-8FE3-18FBBDEDBE2E}" type="presOf" srcId="{1B63FA52-4903-4CB7-83F3-BF8AF3E205F6}" destId="{DB79282C-5D06-4040-845B-3C8D7620C587}" srcOrd="0" destOrd="0" presId="urn:microsoft.com/office/officeart/2005/8/layout/venn1"/>
    <dgm:cxn modelId="{CFF0A06B-A7B6-4834-9EDC-003F83CDAAE2}" srcId="{1B63FA52-4903-4CB7-83F3-BF8AF3E205F6}" destId="{A1E61FBF-3F83-449A-BB30-05B390CB2D09}" srcOrd="0" destOrd="0" parTransId="{72CA672C-A4EC-47C3-8495-3571A901A6A6}" sibTransId="{DBBE5342-B42A-46D7-946A-F647E7D40288}"/>
    <dgm:cxn modelId="{C0902057-F37A-4613-8991-84D4FA9A86AC}" type="presOf" srcId="{FAC4729B-9C94-44C5-978A-7C3507E1612D}" destId="{E233A085-B3BF-4D29-9D94-74F648AC33CD}" srcOrd="0" destOrd="0" presId="urn:microsoft.com/office/officeart/2005/8/layout/venn1"/>
    <dgm:cxn modelId="{BB8EBC98-F28C-40EC-90A2-2E90DD96EAD9}" type="presOf" srcId="{72E74125-C328-4BC7-9892-F558F6FE5633}" destId="{A374CF3F-0D7E-406B-99AF-6444F3543746}" srcOrd="0" destOrd="0" presId="urn:microsoft.com/office/officeart/2005/8/layout/venn1"/>
    <dgm:cxn modelId="{B3FFFC9D-E16E-4728-873D-BF28092A92D9}" srcId="{1B63FA52-4903-4CB7-83F3-BF8AF3E205F6}" destId="{0A9EB373-0504-4BC7-A49D-865683B95D80}" srcOrd="1" destOrd="0" parTransId="{B93224AF-836E-4A06-918F-C59E59FD380C}" sibTransId="{7E07D9E0-4522-44F8-B0AA-AF7FEDA4C029}"/>
    <dgm:cxn modelId="{866EF3C2-E0C9-4B51-971E-0972FB0A7ABB}" type="presOf" srcId="{85CD099B-184C-465D-883C-42EAC30C43A0}" destId="{7EEFC204-530C-4388-A3B4-B13D1ED1B53E}" srcOrd="0" destOrd="0" presId="urn:microsoft.com/office/officeart/2005/8/layout/venn1"/>
    <dgm:cxn modelId="{8EAF54ED-83F3-4A60-B72E-264D429E97CC}" srcId="{1B63FA52-4903-4CB7-83F3-BF8AF3E205F6}" destId="{72E74125-C328-4BC7-9892-F558F6FE5633}" srcOrd="2" destOrd="0" parTransId="{9301170C-F138-4E86-B715-2B640E70E14E}" sibTransId="{A8CBCD5F-5876-435C-BC08-33394A9436B0}"/>
    <dgm:cxn modelId="{A1A3A9F2-FE99-4E11-9E48-6A47FAF86104}" type="presOf" srcId="{0A9EB373-0504-4BC7-A49D-865683B95D80}" destId="{DA0E0950-1BBA-4CA6-988A-9D5E839CAA1C}" srcOrd="0" destOrd="0" presId="urn:microsoft.com/office/officeart/2005/8/layout/venn1"/>
    <dgm:cxn modelId="{1204B120-076F-44CD-854B-F9D386C1019F}" type="presParOf" srcId="{DB79282C-5D06-4040-845B-3C8D7620C587}" destId="{9B811B9E-2F43-442F-A15C-C828D49E6D74}" srcOrd="0" destOrd="0" presId="urn:microsoft.com/office/officeart/2005/8/layout/venn1"/>
    <dgm:cxn modelId="{47F16A29-EBB5-4126-A120-628702D0DF08}" type="presParOf" srcId="{DB79282C-5D06-4040-845B-3C8D7620C587}" destId="{0D78C2B7-FB71-42D2-9F01-DFE3648B5C55}" srcOrd="1" destOrd="0" presId="urn:microsoft.com/office/officeart/2005/8/layout/venn1"/>
    <dgm:cxn modelId="{D1986FBC-51A6-416A-93D4-21504634B638}" type="presParOf" srcId="{DB79282C-5D06-4040-845B-3C8D7620C587}" destId="{E0617B90-A168-4BDE-8240-01BE16A0DF3C}" srcOrd="2" destOrd="0" presId="urn:microsoft.com/office/officeart/2005/8/layout/venn1"/>
    <dgm:cxn modelId="{0D8CD278-1E22-4F49-9038-432C0FEEA143}" type="presParOf" srcId="{DB79282C-5D06-4040-845B-3C8D7620C587}" destId="{DA0E0950-1BBA-4CA6-988A-9D5E839CAA1C}" srcOrd="3" destOrd="0" presId="urn:microsoft.com/office/officeart/2005/8/layout/venn1"/>
    <dgm:cxn modelId="{D9A1DBDA-847F-40C2-92EE-1D510657EF48}" type="presParOf" srcId="{DB79282C-5D06-4040-845B-3C8D7620C587}" destId="{244911C2-AA90-4E30-B59C-5820C83B593C}" srcOrd="4" destOrd="0" presId="urn:microsoft.com/office/officeart/2005/8/layout/venn1"/>
    <dgm:cxn modelId="{56975BC1-065D-4C15-B901-AF2EA7D813F5}" type="presParOf" srcId="{DB79282C-5D06-4040-845B-3C8D7620C587}" destId="{A374CF3F-0D7E-406B-99AF-6444F3543746}" srcOrd="5" destOrd="0" presId="urn:microsoft.com/office/officeart/2005/8/layout/venn1"/>
    <dgm:cxn modelId="{8AC8950C-CBAC-45F0-B916-582CB20D3F27}" type="presParOf" srcId="{DB79282C-5D06-4040-845B-3C8D7620C587}" destId="{3AED3227-751E-4D06-B431-E07914948508}" srcOrd="6" destOrd="0" presId="urn:microsoft.com/office/officeart/2005/8/layout/venn1"/>
    <dgm:cxn modelId="{DEBC8231-C260-4D36-B9BE-BFD61D3DFAE8}" type="presParOf" srcId="{DB79282C-5D06-4040-845B-3C8D7620C587}" destId="{7EEFC204-530C-4388-A3B4-B13D1ED1B53E}" srcOrd="7" destOrd="0" presId="urn:microsoft.com/office/officeart/2005/8/layout/venn1"/>
    <dgm:cxn modelId="{85271E2D-1C18-4611-A2E0-DF7A3565CF7E}" type="presParOf" srcId="{DB79282C-5D06-4040-845B-3C8D7620C587}" destId="{F54D89F3-0A4A-4B79-A1B1-0749B0C27095}" srcOrd="8" destOrd="0" presId="urn:microsoft.com/office/officeart/2005/8/layout/venn1"/>
    <dgm:cxn modelId="{408929E6-8B3F-4C19-805C-4FBD70354B12}" type="presParOf" srcId="{DB79282C-5D06-4040-845B-3C8D7620C587}" destId="{E233A085-B3BF-4D29-9D94-74F648AC33CD}" srcOrd="9" destOrd="0" presId="urn:microsoft.com/office/officeart/2005/8/layout/venn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506B9FE-37B7-4B07-A137-0A2040627BC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E63841C-730D-480A-941B-C9081E278B27}">
      <dgm:prSet/>
      <dgm:spPr/>
      <dgm:t>
        <a:bodyPr/>
        <a:lstStyle/>
        <a:p>
          <a:r>
            <a:rPr lang="en-US" dirty="0"/>
            <a:t>Smoking cessation is essential to prevent further lung damage, supported by NHS Stop Smoking Services (</a:t>
          </a:r>
          <a:r>
            <a:rPr lang="en-US" dirty="0" err="1"/>
            <a:t>Rahaneet</a:t>
          </a:r>
          <a:r>
            <a:rPr lang="en-US" dirty="0"/>
            <a:t> al., 2024)</a:t>
          </a:r>
        </a:p>
      </dgm:t>
    </dgm:pt>
    <dgm:pt modelId="{F662AE06-2A06-4F0B-A27E-E9F358F82AD8}" type="parTrans" cxnId="{2E0F6EDA-AAD2-45E3-952D-B52357942319}">
      <dgm:prSet/>
      <dgm:spPr/>
      <dgm:t>
        <a:bodyPr/>
        <a:lstStyle/>
        <a:p>
          <a:endParaRPr lang="en-US"/>
        </a:p>
      </dgm:t>
    </dgm:pt>
    <dgm:pt modelId="{3FA47653-2128-427F-869A-85D7BD1FC0CC}" type="sibTrans" cxnId="{2E0F6EDA-AAD2-45E3-952D-B52357942319}">
      <dgm:prSet/>
      <dgm:spPr/>
      <dgm:t>
        <a:bodyPr/>
        <a:lstStyle/>
        <a:p>
          <a:endParaRPr lang="en-US"/>
        </a:p>
      </dgm:t>
    </dgm:pt>
    <dgm:pt modelId="{3D2467C3-917D-4D54-9807-368183A23802}">
      <dgm:prSet/>
      <dgm:spPr/>
      <dgm:t>
        <a:bodyPr/>
        <a:lstStyle/>
        <a:p>
          <a:r>
            <a:rPr lang="en-US"/>
            <a:t>A balanced, high-protein diet helps improve immunity and maintain muscle strength </a:t>
          </a:r>
        </a:p>
      </dgm:t>
    </dgm:pt>
    <dgm:pt modelId="{FE20EA8C-B541-435F-8BE9-65891500F394}" type="parTrans" cxnId="{6CEB7A27-F2B2-4C4B-A2C3-621E6418502D}">
      <dgm:prSet/>
      <dgm:spPr/>
      <dgm:t>
        <a:bodyPr/>
        <a:lstStyle/>
        <a:p>
          <a:endParaRPr lang="en-US"/>
        </a:p>
      </dgm:t>
    </dgm:pt>
    <dgm:pt modelId="{0CB7F9BB-19E9-4D6B-9265-36650C90F9BF}" type="sibTrans" cxnId="{6CEB7A27-F2B2-4C4B-A2C3-621E6418502D}">
      <dgm:prSet/>
      <dgm:spPr/>
      <dgm:t>
        <a:bodyPr/>
        <a:lstStyle/>
        <a:p>
          <a:endParaRPr lang="en-US"/>
        </a:p>
      </dgm:t>
    </dgm:pt>
    <dgm:pt modelId="{5831374F-561F-4A5E-B799-E49C248EF341}">
      <dgm:prSet/>
      <dgm:spPr/>
      <dgm:t>
        <a:bodyPr/>
        <a:lstStyle/>
        <a:p>
          <a:r>
            <a:rPr lang="en-US" dirty="0"/>
            <a:t>Gradual weight management is recommended due to the patient’s overweight status </a:t>
          </a:r>
        </a:p>
      </dgm:t>
    </dgm:pt>
    <dgm:pt modelId="{B0568329-408E-4D6E-AD64-702B61FF4EA8}" type="parTrans" cxnId="{30195885-6597-4F11-B69E-DB29820F06CA}">
      <dgm:prSet/>
      <dgm:spPr/>
      <dgm:t>
        <a:bodyPr/>
        <a:lstStyle/>
        <a:p>
          <a:endParaRPr lang="en-US"/>
        </a:p>
      </dgm:t>
    </dgm:pt>
    <dgm:pt modelId="{35DAA84D-3A0D-42E7-95B5-454285A42D74}" type="sibTrans" cxnId="{30195885-6597-4F11-B69E-DB29820F06CA}">
      <dgm:prSet/>
      <dgm:spPr/>
      <dgm:t>
        <a:bodyPr/>
        <a:lstStyle/>
        <a:p>
          <a:endParaRPr lang="en-US"/>
        </a:p>
      </dgm:t>
    </dgm:pt>
    <dgm:pt modelId="{C04C5720-D0AC-4C51-84D2-F4ABE8933101}">
      <dgm:prSet/>
      <dgm:spPr/>
      <dgm:t>
        <a:bodyPr/>
        <a:lstStyle/>
        <a:p>
          <a:r>
            <a:rPr lang="en-US"/>
            <a:t>Light physical activity such as walking or pulmonary rehabilitation improves lung capacity (Behrens et al., 2023)</a:t>
          </a:r>
        </a:p>
      </dgm:t>
    </dgm:pt>
    <dgm:pt modelId="{55BDD26B-7F11-4BD6-BFB7-841962FAB4E9}" type="parTrans" cxnId="{1913F668-1DE0-471F-A666-DCA44526A038}">
      <dgm:prSet/>
      <dgm:spPr/>
      <dgm:t>
        <a:bodyPr/>
        <a:lstStyle/>
        <a:p>
          <a:endParaRPr lang="en-US"/>
        </a:p>
      </dgm:t>
    </dgm:pt>
    <dgm:pt modelId="{FB380465-FEE9-4C2E-94B2-E6FCB7DD8BB2}" type="sibTrans" cxnId="{1913F668-1DE0-471F-A666-DCA44526A038}">
      <dgm:prSet/>
      <dgm:spPr/>
      <dgm:t>
        <a:bodyPr/>
        <a:lstStyle/>
        <a:p>
          <a:endParaRPr lang="en-US"/>
        </a:p>
      </dgm:t>
    </dgm:pt>
    <dgm:pt modelId="{332A72AD-51D8-4EA9-9A49-23A3CACE659E}">
      <dgm:prSet/>
      <dgm:spPr/>
      <dgm:t>
        <a:bodyPr/>
        <a:lstStyle/>
        <a:p>
          <a:r>
            <a:rPr lang="en-US"/>
            <a:t>Avoiding pollutants and irritants helps reduce respiratory symptoms and exacerbations </a:t>
          </a:r>
        </a:p>
      </dgm:t>
    </dgm:pt>
    <dgm:pt modelId="{652C997C-251F-446D-B11B-A6D46E2BBBCB}" type="parTrans" cxnId="{9226320F-E750-4863-8F69-D4A09669938B}">
      <dgm:prSet/>
      <dgm:spPr/>
      <dgm:t>
        <a:bodyPr/>
        <a:lstStyle/>
        <a:p>
          <a:endParaRPr lang="en-US"/>
        </a:p>
      </dgm:t>
    </dgm:pt>
    <dgm:pt modelId="{F28F933A-D382-4B92-920F-035CE141F19D}" type="sibTrans" cxnId="{9226320F-E750-4863-8F69-D4A09669938B}">
      <dgm:prSet/>
      <dgm:spPr/>
      <dgm:t>
        <a:bodyPr/>
        <a:lstStyle/>
        <a:p>
          <a:endParaRPr lang="en-US"/>
        </a:p>
      </dgm:t>
    </dgm:pt>
    <dgm:pt modelId="{BF0FB7FF-AC8F-4786-901E-F4828C2FA40F}" type="pres">
      <dgm:prSet presAssocID="{E506B9FE-37B7-4B07-A137-0A2040627BC1}" presName="vert0" presStyleCnt="0">
        <dgm:presLayoutVars>
          <dgm:dir/>
          <dgm:animOne val="branch"/>
          <dgm:animLvl val="lvl"/>
        </dgm:presLayoutVars>
      </dgm:prSet>
      <dgm:spPr/>
    </dgm:pt>
    <dgm:pt modelId="{97CD0E37-B12B-4306-B58F-DC5F65E3CD9B}" type="pres">
      <dgm:prSet presAssocID="{6E63841C-730D-480A-941B-C9081E278B27}" presName="thickLine" presStyleLbl="alignNode1" presStyleIdx="0" presStyleCnt="5"/>
      <dgm:spPr/>
    </dgm:pt>
    <dgm:pt modelId="{24C7732F-2BF9-400E-9349-7B388CE79CD9}" type="pres">
      <dgm:prSet presAssocID="{6E63841C-730D-480A-941B-C9081E278B27}" presName="horz1" presStyleCnt="0"/>
      <dgm:spPr/>
    </dgm:pt>
    <dgm:pt modelId="{E2D8B684-57F3-40EA-9344-431D1C78479D}" type="pres">
      <dgm:prSet presAssocID="{6E63841C-730D-480A-941B-C9081E278B27}" presName="tx1" presStyleLbl="revTx" presStyleIdx="0" presStyleCnt="5"/>
      <dgm:spPr/>
    </dgm:pt>
    <dgm:pt modelId="{6765BF33-BBAB-40E4-9679-6C1D9CDE6B23}" type="pres">
      <dgm:prSet presAssocID="{6E63841C-730D-480A-941B-C9081E278B27}" presName="vert1" presStyleCnt="0"/>
      <dgm:spPr/>
    </dgm:pt>
    <dgm:pt modelId="{8AA6C651-302A-4C97-B219-2D067055EFA3}" type="pres">
      <dgm:prSet presAssocID="{3D2467C3-917D-4D54-9807-368183A23802}" presName="thickLine" presStyleLbl="alignNode1" presStyleIdx="1" presStyleCnt="5"/>
      <dgm:spPr/>
    </dgm:pt>
    <dgm:pt modelId="{B1E78097-3B23-4570-889C-AB8EB80A0000}" type="pres">
      <dgm:prSet presAssocID="{3D2467C3-917D-4D54-9807-368183A23802}" presName="horz1" presStyleCnt="0"/>
      <dgm:spPr/>
    </dgm:pt>
    <dgm:pt modelId="{C245FA8C-83E8-4836-85C3-F7E707BFD74B}" type="pres">
      <dgm:prSet presAssocID="{3D2467C3-917D-4D54-9807-368183A23802}" presName="tx1" presStyleLbl="revTx" presStyleIdx="1" presStyleCnt="5"/>
      <dgm:spPr/>
    </dgm:pt>
    <dgm:pt modelId="{A9C94EEF-6C0D-4739-9E63-DE0B2542E1D2}" type="pres">
      <dgm:prSet presAssocID="{3D2467C3-917D-4D54-9807-368183A23802}" presName="vert1" presStyleCnt="0"/>
      <dgm:spPr/>
    </dgm:pt>
    <dgm:pt modelId="{7E8FCB77-E12E-4C60-A803-EFC18B392B50}" type="pres">
      <dgm:prSet presAssocID="{5831374F-561F-4A5E-B799-E49C248EF341}" presName="thickLine" presStyleLbl="alignNode1" presStyleIdx="2" presStyleCnt="5"/>
      <dgm:spPr/>
    </dgm:pt>
    <dgm:pt modelId="{A0378EBF-423F-4570-91F3-E5D90EEE5973}" type="pres">
      <dgm:prSet presAssocID="{5831374F-561F-4A5E-B799-E49C248EF341}" presName="horz1" presStyleCnt="0"/>
      <dgm:spPr/>
    </dgm:pt>
    <dgm:pt modelId="{EE51DCD8-09D4-4ACE-9FBC-9A52D3E6BC79}" type="pres">
      <dgm:prSet presAssocID="{5831374F-561F-4A5E-B799-E49C248EF341}" presName="tx1" presStyleLbl="revTx" presStyleIdx="2" presStyleCnt="5"/>
      <dgm:spPr/>
    </dgm:pt>
    <dgm:pt modelId="{538053DB-86DF-45A3-94CA-05AABC3D0AD9}" type="pres">
      <dgm:prSet presAssocID="{5831374F-561F-4A5E-B799-E49C248EF341}" presName="vert1" presStyleCnt="0"/>
      <dgm:spPr/>
    </dgm:pt>
    <dgm:pt modelId="{227596BB-1653-4AAD-B858-F10A826712BE}" type="pres">
      <dgm:prSet presAssocID="{C04C5720-D0AC-4C51-84D2-F4ABE8933101}" presName="thickLine" presStyleLbl="alignNode1" presStyleIdx="3" presStyleCnt="5"/>
      <dgm:spPr/>
    </dgm:pt>
    <dgm:pt modelId="{63DD9916-EAA1-4CA9-B30B-1CBF88A02A6A}" type="pres">
      <dgm:prSet presAssocID="{C04C5720-D0AC-4C51-84D2-F4ABE8933101}" presName="horz1" presStyleCnt="0"/>
      <dgm:spPr/>
    </dgm:pt>
    <dgm:pt modelId="{ABD287A7-2FC7-41E2-938D-6F7C84EC3DB1}" type="pres">
      <dgm:prSet presAssocID="{C04C5720-D0AC-4C51-84D2-F4ABE8933101}" presName="tx1" presStyleLbl="revTx" presStyleIdx="3" presStyleCnt="5"/>
      <dgm:spPr/>
    </dgm:pt>
    <dgm:pt modelId="{C34DD6FC-0BCB-4D12-B253-4ACEB5D606DB}" type="pres">
      <dgm:prSet presAssocID="{C04C5720-D0AC-4C51-84D2-F4ABE8933101}" presName="vert1" presStyleCnt="0"/>
      <dgm:spPr/>
    </dgm:pt>
    <dgm:pt modelId="{F99E4ECA-7D97-4AB6-97F9-E613E65C1F5C}" type="pres">
      <dgm:prSet presAssocID="{332A72AD-51D8-4EA9-9A49-23A3CACE659E}" presName="thickLine" presStyleLbl="alignNode1" presStyleIdx="4" presStyleCnt="5"/>
      <dgm:spPr/>
    </dgm:pt>
    <dgm:pt modelId="{5823253A-425B-4285-AB20-0D68B89E5125}" type="pres">
      <dgm:prSet presAssocID="{332A72AD-51D8-4EA9-9A49-23A3CACE659E}" presName="horz1" presStyleCnt="0"/>
      <dgm:spPr/>
    </dgm:pt>
    <dgm:pt modelId="{D86A5A7E-790C-4534-9CA1-9A946E86A2EA}" type="pres">
      <dgm:prSet presAssocID="{332A72AD-51D8-4EA9-9A49-23A3CACE659E}" presName="tx1" presStyleLbl="revTx" presStyleIdx="4" presStyleCnt="5"/>
      <dgm:spPr/>
    </dgm:pt>
    <dgm:pt modelId="{366A796D-A022-488E-90F1-1CA14DAAAAF9}" type="pres">
      <dgm:prSet presAssocID="{332A72AD-51D8-4EA9-9A49-23A3CACE659E}" presName="vert1" presStyleCnt="0"/>
      <dgm:spPr/>
    </dgm:pt>
  </dgm:ptLst>
  <dgm:cxnLst>
    <dgm:cxn modelId="{9226320F-E750-4863-8F69-D4A09669938B}" srcId="{E506B9FE-37B7-4B07-A137-0A2040627BC1}" destId="{332A72AD-51D8-4EA9-9A49-23A3CACE659E}" srcOrd="4" destOrd="0" parTransId="{652C997C-251F-446D-B11B-A6D46E2BBBCB}" sibTransId="{F28F933A-D382-4B92-920F-035CE141F19D}"/>
    <dgm:cxn modelId="{6CEB7A27-F2B2-4C4B-A2C3-621E6418502D}" srcId="{E506B9FE-37B7-4B07-A137-0A2040627BC1}" destId="{3D2467C3-917D-4D54-9807-368183A23802}" srcOrd="1" destOrd="0" parTransId="{FE20EA8C-B541-435F-8BE9-65891500F394}" sibTransId="{0CB7F9BB-19E9-4D6B-9265-36650C90F9BF}"/>
    <dgm:cxn modelId="{0747F343-5DFA-4275-B41D-4928E083E8A8}" type="presOf" srcId="{C04C5720-D0AC-4C51-84D2-F4ABE8933101}" destId="{ABD287A7-2FC7-41E2-938D-6F7C84EC3DB1}" srcOrd="0" destOrd="0" presId="urn:microsoft.com/office/officeart/2008/layout/LinedList"/>
    <dgm:cxn modelId="{D0A11164-0736-4476-AC0D-D7C5B40BB3A8}" type="presOf" srcId="{5831374F-561F-4A5E-B799-E49C248EF341}" destId="{EE51DCD8-09D4-4ACE-9FBC-9A52D3E6BC79}" srcOrd="0" destOrd="0" presId="urn:microsoft.com/office/officeart/2008/layout/LinedList"/>
    <dgm:cxn modelId="{1913F668-1DE0-471F-A666-DCA44526A038}" srcId="{E506B9FE-37B7-4B07-A137-0A2040627BC1}" destId="{C04C5720-D0AC-4C51-84D2-F4ABE8933101}" srcOrd="3" destOrd="0" parTransId="{55BDD26B-7F11-4BD6-BFB7-841962FAB4E9}" sibTransId="{FB380465-FEE9-4C2E-94B2-E6FCB7DD8BB2}"/>
    <dgm:cxn modelId="{30195885-6597-4F11-B69E-DB29820F06CA}" srcId="{E506B9FE-37B7-4B07-A137-0A2040627BC1}" destId="{5831374F-561F-4A5E-B799-E49C248EF341}" srcOrd="2" destOrd="0" parTransId="{B0568329-408E-4D6E-AD64-702B61FF4EA8}" sibTransId="{35DAA84D-3A0D-42E7-95B5-454285A42D74}"/>
    <dgm:cxn modelId="{3C97F295-51D4-440B-98F1-036417CF7231}" type="presOf" srcId="{332A72AD-51D8-4EA9-9A49-23A3CACE659E}" destId="{D86A5A7E-790C-4534-9CA1-9A946E86A2EA}" srcOrd="0" destOrd="0" presId="urn:microsoft.com/office/officeart/2008/layout/LinedList"/>
    <dgm:cxn modelId="{43B3F89B-0AB2-48F3-9DA7-CCCAAE23F8C5}" type="presOf" srcId="{E506B9FE-37B7-4B07-A137-0A2040627BC1}" destId="{BF0FB7FF-AC8F-4786-901E-F4828C2FA40F}" srcOrd="0" destOrd="0" presId="urn:microsoft.com/office/officeart/2008/layout/LinedList"/>
    <dgm:cxn modelId="{2E0F6EDA-AAD2-45E3-952D-B52357942319}" srcId="{E506B9FE-37B7-4B07-A137-0A2040627BC1}" destId="{6E63841C-730D-480A-941B-C9081E278B27}" srcOrd="0" destOrd="0" parTransId="{F662AE06-2A06-4F0B-A27E-E9F358F82AD8}" sibTransId="{3FA47653-2128-427F-869A-85D7BD1FC0CC}"/>
    <dgm:cxn modelId="{E5EBE0E4-57E2-4EF1-9E95-0E1880B560B7}" type="presOf" srcId="{6E63841C-730D-480A-941B-C9081E278B27}" destId="{E2D8B684-57F3-40EA-9344-431D1C78479D}" srcOrd="0" destOrd="0" presId="urn:microsoft.com/office/officeart/2008/layout/LinedList"/>
    <dgm:cxn modelId="{19E49CF6-8D25-4CB7-A134-A11925A43859}" type="presOf" srcId="{3D2467C3-917D-4D54-9807-368183A23802}" destId="{C245FA8C-83E8-4836-85C3-F7E707BFD74B}" srcOrd="0" destOrd="0" presId="urn:microsoft.com/office/officeart/2008/layout/LinedList"/>
    <dgm:cxn modelId="{6AE48F07-60AE-467D-9654-77FABE6048F4}" type="presParOf" srcId="{BF0FB7FF-AC8F-4786-901E-F4828C2FA40F}" destId="{97CD0E37-B12B-4306-B58F-DC5F65E3CD9B}" srcOrd="0" destOrd="0" presId="urn:microsoft.com/office/officeart/2008/layout/LinedList"/>
    <dgm:cxn modelId="{0AD20765-2C3D-492B-BF9D-6DF10F4C08CE}" type="presParOf" srcId="{BF0FB7FF-AC8F-4786-901E-F4828C2FA40F}" destId="{24C7732F-2BF9-400E-9349-7B388CE79CD9}" srcOrd="1" destOrd="0" presId="urn:microsoft.com/office/officeart/2008/layout/LinedList"/>
    <dgm:cxn modelId="{B4607756-DB3D-43C6-9F71-FB59F8EC72E3}" type="presParOf" srcId="{24C7732F-2BF9-400E-9349-7B388CE79CD9}" destId="{E2D8B684-57F3-40EA-9344-431D1C78479D}" srcOrd="0" destOrd="0" presId="urn:microsoft.com/office/officeart/2008/layout/LinedList"/>
    <dgm:cxn modelId="{AB1B86EA-C8AE-4EEE-9F58-900E9A8D812D}" type="presParOf" srcId="{24C7732F-2BF9-400E-9349-7B388CE79CD9}" destId="{6765BF33-BBAB-40E4-9679-6C1D9CDE6B23}" srcOrd="1" destOrd="0" presId="urn:microsoft.com/office/officeart/2008/layout/LinedList"/>
    <dgm:cxn modelId="{5D3DAB74-9C73-430B-B855-2AB0E70BF877}" type="presParOf" srcId="{BF0FB7FF-AC8F-4786-901E-F4828C2FA40F}" destId="{8AA6C651-302A-4C97-B219-2D067055EFA3}" srcOrd="2" destOrd="0" presId="urn:microsoft.com/office/officeart/2008/layout/LinedList"/>
    <dgm:cxn modelId="{179A119E-EBC9-4A4B-A3ED-BC800BF419C0}" type="presParOf" srcId="{BF0FB7FF-AC8F-4786-901E-F4828C2FA40F}" destId="{B1E78097-3B23-4570-889C-AB8EB80A0000}" srcOrd="3" destOrd="0" presId="urn:microsoft.com/office/officeart/2008/layout/LinedList"/>
    <dgm:cxn modelId="{4F7F4004-2C05-4A0B-89F0-51E30975AD71}" type="presParOf" srcId="{B1E78097-3B23-4570-889C-AB8EB80A0000}" destId="{C245FA8C-83E8-4836-85C3-F7E707BFD74B}" srcOrd="0" destOrd="0" presId="urn:microsoft.com/office/officeart/2008/layout/LinedList"/>
    <dgm:cxn modelId="{8C55BE38-C252-4F0D-A96B-6E3E857D87DD}" type="presParOf" srcId="{B1E78097-3B23-4570-889C-AB8EB80A0000}" destId="{A9C94EEF-6C0D-4739-9E63-DE0B2542E1D2}" srcOrd="1" destOrd="0" presId="urn:microsoft.com/office/officeart/2008/layout/LinedList"/>
    <dgm:cxn modelId="{9039509B-9D8C-47DD-9AE4-875EE24CD7AB}" type="presParOf" srcId="{BF0FB7FF-AC8F-4786-901E-F4828C2FA40F}" destId="{7E8FCB77-E12E-4C60-A803-EFC18B392B50}" srcOrd="4" destOrd="0" presId="urn:microsoft.com/office/officeart/2008/layout/LinedList"/>
    <dgm:cxn modelId="{E875D3C4-0E01-4E4C-AB20-4187E33243F0}" type="presParOf" srcId="{BF0FB7FF-AC8F-4786-901E-F4828C2FA40F}" destId="{A0378EBF-423F-4570-91F3-E5D90EEE5973}" srcOrd="5" destOrd="0" presId="urn:microsoft.com/office/officeart/2008/layout/LinedList"/>
    <dgm:cxn modelId="{7A409D26-7652-44B7-93B7-D0879B99B3C0}" type="presParOf" srcId="{A0378EBF-423F-4570-91F3-E5D90EEE5973}" destId="{EE51DCD8-09D4-4ACE-9FBC-9A52D3E6BC79}" srcOrd="0" destOrd="0" presId="urn:microsoft.com/office/officeart/2008/layout/LinedList"/>
    <dgm:cxn modelId="{C9F8A207-E448-466B-B869-3249A49F560B}" type="presParOf" srcId="{A0378EBF-423F-4570-91F3-E5D90EEE5973}" destId="{538053DB-86DF-45A3-94CA-05AABC3D0AD9}" srcOrd="1" destOrd="0" presId="urn:microsoft.com/office/officeart/2008/layout/LinedList"/>
    <dgm:cxn modelId="{6BB2F79D-AB37-4234-84D7-3B4BB121C83B}" type="presParOf" srcId="{BF0FB7FF-AC8F-4786-901E-F4828C2FA40F}" destId="{227596BB-1653-4AAD-B858-F10A826712BE}" srcOrd="6" destOrd="0" presId="urn:microsoft.com/office/officeart/2008/layout/LinedList"/>
    <dgm:cxn modelId="{BDE77720-262B-4C59-A403-3CAE60C4C708}" type="presParOf" srcId="{BF0FB7FF-AC8F-4786-901E-F4828C2FA40F}" destId="{63DD9916-EAA1-4CA9-B30B-1CBF88A02A6A}" srcOrd="7" destOrd="0" presId="urn:microsoft.com/office/officeart/2008/layout/LinedList"/>
    <dgm:cxn modelId="{B9901BFC-5E0A-44B1-ABB1-AFC8543D61EB}" type="presParOf" srcId="{63DD9916-EAA1-4CA9-B30B-1CBF88A02A6A}" destId="{ABD287A7-2FC7-41E2-938D-6F7C84EC3DB1}" srcOrd="0" destOrd="0" presId="urn:microsoft.com/office/officeart/2008/layout/LinedList"/>
    <dgm:cxn modelId="{8DDF2E3E-0369-4093-B3D9-A62F918738D2}" type="presParOf" srcId="{63DD9916-EAA1-4CA9-B30B-1CBF88A02A6A}" destId="{C34DD6FC-0BCB-4D12-B253-4ACEB5D606DB}" srcOrd="1" destOrd="0" presId="urn:microsoft.com/office/officeart/2008/layout/LinedList"/>
    <dgm:cxn modelId="{A4D7F71F-6AE8-4B02-8BBE-398256DA4B56}" type="presParOf" srcId="{BF0FB7FF-AC8F-4786-901E-F4828C2FA40F}" destId="{F99E4ECA-7D97-4AB6-97F9-E613E65C1F5C}" srcOrd="8" destOrd="0" presId="urn:microsoft.com/office/officeart/2008/layout/LinedList"/>
    <dgm:cxn modelId="{E2BC538D-831E-43AA-977A-A7AD493F304C}" type="presParOf" srcId="{BF0FB7FF-AC8F-4786-901E-F4828C2FA40F}" destId="{5823253A-425B-4285-AB20-0D68B89E5125}" srcOrd="9" destOrd="0" presId="urn:microsoft.com/office/officeart/2008/layout/LinedList"/>
    <dgm:cxn modelId="{C63F43E4-ED04-402E-894B-E35A70C6DB01}" type="presParOf" srcId="{5823253A-425B-4285-AB20-0D68B89E5125}" destId="{D86A5A7E-790C-4534-9CA1-9A946E86A2EA}" srcOrd="0" destOrd="0" presId="urn:microsoft.com/office/officeart/2008/layout/LinedList"/>
    <dgm:cxn modelId="{4EEB3D1F-EAA3-4C99-905F-98D58AB6ACD0}" type="presParOf" srcId="{5823253A-425B-4285-AB20-0D68B89E5125}" destId="{366A796D-A022-488E-90F1-1CA14DAAAAF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28BBFE1-553C-4578-8BEC-48CC21C8195A}" type="doc">
      <dgm:prSet loTypeId="urn:microsoft.com/office/officeart/2005/8/layout/hProcess11" loCatId="process" qsTypeId="urn:microsoft.com/office/officeart/2005/8/quickstyle/simple4" qsCatId="simple" csTypeId="urn:microsoft.com/office/officeart/2005/8/colors/colorful1" csCatId="colorful"/>
      <dgm:spPr/>
      <dgm:t>
        <a:bodyPr/>
        <a:lstStyle/>
        <a:p>
          <a:endParaRPr lang="en-US"/>
        </a:p>
      </dgm:t>
    </dgm:pt>
    <dgm:pt modelId="{52A5DEAB-5A93-4DF5-9BED-568CBC5C8559}">
      <dgm:prSet/>
      <dgm:spPr/>
      <dgm:t>
        <a:bodyPr/>
        <a:lstStyle/>
        <a:p>
          <a:r>
            <a:rPr lang="en-US" b="0" i="0" baseline="0"/>
            <a:t>Regular use of prescribed inhalers (bronchodilators and corticosteroids) improves airflow and reduces inflammation </a:t>
          </a:r>
          <a:endParaRPr lang="en-US"/>
        </a:p>
      </dgm:t>
    </dgm:pt>
    <dgm:pt modelId="{A6731431-383D-4DCA-B47C-53C4317C4E6A}" type="parTrans" cxnId="{FB865CF6-F8C3-4510-A539-588D5D8E0136}">
      <dgm:prSet/>
      <dgm:spPr/>
      <dgm:t>
        <a:bodyPr/>
        <a:lstStyle/>
        <a:p>
          <a:endParaRPr lang="en-US"/>
        </a:p>
      </dgm:t>
    </dgm:pt>
    <dgm:pt modelId="{ECE419CE-CE57-4EF7-AD0E-86DA9A042862}" type="sibTrans" cxnId="{FB865CF6-F8C3-4510-A539-588D5D8E0136}">
      <dgm:prSet/>
      <dgm:spPr/>
      <dgm:t>
        <a:bodyPr/>
        <a:lstStyle/>
        <a:p>
          <a:endParaRPr lang="en-US"/>
        </a:p>
      </dgm:t>
    </dgm:pt>
    <dgm:pt modelId="{A7680F1F-DFDE-4604-BC49-86DE24515EE5}">
      <dgm:prSet/>
      <dgm:spPr/>
      <dgm:t>
        <a:bodyPr/>
        <a:lstStyle/>
        <a:p>
          <a:r>
            <a:rPr lang="en-US" b="0" i="0" baseline="0" dirty="0"/>
            <a:t>Correct inhaler technique is essential for effective medication delivery </a:t>
          </a:r>
          <a:endParaRPr lang="en-US" dirty="0"/>
        </a:p>
      </dgm:t>
    </dgm:pt>
    <dgm:pt modelId="{6282DF6C-4BD9-487A-BCB8-5A52F2622212}" type="parTrans" cxnId="{BE6662E3-CDEC-4FA0-A43F-E87869DF6694}">
      <dgm:prSet/>
      <dgm:spPr/>
      <dgm:t>
        <a:bodyPr/>
        <a:lstStyle/>
        <a:p>
          <a:endParaRPr lang="en-US"/>
        </a:p>
      </dgm:t>
    </dgm:pt>
    <dgm:pt modelId="{4738156B-A507-4F8D-8551-7297E0F16EEF}" type="sibTrans" cxnId="{BE6662E3-CDEC-4FA0-A43F-E87869DF6694}">
      <dgm:prSet/>
      <dgm:spPr/>
      <dgm:t>
        <a:bodyPr/>
        <a:lstStyle/>
        <a:p>
          <a:endParaRPr lang="en-US"/>
        </a:p>
      </dgm:t>
    </dgm:pt>
    <dgm:pt modelId="{EEA548F9-828A-4B8C-8A3D-94B007B0CCF3}">
      <dgm:prSet/>
      <dgm:spPr/>
      <dgm:t>
        <a:bodyPr/>
        <a:lstStyle/>
        <a:p>
          <a:r>
            <a:rPr lang="en-US" b="0" i="0" baseline="0" dirty="0"/>
            <a:t>Breathing exercises such as pursed-lip breathing help control breathlessness </a:t>
          </a:r>
          <a:r>
            <a:rPr lang="en-US" dirty="0"/>
            <a:t>(Freund et al., 2023)</a:t>
          </a:r>
        </a:p>
      </dgm:t>
    </dgm:pt>
    <dgm:pt modelId="{7320CCEF-B593-4B7C-B88C-B7D25001E486}" type="parTrans" cxnId="{C6FD4844-F862-451F-B2E4-9BF47943BDE5}">
      <dgm:prSet/>
      <dgm:spPr/>
      <dgm:t>
        <a:bodyPr/>
        <a:lstStyle/>
        <a:p>
          <a:endParaRPr lang="en-US"/>
        </a:p>
      </dgm:t>
    </dgm:pt>
    <dgm:pt modelId="{B21150FF-0F10-4040-9AB4-5E08F8E3F3AD}" type="sibTrans" cxnId="{C6FD4844-F862-451F-B2E4-9BF47943BDE5}">
      <dgm:prSet/>
      <dgm:spPr/>
      <dgm:t>
        <a:bodyPr/>
        <a:lstStyle/>
        <a:p>
          <a:endParaRPr lang="en-US"/>
        </a:p>
      </dgm:t>
    </dgm:pt>
    <dgm:pt modelId="{D015234D-1BFC-4B5D-A1CB-221FF8C94362}">
      <dgm:prSet/>
      <dgm:spPr/>
      <dgm:t>
        <a:bodyPr/>
        <a:lstStyle/>
        <a:p>
          <a:r>
            <a:rPr lang="en-US" b="0" i="0" baseline="0"/>
            <a:t>Oxygen saturation monitoring helps track disease progression when required </a:t>
          </a:r>
          <a:endParaRPr lang="en-US"/>
        </a:p>
      </dgm:t>
    </dgm:pt>
    <dgm:pt modelId="{B746EF88-6C21-4464-8CBC-92C82CD3F948}" type="parTrans" cxnId="{83ED312A-84CA-4EB8-862C-C579029295E7}">
      <dgm:prSet/>
      <dgm:spPr/>
      <dgm:t>
        <a:bodyPr/>
        <a:lstStyle/>
        <a:p>
          <a:endParaRPr lang="en-US"/>
        </a:p>
      </dgm:t>
    </dgm:pt>
    <dgm:pt modelId="{47C582AA-F2D1-426F-A879-F9A4B7D9CA1E}" type="sibTrans" cxnId="{83ED312A-84CA-4EB8-862C-C579029295E7}">
      <dgm:prSet/>
      <dgm:spPr/>
      <dgm:t>
        <a:bodyPr/>
        <a:lstStyle/>
        <a:p>
          <a:endParaRPr lang="en-US"/>
        </a:p>
      </dgm:t>
    </dgm:pt>
    <dgm:pt modelId="{3720A681-3697-44FE-8C96-889D82762D6E}">
      <dgm:prSet/>
      <dgm:spPr/>
      <dgm:t>
        <a:bodyPr/>
        <a:lstStyle/>
        <a:p>
          <a:r>
            <a:rPr lang="en-US" b="0" i="0" baseline="0"/>
            <a:t>Planned rest periods and energy conservation techniques reduce fatigue levels </a:t>
          </a:r>
          <a:endParaRPr lang="en-US"/>
        </a:p>
      </dgm:t>
    </dgm:pt>
    <dgm:pt modelId="{E8929ED2-0E38-426D-8309-A3241774ABBC}" type="parTrans" cxnId="{81F83749-85A4-4CCC-ADBE-D557A06F201C}">
      <dgm:prSet/>
      <dgm:spPr/>
      <dgm:t>
        <a:bodyPr/>
        <a:lstStyle/>
        <a:p>
          <a:endParaRPr lang="en-US"/>
        </a:p>
      </dgm:t>
    </dgm:pt>
    <dgm:pt modelId="{17AD1AEE-44EE-4859-8043-174E4694201F}" type="sibTrans" cxnId="{81F83749-85A4-4CCC-ADBE-D557A06F201C}">
      <dgm:prSet/>
      <dgm:spPr/>
      <dgm:t>
        <a:bodyPr/>
        <a:lstStyle/>
        <a:p>
          <a:endParaRPr lang="en-US"/>
        </a:p>
      </dgm:t>
    </dgm:pt>
    <dgm:pt modelId="{6058887A-9BF4-4D23-A84B-5D5874815A82}" type="pres">
      <dgm:prSet presAssocID="{C28BBFE1-553C-4578-8BEC-48CC21C8195A}" presName="Name0" presStyleCnt="0">
        <dgm:presLayoutVars>
          <dgm:dir/>
          <dgm:resizeHandles val="exact"/>
        </dgm:presLayoutVars>
      </dgm:prSet>
      <dgm:spPr/>
    </dgm:pt>
    <dgm:pt modelId="{B188A62B-CA42-44E3-861F-D6345E111518}" type="pres">
      <dgm:prSet presAssocID="{C28BBFE1-553C-4578-8BEC-48CC21C8195A}" presName="arrow" presStyleLbl="bgShp" presStyleIdx="0" presStyleCnt="1"/>
      <dgm:spPr/>
    </dgm:pt>
    <dgm:pt modelId="{9E5BA347-184B-476D-A013-C91563B6F10F}" type="pres">
      <dgm:prSet presAssocID="{C28BBFE1-553C-4578-8BEC-48CC21C8195A}" presName="points" presStyleCnt="0"/>
      <dgm:spPr/>
    </dgm:pt>
    <dgm:pt modelId="{DCEFCF04-9DCE-4C29-9326-0CCE4280FADA}" type="pres">
      <dgm:prSet presAssocID="{52A5DEAB-5A93-4DF5-9BED-568CBC5C8559}" presName="compositeA" presStyleCnt="0"/>
      <dgm:spPr/>
    </dgm:pt>
    <dgm:pt modelId="{BC0EE9D0-86AF-4BC8-92F2-B33C24AD59F5}" type="pres">
      <dgm:prSet presAssocID="{52A5DEAB-5A93-4DF5-9BED-568CBC5C8559}" presName="textA" presStyleLbl="revTx" presStyleIdx="0" presStyleCnt="5">
        <dgm:presLayoutVars>
          <dgm:bulletEnabled val="1"/>
        </dgm:presLayoutVars>
      </dgm:prSet>
      <dgm:spPr/>
    </dgm:pt>
    <dgm:pt modelId="{56CDD9FA-057B-4535-9AA7-604E03F3C6CC}" type="pres">
      <dgm:prSet presAssocID="{52A5DEAB-5A93-4DF5-9BED-568CBC5C8559}" presName="circleA" presStyleLbl="node1" presStyleIdx="0" presStyleCnt="5"/>
      <dgm:spPr/>
    </dgm:pt>
    <dgm:pt modelId="{8F2D24C4-4298-48C4-87E6-A6762D42B160}" type="pres">
      <dgm:prSet presAssocID="{52A5DEAB-5A93-4DF5-9BED-568CBC5C8559}" presName="spaceA" presStyleCnt="0"/>
      <dgm:spPr/>
    </dgm:pt>
    <dgm:pt modelId="{A2878EF8-DA5C-4576-A4E2-F1FBDEB27967}" type="pres">
      <dgm:prSet presAssocID="{ECE419CE-CE57-4EF7-AD0E-86DA9A042862}" presName="space" presStyleCnt="0"/>
      <dgm:spPr/>
    </dgm:pt>
    <dgm:pt modelId="{C3E8AD84-8196-4DB7-9FF9-31131876E2B7}" type="pres">
      <dgm:prSet presAssocID="{A7680F1F-DFDE-4604-BC49-86DE24515EE5}" presName="compositeB" presStyleCnt="0"/>
      <dgm:spPr/>
    </dgm:pt>
    <dgm:pt modelId="{4BC6ECB2-49BD-4000-9EBD-AEB5FA897E3F}" type="pres">
      <dgm:prSet presAssocID="{A7680F1F-DFDE-4604-BC49-86DE24515EE5}" presName="textB" presStyleLbl="revTx" presStyleIdx="1" presStyleCnt="5">
        <dgm:presLayoutVars>
          <dgm:bulletEnabled val="1"/>
        </dgm:presLayoutVars>
      </dgm:prSet>
      <dgm:spPr/>
    </dgm:pt>
    <dgm:pt modelId="{CF8FD3D5-5FFB-4AAB-9B17-5431DAC76EAB}" type="pres">
      <dgm:prSet presAssocID="{A7680F1F-DFDE-4604-BC49-86DE24515EE5}" presName="circleB" presStyleLbl="node1" presStyleIdx="1" presStyleCnt="5"/>
      <dgm:spPr/>
    </dgm:pt>
    <dgm:pt modelId="{9B777864-F1A5-46B6-9192-DF45E1A8D185}" type="pres">
      <dgm:prSet presAssocID="{A7680F1F-DFDE-4604-BC49-86DE24515EE5}" presName="spaceB" presStyleCnt="0"/>
      <dgm:spPr/>
    </dgm:pt>
    <dgm:pt modelId="{EF70A8FE-1979-40F0-B0AB-6AEAA654D07D}" type="pres">
      <dgm:prSet presAssocID="{4738156B-A507-4F8D-8551-7297E0F16EEF}" presName="space" presStyleCnt="0"/>
      <dgm:spPr/>
    </dgm:pt>
    <dgm:pt modelId="{4765CC97-F4BE-4CB4-8F60-F677C2702AAF}" type="pres">
      <dgm:prSet presAssocID="{EEA548F9-828A-4B8C-8A3D-94B007B0CCF3}" presName="compositeA" presStyleCnt="0"/>
      <dgm:spPr/>
    </dgm:pt>
    <dgm:pt modelId="{C7FDAAD1-F6F8-456D-A497-B5A49CC4825E}" type="pres">
      <dgm:prSet presAssocID="{EEA548F9-828A-4B8C-8A3D-94B007B0CCF3}" presName="textA" presStyleLbl="revTx" presStyleIdx="2" presStyleCnt="5">
        <dgm:presLayoutVars>
          <dgm:bulletEnabled val="1"/>
        </dgm:presLayoutVars>
      </dgm:prSet>
      <dgm:spPr/>
    </dgm:pt>
    <dgm:pt modelId="{A5E3C639-326C-4BCA-BEF1-BF5EACF3AA96}" type="pres">
      <dgm:prSet presAssocID="{EEA548F9-828A-4B8C-8A3D-94B007B0CCF3}" presName="circleA" presStyleLbl="node1" presStyleIdx="2" presStyleCnt="5"/>
      <dgm:spPr/>
    </dgm:pt>
    <dgm:pt modelId="{FF5DCEAB-3937-454D-9B74-EA2BE95BC4E5}" type="pres">
      <dgm:prSet presAssocID="{EEA548F9-828A-4B8C-8A3D-94B007B0CCF3}" presName="spaceA" presStyleCnt="0"/>
      <dgm:spPr/>
    </dgm:pt>
    <dgm:pt modelId="{878124DA-6336-418F-88DE-FB046C4D0A75}" type="pres">
      <dgm:prSet presAssocID="{B21150FF-0F10-4040-9AB4-5E08F8E3F3AD}" presName="space" presStyleCnt="0"/>
      <dgm:spPr/>
    </dgm:pt>
    <dgm:pt modelId="{8F73FF37-57C6-43EF-A443-ABC435EDDACC}" type="pres">
      <dgm:prSet presAssocID="{D015234D-1BFC-4B5D-A1CB-221FF8C94362}" presName="compositeB" presStyleCnt="0"/>
      <dgm:spPr/>
    </dgm:pt>
    <dgm:pt modelId="{C0EA8B07-5505-49AF-AA55-959818F485FC}" type="pres">
      <dgm:prSet presAssocID="{D015234D-1BFC-4B5D-A1CB-221FF8C94362}" presName="textB" presStyleLbl="revTx" presStyleIdx="3" presStyleCnt="5">
        <dgm:presLayoutVars>
          <dgm:bulletEnabled val="1"/>
        </dgm:presLayoutVars>
      </dgm:prSet>
      <dgm:spPr/>
    </dgm:pt>
    <dgm:pt modelId="{49C37050-F903-423C-952B-AF326CFDD75E}" type="pres">
      <dgm:prSet presAssocID="{D015234D-1BFC-4B5D-A1CB-221FF8C94362}" presName="circleB" presStyleLbl="node1" presStyleIdx="3" presStyleCnt="5"/>
      <dgm:spPr/>
    </dgm:pt>
    <dgm:pt modelId="{BA27CBD1-84AD-444B-8EDE-82E1EC1C300E}" type="pres">
      <dgm:prSet presAssocID="{D015234D-1BFC-4B5D-A1CB-221FF8C94362}" presName="spaceB" presStyleCnt="0"/>
      <dgm:spPr/>
    </dgm:pt>
    <dgm:pt modelId="{A0CDFCAF-3E47-4B1C-9A6E-398B7D0EEBD3}" type="pres">
      <dgm:prSet presAssocID="{47C582AA-F2D1-426F-A879-F9A4B7D9CA1E}" presName="space" presStyleCnt="0"/>
      <dgm:spPr/>
    </dgm:pt>
    <dgm:pt modelId="{58AEAE51-1E39-453E-B88E-F7BB966699BB}" type="pres">
      <dgm:prSet presAssocID="{3720A681-3697-44FE-8C96-889D82762D6E}" presName="compositeA" presStyleCnt="0"/>
      <dgm:spPr/>
    </dgm:pt>
    <dgm:pt modelId="{FC376C1F-DB4D-4348-BB40-04F3F68DAA06}" type="pres">
      <dgm:prSet presAssocID="{3720A681-3697-44FE-8C96-889D82762D6E}" presName="textA" presStyleLbl="revTx" presStyleIdx="4" presStyleCnt="5">
        <dgm:presLayoutVars>
          <dgm:bulletEnabled val="1"/>
        </dgm:presLayoutVars>
      </dgm:prSet>
      <dgm:spPr/>
    </dgm:pt>
    <dgm:pt modelId="{36EB1338-ACE2-44D3-B924-0EF41E136A0A}" type="pres">
      <dgm:prSet presAssocID="{3720A681-3697-44FE-8C96-889D82762D6E}" presName="circleA" presStyleLbl="node1" presStyleIdx="4" presStyleCnt="5"/>
      <dgm:spPr/>
    </dgm:pt>
    <dgm:pt modelId="{E129F47D-A661-4E12-A7D0-3FCF6B785869}" type="pres">
      <dgm:prSet presAssocID="{3720A681-3697-44FE-8C96-889D82762D6E}" presName="spaceA" presStyleCnt="0"/>
      <dgm:spPr/>
    </dgm:pt>
  </dgm:ptLst>
  <dgm:cxnLst>
    <dgm:cxn modelId="{F0FC3605-37C8-4939-BA83-8AD92AC83457}" type="presOf" srcId="{D015234D-1BFC-4B5D-A1CB-221FF8C94362}" destId="{C0EA8B07-5505-49AF-AA55-959818F485FC}" srcOrd="0" destOrd="0" presId="urn:microsoft.com/office/officeart/2005/8/layout/hProcess11"/>
    <dgm:cxn modelId="{83ED312A-84CA-4EB8-862C-C579029295E7}" srcId="{C28BBFE1-553C-4578-8BEC-48CC21C8195A}" destId="{D015234D-1BFC-4B5D-A1CB-221FF8C94362}" srcOrd="3" destOrd="0" parTransId="{B746EF88-6C21-4464-8CBC-92C82CD3F948}" sibTransId="{47C582AA-F2D1-426F-A879-F9A4B7D9CA1E}"/>
    <dgm:cxn modelId="{BC0E6C2D-C0FE-42B9-8B18-AB40CE92D9D9}" type="presOf" srcId="{C28BBFE1-553C-4578-8BEC-48CC21C8195A}" destId="{6058887A-9BF4-4D23-A84B-5D5874815A82}" srcOrd="0" destOrd="0" presId="urn:microsoft.com/office/officeart/2005/8/layout/hProcess11"/>
    <dgm:cxn modelId="{C6FD4844-F862-451F-B2E4-9BF47943BDE5}" srcId="{C28BBFE1-553C-4578-8BEC-48CC21C8195A}" destId="{EEA548F9-828A-4B8C-8A3D-94B007B0CCF3}" srcOrd="2" destOrd="0" parTransId="{7320CCEF-B593-4B7C-B88C-B7D25001E486}" sibTransId="{B21150FF-0F10-4040-9AB4-5E08F8E3F3AD}"/>
    <dgm:cxn modelId="{81F83749-85A4-4CCC-ADBE-D557A06F201C}" srcId="{C28BBFE1-553C-4578-8BEC-48CC21C8195A}" destId="{3720A681-3697-44FE-8C96-889D82762D6E}" srcOrd="4" destOrd="0" parTransId="{E8929ED2-0E38-426D-8309-A3241774ABBC}" sibTransId="{17AD1AEE-44EE-4859-8043-174E4694201F}"/>
    <dgm:cxn modelId="{A9EFB653-4BB7-45C9-AA99-ACA13472FA72}" type="presOf" srcId="{52A5DEAB-5A93-4DF5-9BED-568CBC5C8559}" destId="{BC0EE9D0-86AF-4BC8-92F2-B33C24AD59F5}" srcOrd="0" destOrd="0" presId="urn:microsoft.com/office/officeart/2005/8/layout/hProcess11"/>
    <dgm:cxn modelId="{D075E29F-C175-4273-90C1-F1F6DD88F6AF}" type="presOf" srcId="{EEA548F9-828A-4B8C-8A3D-94B007B0CCF3}" destId="{C7FDAAD1-F6F8-456D-A497-B5A49CC4825E}" srcOrd="0" destOrd="0" presId="urn:microsoft.com/office/officeart/2005/8/layout/hProcess11"/>
    <dgm:cxn modelId="{A78A4EC1-2091-4920-B389-4DD059C18567}" type="presOf" srcId="{A7680F1F-DFDE-4604-BC49-86DE24515EE5}" destId="{4BC6ECB2-49BD-4000-9EBD-AEB5FA897E3F}" srcOrd="0" destOrd="0" presId="urn:microsoft.com/office/officeart/2005/8/layout/hProcess11"/>
    <dgm:cxn modelId="{F99FA5D2-37CB-4011-8A7E-E66A7E4B0D5D}" type="presOf" srcId="{3720A681-3697-44FE-8C96-889D82762D6E}" destId="{FC376C1F-DB4D-4348-BB40-04F3F68DAA06}" srcOrd="0" destOrd="0" presId="urn:microsoft.com/office/officeart/2005/8/layout/hProcess11"/>
    <dgm:cxn modelId="{BE6662E3-CDEC-4FA0-A43F-E87869DF6694}" srcId="{C28BBFE1-553C-4578-8BEC-48CC21C8195A}" destId="{A7680F1F-DFDE-4604-BC49-86DE24515EE5}" srcOrd="1" destOrd="0" parTransId="{6282DF6C-4BD9-487A-BCB8-5A52F2622212}" sibTransId="{4738156B-A507-4F8D-8551-7297E0F16EEF}"/>
    <dgm:cxn modelId="{FB865CF6-F8C3-4510-A539-588D5D8E0136}" srcId="{C28BBFE1-553C-4578-8BEC-48CC21C8195A}" destId="{52A5DEAB-5A93-4DF5-9BED-568CBC5C8559}" srcOrd="0" destOrd="0" parTransId="{A6731431-383D-4DCA-B47C-53C4317C4E6A}" sibTransId="{ECE419CE-CE57-4EF7-AD0E-86DA9A042862}"/>
    <dgm:cxn modelId="{FAF0FFDF-1CDF-40EE-9C20-036924B0BCBF}" type="presParOf" srcId="{6058887A-9BF4-4D23-A84B-5D5874815A82}" destId="{B188A62B-CA42-44E3-861F-D6345E111518}" srcOrd="0" destOrd="0" presId="urn:microsoft.com/office/officeart/2005/8/layout/hProcess11"/>
    <dgm:cxn modelId="{35EC449E-8DEB-4A8C-95C5-E02C5E710CCF}" type="presParOf" srcId="{6058887A-9BF4-4D23-A84B-5D5874815A82}" destId="{9E5BA347-184B-476D-A013-C91563B6F10F}" srcOrd="1" destOrd="0" presId="urn:microsoft.com/office/officeart/2005/8/layout/hProcess11"/>
    <dgm:cxn modelId="{AB3591F9-58CD-4B0E-845C-FB309B164059}" type="presParOf" srcId="{9E5BA347-184B-476D-A013-C91563B6F10F}" destId="{DCEFCF04-9DCE-4C29-9326-0CCE4280FADA}" srcOrd="0" destOrd="0" presId="urn:microsoft.com/office/officeart/2005/8/layout/hProcess11"/>
    <dgm:cxn modelId="{EFA56DA2-BE16-4F8C-874D-822FC2DE1BC0}" type="presParOf" srcId="{DCEFCF04-9DCE-4C29-9326-0CCE4280FADA}" destId="{BC0EE9D0-86AF-4BC8-92F2-B33C24AD59F5}" srcOrd="0" destOrd="0" presId="urn:microsoft.com/office/officeart/2005/8/layout/hProcess11"/>
    <dgm:cxn modelId="{D3DF7900-8860-4F45-A3AB-5CB4D1F169EA}" type="presParOf" srcId="{DCEFCF04-9DCE-4C29-9326-0CCE4280FADA}" destId="{56CDD9FA-057B-4535-9AA7-604E03F3C6CC}" srcOrd="1" destOrd="0" presId="urn:microsoft.com/office/officeart/2005/8/layout/hProcess11"/>
    <dgm:cxn modelId="{A3047350-1891-4A40-BFB3-266305BCCF05}" type="presParOf" srcId="{DCEFCF04-9DCE-4C29-9326-0CCE4280FADA}" destId="{8F2D24C4-4298-48C4-87E6-A6762D42B160}" srcOrd="2" destOrd="0" presId="urn:microsoft.com/office/officeart/2005/8/layout/hProcess11"/>
    <dgm:cxn modelId="{2AE8108C-7977-4B4A-9B8F-7EA5FF6DD717}" type="presParOf" srcId="{9E5BA347-184B-476D-A013-C91563B6F10F}" destId="{A2878EF8-DA5C-4576-A4E2-F1FBDEB27967}" srcOrd="1" destOrd="0" presId="urn:microsoft.com/office/officeart/2005/8/layout/hProcess11"/>
    <dgm:cxn modelId="{5EC9E283-E5CE-4003-B8EA-45C6DAB8231D}" type="presParOf" srcId="{9E5BA347-184B-476D-A013-C91563B6F10F}" destId="{C3E8AD84-8196-4DB7-9FF9-31131876E2B7}" srcOrd="2" destOrd="0" presId="urn:microsoft.com/office/officeart/2005/8/layout/hProcess11"/>
    <dgm:cxn modelId="{975042F4-21F9-49BC-9EF3-40ABC27E73D9}" type="presParOf" srcId="{C3E8AD84-8196-4DB7-9FF9-31131876E2B7}" destId="{4BC6ECB2-49BD-4000-9EBD-AEB5FA897E3F}" srcOrd="0" destOrd="0" presId="urn:microsoft.com/office/officeart/2005/8/layout/hProcess11"/>
    <dgm:cxn modelId="{9C3B4950-7828-44F7-9178-813C1C88EAEC}" type="presParOf" srcId="{C3E8AD84-8196-4DB7-9FF9-31131876E2B7}" destId="{CF8FD3D5-5FFB-4AAB-9B17-5431DAC76EAB}" srcOrd="1" destOrd="0" presId="urn:microsoft.com/office/officeart/2005/8/layout/hProcess11"/>
    <dgm:cxn modelId="{20584EE8-4C8E-4F81-B2DA-0EE5720CE41F}" type="presParOf" srcId="{C3E8AD84-8196-4DB7-9FF9-31131876E2B7}" destId="{9B777864-F1A5-46B6-9192-DF45E1A8D185}" srcOrd="2" destOrd="0" presId="urn:microsoft.com/office/officeart/2005/8/layout/hProcess11"/>
    <dgm:cxn modelId="{6B2A22C5-C17B-49ED-9767-6203EC793337}" type="presParOf" srcId="{9E5BA347-184B-476D-A013-C91563B6F10F}" destId="{EF70A8FE-1979-40F0-B0AB-6AEAA654D07D}" srcOrd="3" destOrd="0" presId="urn:microsoft.com/office/officeart/2005/8/layout/hProcess11"/>
    <dgm:cxn modelId="{B8E331EB-C3C5-40D9-B949-E0B1CF70E37D}" type="presParOf" srcId="{9E5BA347-184B-476D-A013-C91563B6F10F}" destId="{4765CC97-F4BE-4CB4-8F60-F677C2702AAF}" srcOrd="4" destOrd="0" presId="urn:microsoft.com/office/officeart/2005/8/layout/hProcess11"/>
    <dgm:cxn modelId="{675ED9E5-2AF6-431D-A436-634AD4932088}" type="presParOf" srcId="{4765CC97-F4BE-4CB4-8F60-F677C2702AAF}" destId="{C7FDAAD1-F6F8-456D-A497-B5A49CC4825E}" srcOrd="0" destOrd="0" presId="urn:microsoft.com/office/officeart/2005/8/layout/hProcess11"/>
    <dgm:cxn modelId="{BCDFACFF-92EE-4633-BEDE-EC506504CD10}" type="presParOf" srcId="{4765CC97-F4BE-4CB4-8F60-F677C2702AAF}" destId="{A5E3C639-326C-4BCA-BEF1-BF5EACF3AA96}" srcOrd="1" destOrd="0" presId="urn:microsoft.com/office/officeart/2005/8/layout/hProcess11"/>
    <dgm:cxn modelId="{1483F6FE-ECCC-40A1-95A0-483D0BDCBE86}" type="presParOf" srcId="{4765CC97-F4BE-4CB4-8F60-F677C2702AAF}" destId="{FF5DCEAB-3937-454D-9B74-EA2BE95BC4E5}" srcOrd="2" destOrd="0" presId="urn:microsoft.com/office/officeart/2005/8/layout/hProcess11"/>
    <dgm:cxn modelId="{2A6AE31F-26F5-4BBD-B5C7-F87272504F5A}" type="presParOf" srcId="{9E5BA347-184B-476D-A013-C91563B6F10F}" destId="{878124DA-6336-418F-88DE-FB046C4D0A75}" srcOrd="5" destOrd="0" presId="urn:microsoft.com/office/officeart/2005/8/layout/hProcess11"/>
    <dgm:cxn modelId="{DC92897B-4EF4-41CB-BEAB-86C18D05BF31}" type="presParOf" srcId="{9E5BA347-184B-476D-A013-C91563B6F10F}" destId="{8F73FF37-57C6-43EF-A443-ABC435EDDACC}" srcOrd="6" destOrd="0" presId="urn:microsoft.com/office/officeart/2005/8/layout/hProcess11"/>
    <dgm:cxn modelId="{F42B17A5-D57E-478B-8191-A365BF848730}" type="presParOf" srcId="{8F73FF37-57C6-43EF-A443-ABC435EDDACC}" destId="{C0EA8B07-5505-49AF-AA55-959818F485FC}" srcOrd="0" destOrd="0" presId="urn:microsoft.com/office/officeart/2005/8/layout/hProcess11"/>
    <dgm:cxn modelId="{4523AFC8-3B7C-4B06-9CFF-5B2990E16F8A}" type="presParOf" srcId="{8F73FF37-57C6-43EF-A443-ABC435EDDACC}" destId="{49C37050-F903-423C-952B-AF326CFDD75E}" srcOrd="1" destOrd="0" presId="urn:microsoft.com/office/officeart/2005/8/layout/hProcess11"/>
    <dgm:cxn modelId="{E40024F9-6308-4760-830E-F8F73B68A06B}" type="presParOf" srcId="{8F73FF37-57C6-43EF-A443-ABC435EDDACC}" destId="{BA27CBD1-84AD-444B-8EDE-82E1EC1C300E}" srcOrd="2" destOrd="0" presId="urn:microsoft.com/office/officeart/2005/8/layout/hProcess11"/>
    <dgm:cxn modelId="{DB9FDC99-1FBC-47E0-A0BA-D20A496BC307}" type="presParOf" srcId="{9E5BA347-184B-476D-A013-C91563B6F10F}" destId="{A0CDFCAF-3E47-4B1C-9A6E-398B7D0EEBD3}" srcOrd="7" destOrd="0" presId="urn:microsoft.com/office/officeart/2005/8/layout/hProcess11"/>
    <dgm:cxn modelId="{8BE056F9-B476-4C86-865F-DD681D024472}" type="presParOf" srcId="{9E5BA347-184B-476D-A013-C91563B6F10F}" destId="{58AEAE51-1E39-453E-B88E-F7BB966699BB}" srcOrd="8" destOrd="0" presId="urn:microsoft.com/office/officeart/2005/8/layout/hProcess11"/>
    <dgm:cxn modelId="{0B6DB66F-0D91-4D80-B0D4-681311291DED}" type="presParOf" srcId="{58AEAE51-1E39-453E-B88E-F7BB966699BB}" destId="{FC376C1F-DB4D-4348-BB40-04F3F68DAA06}" srcOrd="0" destOrd="0" presId="urn:microsoft.com/office/officeart/2005/8/layout/hProcess11"/>
    <dgm:cxn modelId="{F2288154-8460-47E2-BF11-56FDAF9E98DA}" type="presParOf" srcId="{58AEAE51-1E39-453E-B88E-F7BB966699BB}" destId="{36EB1338-ACE2-44D3-B924-0EF41E136A0A}" srcOrd="1" destOrd="0" presId="urn:microsoft.com/office/officeart/2005/8/layout/hProcess11"/>
    <dgm:cxn modelId="{3E5B0FA0-88A4-42A8-B424-22F3C034012B}" type="presParOf" srcId="{58AEAE51-1E39-453E-B88E-F7BB966699BB}" destId="{E129F47D-A661-4E12-A7D0-3FCF6B785869}" srcOrd="2" destOrd="0" presId="urn:microsoft.com/office/officeart/2005/8/layout/hProcess1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DCED02E-0EA6-41CB-BFEB-45F973798ACF}" type="doc">
      <dgm:prSet loTypeId="urn:microsoft.com/office/officeart/2005/8/layout/venn3" loCatId="relationship" qsTypeId="urn:microsoft.com/office/officeart/2005/8/quickstyle/simple5" qsCatId="simple" csTypeId="urn:microsoft.com/office/officeart/2005/8/colors/colorful1" csCatId="colorful"/>
      <dgm:spPr/>
      <dgm:t>
        <a:bodyPr/>
        <a:lstStyle/>
        <a:p>
          <a:endParaRPr lang="en-US"/>
        </a:p>
      </dgm:t>
    </dgm:pt>
    <dgm:pt modelId="{843D9282-FFED-4266-959A-18C9F4F7415B}">
      <dgm:prSet/>
      <dgm:spPr/>
      <dgm:t>
        <a:bodyPr/>
        <a:lstStyle/>
        <a:p>
          <a:r>
            <a:rPr lang="en-US" b="0" i="0" baseline="0"/>
            <a:t>Care should be patient-centred, involving the patient in all decisions about treatment </a:t>
          </a:r>
          <a:endParaRPr lang="en-US"/>
        </a:p>
      </dgm:t>
    </dgm:pt>
    <dgm:pt modelId="{E172AFD8-CE1F-4FE7-BD07-2030F1943065}" type="parTrans" cxnId="{8FBF7618-EE2B-4537-B077-1C6F3AB8FA2F}">
      <dgm:prSet/>
      <dgm:spPr/>
      <dgm:t>
        <a:bodyPr/>
        <a:lstStyle/>
        <a:p>
          <a:endParaRPr lang="en-US"/>
        </a:p>
      </dgm:t>
    </dgm:pt>
    <dgm:pt modelId="{D125EAC2-19CA-4D08-B0ED-D8B810E3ADE5}" type="sibTrans" cxnId="{8FBF7618-EE2B-4537-B077-1C6F3AB8FA2F}">
      <dgm:prSet/>
      <dgm:spPr/>
      <dgm:t>
        <a:bodyPr/>
        <a:lstStyle/>
        <a:p>
          <a:endParaRPr lang="en-US"/>
        </a:p>
      </dgm:t>
    </dgm:pt>
    <dgm:pt modelId="{40E31E48-F253-4544-B998-EBE2BFBD31B1}">
      <dgm:prSet/>
      <dgm:spPr/>
      <dgm:t>
        <a:bodyPr/>
        <a:lstStyle/>
        <a:p>
          <a:r>
            <a:rPr lang="en-US" b="0" i="0" baseline="0"/>
            <a:t>Confidentiality must be maintained in line with professional healthcare standards </a:t>
          </a:r>
          <a:endParaRPr lang="en-US"/>
        </a:p>
      </dgm:t>
    </dgm:pt>
    <dgm:pt modelId="{C506B7EA-64D3-492B-8A31-4B3684263FA2}" type="parTrans" cxnId="{C8EED569-4260-40C4-A0DF-0DB096DFF20D}">
      <dgm:prSet/>
      <dgm:spPr/>
      <dgm:t>
        <a:bodyPr/>
        <a:lstStyle/>
        <a:p>
          <a:endParaRPr lang="en-US"/>
        </a:p>
      </dgm:t>
    </dgm:pt>
    <dgm:pt modelId="{0E48ACB2-3B24-48F0-B2FC-4FE4E587CC93}" type="sibTrans" cxnId="{C8EED569-4260-40C4-A0DF-0DB096DFF20D}">
      <dgm:prSet/>
      <dgm:spPr/>
      <dgm:t>
        <a:bodyPr/>
        <a:lstStyle/>
        <a:p>
          <a:endParaRPr lang="en-US"/>
        </a:p>
      </dgm:t>
    </dgm:pt>
    <dgm:pt modelId="{A3AE470E-7490-40B9-B288-75C7C76F8788}">
      <dgm:prSet/>
      <dgm:spPr/>
      <dgm:t>
        <a:bodyPr/>
        <a:lstStyle/>
        <a:p>
          <a:r>
            <a:rPr lang="en-US" b="0" i="0" baseline="0"/>
            <a:t>Respect for dignity and independence is essential in all aspects of care delivery </a:t>
          </a:r>
          <a:r>
            <a:rPr lang="en-US"/>
            <a:t>(Shelat, 2025)</a:t>
          </a:r>
        </a:p>
      </dgm:t>
    </dgm:pt>
    <dgm:pt modelId="{0E448B33-CD8E-4B18-94F1-AE9C06DE0A1A}" type="parTrans" cxnId="{AA7BF241-7B11-47C2-9A54-4A7EBA02860F}">
      <dgm:prSet/>
      <dgm:spPr/>
      <dgm:t>
        <a:bodyPr/>
        <a:lstStyle/>
        <a:p>
          <a:endParaRPr lang="en-US"/>
        </a:p>
      </dgm:t>
    </dgm:pt>
    <dgm:pt modelId="{6629AD40-D2BF-40F8-8C67-B15C9B8CFD75}" type="sibTrans" cxnId="{AA7BF241-7B11-47C2-9A54-4A7EBA02860F}">
      <dgm:prSet/>
      <dgm:spPr/>
      <dgm:t>
        <a:bodyPr/>
        <a:lstStyle/>
        <a:p>
          <a:endParaRPr lang="en-US"/>
        </a:p>
      </dgm:t>
    </dgm:pt>
    <dgm:pt modelId="{DB6990E6-538E-4FBF-9F21-F74BE6A2FF5A}">
      <dgm:prSet/>
      <dgm:spPr/>
      <dgm:t>
        <a:bodyPr/>
        <a:lstStyle/>
        <a:p>
          <a:r>
            <a:rPr lang="en-US" b="0" i="0" baseline="0"/>
            <a:t>Clear communication with the patient and family improves understanding and compliance </a:t>
          </a:r>
          <a:endParaRPr lang="en-US"/>
        </a:p>
      </dgm:t>
    </dgm:pt>
    <dgm:pt modelId="{4CAA160C-CB5C-4181-934D-2F08CF6C9BEF}" type="parTrans" cxnId="{CB8FA27A-7D0A-4988-9320-8DBDF49ACC01}">
      <dgm:prSet/>
      <dgm:spPr/>
      <dgm:t>
        <a:bodyPr/>
        <a:lstStyle/>
        <a:p>
          <a:endParaRPr lang="en-US"/>
        </a:p>
      </dgm:t>
    </dgm:pt>
    <dgm:pt modelId="{340865F0-040E-41D4-9292-746BE9158C34}" type="sibTrans" cxnId="{CB8FA27A-7D0A-4988-9320-8DBDF49ACC01}">
      <dgm:prSet/>
      <dgm:spPr/>
      <dgm:t>
        <a:bodyPr/>
        <a:lstStyle/>
        <a:p>
          <a:endParaRPr lang="en-US"/>
        </a:p>
      </dgm:t>
    </dgm:pt>
    <dgm:pt modelId="{E7894F16-0CF4-48B2-8A72-FAC90CB29B4C}">
      <dgm:prSet/>
      <dgm:spPr/>
      <dgm:t>
        <a:bodyPr/>
        <a:lstStyle/>
        <a:p>
          <a:r>
            <a:rPr lang="en-US" b="0" i="0" baseline="0"/>
            <a:t>Cultural sensitivity ensures care respects beliefs, values, and individual preferences </a:t>
          </a:r>
          <a:endParaRPr lang="en-US"/>
        </a:p>
      </dgm:t>
    </dgm:pt>
    <dgm:pt modelId="{EB795466-F319-47DC-BD15-8B1154058B7F}" type="parTrans" cxnId="{070E4DEF-95DA-4927-BB6C-EC8D17746C13}">
      <dgm:prSet/>
      <dgm:spPr/>
      <dgm:t>
        <a:bodyPr/>
        <a:lstStyle/>
        <a:p>
          <a:endParaRPr lang="en-US"/>
        </a:p>
      </dgm:t>
    </dgm:pt>
    <dgm:pt modelId="{A9E61298-117A-4A53-A91B-97D624840C5A}" type="sibTrans" cxnId="{070E4DEF-95DA-4927-BB6C-EC8D17746C13}">
      <dgm:prSet/>
      <dgm:spPr/>
      <dgm:t>
        <a:bodyPr/>
        <a:lstStyle/>
        <a:p>
          <a:endParaRPr lang="en-US"/>
        </a:p>
      </dgm:t>
    </dgm:pt>
    <dgm:pt modelId="{97A09019-AD53-4B43-A6B1-77144E09CE5C}" type="pres">
      <dgm:prSet presAssocID="{7DCED02E-0EA6-41CB-BFEB-45F973798ACF}" presName="Name0" presStyleCnt="0">
        <dgm:presLayoutVars>
          <dgm:dir/>
          <dgm:resizeHandles val="exact"/>
        </dgm:presLayoutVars>
      </dgm:prSet>
      <dgm:spPr/>
    </dgm:pt>
    <dgm:pt modelId="{B08D825D-67BF-494F-83EC-3E8B498743B5}" type="pres">
      <dgm:prSet presAssocID="{843D9282-FFED-4266-959A-18C9F4F7415B}" presName="Name5" presStyleLbl="vennNode1" presStyleIdx="0" presStyleCnt="5">
        <dgm:presLayoutVars>
          <dgm:bulletEnabled val="1"/>
        </dgm:presLayoutVars>
      </dgm:prSet>
      <dgm:spPr/>
    </dgm:pt>
    <dgm:pt modelId="{E5FE175B-5316-47A2-8239-294E517B3DEB}" type="pres">
      <dgm:prSet presAssocID="{D125EAC2-19CA-4D08-B0ED-D8B810E3ADE5}" presName="space" presStyleCnt="0"/>
      <dgm:spPr/>
    </dgm:pt>
    <dgm:pt modelId="{9EA9B99D-991D-4129-A6D6-BAEF24437140}" type="pres">
      <dgm:prSet presAssocID="{40E31E48-F253-4544-B998-EBE2BFBD31B1}" presName="Name5" presStyleLbl="vennNode1" presStyleIdx="1" presStyleCnt="5">
        <dgm:presLayoutVars>
          <dgm:bulletEnabled val="1"/>
        </dgm:presLayoutVars>
      </dgm:prSet>
      <dgm:spPr/>
    </dgm:pt>
    <dgm:pt modelId="{7CA14140-DDC9-42CB-A32C-8C6FDA4F5929}" type="pres">
      <dgm:prSet presAssocID="{0E48ACB2-3B24-48F0-B2FC-4FE4E587CC93}" presName="space" presStyleCnt="0"/>
      <dgm:spPr/>
    </dgm:pt>
    <dgm:pt modelId="{2CF2C01F-4EDC-4DB8-9C05-6DD243B28224}" type="pres">
      <dgm:prSet presAssocID="{A3AE470E-7490-40B9-B288-75C7C76F8788}" presName="Name5" presStyleLbl="vennNode1" presStyleIdx="2" presStyleCnt="5">
        <dgm:presLayoutVars>
          <dgm:bulletEnabled val="1"/>
        </dgm:presLayoutVars>
      </dgm:prSet>
      <dgm:spPr/>
    </dgm:pt>
    <dgm:pt modelId="{F664C157-622E-414F-86E0-D25A781FACC7}" type="pres">
      <dgm:prSet presAssocID="{6629AD40-D2BF-40F8-8C67-B15C9B8CFD75}" presName="space" presStyleCnt="0"/>
      <dgm:spPr/>
    </dgm:pt>
    <dgm:pt modelId="{AA589EC7-771D-45BF-AA3A-43913E9D0CA2}" type="pres">
      <dgm:prSet presAssocID="{DB6990E6-538E-4FBF-9F21-F74BE6A2FF5A}" presName="Name5" presStyleLbl="vennNode1" presStyleIdx="3" presStyleCnt="5">
        <dgm:presLayoutVars>
          <dgm:bulletEnabled val="1"/>
        </dgm:presLayoutVars>
      </dgm:prSet>
      <dgm:spPr/>
    </dgm:pt>
    <dgm:pt modelId="{A3046FE4-9937-45B0-96A9-969A216DE18A}" type="pres">
      <dgm:prSet presAssocID="{340865F0-040E-41D4-9292-746BE9158C34}" presName="space" presStyleCnt="0"/>
      <dgm:spPr/>
    </dgm:pt>
    <dgm:pt modelId="{506016D2-2879-491F-9B8B-491B8EA22CA4}" type="pres">
      <dgm:prSet presAssocID="{E7894F16-0CF4-48B2-8A72-FAC90CB29B4C}" presName="Name5" presStyleLbl="vennNode1" presStyleIdx="4" presStyleCnt="5">
        <dgm:presLayoutVars>
          <dgm:bulletEnabled val="1"/>
        </dgm:presLayoutVars>
      </dgm:prSet>
      <dgm:spPr/>
    </dgm:pt>
  </dgm:ptLst>
  <dgm:cxnLst>
    <dgm:cxn modelId="{9F844E03-15F6-4906-A2FC-C7E9CCD2DD7B}" type="presOf" srcId="{E7894F16-0CF4-48B2-8A72-FAC90CB29B4C}" destId="{506016D2-2879-491F-9B8B-491B8EA22CA4}" srcOrd="0" destOrd="0" presId="urn:microsoft.com/office/officeart/2005/8/layout/venn3"/>
    <dgm:cxn modelId="{8FBF7618-EE2B-4537-B077-1C6F3AB8FA2F}" srcId="{7DCED02E-0EA6-41CB-BFEB-45F973798ACF}" destId="{843D9282-FFED-4266-959A-18C9F4F7415B}" srcOrd="0" destOrd="0" parTransId="{E172AFD8-CE1F-4FE7-BD07-2030F1943065}" sibTransId="{D125EAC2-19CA-4D08-B0ED-D8B810E3ADE5}"/>
    <dgm:cxn modelId="{AA7BF241-7B11-47C2-9A54-4A7EBA02860F}" srcId="{7DCED02E-0EA6-41CB-BFEB-45F973798ACF}" destId="{A3AE470E-7490-40B9-B288-75C7C76F8788}" srcOrd="2" destOrd="0" parTransId="{0E448B33-CD8E-4B18-94F1-AE9C06DE0A1A}" sibTransId="{6629AD40-D2BF-40F8-8C67-B15C9B8CFD75}"/>
    <dgm:cxn modelId="{F0415A64-033C-47D5-A469-604CD5D719BB}" type="presOf" srcId="{40E31E48-F253-4544-B998-EBE2BFBD31B1}" destId="{9EA9B99D-991D-4129-A6D6-BAEF24437140}" srcOrd="0" destOrd="0" presId="urn:microsoft.com/office/officeart/2005/8/layout/venn3"/>
    <dgm:cxn modelId="{C8EED569-4260-40C4-A0DF-0DB096DFF20D}" srcId="{7DCED02E-0EA6-41CB-BFEB-45F973798ACF}" destId="{40E31E48-F253-4544-B998-EBE2BFBD31B1}" srcOrd="1" destOrd="0" parTransId="{C506B7EA-64D3-492B-8A31-4B3684263FA2}" sibTransId="{0E48ACB2-3B24-48F0-B2FC-4FE4E587CC93}"/>
    <dgm:cxn modelId="{CB8FA27A-7D0A-4988-9320-8DBDF49ACC01}" srcId="{7DCED02E-0EA6-41CB-BFEB-45F973798ACF}" destId="{DB6990E6-538E-4FBF-9F21-F74BE6A2FF5A}" srcOrd="3" destOrd="0" parTransId="{4CAA160C-CB5C-4181-934D-2F08CF6C9BEF}" sibTransId="{340865F0-040E-41D4-9292-746BE9158C34}"/>
    <dgm:cxn modelId="{B875C189-4920-4B23-9294-4008354DDD66}" type="presOf" srcId="{DB6990E6-538E-4FBF-9F21-F74BE6A2FF5A}" destId="{AA589EC7-771D-45BF-AA3A-43913E9D0CA2}" srcOrd="0" destOrd="0" presId="urn:microsoft.com/office/officeart/2005/8/layout/venn3"/>
    <dgm:cxn modelId="{37D0159F-AEE0-44DE-A60C-91C53C53064D}" type="presOf" srcId="{A3AE470E-7490-40B9-B288-75C7C76F8788}" destId="{2CF2C01F-4EDC-4DB8-9C05-6DD243B28224}" srcOrd="0" destOrd="0" presId="urn:microsoft.com/office/officeart/2005/8/layout/venn3"/>
    <dgm:cxn modelId="{A2CC8ACF-50E2-4FE0-914A-684DBC950DF6}" type="presOf" srcId="{7DCED02E-0EA6-41CB-BFEB-45F973798ACF}" destId="{97A09019-AD53-4B43-A6B1-77144E09CE5C}" srcOrd="0" destOrd="0" presId="urn:microsoft.com/office/officeart/2005/8/layout/venn3"/>
    <dgm:cxn modelId="{070E4DEF-95DA-4927-BB6C-EC8D17746C13}" srcId="{7DCED02E-0EA6-41CB-BFEB-45F973798ACF}" destId="{E7894F16-0CF4-48B2-8A72-FAC90CB29B4C}" srcOrd="4" destOrd="0" parTransId="{EB795466-F319-47DC-BD15-8B1154058B7F}" sibTransId="{A9E61298-117A-4A53-A91B-97D624840C5A}"/>
    <dgm:cxn modelId="{1AB98EF7-4AF3-4AF7-B54B-48058C897CBF}" type="presOf" srcId="{843D9282-FFED-4266-959A-18C9F4F7415B}" destId="{B08D825D-67BF-494F-83EC-3E8B498743B5}" srcOrd="0" destOrd="0" presId="urn:microsoft.com/office/officeart/2005/8/layout/venn3"/>
    <dgm:cxn modelId="{B69E08DA-DB2D-41AE-9A8A-5E5E74360798}" type="presParOf" srcId="{97A09019-AD53-4B43-A6B1-77144E09CE5C}" destId="{B08D825D-67BF-494F-83EC-3E8B498743B5}" srcOrd="0" destOrd="0" presId="urn:microsoft.com/office/officeart/2005/8/layout/venn3"/>
    <dgm:cxn modelId="{37873681-815A-46D1-8718-5CD6105CC0C8}" type="presParOf" srcId="{97A09019-AD53-4B43-A6B1-77144E09CE5C}" destId="{E5FE175B-5316-47A2-8239-294E517B3DEB}" srcOrd="1" destOrd="0" presId="urn:microsoft.com/office/officeart/2005/8/layout/venn3"/>
    <dgm:cxn modelId="{EB4B191D-B6C1-4644-B2DA-0B0B10E40C63}" type="presParOf" srcId="{97A09019-AD53-4B43-A6B1-77144E09CE5C}" destId="{9EA9B99D-991D-4129-A6D6-BAEF24437140}" srcOrd="2" destOrd="0" presId="urn:microsoft.com/office/officeart/2005/8/layout/venn3"/>
    <dgm:cxn modelId="{80B13A65-50F0-44AC-86AF-ECA7F2FF6C74}" type="presParOf" srcId="{97A09019-AD53-4B43-A6B1-77144E09CE5C}" destId="{7CA14140-DDC9-42CB-A32C-8C6FDA4F5929}" srcOrd="3" destOrd="0" presId="urn:microsoft.com/office/officeart/2005/8/layout/venn3"/>
    <dgm:cxn modelId="{7899F740-A488-4133-B088-AD913E963BD6}" type="presParOf" srcId="{97A09019-AD53-4B43-A6B1-77144E09CE5C}" destId="{2CF2C01F-4EDC-4DB8-9C05-6DD243B28224}" srcOrd="4" destOrd="0" presId="urn:microsoft.com/office/officeart/2005/8/layout/venn3"/>
    <dgm:cxn modelId="{3690014E-2904-4925-A5D3-414716CE4AC5}" type="presParOf" srcId="{97A09019-AD53-4B43-A6B1-77144E09CE5C}" destId="{F664C157-622E-414F-86E0-D25A781FACC7}" srcOrd="5" destOrd="0" presId="urn:microsoft.com/office/officeart/2005/8/layout/venn3"/>
    <dgm:cxn modelId="{DB8FA2A8-5829-4714-90F9-CBA519C62270}" type="presParOf" srcId="{97A09019-AD53-4B43-A6B1-77144E09CE5C}" destId="{AA589EC7-771D-45BF-AA3A-43913E9D0CA2}" srcOrd="6" destOrd="0" presId="urn:microsoft.com/office/officeart/2005/8/layout/venn3"/>
    <dgm:cxn modelId="{BA0302CC-5DA7-4875-88DB-A0A1F047B740}" type="presParOf" srcId="{97A09019-AD53-4B43-A6B1-77144E09CE5C}" destId="{A3046FE4-9937-45B0-96A9-969A216DE18A}" srcOrd="7" destOrd="0" presId="urn:microsoft.com/office/officeart/2005/8/layout/venn3"/>
    <dgm:cxn modelId="{76E61943-F7FC-463D-B274-07A937BA2CEA}" type="presParOf" srcId="{97A09019-AD53-4B43-A6B1-77144E09CE5C}" destId="{506016D2-2879-491F-9B8B-491B8EA22CA4}" srcOrd="8" destOrd="0" presId="urn:microsoft.com/office/officeart/2005/8/layout/venn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1794AFC-C412-473F-8FA4-42F7EDB34EA1}" type="doc">
      <dgm:prSet loTypeId="urn:microsoft.com/office/officeart/2005/8/layout/process1" loCatId="process" qsTypeId="urn:microsoft.com/office/officeart/2005/8/quickstyle/simple4" qsCatId="simple" csTypeId="urn:microsoft.com/office/officeart/2005/8/colors/colorful1" csCatId="colorful"/>
      <dgm:spPr/>
      <dgm:t>
        <a:bodyPr/>
        <a:lstStyle/>
        <a:p>
          <a:endParaRPr lang="en-US"/>
        </a:p>
      </dgm:t>
    </dgm:pt>
    <dgm:pt modelId="{A9A18512-A40B-4F3B-95C5-513B1E827651}">
      <dgm:prSet/>
      <dgm:spPr/>
      <dgm:t>
        <a:bodyPr/>
        <a:lstStyle/>
        <a:p>
          <a:r>
            <a:rPr lang="en-US" b="0" i="0" baseline="0"/>
            <a:t>Long-term smoking is the primary risk factor causing airway inflammation and lung damage </a:t>
          </a:r>
          <a:endParaRPr lang="en-US"/>
        </a:p>
      </dgm:t>
    </dgm:pt>
    <dgm:pt modelId="{E9EAB8FE-C1D0-4D91-B552-398454F0E742}" type="parTrans" cxnId="{3610DFC2-496D-454F-B79C-8D802FABEDCA}">
      <dgm:prSet/>
      <dgm:spPr/>
      <dgm:t>
        <a:bodyPr/>
        <a:lstStyle/>
        <a:p>
          <a:endParaRPr lang="en-US"/>
        </a:p>
      </dgm:t>
    </dgm:pt>
    <dgm:pt modelId="{75536EB9-B661-458B-8535-CAFD6063AAD6}" type="sibTrans" cxnId="{3610DFC2-496D-454F-B79C-8D802FABEDCA}">
      <dgm:prSet/>
      <dgm:spPr/>
      <dgm:t>
        <a:bodyPr/>
        <a:lstStyle/>
        <a:p>
          <a:endParaRPr lang="en-US"/>
        </a:p>
      </dgm:t>
    </dgm:pt>
    <dgm:pt modelId="{99B6379D-29F1-4FBF-8728-31810B9EAD1C}">
      <dgm:prSet/>
      <dgm:spPr/>
      <dgm:t>
        <a:bodyPr/>
        <a:lstStyle/>
        <a:p>
          <a:r>
            <a:rPr lang="en-US" b="0" i="0" baseline="0"/>
            <a:t>Occupational exposure to dust, fumes, and chemicals contributed to respiratory decline </a:t>
          </a:r>
          <a:r>
            <a:rPr lang="en-US"/>
            <a:t>(Courneya et al., 2025)</a:t>
          </a:r>
        </a:p>
      </dgm:t>
    </dgm:pt>
    <dgm:pt modelId="{358C2BC0-7FF3-4F86-8334-FC2AE81CAD89}" type="parTrans" cxnId="{F3053873-86B5-4B77-A761-E39011F63CCB}">
      <dgm:prSet/>
      <dgm:spPr/>
      <dgm:t>
        <a:bodyPr/>
        <a:lstStyle/>
        <a:p>
          <a:endParaRPr lang="en-US"/>
        </a:p>
      </dgm:t>
    </dgm:pt>
    <dgm:pt modelId="{C531BA57-3FC6-456F-8289-12349093E2DB}" type="sibTrans" cxnId="{F3053873-86B5-4B77-A761-E39011F63CCB}">
      <dgm:prSet/>
      <dgm:spPr/>
      <dgm:t>
        <a:bodyPr/>
        <a:lstStyle/>
        <a:p>
          <a:endParaRPr lang="en-US"/>
        </a:p>
      </dgm:t>
    </dgm:pt>
    <dgm:pt modelId="{D20C51A3-CF08-40BA-95CD-F73EECF153E1}">
      <dgm:prSet/>
      <dgm:spPr/>
      <dgm:t>
        <a:bodyPr/>
        <a:lstStyle/>
        <a:p>
          <a:r>
            <a:rPr lang="en-US" b="0" i="0" baseline="0"/>
            <a:t>Age-related reduction in lung elasticity increases vulnerability to COPD </a:t>
          </a:r>
          <a:endParaRPr lang="en-US"/>
        </a:p>
      </dgm:t>
    </dgm:pt>
    <dgm:pt modelId="{356F17F3-4429-47AA-9882-390A77A479CB}" type="parTrans" cxnId="{0964B600-9EDD-49D2-ADF3-1A5774F13BB6}">
      <dgm:prSet/>
      <dgm:spPr/>
      <dgm:t>
        <a:bodyPr/>
        <a:lstStyle/>
        <a:p>
          <a:endParaRPr lang="en-US"/>
        </a:p>
      </dgm:t>
    </dgm:pt>
    <dgm:pt modelId="{0C94D564-75D5-4A3D-A488-A58D62498808}" type="sibTrans" cxnId="{0964B600-9EDD-49D2-ADF3-1A5774F13BB6}">
      <dgm:prSet/>
      <dgm:spPr/>
      <dgm:t>
        <a:bodyPr/>
        <a:lstStyle/>
        <a:p>
          <a:endParaRPr lang="en-US"/>
        </a:p>
      </dgm:t>
    </dgm:pt>
    <dgm:pt modelId="{218F76E5-DED6-4004-8B4E-F328E402A49B}">
      <dgm:prSet/>
      <dgm:spPr/>
      <dgm:t>
        <a:bodyPr/>
        <a:lstStyle/>
        <a:p>
          <a:r>
            <a:rPr lang="en-US" b="0" i="0" baseline="0"/>
            <a:t>Sedentary lifestyle weakens respiratory and muscular efficiency </a:t>
          </a:r>
          <a:endParaRPr lang="en-US"/>
        </a:p>
      </dgm:t>
    </dgm:pt>
    <dgm:pt modelId="{22F6F315-FAC8-4E40-8667-D93262DB2355}" type="parTrans" cxnId="{F41DE3BE-419D-4496-BF12-A9D7D40330B7}">
      <dgm:prSet/>
      <dgm:spPr/>
      <dgm:t>
        <a:bodyPr/>
        <a:lstStyle/>
        <a:p>
          <a:endParaRPr lang="en-US"/>
        </a:p>
      </dgm:t>
    </dgm:pt>
    <dgm:pt modelId="{7713A52A-2F9B-4E24-96E4-B9B0107AFC0E}" type="sibTrans" cxnId="{F41DE3BE-419D-4496-BF12-A9D7D40330B7}">
      <dgm:prSet/>
      <dgm:spPr/>
      <dgm:t>
        <a:bodyPr/>
        <a:lstStyle/>
        <a:p>
          <a:endParaRPr lang="en-US"/>
        </a:p>
      </dgm:t>
    </dgm:pt>
    <dgm:pt modelId="{C96C10C4-95EF-4C51-A4A7-9CD6BCD1842E}">
      <dgm:prSet/>
      <dgm:spPr/>
      <dgm:t>
        <a:bodyPr/>
        <a:lstStyle/>
        <a:p>
          <a:r>
            <a:rPr lang="en-US" b="0" i="0" baseline="0"/>
            <a:t>Overweight status increases breathing difficulty and overall strain on the lungs </a:t>
          </a:r>
          <a:endParaRPr lang="en-US"/>
        </a:p>
      </dgm:t>
    </dgm:pt>
    <dgm:pt modelId="{A1F72EFE-04CB-4A33-94F7-3182989F6D68}" type="parTrans" cxnId="{AF3A04B7-2AFF-43AF-88CB-4076D7FE8696}">
      <dgm:prSet/>
      <dgm:spPr/>
      <dgm:t>
        <a:bodyPr/>
        <a:lstStyle/>
        <a:p>
          <a:endParaRPr lang="en-US"/>
        </a:p>
      </dgm:t>
    </dgm:pt>
    <dgm:pt modelId="{A2600EC9-72B9-4713-8FD4-B476C4581049}" type="sibTrans" cxnId="{AF3A04B7-2AFF-43AF-88CB-4076D7FE8696}">
      <dgm:prSet/>
      <dgm:spPr/>
      <dgm:t>
        <a:bodyPr/>
        <a:lstStyle/>
        <a:p>
          <a:endParaRPr lang="en-US"/>
        </a:p>
      </dgm:t>
    </dgm:pt>
    <dgm:pt modelId="{595CEFDE-B76D-4819-A3A6-1E52C7E06EFC}" type="pres">
      <dgm:prSet presAssocID="{A1794AFC-C412-473F-8FA4-42F7EDB34EA1}" presName="Name0" presStyleCnt="0">
        <dgm:presLayoutVars>
          <dgm:dir/>
          <dgm:resizeHandles val="exact"/>
        </dgm:presLayoutVars>
      </dgm:prSet>
      <dgm:spPr/>
    </dgm:pt>
    <dgm:pt modelId="{E4D72D8A-0E08-4EFD-86E2-1A48CCF0E413}" type="pres">
      <dgm:prSet presAssocID="{A9A18512-A40B-4F3B-95C5-513B1E827651}" presName="node" presStyleLbl="node1" presStyleIdx="0" presStyleCnt="5">
        <dgm:presLayoutVars>
          <dgm:bulletEnabled val="1"/>
        </dgm:presLayoutVars>
      </dgm:prSet>
      <dgm:spPr/>
    </dgm:pt>
    <dgm:pt modelId="{3FE84799-A3FA-4D69-BEB1-04506A87350D}" type="pres">
      <dgm:prSet presAssocID="{75536EB9-B661-458B-8535-CAFD6063AAD6}" presName="sibTrans" presStyleLbl="sibTrans2D1" presStyleIdx="0" presStyleCnt="4"/>
      <dgm:spPr/>
    </dgm:pt>
    <dgm:pt modelId="{CE00C728-CFAD-4717-A0FD-B815FE133274}" type="pres">
      <dgm:prSet presAssocID="{75536EB9-B661-458B-8535-CAFD6063AAD6}" presName="connectorText" presStyleLbl="sibTrans2D1" presStyleIdx="0" presStyleCnt="4"/>
      <dgm:spPr/>
    </dgm:pt>
    <dgm:pt modelId="{F8199AEA-4F40-4012-A94A-8189A59D5BE8}" type="pres">
      <dgm:prSet presAssocID="{99B6379D-29F1-4FBF-8728-31810B9EAD1C}" presName="node" presStyleLbl="node1" presStyleIdx="1" presStyleCnt="5">
        <dgm:presLayoutVars>
          <dgm:bulletEnabled val="1"/>
        </dgm:presLayoutVars>
      </dgm:prSet>
      <dgm:spPr/>
    </dgm:pt>
    <dgm:pt modelId="{D46BB44F-8144-4D50-AD2D-8999AAF7D9F1}" type="pres">
      <dgm:prSet presAssocID="{C531BA57-3FC6-456F-8289-12349093E2DB}" presName="sibTrans" presStyleLbl="sibTrans2D1" presStyleIdx="1" presStyleCnt="4"/>
      <dgm:spPr/>
    </dgm:pt>
    <dgm:pt modelId="{D805F464-AD51-4B7A-AF43-A73A1880D071}" type="pres">
      <dgm:prSet presAssocID="{C531BA57-3FC6-456F-8289-12349093E2DB}" presName="connectorText" presStyleLbl="sibTrans2D1" presStyleIdx="1" presStyleCnt="4"/>
      <dgm:spPr/>
    </dgm:pt>
    <dgm:pt modelId="{B14E9930-70CB-44FC-9084-2036909ADEBD}" type="pres">
      <dgm:prSet presAssocID="{D20C51A3-CF08-40BA-95CD-F73EECF153E1}" presName="node" presStyleLbl="node1" presStyleIdx="2" presStyleCnt="5">
        <dgm:presLayoutVars>
          <dgm:bulletEnabled val="1"/>
        </dgm:presLayoutVars>
      </dgm:prSet>
      <dgm:spPr/>
    </dgm:pt>
    <dgm:pt modelId="{1F449967-0389-4F4A-AEB6-B0D4ED3F9316}" type="pres">
      <dgm:prSet presAssocID="{0C94D564-75D5-4A3D-A488-A58D62498808}" presName="sibTrans" presStyleLbl="sibTrans2D1" presStyleIdx="2" presStyleCnt="4"/>
      <dgm:spPr/>
    </dgm:pt>
    <dgm:pt modelId="{4B312A65-33C8-46F9-8629-B93AA2413FD1}" type="pres">
      <dgm:prSet presAssocID="{0C94D564-75D5-4A3D-A488-A58D62498808}" presName="connectorText" presStyleLbl="sibTrans2D1" presStyleIdx="2" presStyleCnt="4"/>
      <dgm:spPr/>
    </dgm:pt>
    <dgm:pt modelId="{EEEFC507-4E65-4BAE-BCD1-D6D4D7A4E1B0}" type="pres">
      <dgm:prSet presAssocID="{218F76E5-DED6-4004-8B4E-F328E402A49B}" presName="node" presStyleLbl="node1" presStyleIdx="3" presStyleCnt="5">
        <dgm:presLayoutVars>
          <dgm:bulletEnabled val="1"/>
        </dgm:presLayoutVars>
      </dgm:prSet>
      <dgm:spPr/>
    </dgm:pt>
    <dgm:pt modelId="{8D84FE51-AB77-4727-9A75-33D50696E0C3}" type="pres">
      <dgm:prSet presAssocID="{7713A52A-2F9B-4E24-96E4-B9B0107AFC0E}" presName="sibTrans" presStyleLbl="sibTrans2D1" presStyleIdx="3" presStyleCnt="4"/>
      <dgm:spPr/>
    </dgm:pt>
    <dgm:pt modelId="{D2D267CF-E854-46A0-9024-287F7D72DB1E}" type="pres">
      <dgm:prSet presAssocID="{7713A52A-2F9B-4E24-96E4-B9B0107AFC0E}" presName="connectorText" presStyleLbl="sibTrans2D1" presStyleIdx="3" presStyleCnt="4"/>
      <dgm:spPr/>
    </dgm:pt>
    <dgm:pt modelId="{4E06DD87-2D1C-437F-986F-0A59E3190482}" type="pres">
      <dgm:prSet presAssocID="{C96C10C4-95EF-4C51-A4A7-9CD6BCD1842E}" presName="node" presStyleLbl="node1" presStyleIdx="4" presStyleCnt="5">
        <dgm:presLayoutVars>
          <dgm:bulletEnabled val="1"/>
        </dgm:presLayoutVars>
      </dgm:prSet>
      <dgm:spPr/>
    </dgm:pt>
  </dgm:ptLst>
  <dgm:cxnLst>
    <dgm:cxn modelId="{0964B600-9EDD-49D2-ADF3-1A5774F13BB6}" srcId="{A1794AFC-C412-473F-8FA4-42F7EDB34EA1}" destId="{D20C51A3-CF08-40BA-95CD-F73EECF153E1}" srcOrd="2" destOrd="0" parTransId="{356F17F3-4429-47AA-9882-390A77A479CB}" sibTransId="{0C94D564-75D5-4A3D-A488-A58D62498808}"/>
    <dgm:cxn modelId="{55557405-8AC8-4A63-A4CB-0C3F8096D184}" type="presOf" srcId="{75536EB9-B661-458B-8535-CAFD6063AAD6}" destId="{3FE84799-A3FA-4D69-BEB1-04506A87350D}" srcOrd="0" destOrd="0" presId="urn:microsoft.com/office/officeart/2005/8/layout/process1"/>
    <dgm:cxn modelId="{3A605E0A-77A5-41EC-AB1E-5B097E4A06C3}" type="presOf" srcId="{D20C51A3-CF08-40BA-95CD-F73EECF153E1}" destId="{B14E9930-70CB-44FC-9084-2036909ADEBD}" srcOrd="0" destOrd="0" presId="urn:microsoft.com/office/officeart/2005/8/layout/process1"/>
    <dgm:cxn modelId="{398E4922-452C-4288-BD65-E56CA2F2030F}" type="presOf" srcId="{C531BA57-3FC6-456F-8289-12349093E2DB}" destId="{D46BB44F-8144-4D50-AD2D-8999AAF7D9F1}" srcOrd="0" destOrd="0" presId="urn:microsoft.com/office/officeart/2005/8/layout/process1"/>
    <dgm:cxn modelId="{DD0D2F2D-218B-41B0-BE9F-88341F61D2C1}" type="presOf" srcId="{A1794AFC-C412-473F-8FA4-42F7EDB34EA1}" destId="{595CEFDE-B76D-4819-A3A6-1E52C7E06EFC}" srcOrd="0" destOrd="0" presId="urn:microsoft.com/office/officeart/2005/8/layout/process1"/>
    <dgm:cxn modelId="{6108392E-DDF3-4C80-9D64-DF44C4ECD6D9}" type="presOf" srcId="{218F76E5-DED6-4004-8B4E-F328E402A49B}" destId="{EEEFC507-4E65-4BAE-BCD1-D6D4D7A4E1B0}" srcOrd="0" destOrd="0" presId="urn:microsoft.com/office/officeart/2005/8/layout/process1"/>
    <dgm:cxn modelId="{F1E22732-2DC1-44E6-B178-AAB9478045E1}" type="presOf" srcId="{7713A52A-2F9B-4E24-96E4-B9B0107AFC0E}" destId="{D2D267CF-E854-46A0-9024-287F7D72DB1E}" srcOrd="1" destOrd="0" presId="urn:microsoft.com/office/officeart/2005/8/layout/process1"/>
    <dgm:cxn modelId="{28B45362-A599-4F7F-9A3E-0D343E449E1D}" type="presOf" srcId="{75536EB9-B661-458B-8535-CAFD6063AAD6}" destId="{CE00C728-CFAD-4717-A0FD-B815FE133274}" srcOrd="1" destOrd="0" presId="urn:microsoft.com/office/officeart/2005/8/layout/process1"/>
    <dgm:cxn modelId="{D9635B52-8527-4988-BD15-10CFF143E5D8}" type="presOf" srcId="{C531BA57-3FC6-456F-8289-12349093E2DB}" destId="{D805F464-AD51-4B7A-AF43-A73A1880D071}" srcOrd="1" destOrd="0" presId="urn:microsoft.com/office/officeart/2005/8/layout/process1"/>
    <dgm:cxn modelId="{F3053873-86B5-4B77-A761-E39011F63CCB}" srcId="{A1794AFC-C412-473F-8FA4-42F7EDB34EA1}" destId="{99B6379D-29F1-4FBF-8728-31810B9EAD1C}" srcOrd="1" destOrd="0" parTransId="{358C2BC0-7FF3-4F86-8334-FC2AE81CAD89}" sibTransId="{C531BA57-3FC6-456F-8289-12349093E2DB}"/>
    <dgm:cxn modelId="{8A9DB778-5EB3-4FAF-8FCF-264F2E8484DE}" type="presOf" srcId="{0C94D564-75D5-4A3D-A488-A58D62498808}" destId="{1F449967-0389-4F4A-AEB6-B0D4ED3F9316}" srcOrd="0" destOrd="0" presId="urn:microsoft.com/office/officeart/2005/8/layout/process1"/>
    <dgm:cxn modelId="{FC02237C-B67F-46A4-A770-CF71AA5FAC0C}" type="presOf" srcId="{99B6379D-29F1-4FBF-8728-31810B9EAD1C}" destId="{F8199AEA-4F40-4012-A94A-8189A59D5BE8}" srcOrd="0" destOrd="0" presId="urn:microsoft.com/office/officeart/2005/8/layout/process1"/>
    <dgm:cxn modelId="{AF3A04B7-2AFF-43AF-88CB-4076D7FE8696}" srcId="{A1794AFC-C412-473F-8FA4-42F7EDB34EA1}" destId="{C96C10C4-95EF-4C51-A4A7-9CD6BCD1842E}" srcOrd="4" destOrd="0" parTransId="{A1F72EFE-04CB-4A33-94F7-3182989F6D68}" sibTransId="{A2600EC9-72B9-4713-8FD4-B476C4581049}"/>
    <dgm:cxn modelId="{F41DE3BE-419D-4496-BF12-A9D7D40330B7}" srcId="{A1794AFC-C412-473F-8FA4-42F7EDB34EA1}" destId="{218F76E5-DED6-4004-8B4E-F328E402A49B}" srcOrd="3" destOrd="0" parTransId="{22F6F315-FAC8-4E40-8667-D93262DB2355}" sibTransId="{7713A52A-2F9B-4E24-96E4-B9B0107AFC0E}"/>
    <dgm:cxn modelId="{3610DFC2-496D-454F-B79C-8D802FABEDCA}" srcId="{A1794AFC-C412-473F-8FA4-42F7EDB34EA1}" destId="{A9A18512-A40B-4F3B-95C5-513B1E827651}" srcOrd="0" destOrd="0" parTransId="{E9EAB8FE-C1D0-4D91-B552-398454F0E742}" sibTransId="{75536EB9-B661-458B-8535-CAFD6063AAD6}"/>
    <dgm:cxn modelId="{C91310DE-4D0A-47E7-9BDC-8EC785368130}" type="presOf" srcId="{0C94D564-75D5-4A3D-A488-A58D62498808}" destId="{4B312A65-33C8-46F9-8629-B93AA2413FD1}" srcOrd="1" destOrd="0" presId="urn:microsoft.com/office/officeart/2005/8/layout/process1"/>
    <dgm:cxn modelId="{5341E5EE-F59B-4BAB-A354-B55FDABA9D36}" type="presOf" srcId="{A9A18512-A40B-4F3B-95C5-513B1E827651}" destId="{E4D72D8A-0E08-4EFD-86E2-1A48CCF0E413}" srcOrd="0" destOrd="0" presId="urn:microsoft.com/office/officeart/2005/8/layout/process1"/>
    <dgm:cxn modelId="{1541FAF0-C15B-4B5D-9163-EAD7BE7BE664}" type="presOf" srcId="{7713A52A-2F9B-4E24-96E4-B9B0107AFC0E}" destId="{8D84FE51-AB77-4727-9A75-33D50696E0C3}" srcOrd="0" destOrd="0" presId="urn:microsoft.com/office/officeart/2005/8/layout/process1"/>
    <dgm:cxn modelId="{F2796DF4-D955-4FB1-8FC7-B3CBA8FBB25C}" type="presOf" srcId="{C96C10C4-95EF-4C51-A4A7-9CD6BCD1842E}" destId="{4E06DD87-2D1C-437F-986F-0A59E3190482}" srcOrd="0" destOrd="0" presId="urn:microsoft.com/office/officeart/2005/8/layout/process1"/>
    <dgm:cxn modelId="{AD706595-D03C-4839-98DF-F223B125D3F6}" type="presParOf" srcId="{595CEFDE-B76D-4819-A3A6-1E52C7E06EFC}" destId="{E4D72D8A-0E08-4EFD-86E2-1A48CCF0E413}" srcOrd="0" destOrd="0" presId="urn:microsoft.com/office/officeart/2005/8/layout/process1"/>
    <dgm:cxn modelId="{D6CF55EF-26DC-4C89-B1E9-E0D3BC277A0F}" type="presParOf" srcId="{595CEFDE-B76D-4819-A3A6-1E52C7E06EFC}" destId="{3FE84799-A3FA-4D69-BEB1-04506A87350D}" srcOrd="1" destOrd="0" presId="urn:microsoft.com/office/officeart/2005/8/layout/process1"/>
    <dgm:cxn modelId="{FF3CEF0D-A56B-41F5-8923-3C2805E313BD}" type="presParOf" srcId="{3FE84799-A3FA-4D69-BEB1-04506A87350D}" destId="{CE00C728-CFAD-4717-A0FD-B815FE133274}" srcOrd="0" destOrd="0" presId="urn:microsoft.com/office/officeart/2005/8/layout/process1"/>
    <dgm:cxn modelId="{98CF68A3-3C72-4D38-A34E-4DA697D55A16}" type="presParOf" srcId="{595CEFDE-B76D-4819-A3A6-1E52C7E06EFC}" destId="{F8199AEA-4F40-4012-A94A-8189A59D5BE8}" srcOrd="2" destOrd="0" presId="urn:microsoft.com/office/officeart/2005/8/layout/process1"/>
    <dgm:cxn modelId="{BD0767CB-990F-4F7C-A492-AAF52609CE99}" type="presParOf" srcId="{595CEFDE-B76D-4819-A3A6-1E52C7E06EFC}" destId="{D46BB44F-8144-4D50-AD2D-8999AAF7D9F1}" srcOrd="3" destOrd="0" presId="urn:microsoft.com/office/officeart/2005/8/layout/process1"/>
    <dgm:cxn modelId="{AC6838FC-5885-4921-822C-2F4A16047AEE}" type="presParOf" srcId="{D46BB44F-8144-4D50-AD2D-8999AAF7D9F1}" destId="{D805F464-AD51-4B7A-AF43-A73A1880D071}" srcOrd="0" destOrd="0" presId="urn:microsoft.com/office/officeart/2005/8/layout/process1"/>
    <dgm:cxn modelId="{9F44BACE-08C2-4C8E-8CF8-21A791142CD8}" type="presParOf" srcId="{595CEFDE-B76D-4819-A3A6-1E52C7E06EFC}" destId="{B14E9930-70CB-44FC-9084-2036909ADEBD}" srcOrd="4" destOrd="0" presId="urn:microsoft.com/office/officeart/2005/8/layout/process1"/>
    <dgm:cxn modelId="{33F8DCDC-2EF9-4B23-AEB2-D9983729EA7E}" type="presParOf" srcId="{595CEFDE-B76D-4819-A3A6-1E52C7E06EFC}" destId="{1F449967-0389-4F4A-AEB6-B0D4ED3F9316}" srcOrd="5" destOrd="0" presId="urn:microsoft.com/office/officeart/2005/8/layout/process1"/>
    <dgm:cxn modelId="{9CE7BF0B-DF90-472B-BB75-A9B3AA171DDC}" type="presParOf" srcId="{1F449967-0389-4F4A-AEB6-B0D4ED3F9316}" destId="{4B312A65-33C8-46F9-8629-B93AA2413FD1}" srcOrd="0" destOrd="0" presId="urn:microsoft.com/office/officeart/2005/8/layout/process1"/>
    <dgm:cxn modelId="{ED44C71F-8252-4ABA-8591-487F2E8DEA6B}" type="presParOf" srcId="{595CEFDE-B76D-4819-A3A6-1E52C7E06EFC}" destId="{EEEFC507-4E65-4BAE-BCD1-D6D4D7A4E1B0}" srcOrd="6" destOrd="0" presId="urn:microsoft.com/office/officeart/2005/8/layout/process1"/>
    <dgm:cxn modelId="{A6E60C6E-C113-4C58-8166-CF903BC969A5}" type="presParOf" srcId="{595CEFDE-B76D-4819-A3A6-1E52C7E06EFC}" destId="{8D84FE51-AB77-4727-9A75-33D50696E0C3}" srcOrd="7" destOrd="0" presId="urn:microsoft.com/office/officeart/2005/8/layout/process1"/>
    <dgm:cxn modelId="{63A50524-CFB2-4175-8783-5544FF18B341}" type="presParOf" srcId="{8D84FE51-AB77-4727-9A75-33D50696E0C3}" destId="{D2D267CF-E854-46A0-9024-287F7D72DB1E}" srcOrd="0" destOrd="0" presId="urn:microsoft.com/office/officeart/2005/8/layout/process1"/>
    <dgm:cxn modelId="{C6EBC249-DA74-406C-A535-8A4A33CF21AE}" type="presParOf" srcId="{595CEFDE-B76D-4819-A3A6-1E52C7E06EFC}" destId="{4E06DD87-2D1C-437F-986F-0A59E3190482}" srcOrd="8"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E49E375-EEE8-4FDA-9844-485D8865A3F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ACC7585-8967-4F5A-8066-C25EB9019A6C}">
      <dgm:prSet/>
      <dgm:spPr/>
      <dgm:t>
        <a:bodyPr/>
        <a:lstStyle/>
        <a:p>
          <a:r>
            <a:rPr lang="en-US" b="0" i="0" baseline="0"/>
            <a:t>Pulmonary rehabilitation programmes improve breathing control, exercise tolerance, and quality of life </a:t>
          </a:r>
          <a:endParaRPr lang="en-US"/>
        </a:p>
      </dgm:t>
    </dgm:pt>
    <dgm:pt modelId="{7EDFAF67-61FE-4EAE-B9F0-307D22327335}" type="parTrans" cxnId="{1EE0B3D7-A211-4277-A11A-5D3CF7D1CB1D}">
      <dgm:prSet/>
      <dgm:spPr/>
      <dgm:t>
        <a:bodyPr/>
        <a:lstStyle/>
        <a:p>
          <a:endParaRPr lang="en-US"/>
        </a:p>
      </dgm:t>
    </dgm:pt>
    <dgm:pt modelId="{BC722E04-E7F0-4B27-9EF5-CA2E4E21ECC2}" type="sibTrans" cxnId="{1EE0B3D7-A211-4277-A11A-5D3CF7D1CB1D}">
      <dgm:prSet/>
      <dgm:spPr/>
      <dgm:t>
        <a:bodyPr/>
        <a:lstStyle/>
        <a:p>
          <a:endParaRPr lang="en-US"/>
        </a:p>
      </dgm:t>
    </dgm:pt>
    <dgm:pt modelId="{32D9C67A-4FE1-46C8-B2BE-6A8FD24A8991}">
      <dgm:prSet/>
      <dgm:spPr/>
      <dgm:t>
        <a:bodyPr/>
        <a:lstStyle/>
        <a:p>
          <a:r>
            <a:rPr lang="en-US" b="0" i="0" baseline="0"/>
            <a:t>Bronchodilators and inhaled corticosteroids help improve airflow and reduce inflammation </a:t>
          </a:r>
          <a:r>
            <a:rPr lang="en-US"/>
            <a:t>(Colton, 2026)</a:t>
          </a:r>
        </a:p>
      </dgm:t>
    </dgm:pt>
    <dgm:pt modelId="{4507E253-6363-4A57-8978-4421330C5D52}" type="parTrans" cxnId="{1581C867-0155-4F75-BD62-A24E9531428F}">
      <dgm:prSet/>
      <dgm:spPr/>
      <dgm:t>
        <a:bodyPr/>
        <a:lstStyle/>
        <a:p>
          <a:endParaRPr lang="en-US"/>
        </a:p>
      </dgm:t>
    </dgm:pt>
    <dgm:pt modelId="{AC1FAB43-EC32-4E6C-BBF2-1A96C9FF15EF}" type="sibTrans" cxnId="{1581C867-0155-4F75-BD62-A24E9531428F}">
      <dgm:prSet/>
      <dgm:spPr/>
      <dgm:t>
        <a:bodyPr/>
        <a:lstStyle/>
        <a:p>
          <a:endParaRPr lang="en-US"/>
        </a:p>
      </dgm:t>
    </dgm:pt>
    <dgm:pt modelId="{CF8055CE-015D-461F-BC7D-9B8B13CE0A7D}">
      <dgm:prSet/>
      <dgm:spPr/>
      <dgm:t>
        <a:bodyPr/>
        <a:lstStyle/>
        <a:p>
          <a:r>
            <a:rPr lang="en-US" b="0" i="0" baseline="0" dirty="0"/>
            <a:t>Smoking cessation </a:t>
          </a:r>
          <a:r>
            <a:rPr lang="en-US" b="0" i="0" baseline="0" dirty="0" err="1"/>
            <a:t>programmes</a:t>
          </a:r>
          <a:r>
            <a:rPr lang="en-US" b="0" i="0" baseline="0" dirty="0"/>
            <a:t> are the most effective way to slow disease progression </a:t>
          </a:r>
          <a:endParaRPr lang="en-US" dirty="0"/>
        </a:p>
      </dgm:t>
    </dgm:pt>
    <dgm:pt modelId="{40EB2743-A0A9-41AE-B207-1E3E08DE1483}" type="parTrans" cxnId="{29815A80-0637-4234-8BD3-AB16B3EE7C4F}">
      <dgm:prSet/>
      <dgm:spPr/>
      <dgm:t>
        <a:bodyPr/>
        <a:lstStyle/>
        <a:p>
          <a:endParaRPr lang="en-US"/>
        </a:p>
      </dgm:t>
    </dgm:pt>
    <dgm:pt modelId="{44A7D14A-95DF-4730-8F4B-31BB5C7B4156}" type="sibTrans" cxnId="{29815A80-0637-4234-8BD3-AB16B3EE7C4F}">
      <dgm:prSet/>
      <dgm:spPr/>
      <dgm:t>
        <a:bodyPr/>
        <a:lstStyle/>
        <a:p>
          <a:endParaRPr lang="en-US"/>
        </a:p>
      </dgm:t>
    </dgm:pt>
    <dgm:pt modelId="{D9BD551E-61CB-4F6C-96F3-344D08B2CFAF}">
      <dgm:prSet/>
      <dgm:spPr/>
      <dgm:t>
        <a:bodyPr/>
        <a:lstStyle/>
        <a:p>
          <a:r>
            <a:rPr lang="en-US" b="0" i="0" baseline="0"/>
            <a:t>Regular monitoring through GP and NHS services ensures timely management of complications </a:t>
          </a:r>
          <a:endParaRPr lang="en-US"/>
        </a:p>
      </dgm:t>
    </dgm:pt>
    <dgm:pt modelId="{3554A0D6-755F-4C92-AA57-E831E89A8525}" type="parTrans" cxnId="{F6048C7C-9E96-45F5-88F5-A67A7FB6B50C}">
      <dgm:prSet/>
      <dgm:spPr/>
      <dgm:t>
        <a:bodyPr/>
        <a:lstStyle/>
        <a:p>
          <a:endParaRPr lang="en-US"/>
        </a:p>
      </dgm:t>
    </dgm:pt>
    <dgm:pt modelId="{D9EDB1FB-520C-4241-9797-70355E8D069C}" type="sibTrans" cxnId="{F6048C7C-9E96-45F5-88F5-A67A7FB6B50C}">
      <dgm:prSet/>
      <dgm:spPr/>
      <dgm:t>
        <a:bodyPr/>
        <a:lstStyle/>
        <a:p>
          <a:endParaRPr lang="en-US"/>
        </a:p>
      </dgm:t>
    </dgm:pt>
    <dgm:pt modelId="{784289E8-32C7-4DE2-A03C-B7D9D2DEFA93}">
      <dgm:prSet/>
      <dgm:spPr/>
      <dgm:t>
        <a:bodyPr/>
        <a:lstStyle/>
        <a:p>
          <a:r>
            <a:rPr lang="en-US" b="0" i="0" baseline="0"/>
            <a:t>Vaccinations such as influenza and pneumonia reduce risk of respiratory infections </a:t>
          </a:r>
          <a:endParaRPr lang="en-US"/>
        </a:p>
      </dgm:t>
    </dgm:pt>
    <dgm:pt modelId="{0167A48D-04C6-447D-B5EA-26B80A14DAB4}" type="parTrans" cxnId="{E1409213-5F5B-4A27-8442-747487E46FFC}">
      <dgm:prSet/>
      <dgm:spPr/>
      <dgm:t>
        <a:bodyPr/>
        <a:lstStyle/>
        <a:p>
          <a:endParaRPr lang="en-US"/>
        </a:p>
      </dgm:t>
    </dgm:pt>
    <dgm:pt modelId="{85FD7546-BBE7-4611-916F-EEBF8A853247}" type="sibTrans" cxnId="{E1409213-5F5B-4A27-8442-747487E46FFC}">
      <dgm:prSet/>
      <dgm:spPr/>
      <dgm:t>
        <a:bodyPr/>
        <a:lstStyle/>
        <a:p>
          <a:endParaRPr lang="en-US"/>
        </a:p>
      </dgm:t>
    </dgm:pt>
    <dgm:pt modelId="{51D27AAA-B554-4810-8FC8-F104A12BB5B9}" type="pres">
      <dgm:prSet presAssocID="{7E49E375-EEE8-4FDA-9844-485D8865A3F4}" presName="linear" presStyleCnt="0">
        <dgm:presLayoutVars>
          <dgm:animLvl val="lvl"/>
          <dgm:resizeHandles val="exact"/>
        </dgm:presLayoutVars>
      </dgm:prSet>
      <dgm:spPr/>
    </dgm:pt>
    <dgm:pt modelId="{325A07F5-54B4-4A20-86B3-9D25B0072C77}" type="pres">
      <dgm:prSet presAssocID="{4ACC7585-8967-4F5A-8066-C25EB9019A6C}" presName="parentText" presStyleLbl="node1" presStyleIdx="0" presStyleCnt="5">
        <dgm:presLayoutVars>
          <dgm:chMax val="0"/>
          <dgm:bulletEnabled val="1"/>
        </dgm:presLayoutVars>
      </dgm:prSet>
      <dgm:spPr/>
    </dgm:pt>
    <dgm:pt modelId="{C4C4746C-8013-4CEC-9D60-4B84EBACFEE9}" type="pres">
      <dgm:prSet presAssocID="{BC722E04-E7F0-4B27-9EF5-CA2E4E21ECC2}" presName="spacer" presStyleCnt="0"/>
      <dgm:spPr/>
    </dgm:pt>
    <dgm:pt modelId="{98168A82-A000-4DA6-8368-84BA2861123B}" type="pres">
      <dgm:prSet presAssocID="{32D9C67A-4FE1-46C8-B2BE-6A8FD24A8991}" presName="parentText" presStyleLbl="node1" presStyleIdx="1" presStyleCnt="5">
        <dgm:presLayoutVars>
          <dgm:chMax val="0"/>
          <dgm:bulletEnabled val="1"/>
        </dgm:presLayoutVars>
      </dgm:prSet>
      <dgm:spPr/>
    </dgm:pt>
    <dgm:pt modelId="{BEFC46F8-51E5-43F2-B580-8254F4139DED}" type="pres">
      <dgm:prSet presAssocID="{AC1FAB43-EC32-4E6C-BBF2-1A96C9FF15EF}" presName="spacer" presStyleCnt="0"/>
      <dgm:spPr/>
    </dgm:pt>
    <dgm:pt modelId="{3F5AD11F-7FB7-496A-8793-C1909337E196}" type="pres">
      <dgm:prSet presAssocID="{CF8055CE-015D-461F-BC7D-9B8B13CE0A7D}" presName="parentText" presStyleLbl="node1" presStyleIdx="2" presStyleCnt="5">
        <dgm:presLayoutVars>
          <dgm:chMax val="0"/>
          <dgm:bulletEnabled val="1"/>
        </dgm:presLayoutVars>
      </dgm:prSet>
      <dgm:spPr/>
    </dgm:pt>
    <dgm:pt modelId="{B6A11812-FB4F-4531-9B2C-FF633B64F2FA}" type="pres">
      <dgm:prSet presAssocID="{44A7D14A-95DF-4730-8F4B-31BB5C7B4156}" presName="spacer" presStyleCnt="0"/>
      <dgm:spPr/>
    </dgm:pt>
    <dgm:pt modelId="{04561705-7E66-4DFE-B234-8CEAEB4AF476}" type="pres">
      <dgm:prSet presAssocID="{D9BD551E-61CB-4F6C-96F3-344D08B2CFAF}" presName="parentText" presStyleLbl="node1" presStyleIdx="3" presStyleCnt="5">
        <dgm:presLayoutVars>
          <dgm:chMax val="0"/>
          <dgm:bulletEnabled val="1"/>
        </dgm:presLayoutVars>
      </dgm:prSet>
      <dgm:spPr/>
    </dgm:pt>
    <dgm:pt modelId="{844BF14F-E0A0-4E14-848D-3F30CC7327C1}" type="pres">
      <dgm:prSet presAssocID="{D9EDB1FB-520C-4241-9797-70355E8D069C}" presName="spacer" presStyleCnt="0"/>
      <dgm:spPr/>
    </dgm:pt>
    <dgm:pt modelId="{D8828BC1-DBD1-4BA4-893E-1BA4ACD27537}" type="pres">
      <dgm:prSet presAssocID="{784289E8-32C7-4DE2-A03C-B7D9D2DEFA93}" presName="parentText" presStyleLbl="node1" presStyleIdx="4" presStyleCnt="5">
        <dgm:presLayoutVars>
          <dgm:chMax val="0"/>
          <dgm:bulletEnabled val="1"/>
        </dgm:presLayoutVars>
      </dgm:prSet>
      <dgm:spPr/>
    </dgm:pt>
  </dgm:ptLst>
  <dgm:cxnLst>
    <dgm:cxn modelId="{E1409213-5F5B-4A27-8442-747487E46FFC}" srcId="{7E49E375-EEE8-4FDA-9844-485D8865A3F4}" destId="{784289E8-32C7-4DE2-A03C-B7D9D2DEFA93}" srcOrd="4" destOrd="0" parTransId="{0167A48D-04C6-447D-B5EA-26B80A14DAB4}" sibTransId="{85FD7546-BBE7-4611-916F-EEBF8A853247}"/>
    <dgm:cxn modelId="{A7BCDE20-EF41-46E1-B7AD-8EC673651B26}" type="presOf" srcId="{CF8055CE-015D-461F-BC7D-9B8B13CE0A7D}" destId="{3F5AD11F-7FB7-496A-8793-C1909337E196}" srcOrd="0" destOrd="0" presId="urn:microsoft.com/office/officeart/2005/8/layout/vList2"/>
    <dgm:cxn modelId="{D74F8360-A563-4B2E-86DE-9CC073FF2207}" type="presOf" srcId="{7E49E375-EEE8-4FDA-9844-485D8865A3F4}" destId="{51D27AAA-B554-4810-8FC8-F104A12BB5B9}" srcOrd="0" destOrd="0" presId="urn:microsoft.com/office/officeart/2005/8/layout/vList2"/>
    <dgm:cxn modelId="{ECA8B842-10E8-4B85-B6FA-38BC4AE56FA8}" type="presOf" srcId="{32D9C67A-4FE1-46C8-B2BE-6A8FD24A8991}" destId="{98168A82-A000-4DA6-8368-84BA2861123B}" srcOrd="0" destOrd="0" presId="urn:microsoft.com/office/officeart/2005/8/layout/vList2"/>
    <dgm:cxn modelId="{1581C867-0155-4F75-BD62-A24E9531428F}" srcId="{7E49E375-EEE8-4FDA-9844-485D8865A3F4}" destId="{32D9C67A-4FE1-46C8-B2BE-6A8FD24A8991}" srcOrd="1" destOrd="0" parTransId="{4507E253-6363-4A57-8978-4421330C5D52}" sibTransId="{AC1FAB43-EC32-4E6C-BBF2-1A96C9FF15EF}"/>
    <dgm:cxn modelId="{95805979-826B-4CCD-9B7A-94C832C94834}" type="presOf" srcId="{4ACC7585-8967-4F5A-8066-C25EB9019A6C}" destId="{325A07F5-54B4-4A20-86B3-9D25B0072C77}" srcOrd="0" destOrd="0" presId="urn:microsoft.com/office/officeart/2005/8/layout/vList2"/>
    <dgm:cxn modelId="{F6048C7C-9E96-45F5-88F5-A67A7FB6B50C}" srcId="{7E49E375-EEE8-4FDA-9844-485D8865A3F4}" destId="{D9BD551E-61CB-4F6C-96F3-344D08B2CFAF}" srcOrd="3" destOrd="0" parTransId="{3554A0D6-755F-4C92-AA57-E831E89A8525}" sibTransId="{D9EDB1FB-520C-4241-9797-70355E8D069C}"/>
    <dgm:cxn modelId="{29815A80-0637-4234-8BD3-AB16B3EE7C4F}" srcId="{7E49E375-EEE8-4FDA-9844-485D8865A3F4}" destId="{CF8055CE-015D-461F-BC7D-9B8B13CE0A7D}" srcOrd="2" destOrd="0" parTransId="{40EB2743-A0A9-41AE-B207-1E3E08DE1483}" sibTransId="{44A7D14A-95DF-4730-8F4B-31BB5C7B4156}"/>
    <dgm:cxn modelId="{EC8CA183-D666-4FB1-9AFB-8F7BE6343FC7}" type="presOf" srcId="{D9BD551E-61CB-4F6C-96F3-344D08B2CFAF}" destId="{04561705-7E66-4DFE-B234-8CEAEB4AF476}" srcOrd="0" destOrd="0" presId="urn:microsoft.com/office/officeart/2005/8/layout/vList2"/>
    <dgm:cxn modelId="{1EE0B3D7-A211-4277-A11A-5D3CF7D1CB1D}" srcId="{7E49E375-EEE8-4FDA-9844-485D8865A3F4}" destId="{4ACC7585-8967-4F5A-8066-C25EB9019A6C}" srcOrd="0" destOrd="0" parTransId="{7EDFAF67-61FE-4EAE-B9F0-307D22327335}" sibTransId="{BC722E04-E7F0-4B27-9EF5-CA2E4E21ECC2}"/>
    <dgm:cxn modelId="{A24B61DA-B1C8-4A67-A2FF-F5E140BC2E89}" type="presOf" srcId="{784289E8-32C7-4DE2-A03C-B7D9D2DEFA93}" destId="{D8828BC1-DBD1-4BA4-893E-1BA4ACD27537}" srcOrd="0" destOrd="0" presId="urn:microsoft.com/office/officeart/2005/8/layout/vList2"/>
    <dgm:cxn modelId="{47320D20-CB56-458F-8FAF-0A0C213636C2}" type="presParOf" srcId="{51D27AAA-B554-4810-8FC8-F104A12BB5B9}" destId="{325A07F5-54B4-4A20-86B3-9D25B0072C77}" srcOrd="0" destOrd="0" presId="urn:microsoft.com/office/officeart/2005/8/layout/vList2"/>
    <dgm:cxn modelId="{82EFCC01-5EBF-42BC-AAAF-11F3EACF0B3E}" type="presParOf" srcId="{51D27AAA-B554-4810-8FC8-F104A12BB5B9}" destId="{C4C4746C-8013-4CEC-9D60-4B84EBACFEE9}" srcOrd="1" destOrd="0" presId="urn:microsoft.com/office/officeart/2005/8/layout/vList2"/>
    <dgm:cxn modelId="{E294E3A2-5D23-40C9-B6CA-F31BDC1AFF95}" type="presParOf" srcId="{51D27AAA-B554-4810-8FC8-F104A12BB5B9}" destId="{98168A82-A000-4DA6-8368-84BA2861123B}" srcOrd="2" destOrd="0" presId="urn:microsoft.com/office/officeart/2005/8/layout/vList2"/>
    <dgm:cxn modelId="{FECBF7A5-0F26-486E-8930-5FA2A958C189}" type="presParOf" srcId="{51D27AAA-B554-4810-8FC8-F104A12BB5B9}" destId="{BEFC46F8-51E5-43F2-B580-8254F4139DED}" srcOrd="3" destOrd="0" presId="urn:microsoft.com/office/officeart/2005/8/layout/vList2"/>
    <dgm:cxn modelId="{1E5EFC1B-6D81-4585-B48A-5E2EA8DC7957}" type="presParOf" srcId="{51D27AAA-B554-4810-8FC8-F104A12BB5B9}" destId="{3F5AD11F-7FB7-496A-8793-C1909337E196}" srcOrd="4" destOrd="0" presId="urn:microsoft.com/office/officeart/2005/8/layout/vList2"/>
    <dgm:cxn modelId="{5406FF66-4183-487A-848F-013A98F10620}" type="presParOf" srcId="{51D27AAA-B554-4810-8FC8-F104A12BB5B9}" destId="{B6A11812-FB4F-4531-9B2C-FF633B64F2FA}" srcOrd="5" destOrd="0" presId="urn:microsoft.com/office/officeart/2005/8/layout/vList2"/>
    <dgm:cxn modelId="{EC53A9E3-5C62-487C-BC26-7404F9B814AC}" type="presParOf" srcId="{51D27AAA-B554-4810-8FC8-F104A12BB5B9}" destId="{04561705-7E66-4DFE-B234-8CEAEB4AF476}" srcOrd="6" destOrd="0" presId="urn:microsoft.com/office/officeart/2005/8/layout/vList2"/>
    <dgm:cxn modelId="{BD89BA15-294B-4CE1-B57D-253DF62C0E9F}" type="presParOf" srcId="{51D27AAA-B554-4810-8FC8-F104A12BB5B9}" destId="{844BF14F-E0A0-4E14-848D-3F30CC7327C1}" srcOrd="7" destOrd="0" presId="urn:microsoft.com/office/officeart/2005/8/layout/vList2"/>
    <dgm:cxn modelId="{0F1BAD97-2A3A-4149-8956-7352CC6DED4A}" type="presParOf" srcId="{51D27AAA-B554-4810-8FC8-F104A12BB5B9}" destId="{D8828BC1-DBD1-4BA4-893E-1BA4ACD27537}"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BB8E000-D7E7-49DE-AC7F-36A0A9D35A1A}" type="doc">
      <dgm:prSet loTypeId="urn:microsoft.com/office/officeart/2005/8/layout/matrix3" loCatId="matrix" qsTypeId="urn:microsoft.com/office/officeart/2005/8/quickstyle/simple1" qsCatId="simple" csTypeId="urn:microsoft.com/office/officeart/2005/8/colors/accent0_2" csCatId="mainScheme"/>
      <dgm:spPr/>
      <dgm:t>
        <a:bodyPr/>
        <a:lstStyle/>
        <a:p>
          <a:endParaRPr lang="en-US"/>
        </a:p>
      </dgm:t>
    </dgm:pt>
    <dgm:pt modelId="{A2ACD647-448D-4330-B9ED-A29A04C42E89}">
      <dgm:prSet/>
      <dgm:spPr/>
      <dgm:t>
        <a:bodyPr/>
        <a:lstStyle/>
        <a:p>
          <a:r>
            <a:rPr lang="en-US"/>
            <a:t>COPD is a progressive chronic respiratory disease that significantly affects lung function and overall body systems </a:t>
          </a:r>
        </a:p>
      </dgm:t>
    </dgm:pt>
    <dgm:pt modelId="{38351CAB-5B4C-4D4E-9779-89F97EE2B8FB}" type="parTrans" cxnId="{446648D0-7BCE-4556-9C10-5156A0720905}">
      <dgm:prSet/>
      <dgm:spPr/>
      <dgm:t>
        <a:bodyPr/>
        <a:lstStyle/>
        <a:p>
          <a:endParaRPr lang="en-US"/>
        </a:p>
      </dgm:t>
    </dgm:pt>
    <dgm:pt modelId="{ED4EA205-4003-46AF-A156-865A0A3AD064}" type="sibTrans" cxnId="{446648D0-7BCE-4556-9C10-5156A0720905}">
      <dgm:prSet/>
      <dgm:spPr/>
      <dgm:t>
        <a:bodyPr/>
        <a:lstStyle/>
        <a:p>
          <a:endParaRPr lang="en-US"/>
        </a:p>
      </dgm:t>
    </dgm:pt>
    <dgm:pt modelId="{44B8BE61-4AF4-430D-8E8A-D9B200F5B354}">
      <dgm:prSet/>
      <dgm:spPr/>
      <dgm:t>
        <a:bodyPr/>
        <a:lstStyle/>
        <a:p>
          <a:r>
            <a:rPr lang="en-US"/>
            <a:t>It leads to reduced oxygen supply, breathlessness, fatigue, and decreased quality of life </a:t>
          </a:r>
        </a:p>
      </dgm:t>
    </dgm:pt>
    <dgm:pt modelId="{2029876E-F8D0-446A-92FD-ABD66D0C0C61}" type="parTrans" cxnId="{5E7BB5D6-4212-4C82-ADE2-0BB8DD356369}">
      <dgm:prSet/>
      <dgm:spPr/>
      <dgm:t>
        <a:bodyPr/>
        <a:lstStyle/>
        <a:p>
          <a:endParaRPr lang="en-US"/>
        </a:p>
      </dgm:t>
    </dgm:pt>
    <dgm:pt modelId="{DD42084F-B1FC-4828-9E5E-676DF7E48747}" type="sibTrans" cxnId="{5E7BB5D6-4212-4C82-ADE2-0BB8DD356369}">
      <dgm:prSet/>
      <dgm:spPr/>
      <dgm:t>
        <a:bodyPr/>
        <a:lstStyle/>
        <a:p>
          <a:endParaRPr lang="en-US"/>
        </a:p>
      </dgm:t>
    </dgm:pt>
    <dgm:pt modelId="{BA59CAB6-9622-4916-99AB-E84BBC53F8F3}">
      <dgm:prSet/>
      <dgm:spPr/>
      <dgm:t>
        <a:bodyPr/>
        <a:lstStyle/>
        <a:p>
          <a:r>
            <a:rPr lang="en-US" dirty="0"/>
            <a:t>Understanding respiratory anatomy and physiology is essential to explain disease progression and its systemic effects </a:t>
          </a:r>
        </a:p>
      </dgm:t>
    </dgm:pt>
    <dgm:pt modelId="{8D13E7AF-9721-48BF-8226-F1AD407E0405}" type="parTrans" cxnId="{5930D520-121D-4947-B9BF-9B3454D416FB}">
      <dgm:prSet/>
      <dgm:spPr/>
      <dgm:t>
        <a:bodyPr/>
        <a:lstStyle/>
        <a:p>
          <a:endParaRPr lang="en-US"/>
        </a:p>
      </dgm:t>
    </dgm:pt>
    <dgm:pt modelId="{89D8BBDE-4989-43DA-ADFB-DEFDF5804449}" type="sibTrans" cxnId="{5930D520-121D-4947-B9BF-9B3454D416FB}">
      <dgm:prSet/>
      <dgm:spPr/>
      <dgm:t>
        <a:bodyPr/>
        <a:lstStyle/>
        <a:p>
          <a:endParaRPr lang="en-US"/>
        </a:p>
      </dgm:t>
    </dgm:pt>
    <dgm:pt modelId="{5ED5BAF9-E8C2-4F75-9656-FD4F653DA898}">
      <dgm:prSet/>
      <dgm:spPr/>
      <dgm:t>
        <a:bodyPr/>
        <a:lstStyle/>
        <a:p>
          <a:r>
            <a:rPr lang="en-US"/>
            <a:t>An effective care plan based on NHS and NICE guidelines helps manage symptoms and slow disease progression </a:t>
          </a:r>
        </a:p>
      </dgm:t>
    </dgm:pt>
    <dgm:pt modelId="{09B48041-B811-4C93-8749-D22029ADC8A3}" type="parTrans" cxnId="{7064B904-C97B-460E-A94A-0767047AF196}">
      <dgm:prSet/>
      <dgm:spPr/>
      <dgm:t>
        <a:bodyPr/>
        <a:lstStyle/>
        <a:p>
          <a:endParaRPr lang="en-US"/>
        </a:p>
      </dgm:t>
    </dgm:pt>
    <dgm:pt modelId="{33A1F524-75B1-4D70-BB46-A37AA0964A1F}" type="sibTrans" cxnId="{7064B904-C97B-460E-A94A-0767047AF196}">
      <dgm:prSet/>
      <dgm:spPr/>
      <dgm:t>
        <a:bodyPr/>
        <a:lstStyle/>
        <a:p>
          <a:endParaRPr lang="en-US"/>
        </a:p>
      </dgm:t>
    </dgm:pt>
    <dgm:pt modelId="{3E91C7F6-0FC4-4472-B517-F04350763901}" type="pres">
      <dgm:prSet presAssocID="{FBB8E000-D7E7-49DE-AC7F-36A0A9D35A1A}" presName="matrix" presStyleCnt="0">
        <dgm:presLayoutVars>
          <dgm:chMax val="1"/>
          <dgm:dir/>
          <dgm:resizeHandles val="exact"/>
        </dgm:presLayoutVars>
      </dgm:prSet>
      <dgm:spPr/>
    </dgm:pt>
    <dgm:pt modelId="{F7F67CA0-DEC6-4896-A077-E2F0E39A942D}" type="pres">
      <dgm:prSet presAssocID="{FBB8E000-D7E7-49DE-AC7F-36A0A9D35A1A}" presName="diamond" presStyleLbl="bgShp" presStyleIdx="0" presStyleCnt="1"/>
      <dgm:spPr/>
    </dgm:pt>
    <dgm:pt modelId="{05DDB689-CCAC-42C9-8186-3976B800A55F}" type="pres">
      <dgm:prSet presAssocID="{FBB8E000-D7E7-49DE-AC7F-36A0A9D35A1A}" presName="quad1" presStyleLbl="node1" presStyleIdx="0" presStyleCnt="4">
        <dgm:presLayoutVars>
          <dgm:chMax val="0"/>
          <dgm:chPref val="0"/>
          <dgm:bulletEnabled val="1"/>
        </dgm:presLayoutVars>
      </dgm:prSet>
      <dgm:spPr/>
    </dgm:pt>
    <dgm:pt modelId="{77B26023-22DF-4445-9F01-FBD5753A53A8}" type="pres">
      <dgm:prSet presAssocID="{FBB8E000-D7E7-49DE-AC7F-36A0A9D35A1A}" presName="quad2" presStyleLbl="node1" presStyleIdx="1" presStyleCnt="4">
        <dgm:presLayoutVars>
          <dgm:chMax val="0"/>
          <dgm:chPref val="0"/>
          <dgm:bulletEnabled val="1"/>
        </dgm:presLayoutVars>
      </dgm:prSet>
      <dgm:spPr/>
    </dgm:pt>
    <dgm:pt modelId="{0051ADBA-410D-484E-9AA3-DADB2470EFEE}" type="pres">
      <dgm:prSet presAssocID="{FBB8E000-D7E7-49DE-AC7F-36A0A9D35A1A}" presName="quad3" presStyleLbl="node1" presStyleIdx="2" presStyleCnt="4">
        <dgm:presLayoutVars>
          <dgm:chMax val="0"/>
          <dgm:chPref val="0"/>
          <dgm:bulletEnabled val="1"/>
        </dgm:presLayoutVars>
      </dgm:prSet>
      <dgm:spPr/>
    </dgm:pt>
    <dgm:pt modelId="{1C3ECBDE-6A69-45AD-AB16-45CB51A85485}" type="pres">
      <dgm:prSet presAssocID="{FBB8E000-D7E7-49DE-AC7F-36A0A9D35A1A}" presName="quad4" presStyleLbl="node1" presStyleIdx="3" presStyleCnt="4">
        <dgm:presLayoutVars>
          <dgm:chMax val="0"/>
          <dgm:chPref val="0"/>
          <dgm:bulletEnabled val="1"/>
        </dgm:presLayoutVars>
      </dgm:prSet>
      <dgm:spPr/>
    </dgm:pt>
  </dgm:ptLst>
  <dgm:cxnLst>
    <dgm:cxn modelId="{7064B904-C97B-460E-A94A-0767047AF196}" srcId="{FBB8E000-D7E7-49DE-AC7F-36A0A9D35A1A}" destId="{5ED5BAF9-E8C2-4F75-9656-FD4F653DA898}" srcOrd="3" destOrd="0" parTransId="{09B48041-B811-4C93-8749-D22029ADC8A3}" sibTransId="{33A1F524-75B1-4D70-BB46-A37AA0964A1F}"/>
    <dgm:cxn modelId="{C6EFAD08-FC9F-4626-BF0D-1EFF1E6C854D}" type="presOf" srcId="{FBB8E000-D7E7-49DE-AC7F-36A0A9D35A1A}" destId="{3E91C7F6-0FC4-4472-B517-F04350763901}" srcOrd="0" destOrd="0" presId="urn:microsoft.com/office/officeart/2005/8/layout/matrix3"/>
    <dgm:cxn modelId="{4F372010-73FD-43CC-AF0B-8C30C28A3668}" type="presOf" srcId="{5ED5BAF9-E8C2-4F75-9656-FD4F653DA898}" destId="{1C3ECBDE-6A69-45AD-AB16-45CB51A85485}" srcOrd="0" destOrd="0" presId="urn:microsoft.com/office/officeart/2005/8/layout/matrix3"/>
    <dgm:cxn modelId="{5930D520-121D-4947-B9BF-9B3454D416FB}" srcId="{FBB8E000-D7E7-49DE-AC7F-36A0A9D35A1A}" destId="{BA59CAB6-9622-4916-99AB-E84BBC53F8F3}" srcOrd="2" destOrd="0" parTransId="{8D13E7AF-9721-48BF-8226-F1AD407E0405}" sibTransId="{89D8BBDE-4989-43DA-ADFB-DEFDF5804449}"/>
    <dgm:cxn modelId="{D60ABE28-3760-4EC1-960F-A04212BC7E10}" type="presOf" srcId="{44B8BE61-4AF4-430D-8E8A-D9B200F5B354}" destId="{77B26023-22DF-4445-9F01-FBD5753A53A8}" srcOrd="0" destOrd="0" presId="urn:microsoft.com/office/officeart/2005/8/layout/matrix3"/>
    <dgm:cxn modelId="{2B8B067E-DE5C-4180-B1BE-92707A5EFE52}" type="presOf" srcId="{A2ACD647-448D-4330-B9ED-A29A04C42E89}" destId="{05DDB689-CCAC-42C9-8186-3976B800A55F}" srcOrd="0" destOrd="0" presId="urn:microsoft.com/office/officeart/2005/8/layout/matrix3"/>
    <dgm:cxn modelId="{540835BC-06E5-42C5-80B3-4A75D4F67232}" type="presOf" srcId="{BA59CAB6-9622-4916-99AB-E84BBC53F8F3}" destId="{0051ADBA-410D-484E-9AA3-DADB2470EFEE}" srcOrd="0" destOrd="0" presId="urn:microsoft.com/office/officeart/2005/8/layout/matrix3"/>
    <dgm:cxn modelId="{446648D0-7BCE-4556-9C10-5156A0720905}" srcId="{FBB8E000-D7E7-49DE-AC7F-36A0A9D35A1A}" destId="{A2ACD647-448D-4330-B9ED-A29A04C42E89}" srcOrd="0" destOrd="0" parTransId="{38351CAB-5B4C-4D4E-9779-89F97EE2B8FB}" sibTransId="{ED4EA205-4003-46AF-A156-865A0A3AD064}"/>
    <dgm:cxn modelId="{5E7BB5D6-4212-4C82-ADE2-0BB8DD356369}" srcId="{FBB8E000-D7E7-49DE-AC7F-36A0A9D35A1A}" destId="{44B8BE61-4AF4-430D-8E8A-D9B200F5B354}" srcOrd="1" destOrd="0" parTransId="{2029876E-F8D0-446A-92FD-ABD66D0C0C61}" sibTransId="{DD42084F-B1FC-4828-9E5E-676DF7E48747}"/>
    <dgm:cxn modelId="{A7B6E164-7336-4F76-BDDB-0036CAE2538F}" type="presParOf" srcId="{3E91C7F6-0FC4-4472-B517-F04350763901}" destId="{F7F67CA0-DEC6-4896-A077-E2F0E39A942D}" srcOrd="0" destOrd="0" presId="urn:microsoft.com/office/officeart/2005/8/layout/matrix3"/>
    <dgm:cxn modelId="{84AAB800-488E-454B-A935-77290506695B}" type="presParOf" srcId="{3E91C7F6-0FC4-4472-B517-F04350763901}" destId="{05DDB689-CCAC-42C9-8186-3976B800A55F}" srcOrd="1" destOrd="0" presId="urn:microsoft.com/office/officeart/2005/8/layout/matrix3"/>
    <dgm:cxn modelId="{2B6BB1B8-56FF-4696-815B-FD3B58837394}" type="presParOf" srcId="{3E91C7F6-0FC4-4472-B517-F04350763901}" destId="{77B26023-22DF-4445-9F01-FBD5753A53A8}" srcOrd="2" destOrd="0" presId="urn:microsoft.com/office/officeart/2005/8/layout/matrix3"/>
    <dgm:cxn modelId="{F1AAF482-8B2B-4F9D-97A0-2279E6407FC3}" type="presParOf" srcId="{3E91C7F6-0FC4-4472-B517-F04350763901}" destId="{0051ADBA-410D-484E-9AA3-DADB2470EFEE}" srcOrd="3" destOrd="0" presId="urn:microsoft.com/office/officeart/2005/8/layout/matrix3"/>
    <dgm:cxn modelId="{9071074E-6862-46BF-A3BF-01A4A3BBA9D7}" type="presParOf" srcId="{3E91C7F6-0FC4-4472-B517-F04350763901}" destId="{1C3ECBDE-6A69-45AD-AB16-45CB51A85485}" srcOrd="4" destOrd="0" presId="urn:microsoft.com/office/officeart/2005/8/layout/matrix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2D5A9F9-62CC-4BE0-9397-9D96F0DFACA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7C6EC60-3DF9-4EB9-91B8-7DB39D03FEBB}">
      <dgm:prSet/>
      <dgm:spPr/>
      <dgm:t>
        <a:bodyPr/>
        <a:lstStyle/>
        <a:p>
          <a:r>
            <a:rPr lang="en-US"/>
            <a:t>Bartlett, L.G., 2024. </a:t>
          </a:r>
          <a:r>
            <a:rPr lang="en-US" i="1"/>
            <a:t>Defining the pathophysiological impact of cigarette smoke extract in mice as a model for Chronic Obstructive Pulmonary Disease (COPD)</a:t>
          </a:r>
          <a:r>
            <a:rPr lang="en-US"/>
            <a:t> (Doctoral dissertation, University of Nottingham (United Kingdom)).</a:t>
          </a:r>
        </a:p>
      </dgm:t>
    </dgm:pt>
    <dgm:pt modelId="{CEA49392-44E1-47EF-A252-566F1B431464}" type="parTrans" cxnId="{ACCB4EA7-2F0D-4DBE-A02E-F5FC8CFDB050}">
      <dgm:prSet/>
      <dgm:spPr/>
      <dgm:t>
        <a:bodyPr/>
        <a:lstStyle/>
        <a:p>
          <a:endParaRPr lang="en-US"/>
        </a:p>
      </dgm:t>
    </dgm:pt>
    <dgm:pt modelId="{1F51B169-5FE7-4EF8-B92B-B60BCBB45281}" type="sibTrans" cxnId="{ACCB4EA7-2F0D-4DBE-A02E-F5FC8CFDB050}">
      <dgm:prSet/>
      <dgm:spPr/>
      <dgm:t>
        <a:bodyPr/>
        <a:lstStyle/>
        <a:p>
          <a:endParaRPr lang="en-US"/>
        </a:p>
      </dgm:t>
    </dgm:pt>
    <dgm:pt modelId="{1EBCB201-4A78-437D-BAA5-88ED065BD6CD}">
      <dgm:prSet/>
      <dgm:spPr/>
      <dgm:t>
        <a:bodyPr/>
        <a:lstStyle/>
        <a:p>
          <a:r>
            <a:rPr lang="en-US"/>
            <a:t>Beachey, W., 2022. </a:t>
          </a:r>
          <a:r>
            <a:rPr lang="en-US" i="1"/>
            <a:t>Respiratory care anatomy and physiology E-book: Foundations for clinical practice</a:t>
          </a:r>
          <a:r>
            <a:rPr lang="en-US"/>
            <a:t>. Elsevier Health Sciences.</a:t>
          </a:r>
        </a:p>
      </dgm:t>
    </dgm:pt>
    <dgm:pt modelId="{C1188BA4-3B00-4E65-BC8C-3573F047F8F4}" type="parTrans" cxnId="{4F6E7E62-47A2-474B-A830-3119B104DC39}">
      <dgm:prSet/>
      <dgm:spPr/>
      <dgm:t>
        <a:bodyPr/>
        <a:lstStyle/>
        <a:p>
          <a:endParaRPr lang="en-US"/>
        </a:p>
      </dgm:t>
    </dgm:pt>
    <dgm:pt modelId="{AF3110FF-FDD7-443F-AB08-BFFA2CFE1CBA}" type="sibTrans" cxnId="{4F6E7E62-47A2-474B-A830-3119B104DC39}">
      <dgm:prSet/>
      <dgm:spPr/>
      <dgm:t>
        <a:bodyPr/>
        <a:lstStyle/>
        <a:p>
          <a:endParaRPr lang="en-US"/>
        </a:p>
      </dgm:t>
    </dgm:pt>
    <dgm:pt modelId="{D94A35EA-5004-475F-882C-2A07462E4E2F}">
      <dgm:prSet/>
      <dgm:spPr/>
      <dgm:t>
        <a:bodyPr/>
        <a:lstStyle/>
        <a:p>
          <a:r>
            <a:rPr lang="en-US"/>
            <a:t>Behrens, M., Gube, M., Chaabene, H., Prieske, O., Zenon, A., Broscheid, K.C., Schega, L., Husmann, F. and Weippert, M., 2023. Fatigue and human performance: an updated framework. </a:t>
          </a:r>
          <a:r>
            <a:rPr lang="en-US" i="1"/>
            <a:t>Sports medicine</a:t>
          </a:r>
          <a:r>
            <a:rPr lang="en-US"/>
            <a:t>, </a:t>
          </a:r>
          <a:r>
            <a:rPr lang="en-US" i="1"/>
            <a:t>53</a:t>
          </a:r>
          <a:r>
            <a:rPr lang="en-US"/>
            <a:t>(1), pp.7-31.</a:t>
          </a:r>
        </a:p>
      </dgm:t>
    </dgm:pt>
    <dgm:pt modelId="{E7E83501-24A1-4B15-9311-1301C4515563}" type="parTrans" cxnId="{32EF4A51-AC9A-46EF-BBE1-52258B6FE40A}">
      <dgm:prSet/>
      <dgm:spPr/>
      <dgm:t>
        <a:bodyPr/>
        <a:lstStyle/>
        <a:p>
          <a:endParaRPr lang="en-US"/>
        </a:p>
      </dgm:t>
    </dgm:pt>
    <dgm:pt modelId="{A5EC5768-7306-46D8-A9E2-2F34893EF3AE}" type="sibTrans" cxnId="{32EF4A51-AC9A-46EF-BBE1-52258B6FE40A}">
      <dgm:prSet/>
      <dgm:spPr/>
      <dgm:t>
        <a:bodyPr/>
        <a:lstStyle/>
        <a:p>
          <a:endParaRPr lang="en-US"/>
        </a:p>
      </dgm:t>
    </dgm:pt>
    <dgm:pt modelId="{0621A80A-CDC5-4DD7-9C07-49A0EF6265B7}">
      <dgm:prSet/>
      <dgm:spPr/>
      <dgm:t>
        <a:bodyPr/>
        <a:lstStyle/>
        <a:p>
          <a:r>
            <a:rPr lang="en-US"/>
            <a:t>Bhatiaa, M., Chaudharya, J., Jaina, A. and Pareekb, B., 2022. Pathophysiology and management of asthma. </a:t>
          </a:r>
          <a:r>
            <a:rPr lang="en-US" i="1"/>
            <a:t>Contemp Adv Sci Technol</a:t>
          </a:r>
          <a:r>
            <a:rPr lang="en-US"/>
            <a:t>, </a:t>
          </a:r>
          <a:r>
            <a:rPr lang="en-US" i="1"/>
            <a:t>4</a:t>
          </a:r>
          <a:r>
            <a:rPr lang="en-US"/>
            <a:t>, pp.17-42.</a:t>
          </a:r>
        </a:p>
      </dgm:t>
    </dgm:pt>
    <dgm:pt modelId="{1511AC7B-2842-4919-A65C-8F8AB3634E25}" type="parTrans" cxnId="{85E169B0-4F43-4518-A82F-7DBAB8D2E674}">
      <dgm:prSet/>
      <dgm:spPr/>
      <dgm:t>
        <a:bodyPr/>
        <a:lstStyle/>
        <a:p>
          <a:endParaRPr lang="en-US"/>
        </a:p>
      </dgm:t>
    </dgm:pt>
    <dgm:pt modelId="{DE01C319-0644-4699-B1E1-7D75AF5C526B}" type="sibTrans" cxnId="{85E169B0-4F43-4518-A82F-7DBAB8D2E674}">
      <dgm:prSet/>
      <dgm:spPr/>
      <dgm:t>
        <a:bodyPr/>
        <a:lstStyle/>
        <a:p>
          <a:endParaRPr lang="en-US"/>
        </a:p>
      </dgm:t>
    </dgm:pt>
    <dgm:pt modelId="{ACA45838-5C5D-4607-AD42-C2A5D4592A13}">
      <dgm:prSet/>
      <dgm:spPr/>
      <dgm:t>
        <a:bodyPr/>
        <a:lstStyle/>
        <a:p>
          <a:r>
            <a:rPr lang="en-US"/>
            <a:t>Celli, B., Fabbri, L., Criner, G., Martinez, F.J., Mannino, D., Vogelmeier, C., Montes de Oca, M., Papi, A., Sin, D.D., Han, M.K. and Agusti, A., 2022. Definition and nomenclature of chronic obstructive pulmonary disease: time for its revision. </a:t>
          </a:r>
          <a:r>
            <a:rPr lang="en-US" i="1"/>
            <a:t>American journal of respiratory and critical care medicine</a:t>
          </a:r>
          <a:r>
            <a:rPr lang="en-US"/>
            <a:t>, </a:t>
          </a:r>
          <a:r>
            <a:rPr lang="en-US" i="1"/>
            <a:t>206</a:t>
          </a:r>
          <a:r>
            <a:rPr lang="en-US"/>
            <a:t>(11), pp.1317-1325.</a:t>
          </a:r>
        </a:p>
      </dgm:t>
    </dgm:pt>
    <dgm:pt modelId="{C35AFF68-B903-4EBB-ACD9-BE28E82EC721}" type="parTrans" cxnId="{33B3FCE3-FCF3-4954-BD07-9FA637F50D1A}">
      <dgm:prSet/>
      <dgm:spPr/>
      <dgm:t>
        <a:bodyPr/>
        <a:lstStyle/>
        <a:p>
          <a:endParaRPr lang="en-US"/>
        </a:p>
      </dgm:t>
    </dgm:pt>
    <dgm:pt modelId="{A9A69838-6F32-433E-8B28-F06096D823CC}" type="sibTrans" cxnId="{33B3FCE3-FCF3-4954-BD07-9FA637F50D1A}">
      <dgm:prSet/>
      <dgm:spPr/>
      <dgm:t>
        <a:bodyPr/>
        <a:lstStyle/>
        <a:p>
          <a:endParaRPr lang="en-US"/>
        </a:p>
      </dgm:t>
    </dgm:pt>
    <dgm:pt modelId="{06DAA0CE-59AF-4DEE-8D46-572709832177}">
      <dgm:prSet/>
      <dgm:spPr/>
      <dgm:t>
        <a:bodyPr/>
        <a:lstStyle/>
        <a:p>
          <a:r>
            <a:rPr lang="en-US"/>
            <a:t>Colton, S., 2026. Recognising and managing acute asthma attacks in adults in the emergency department. </a:t>
          </a:r>
          <a:r>
            <a:rPr lang="en-US" i="1"/>
            <a:t>Emergency Nurse</a:t>
          </a:r>
          <a:r>
            <a:rPr lang="en-US"/>
            <a:t>, </a:t>
          </a:r>
          <a:r>
            <a:rPr lang="en-US" i="1"/>
            <a:t>34</a:t>
          </a:r>
          <a:r>
            <a:rPr lang="en-US"/>
            <a:t>(1).</a:t>
          </a:r>
        </a:p>
      </dgm:t>
    </dgm:pt>
    <dgm:pt modelId="{2527109C-32A3-4B7F-AF89-DC0A4569C664}" type="parTrans" cxnId="{C7460232-663D-4311-A212-F62C91B4BB79}">
      <dgm:prSet/>
      <dgm:spPr/>
      <dgm:t>
        <a:bodyPr/>
        <a:lstStyle/>
        <a:p>
          <a:endParaRPr lang="en-US"/>
        </a:p>
      </dgm:t>
    </dgm:pt>
    <dgm:pt modelId="{7A83E359-5BF1-46FA-8F03-CE14FBC1C7B1}" type="sibTrans" cxnId="{C7460232-663D-4311-A212-F62C91B4BB79}">
      <dgm:prSet/>
      <dgm:spPr/>
      <dgm:t>
        <a:bodyPr/>
        <a:lstStyle/>
        <a:p>
          <a:endParaRPr lang="en-US"/>
        </a:p>
      </dgm:t>
    </dgm:pt>
    <dgm:pt modelId="{D288B239-5018-4938-B8BC-5490F05FEFE6}">
      <dgm:prSet/>
      <dgm:spPr/>
      <dgm:t>
        <a:bodyPr/>
        <a:lstStyle/>
        <a:p>
          <a:r>
            <a:rPr lang="en-US"/>
            <a:t>Courneya, K.S., Vardy, J.L., O’Callaghan, C.J., Gill, S., Friedenreich, C.M., Wong, R.K., Dhillon, H.M., Coyle, V., Chua, N.S., Jonker, D.J. and Beale, P.J., 2025. Structured exercise after adjuvant chemotherapy for colon cancer. </a:t>
          </a:r>
          <a:r>
            <a:rPr lang="en-US" i="1"/>
            <a:t>New England Journal of Medicine</a:t>
          </a:r>
          <a:r>
            <a:rPr lang="en-US"/>
            <a:t>, </a:t>
          </a:r>
          <a:r>
            <a:rPr lang="en-US" i="1"/>
            <a:t>393</a:t>
          </a:r>
          <a:r>
            <a:rPr lang="en-US"/>
            <a:t>(1), pp.13-25.</a:t>
          </a:r>
        </a:p>
      </dgm:t>
    </dgm:pt>
    <dgm:pt modelId="{2EDC9777-D22A-4604-BCAE-12850800E96C}" type="parTrans" cxnId="{69B0F9C2-BC2E-4CD7-8D1C-542F756E01AC}">
      <dgm:prSet/>
      <dgm:spPr/>
      <dgm:t>
        <a:bodyPr/>
        <a:lstStyle/>
        <a:p>
          <a:endParaRPr lang="en-US"/>
        </a:p>
      </dgm:t>
    </dgm:pt>
    <dgm:pt modelId="{D810CB1E-D7B1-4CFD-AFB7-28639E03ECE1}" type="sibTrans" cxnId="{69B0F9C2-BC2E-4CD7-8D1C-542F756E01AC}">
      <dgm:prSet/>
      <dgm:spPr/>
      <dgm:t>
        <a:bodyPr/>
        <a:lstStyle/>
        <a:p>
          <a:endParaRPr lang="en-US"/>
        </a:p>
      </dgm:t>
    </dgm:pt>
    <dgm:pt modelId="{DBB41772-A117-4373-AE13-9B710AC8D9D7}">
      <dgm:prSet/>
      <dgm:spPr/>
      <dgm:t>
        <a:bodyPr/>
        <a:lstStyle/>
        <a:p>
          <a:r>
            <a:rPr lang="en-US"/>
            <a:t>Ferreira, D.H., Kochovska, S., Brunelli, V.N. and Currow, D.C., 2023. Understanding persistent breathlessness: impact on patients and optimal approaches to symptomatic reduction–an overview. </a:t>
          </a:r>
          <a:r>
            <a:rPr lang="en-US" i="1"/>
            <a:t>Expert Review of Respiratory Medicine</a:t>
          </a:r>
          <a:r>
            <a:rPr lang="en-US"/>
            <a:t>, </a:t>
          </a:r>
          <a:r>
            <a:rPr lang="en-US" i="1"/>
            <a:t>17</a:t>
          </a:r>
          <a:r>
            <a:rPr lang="en-US"/>
            <a:t>(5), pp.365-379.</a:t>
          </a:r>
        </a:p>
      </dgm:t>
    </dgm:pt>
    <dgm:pt modelId="{9433BDA9-52A6-4E21-8D87-875732D2E5FE}" type="parTrans" cxnId="{05225F3B-2848-46EA-AFA0-1A17FDAF26AC}">
      <dgm:prSet/>
      <dgm:spPr/>
      <dgm:t>
        <a:bodyPr/>
        <a:lstStyle/>
        <a:p>
          <a:endParaRPr lang="en-US"/>
        </a:p>
      </dgm:t>
    </dgm:pt>
    <dgm:pt modelId="{C0FB2C58-3336-4DE5-A4D3-1034FF440A51}" type="sibTrans" cxnId="{05225F3B-2848-46EA-AFA0-1A17FDAF26AC}">
      <dgm:prSet/>
      <dgm:spPr/>
      <dgm:t>
        <a:bodyPr/>
        <a:lstStyle/>
        <a:p>
          <a:endParaRPr lang="en-US"/>
        </a:p>
      </dgm:t>
    </dgm:pt>
    <dgm:pt modelId="{EE2034FA-1F67-4FBF-A45A-DD606A4EC248}">
      <dgm:prSet/>
      <dgm:spPr/>
      <dgm:t>
        <a:bodyPr/>
        <a:lstStyle/>
        <a:p>
          <a:r>
            <a:rPr lang="en-US"/>
            <a:t>Freund, O., Breslavsky, A., Givoli-Vilensky, R., Zacks, N., Gershman, E., Melloul, A., Wand, O., Bilenko, N. and Bar-Shai, A., 2023. Assessment of a close respiratory follow-up schedule at 3 and 6 months after acute COVID-19 and its related investigations. </a:t>
          </a:r>
          <a:r>
            <a:rPr lang="en-US" i="1"/>
            <a:t>Respiratory Medicine</a:t>
          </a:r>
          <a:r>
            <a:rPr lang="en-US"/>
            <a:t>, </a:t>
          </a:r>
          <a:r>
            <a:rPr lang="en-US" i="1"/>
            <a:t>217</a:t>
          </a:r>
          <a:r>
            <a:rPr lang="en-US"/>
            <a:t>, p.107367.</a:t>
          </a:r>
        </a:p>
      </dgm:t>
    </dgm:pt>
    <dgm:pt modelId="{D528D5D4-FD9D-41C1-8163-0C806F44AC78}" type="parTrans" cxnId="{225F5E7B-B62E-4F6D-8D72-1F6D1F89128D}">
      <dgm:prSet/>
      <dgm:spPr/>
      <dgm:t>
        <a:bodyPr/>
        <a:lstStyle/>
        <a:p>
          <a:endParaRPr lang="en-US"/>
        </a:p>
      </dgm:t>
    </dgm:pt>
    <dgm:pt modelId="{27A9F452-58B6-4C22-9FF9-A6EDC84B6463}" type="sibTrans" cxnId="{225F5E7B-B62E-4F6D-8D72-1F6D1F89128D}">
      <dgm:prSet/>
      <dgm:spPr/>
      <dgm:t>
        <a:bodyPr/>
        <a:lstStyle/>
        <a:p>
          <a:endParaRPr lang="en-US"/>
        </a:p>
      </dgm:t>
    </dgm:pt>
    <dgm:pt modelId="{819F0FD7-8C99-4DE1-A17F-11042A0B2D8B}">
      <dgm:prSet/>
      <dgm:spPr/>
      <dgm:t>
        <a:bodyPr/>
        <a:lstStyle/>
        <a:p>
          <a:r>
            <a:rPr lang="en-US"/>
            <a:t>Jo, Y.S., 2022. Long-term outcome of chronic obstructive pulmonary disease: a review. </a:t>
          </a:r>
          <a:r>
            <a:rPr lang="en-US" i="1"/>
            <a:t>Tuberculosis and Respiratory Diseases</a:t>
          </a:r>
          <a:r>
            <a:rPr lang="en-US"/>
            <a:t>, </a:t>
          </a:r>
          <a:r>
            <a:rPr lang="en-US" i="1"/>
            <a:t>85</a:t>
          </a:r>
          <a:r>
            <a:rPr lang="en-US"/>
            <a:t>(4), p.289.</a:t>
          </a:r>
        </a:p>
      </dgm:t>
    </dgm:pt>
    <dgm:pt modelId="{D167C73D-6351-4A4A-B1FF-6E1C74BCFB9B}" type="parTrans" cxnId="{43389406-0F4B-48B2-AC80-1A4B9F7B01CD}">
      <dgm:prSet/>
      <dgm:spPr/>
      <dgm:t>
        <a:bodyPr/>
        <a:lstStyle/>
        <a:p>
          <a:endParaRPr lang="en-US"/>
        </a:p>
      </dgm:t>
    </dgm:pt>
    <dgm:pt modelId="{3BF5AEE3-4E91-4441-B10F-B527BD4D5E2A}" type="sibTrans" cxnId="{43389406-0F4B-48B2-AC80-1A4B9F7B01CD}">
      <dgm:prSet/>
      <dgm:spPr/>
      <dgm:t>
        <a:bodyPr/>
        <a:lstStyle/>
        <a:p>
          <a:endParaRPr lang="en-US"/>
        </a:p>
      </dgm:t>
    </dgm:pt>
    <dgm:pt modelId="{FA326E7F-E800-41E7-B98A-EBC506185D5F}">
      <dgm:prSet/>
      <dgm:spPr/>
      <dgm:t>
        <a:bodyPr/>
        <a:lstStyle/>
        <a:p>
          <a:r>
            <a:rPr lang="en-US"/>
            <a:t>Liang, Q., Wang, Y. and Li, Z., 2025. Lipid metabolism reprogramming in chronic obstructive pulmonary disease. </a:t>
          </a:r>
          <a:r>
            <a:rPr lang="en-US" i="1"/>
            <a:t>Molecular Medicine</a:t>
          </a:r>
          <a:r>
            <a:rPr lang="en-US"/>
            <a:t>, </a:t>
          </a:r>
          <a:r>
            <a:rPr lang="en-US" i="1"/>
            <a:t>31</a:t>
          </a:r>
          <a:r>
            <a:rPr lang="en-US"/>
            <a:t>(1), p.129.</a:t>
          </a:r>
        </a:p>
      </dgm:t>
    </dgm:pt>
    <dgm:pt modelId="{04A205C2-1ABF-45F4-A200-02041E20BDCF}" type="parTrans" cxnId="{0D4DC284-2153-4BBB-86A5-950FA6A41BD1}">
      <dgm:prSet/>
      <dgm:spPr/>
      <dgm:t>
        <a:bodyPr/>
        <a:lstStyle/>
        <a:p>
          <a:endParaRPr lang="en-US"/>
        </a:p>
      </dgm:t>
    </dgm:pt>
    <dgm:pt modelId="{2C2C5850-9093-4DCB-8CF8-6CFA6DB2643C}" type="sibTrans" cxnId="{0D4DC284-2153-4BBB-86A5-950FA6A41BD1}">
      <dgm:prSet/>
      <dgm:spPr/>
      <dgm:t>
        <a:bodyPr/>
        <a:lstStyle/>
        <a:p>
          <a:endParaRPr lang="en-US"/>
        </a:p>
      </dgm:t>
    </dgm:pt>
    <dgm:pt modelId="{68A3DD81-CF86-4CBA-8D2B-CA5ACC79A962}">
      <dgm:prSet/>
      <dgm:spPr/>
      <dgm:t>
        <a:bodyPr/>
        <a:lstStyle/>
        <a:p>
          <a:r>
            <a:rPr lang="en-US"/>
            <a:t>Minervini, F., Lampridis, S., Kestenholz, P., Pardo, E., Crommelinck, J., Putora, P.M., Schnider, M., Petroncini, M., Mayer, N. and Bertoglio, P., 2025. The impact of smoking on lung cancer patients. </a:t>
          </a:r>
          <a:r>
            <a:rPr lang="en-US" i="1"/>
            <a:t>European Respiratory Review</a:t>
          </a:r>
          <a:r>
            <a:rPr lang="en-US"/>
            <a:t>, </a:t>
          </a:r>
          <a:r>
            <a:rPr lang="en-US" i="1"/>
            <a:t>34</a:t>
          </a:r>
          <a:r>
            <a:rPr lang="en-US"/>
            <a:t>(176).</a:t>
          </a:r>
        </a:p>
      </dgm:t>
    </dgm:pt>
    <dgm:pt modelId="{4D347879-444E-4131-8AF3-8706B300AC34}" type="parTrans" cxnId="{7498449A-FD3B-4514-9AA3-F2FFBCD67565}">
      <dgm:prSet/>
      <dgm:spPr/>
      <dgm:t>
        <a:bodyPr/>
        <a:lstStyle/>
        <a:p>
          <a:endParaRPr lang="en-US"/>
        </a:p>
      </dgm:t>
    </dgm:pt>
    <dgm:pt modelId="{2521D726-6DAE-4E6B-B41C-9B64C88B2BEC}" type="sibTrans" cxnId="{7498449A-FD3B-4514-9AA3-F2FFBCD67565}">
      <dgm:prSet/>
      <dgm:spPr/>
      <dgm:t>
        <a:bodyPr/>
        <a:lstStyle/>
        <a:p>
          <a:endParaRPr lang="en-US"/>
        </a:p>
      </dgm:t>
    </dgm:pt>
    <dgm:pt modelId="{EA9A6E77-24B9-45E0-B077-2856002DDDED}">
      <dgm:prSet/>
      <dgm:spPr/>
      <dgm:t>
        <a:bodyPr/>
        <a:lstStyle/>
        <a:p>
          <a:r>
            <a:rPr lang="en-US"/>
            <a:t>Mohanto, N., Mondal, H., Park, Y.J. and Jee, J.P., 2025. Therapeutic delivery of oxygen using artificial oxygen carriers demonstrates the possibility of treating a wide range of diseases. </a:t>
          </a:r>
          <a:r>
            <a:rPr lang="en-US" i="1"/>
            <a:t>Journal of nanobiotechnology</a:t>
          </a:r>
          <a:r>
            <a:rPr lang="en-US"/>
            <a:t>, </a:t>
          </a:r>
          <a:r>
            <a:rPr lang="en-US" i="1"/>
            <a:t>23</a:t>
          </a:r>
          <a:r>
            <a:rPr lang="en-US"/>
            <a:t>(1), p.25.</a:t>
          </a:r>
        </a:p>
      </dgm:t>
    </dgm:pt>
    <dgm:pt modelId="{458E5696-6ADE-418B-A055-9CDA27A5C32E}" type="parTrans" cxnId="{EBBEE68E-6BA2-4B75-A045-825346EAC5F5}">
      <dgm:prSet/>
      <dgm:spPr/>
      <dgm:t>
        <a:bodyPr/>
        <a:lstStyle/>
        <a:p>
          <a:endParaRPr lang="en-US"/>
        </a:p>
      </dgm:t>
    </dgm:pt>
    <dgm:pt modelId="{1A51F875-5127-4393-9C8C-82DB4E32A1F2}" type="sibTrans" cxnId="{EBBEE68E-6BA2-4B75-A045-825346EAC5F5}">
      <dgm:prSet/>
      <dgm:spPr/>
      <dgm:t>
        <a:bodyPr/>
        <a:lstStyle/>
        <a:p>
          <a:endParaRPr lang="en-US"/>
        </a:p>
      </dgm:t>
    </dgm:pt>
    <dgm:pt modelId="{4A4EFD4B-9C6B-4A69-80A5-79DB9C73C431}">
      <dgm:prSet/>
      <dgm:spPr/>
      <dgm:t>
        <a:bodyPr/>
        <a:lstStyle/>
        <a:p>
          <a:r>
            <a:rPr lang="en-US"/>
            <a:t>Nguyen, J.D. and Duong, H., 2025. Pursed-lip breathing. In </a:t>
          </a:r>
          <a:r>
            <a:rPr lang="en-US" i="1"/>
            <a:t>Statpearls [Internet]</a:t>
          </a:r>
          <a:r>
            <a:rPr lang="en-US"/>
            <a:t>. StatPearls Publishing.</a:t>
          </a:r>
        </a:p>
      </dgm:t>
    </dgm:pt>
    <dgm:pt modelId="{7D09A18E-B227-4536-8AB8-71CB191AB533}" type="parTrans" cxnId="{694E5C16-CCAD-415F-925C-94C56648C610}">
      <dgm:prSet/>
      <dgm:spPr/>
      <dgm:t>
        <a:bodyPr/>
        <a:lstStyle/>
        <a:p>
          <a:endParaRPr lang="en-US"/>
        </a:p>
      </dgm:t>
    </dgm:pt>
    <dgm:pt modelId="{2BE41248-B0C1-4BCF-9053-BB2AAD7C5C74}" type="sibTrans" cxnId="{694E5C16-CCAD-415F-925C-94C56648C610}">
      <dgm:prSet/>
      <dgm:spPr/>
      <dgm:t>
        <a:bodyPr/>
        <a:lstStyle/>
        <a:p>
          <a:endParaRPr lang="en-US"/>
        </a:p>
      </dgm:t>
    </dgm:pt>
    <dgm:pt modelId="{E464A39D-DA96-4B02-A572-D12E50CF4203}">
      <dgm:prSet/>
      <dgm:spPr/>
      <dgm:t>
        <a:bodyPr/>
        <a:lstStyle/>
        <a:p>
          <a:r>
            <a:rPr lang="en-US"/>
            <a:t>Oyeyemi, A.Y., Balogun, J.A. and Obajuluwa, A.M., 2026. Physical Therapist Management of Respiratory Diseases. In </a:t>
          </a:r>
          <a:r>
            <a:rPr lang="en-US" i="1"/>
            <a:t>Contemporary and Global Perspectives in Physical Therapy</a:t>
          </a:r>
          <a:r>
            <a:rPr lang="en-US"/>
            <a:t> (pp. 1057-1195). Cham: Springer Nature Switzerland.</a:t>
          </a:r>
        </a:p>
      </dgm:t>
    </dgm:pt>
    <dgm:pt modelId="{03A4AA71-EBC2-45AF-971B-0F7B132F78B0}" type="parTrans" cxnId="{BEFBFA9F-0CDF-401C-801E-B45A91242DB0}">
      <dgm:prSet/>
      <dgm:spPr/>
      <dgm:t>
        <a:bodyPr/>
        <a:lstStyle/>
        <a:p>
          <a:endParaRPr lang="en-US"/>
        </a:p>
      </dgm:t>
    </dgm:pt>
    <dgm:pt modelId="{67480E79-D031-45E2-BDE9-A0E20A7DBEFC}" type="sibTrans" cxnId="{BEFBFA9F-0CDF-401C-801E-B45A91242DB0}">
      <dgm:prSet/>
      <dgm:spPr/>
      <dgm:t>
        <a:bodyPr/>
        <a:lstStyle/>
        <a:p>
          <a:endParaRPr lang="en-US"/>
        </a:p>
      </dgm:t>
    </dgm:pt>
    <dgm:pt modelId="{485957B1-9FB8-4849-826D-4973B936D2CC}">
      <dgm:prSet/>
      <dgm:spPr/>
      <dgm:t>
        <a:bodyPr/>
        <a:lstStyle/>
        <a:p>
          <a:r>
            <a:rPr lang="en-US"/>
            <a:t>Phyu, S.L., Turnbull, C. and Talbot, N., 2023. Basic respiratory physiology. </a:t>
          </a:r>
          <a:r>
            <a:rPr lang="en-US" i="1"/>
            <a:t>Medicine</a:t>
          </a:r>
          <a:r>
            <a:rPr lang="en-US"/>
            <a:t>, </a:t>
          </a:r>
          <a:r>
            <a:rPr lang="en-US" i="1"/>
            <a:t>51</a:t>
          </a:r>
          <a:r>
            <a:rPr lang="en-US"/>
            <a:t>(10), pp.679-683.</a:t>
          </a:r>
        </a:p>
      </dgm:t>
    </dgm:pt>
    <dgm:pt modelId="{B55C8CF5-37CD-4306-B7BE-694D19141B51}" type="parTrans" cxnId="{6A1FFA17-5220-49B8-8B0C-B117D79B7527}">
      <dgm:prSet/>
      <dgm:spPr/>
      <dgm:t>
        <a:bodyPr/>
        <a:lstStyle/>
        <a:p>
          <a:endParaRPr lang="en-US"/>
        </a:p>
      </dgm:t>
    </dgm:pt>
    <dgm:pt modelId="{10CD71A2-E727-49B5-8E1F-3FA733E09DD3}" type="sibTrans" cxnId="{6A1FFA17-5220-49B8-8B0C-B117D79B7527}">
      <dgm:prSet/>
      <dgm:spPr/>
      <dgm:t>
        <a:bodyPr/>
        <a:lstStyle/>
        <a:p>
          <a:endParaRPr lang="en-US"/>
        </a:p>
      </dgm:t>
    </dgm:pt>
    <dgm:pt modelId="{4B5C0826-2B95-4EB8-B264-11972EED1D97}">
      <dgm:prSet/>
      <dgm:spPr/>
      <dgm:t>
        <a:bodyPr/>
        <a:lstStyle/>
        <a:p>
          <a:r>
            <a:rPr lang="en-US"/>
            <a:t>Pippalapalli, J. and Lumb, A.B., 2023. The respiratory system and acid–base disorders. </a:t>
          </a:r>
          <a:r>
            <a:rPr lang="en-US" i="1"/>
            <a:t>BJA education</a:t>
          </a:r>
          <a:r>
            <a:rPr lang="en-US"/>
            <a:t>, </a:t>
          </a:r>
          <a:r>
            <a:rPr lang="en-US" i="1"/>
            <a:t>23</a:t>
          </a:r>
          <a:r>
            <a:rPr lang="en-US"/>
            <a:t>(6), pp.221-228.</a:t>
          </a:r>
        </a:p>
      </dgm:t>
    </dgm:pt>
    <dgm:pt modelId="{678E5958-1AE8-4423-8EAF-1D68D91C1447}" type="parTrans" cxnId="{7433B774-962C-409A-8DE1-1C5F805ABF3E}">
      <dgm:prSet/>
      <dgm:spPr/>
      <dgm:t>
        <a:bodyPr/>
        <a:lstStyle/>
        <a:p>
          <a:endParaRPr lang="en-US"/>
        </a:p>
      </dgm:t>
    </dgm:pt>
    <dgm:pt modelId="{6F32D141-8639-49AC-A522-4025428C3CB9}" type="sibTrans" cxnId="{7433B774-962C-409A-8DE1-1C5F805ABF3E}">
      <dgm:prSet/>
      <dgm:spPr/>
      <dgm:t>
        <a:bodyPr/>
        <a:lstStyle/>
        <a:p>
          <a:endParaRPr lang="en-US"/>
        </a:p>
      </dgm:t>
    </dgm:pt>
    <dgm:pt modelId="{399804A9-B70C-4370-B7BE-873B23580F50}">
      <dgm:prSet/>
      <dgm:spPr/>
      <dgm:t>
        <a:bodyPr/>
        <a:lstStyle/>
        <a:p>
          <a:r>
            <a:rPr lang="en-US"/>
            <a:t>Proud, L., Whitehead, D., Slatter, T., Crawforth, P. and Curtis, D., 2025. Subtractive manufacturing of hazardous materials: a review. </a:t>
          </a:r>
          <a:r>
            <a:rPr lang="en-US" i="1"/>
            <a:t>Safety</a:t>
          </a:r>
          <a:r>
            <a:rPr lang="en-US"/>
            <a:t>, </a:t>
          </a:r>
          <a:r>
            <a:rPr lang="en-US" i="1"/>
            <a:t>11</a:t>
          </a:r>
          <a:r>
            <a:rPr lang="en-US"/>
            <a:t>(4), p.112.</a:t>
          </a:r>
        </a:p>
      </dgm:t>
    </dgm:pt>
    <dgm:pt modelId="{590069B8-CF6B-4AA5-992F-5B68FF0A86E2}" type="parTrans" cxnId="{89578005-B19C-447F-AAF5-324F89C0EC51}">
      <dgm:prSet/>
      <dgm:spPr/>
      <dgm:t>
        <a:bodyPr/>
        <a:lstStyle/>
        <a:p>
          <a:endParaRPr lang="en-US"/>
        </a:p>
      </dgm:t>
    </dgm:pt>
    <dgm:pt modelId="{B09C4230-C1D4-4768-AFE6-2B63EEB5AE37}" type="sibTrans" cxnId="{89578005-B19C-447F-AAF5-324F89C0EC51}">
      <dgm:prSet/>
      <dgm:spPr/>
      <dgm:t>
        <a:bodyPr/>
        <a:lstStyle/>
        <a:p>
          <a:endParaRPr lang="en-US"/>
        </a:p>
      </dgm:t>
    </dgm:pt>
    <dgm:pt modelId="{F50C0CEC-A03C-4334-B41B-E332BD631FF2}">
      <dgm:prSet/>
      <dgm:spPr/>
      <dgm:t>
        <a:bodyPr/>
        <a:lstStyle/>
        <a:p>
          <a:r>
            <a:rPr lang="en-US"/>
            <a:t>Rahane, D., Dhingra, T., Chalavady, G., Datta, A., Ghosh, B., Rana, N., Borah, A., Saraf, S. and Bhattacharya, P., 2024. Hypoxia and its effect on the cellular system. </a:t>
          </a:r>
          <a:r>
            <a:rPr lang="en-US" i="1"/>
            <a:t>Cell Biochemistry and Function</a:t>
          </a:r>
          <a:r>
            <a:rPr lang="en-US"/>
            <a:t>, </a:t>
          </a:r>
          <a:r>
            <a:rPr lang="en-US" i="1"/>
            <a:t>42</a:t>
          </a:r>
          <a:r>
            <a:rPr lang="en-US"/>
            <a:t>(2), p.e3940.</a:t>
          </a:r>
        </a:p>
      </dgm:t>
    </dgm:pt>
    <dgm:pt modelId="{AB644A3F-6682-4C00-BE7D-02D5E6F1467C}" type="parTrans" cxnId="{643548D5-17F2-46D2-88A4-B230E10F425E}">
      <dgm:prSet/>
      <dgm:spPr/>
      <dgm:t>
        <a:bodyPr/>
        <a:lstStyle/>
        <a:p>
          <a:endParaRPr lang="en-US"/>
        </a:p>
      </dgm:t>
    </dgm:pt>
    <dgm:pt modelId="{D9B2F7CC-38D4-4872-A587-0C0F5A9B9AC6}" type="sibTrans" cxnId="{643548D5-17F2-46D2-88A4-B230E10F425E}">
      <dgm:prSet/>
      <dgm:spPr/>
      <dgm:t>
        <a:bodyPr/>
        <a:lstStyle/>
        <a:p>
          <a:endParaRPr lang="en-US"/>
        </a:p>
      </dgm:t>
    </dgm:pt>
    <dgm:pt modelId="{CFF3C154-0FFD-4832-BB13-CC8EC7CEA4CF}">
      <dgm:prSet/>
      <dgm:spPr/>
      <dgm:t>
        <a:bodyPr/>
        <a:lstStyle/>
        <a:p>
          <a:r>
            <a:rPr lang="en-US"/>
            <a:t>Shelat, V.G., 2025. Respecting privacy and upholding confidentiality: core ethical duties. </a:t>
          </a:r>
          <a:r>
            <a:rPr lang="en-US" i="1"/>
            <a:t>Singapore Medical Journal</a:t>
          </a:r>
          <a:r>
            <a:rPr lang="en-US"/>
            <a:t>, </a:t>
          </a:r>
          <a:r>
            <a:rPr lang="en-US" i="1"/>
            <a:t>66</a:t>
          </a:r>
          <a:r>
            <a:rPr lang="en-US"/>
            <a:t>(12), pp.685-689.</a:t>
          </a:r>
        </a:p>
      </dgm:t>
    </dgm:pt>
    <dgm:pt modelId="{DAC51325-35AD-486C-A8FF-583030D8A22C}" type="parTrans" cxnId="{9B7EB6D8-D05F-4850-90A9-75071D5A5563}">
      <dgm:prSet/>
      <dgm:spPr/>
      <dgm:t>
        <a:bodyPr/>
        <a:lstStyle/>
        <a:p>
          <a:endParaRPr lang="en-US"/>
        </a:p>
      </dgm:t>
    </dgm:pt>
    <dgm:pt modelId="{914AA123-41D8-4649-A38D-C95B7BCD4A57}" type="sibTrans" cxnId="{9B7EB6D8-D05F-4850-90A9-75071D5A5563}">
      <dgm:prSet/>
      <dgm:spPr/>
      <dgm:t>
        <a:bodyPr/>
        <a:lstStyle/>
        <a:p>
          <a:endParaRPr lang="en-US"/>
        </a:p>
      </dgm:t>
    </dgm:pt>
    <dgm:pt modelId="{78979864-E2D5-4145-A1BE-D43B2DA32310}">
      <dgm:prSet/>
      <dgm:spPr/>
      <dgm:t>
        <a:bodyPr/>
        <a:lstStyle/>
        <a:p>
          <a:r>
            <a:rPr lang="en-US"/>
            <a:t>Stolz, D., Mkorombindo, T., Schumann, D.M., Agusti, A., Ash, S.Y., Bafadhel, M., Bai, C., Chalmers, J.D., Criner, G.J., Dharmage, S.C. and Franssen, F.M., 2022. Towards the elimination of chronic obstructive pulmonary disease: a Lancet Commission. </a:t>
          </a:r>
          <a:r>
            <a:rPr lang="en-US" i="1"/>
            <a:t>The Lancet</a:t>
          </a:r>
          <a:r>
            <a:rPr lang="en-US"/>
            <a:t>, </a:t>
          </a:r>
          <a:r>
            <a:rPr lang="en-US" i="1"/>
            <a:t>400</a:t>
          </a:r>
          <a:r>
            <a:rPr lang="en-US"/>
            <a:t>(10356), pp.921-972.</a:t>
          </a:r>
        </a:p>
      </dgm:t>
    </dgm:pt>
    <dgm:pt modelId="{73282371-E535-43D2-A853-5E688265C2BF}" type="parTrans" cxnId="{50498BF0-51A1-4E01-B392-B41F8AB974AB}">
      <dgm:prSet/>
      <dgm:spPr/>
      <dgm:t>
        <a:bodyPr/>
        <a:lstStyle/>
        <a:p>
          <a:endParaRPr lang="en-US"/>
        </a:p>
      </dgm:t>
    </dgm:pt>
    <dgm:pt modelId="{0B6ECFF8-4E73-4BED-927A-11A7B29693C8}" type="sibTrans" cxnId="{50498BF0-51A1-4E01-B392-B41F8AB974AB}">
      <dgm:prSet/>
      <dgm:spPr/>
      <dgm:t>
        <a:bodyPr/>
        <a:lstStyle/>
        <a:p>
          <a:endParaRPr lang="en-US"/>
        </a:p>
      </dgm:t>
    </dgm:pt>
    <dgm:pt modelId="{F73AC58C-C7D8-44B1-9E30-F01B68757BB3}">
      <dgm:prSet/>
      <dgm:spPr/>
      <dgm:t>
        <a:bodyPr/>
        <a:lstStyle/>
        <a:p>
          <a:r>
            <a:rPr lang="en-US"/>
            <a:t>Tramontano, A. and Palange, P., 2023. Nutritional state and COPD: effects on dyspnoea and exercise tolerance. </a:t>
          </a:r>
          <a:r>
            <a:rPr lang="en-US" i="1"/>
            <a:t>Nutrients</a:t>
          </a:r>
          <a:r>
            <a:rPr lang="en-US"/>
            <a:t>, </a:t>
          </a:r>
          <a:r>
            <a:rPr lang="en-US" i="1"/>
            <a:t>15</a:t>
          </a:r>
          <a:r>
            <a:rPr lang="en-US"/>
            <a:t>(7), p.1786.</a:t>
          </a:r>
        </a:p>
      </dgm:t>
    </dgm:pt>
    <dgm:pt modelId="{04D65B7A-1A45-4090-8B5C-FE8C94E025E1}" type="parTrans" cxnId="{50BF124A-D421-4DB6-B721-A63E87A7BDAB}">
      <dgm:prSet/>
      <dgm:spPr/>
      <dgm:t>
        <a:bodyPr/>
        <a:lstStyle/>
        <a:p>
          <a:endParaRPr lang="en-US"/>
        </a:p>
      </dgm:t>
    </dgm:pt>
    <dgm:pt modelId="{6538F937-9F73-4B77-A8CF-F1BE0851D23A}" type="sibTrans" cxnId="{50BF124A-D421-4DB6-B721-A63E87A7BDAB}">
      <dgm:prSet/>
      <dgm:spPr/>
      <dgm:t>
        <a:bodyPr/>
        <a:lstStyle/>
        <a:p>
          <a:endParaRPr lang="en-US"/>
        </a:p>
      </dgm:t>
    </dgm:pt>
    <dgm:pt modelId="{CE5690F6-5767-4A5E-A1C5-7352AA1ACD31}">
      <dgm:prSet/>
      <dgm:spPr/>
      <dgm:t>
        <a:bodyPr/>
        <a:lstStyle/>
        <a:p>
          <a:r>
            <a:rPr lang="en-US"/>
            <a:t>Travers, G., Kippelen, P., Trangmar, S.J. and González-Alonso, J., 2022. Physiological function during exercise and environmental stress in humans—an integrative view of body systems and homeostasis. </a:t>
          </a:r>
          <a:r>
            <a:rPr lang="en-US" i="1"/>
            <a:t>Cells</a:t>
          </a:r>
          <a:r>
            <a:rPr lang="en-US"/>
            <a:t>, </a:t>
          </a:r>
          <a:r>
            <a:rPr lang="en-US" i="1"/>
            <a:t>11</a:t>
          </a:r>
          <a:r>
            <a:rPr lang="en-US"/>
            <a:t>(3), p.383.</a:t>
          </a:r>
        </a:p>
      </dgm:t>
    </dgm:pt>
    <dgm:pt modelId="{7DFBA3AF-1ED6-46BC-A77B-08EBF7E2435D}" type="parTrans" cxnId="{CEE1C0DB-2D4B-4030-B45D-53CD60C9854D}">
      <dgm:prSet/>
      <dgm:spPr/>
      <dgm:t>
        <a:bodyPr/>
        <a:lstStyle/>
        <a:p>
          <a:endParaRPr lang="en-US"/>
        </a:p>
      </dgm:t>
    </dgm:pt>
    <dgm:pt modelId="{51560824-C2F5-48A1-A498-484787ED752B}" type="sibTrans" cxnId="{CEE1C0DB-2D4B-4030-B45D-53CD60C9854D}">
      <dgm:prSet/>
      <dgm:spPr/>
      <dgm:t>
        <a:bodyPr/>
        <a:lstStyle/>
        <a:p>
          <a:endParaRPr lang="en-US"/>
        </a:p>
      </dgm:t>
    </dgm:pt>
    <dgm:pt modelId="{E735BB80-E3FB-476B-B865-9E9E8AE02609}">
      <dgm:prSet/>
      <dgm:spPr/>
      <dgm:t>
        <a:bodyPr/>
        <a:lstStyle/>
        <a:p>
          <a:r>
            <a:rPr lang="en-US"/>
            <a:t>Troosters, T., Janssens, W., Demeyer, H. and Rabinovich, R.A., 2023. Pulmonary rehabilitation and physical interventions. </a:t>
          </a:r>
          <a:r>
            <a:rPr lang="en-US" i="1"/>
            <a:t>European Respiratory Review</a:t>
          </a:r>
          <a:r>
            <a:rPr lang="en-US"/>
            <a:t>, </a:t>
          </a:r>
          <a:r>
            <a:rPr lang="en-US" i="1"/>
            <a:t>32</a:t>
          </a:r>
          <a:r>
            <a:rPr lang="en-US"/>
            <a:t>(168).</a:t>
          </a:r>
        </a:p>
      </dgm:t>
    </dgm:pt>
    <dgm:pt modelId="{24DB8CA1-3013-492E-8483-189809386F90}" type="parTrans" cxnId="{F1EDDF42-6372-4500-BFFD-95B457D78994}">
      <dgm:prSet/>
      <dgm:spPr/>
      <dgm:t>
        <a:bodyPr/>
        <a:lstStyle/>
        <a:p>
          <a:endParaRPr lang="en-US"/>
        </a:p>
      </dgm:t>
    </dgm:pt>
    <dgm:pt modelId="{73AC207E-6188-494B-9171-724FC67C3708}" type="sibTrans" cxnId="{F1EDDF42-6372-4500-BFFD-95B457D78994}">
      <dgm:prSet/>
      <dgm:spPr/>
      <dgm:t>
        <a:bodyPr/>
        <a:lstStyle/>
        <a:p>
          <a:endParaRPr lang="en-US"/>
        </a:p>
      </dgm:t>
    </dgm:pt>
    <dgm:pt modelId="{C579C231-D86B-42E3-92F4-27CAE11A72C6}">
      <dgm:prSet/>
      <dgm:spPr/>
      <dgm:t>
        <a:bodyPr/>
        <a:lstStyle/>
        <a:p>
          <a:r>
            <a:rPr lang="en-US"/>
            <a:t>Yang, I.A., Jenkins, C.R. and Salvi, S.S., 2022. Chronic obstructive pulmonary disease in never-smokers: risk factors, pathogenesis, and implications for prevention and treatment. </a:t>
          </a:r>
          <a:r>
            <a:rPr lang="en-US" i="1"/>
            <a:t>The Lancet Respiratory Medicine</a:t>
          </a:r>
          <a:r>
            <a:rPr lang="en-US"/>
            <a:t>, </a:t>
          </a:r>
          <a:r>
            <a:rPr lang="en-US" i="1"/>
            <a:t>10</a:t>
          </a:r>
          <a:r>
            <a:rPr lang="en-US"/>
            <a:t>(5), pp.497-511.</a:t>
          </a:r>
        </a:p>
      </dgm:t>
    </dgm:pt>
    <dgm:pt modelId="{FBC10964-1A54-4DA6-927D-181216DC3FC8}" type="parTrans" cxnId="{DEA26449-02F6-4436-887D-F1400EC15691}">
      <dgm:prSet/>
      <dgm:spPr/>
      <dgm:t>
        <a:bodyPr/>
        <a:lstStyle/>
        <a:p>
          <a:endParaRPr lang="en-US"/>
        </a:p>
      </dgm:t>
    </dgm:pt>
    <dgm:pt modelId="{97BECCE5-6061-412F-A3A6-49473C5E8BC7}" type="sibTrans" cxnId="{DEA26449-02F6-4436-887D-F1400EC15691}">
      <dgm:prSet/>
      <dgm:spPr/>
      <dgm:t>
        <a:bodyPr/>
        <a:lstStyle/>
        <a:p>
          <a:endParaRPr lang="en-US"/>
        </a:p>
      </dgm:t>
    </dgm:pt>
    <dgm:pt modelId="{02216D09-906D-48C9-9A5A-8821E90A4B47}" type="pres">
      <dgm:prSet presAssocID="{12D5A9F9-62CC-4BE0-9397-9D96F0DFACAF}" presName="vert0" presStyleCnt="0">
        <dgm:presLayoutVars>
          <dgm:dir/>
          <dgm:animOne val="branch"/>
          <dgm:animLvl val="lvl"/>
        </dgm:presLayoutVars>
      </dgm:prSet>
      <dgm:spPr/>
    </dgm:pt>
    <dgm:pt modelId="{A2265EFC-ED4A-4389-9C43-D4D4FEE10817}" type="pres">
      <dgm:prSet presAssocID="{37C6EC60-3DF9-4EB9-91B8-7DB39D03FEBB}" presName="thickLine" presStyleLbl="alignNode1" presStyleIdx="0" presStyleCnt="25"/>
      <dgm:spPr/>
    </dgm:pt>
    <dgm:pt modelId="{E37C8592-46C5-469F-8740-845B6760762E}" type="pres">
      <dgm:prSet presAssocID="{37C6EC60-3DF9-4EB9-91B8-7DB39D03FEBB}" presName="horz1" presStyleCnt="0"/>
      <dgm:spPr/>
    </dgm:pt>
    <dgm:pt modelId="{57B70FE5-5555-4B50-ACEB-68865BAAB8BC}" type="pres">
      <dgm:prSet presAssocID="{37C6EC60-3DF9-4EB9-91B8-7DB39D03FEBB}" presName="tx1" presStyleLbl="revTx" presStyleIdx="0" presStyleCnt="25"/>
      <dgm:spPr/>
    </dgm:pt>
    <dgm:pt modelId="{EB473F76-6B46-4055-914F-96397A93017B}" type="pres">
      <dgm:prSet presAssocID="{37C6EC60-3DF9-4EB9-91B8-7DB39D03FEBB}" presName="vert1" presStyleCnt="0"/>
      <dgm:spPr/>
    </dgm:pt>
    <dgm:pt modelId="{1F50D036-9A98-478E-8EF4-4880FC14064F}" type="pres">
      <dgm:prSet presAssocID="{1EBCB201-4A78-437D-BAA5-88ED065BD6CD}" presName="thickLine" presStyleLbl="alignNode1" presStyleIdx="1" presStyleCnt="25"/>
      <dgm:spPr/>
    </dgm:pt>
    <dgm:pt modelId="{CD89F2F8-2061-49A3-8C35-567DF6320567}" type="pres">
      <dgm:prSet presAssocID="{1EBCB201-4A78-437D-BAA5-88ED065BD6CD}" presName="horz1" presStyleCnt="0"/>
      <dgm:spPr/>
    </dgm:pt>
    <dgm:pt modelId="{D729E1D2-6235-4851-B338-5732E71DB9DD}" type="pres">
      <dgm:prSet presAssocID="{1EBCB201-4A78-437D-BAA5-88ED065BD6CD}" presName="tx1" presStyleLbl="revTx" presStyleIdx="1" presStyleCnt="25"/>
      <dgm:spPr/>
    </dgm:pt>
    <dgm:pt modelId="{60D83ADC-D821-4B42-BE34-7534C29AEEF4}" type="pres">
      <dgm:prSet presAssocID="{1EBCB201-4A78-437D-BAA5-88ED065BD6CD}" presName="vert1" presStyleCnt="0"/>
      <dgm:spPr/>
    </dgm:pt>
    <dgm:pt modelId="{E8B9F1C8-95C9-4278-AEEA-EE8129F176B4}" type="pres">
      <dgm:prSet presAssocID="{D94A35EA-5004-475F-882C-2A07462E4E2F}" presName="thickLine" presStyleLbl="alignNode1" presStyleIdx="2" presStyleCnt="25"/>
      <dgm:spPr/>
    </dgm:pt>
    <dgm:pt modelId="{B9D5CDEA-30EA-4ADE-B11B-DCAD0A4B9335}" type="pres">
      <dgm:prSet presAssocID="{D94A35EA-5004-475F-882C-2A07462E4E2F}" presName="horz1" presStyleCnt="0"/>
      <dgm:spPr/>
    </dgm:pt>
    <dgm:pt modelId="{10FF9F05-981A-47D2-A684-74224AB6EC8B}" type="pres">
      <dgm:prSet presAssocID="{D94A35EA-5004-475F-882C-2A07462E4E2F}" presName="tx1" presStyleLbl="revTx" presStyleIdx="2" presStyleCnt="25"/>
      <dgm:spPr/>
    </dgm:pt>
    <dgm:pt modelId="{32A37B07-4A5C-4E9E-A9CE-D92CF62F6C18}" type="pres">
      <dgm:prSet presAssocID="{D94A35EA-5004-475F-882C-2A07462E4E2F}" presName="vert1" presStyleCnt="0"/>
      <dgm:spPr/>
    </dgm:pt>
    <dgm:pt modelId="{2E560EA8-39ED-42E5-A813-99521693F870}" type="pres">
      <dgm:prSet presAssocID="{0621A80A-CDC5-4DD7-9C07-49A0EF6265B7}" presName="thickLine" presStyleLbl="alignNode1" presStyleIdx="3" presStyleCnt="25"/>
      <dgm:spPr/>
    </dgm:pt>
    <dgm:pt modelId="{55AB294B-673D-4510-A35D-7710EB2C8C21}" type="pres">
      <dgm:prSet presAssocID="{0621A80A-CDC5-4DD7-9C07-49A0EF6265B7}" presName="horz1" presStyleCnt="0"/>
      <dgm:spPr/>
    </dgm:pt>
    <dgm:pt modelId="{B5AF7187-1AB8-414A-B906-4FACD4204B05}" type="pres">
      <dgm:prSet presAssocID="{0621A80A-CDC5-4DD7-9C07-49A0EF6265B7}" presName="tx1" presStyleLbl="revTx" presStyleIdx="3" presStyleCnt="25"/>
      <dgm:spPr/>
    </dgm:pt>
    <dgm:pt modelId="{0992F352-CEDA-4410-84FF-5D9F257B2672}" type="pres">
      <dgm:prSet presAssocID="{0621A80A-CDC5-4DD7-9C07-49A0EF6265B7}" presName="vert1" presStyleCnt="0"/>
      <dgm:spPr/>
    </dgm:pt>
    <dgm:pt modelId="{C6650BE3-B494-4CA9-8E4F-8E14868C1C07}" type="pres">
      <dgm:prSet presAssocID="{ACA45838-5C5D-4607-AD42-C2A5D4592A13}" presName="thickLine" presStyleLbl="alignNode1" presStyleIdx="4" presStyleCnt="25"/>
      <dgm:spPr/>
    </dgm:pt>
    <dgm:pt modelId="{91B7D901-3069-4173-A09E-55FB43ED8BF4}" type="pres">
      <dgm:prSet presAssocID="{ACA45838-5C5D-4607-AD42-C2A5D4592A13}" presName="horz1" presStyleCnt="0"/>
      <dgm:spPr/>
    </dgm:pt>
    <dgm:pt modelId="{690AC628-D289-4A6D-B602-B633DB13008B}" type="pres">
      <dgm:prSet presAssocID="{ACA45838-5C5D-4607-AD42-C2A5D4592A13}" presName="tx1" presStyleLbl="revTx" presStyleIdx="4" presStyleCnt="25"/>
      <dgm:spPr/>
    </dgm:pt>
    <dgm:pt modelId="{41E091A0-B50E-4E7A-97D1-E5E3F11F7688}" type="pres">
      <dgm:prSet presAssocID="{ACA45838-5C5D-4607-AD42-C2A5D4592A13}" presName="vert1" presStyleCnt="0"/>
      <dgm:spPr/>
    </dgm:pt>
    <dgm:pt modelId="{DF653E33-5A58-4BB7-8DFD-2B5E489A4FE0}" type="pres">
      <dgm:prSet presAssocID="{06DAA0CE-59AF-4DEE-8D46-572709832177}" presName="thickLine" presStyleLbl="alignNode1" presStyleIdx="5" presStyleCnt="25"/>
      <dgm:spPr/>
    </dgm:pt>
    <dgm:pt modelId="{1D89D87F-0702-4C77-B470-92B52A5539EE}" type="pres">
      <dgm:prSet presAssocID="{06DAA0CE-59AF-4DEE-8D46-572709832177}" presName="horz1" presStyleCnt="0"/>
      <dgm:spPr/>
    </dgm:pt>
    <dgm:pt modelId="{174FA491-6E5A-4B5A-8FC2-BF55FAF900BF}" type="pres">
      <dgm:prSet presAssocID="{06DAA0CE-59AF-4DEE-8D46-572709832177}" presName="tx1" presStyleLbl="revTx" presStyleIdx="5" presStyleCnt="25"/>
      <dgm:spPr/>
    </dgm:pt>
    <dgm:pt modelId="{8BA52DCC-1EF5-40A3-AE51-1C3338AA1F6F}" type="pres">
      <dgm:prSet presAssocID="{06DAA0CE-59AF-4DEE-8D46-572709832177}" presName="vert1" presStyleCnt="0"/>
      <dgm:spPr/>
    </dgm:pt>
    <dgm:pt modelId="{8E9D2D52-ACAE-4C70-A062-00540885B1B5}" type="pres">
      <dgm:prSet presAssocID="{D288B239-5018-4938-B8BC-5490F05FEFE6}" presName="thickLine" presStyleLbl="alignNode1" presStyleIdx="6" presStyleCnt="25"/>
      <dgm:spPr/>
    </dgm:pt>
    <dgm:pt modelId="{E306DD3C-8186-4665-89B3-2472552849F2}" type="pres">
      <dgm:prSet presAssocID="{D288B239-5018-4938-B8BC-5490F05FEFE6}" presName="horz1" presStyleCnt="0"/>
      <dgm:spPr/>
    </dgm:pt>
    <dgm:pt modelId="{745628EF-9BE9-4BC0-A2AC-6688C1C47F53}" type="pres">
      <dgm:prSet presAssocID="{D288B239-5018-4938-B8BC-5490F05FEFE6}" presName="tx1" presStyleLbl="revTx" presStyleIdx="6" presStyleCnt="25"/>
      <dgm:spPr/>
    </dgm:pt>
    <dgm:pt modelId="{881C4AC1-FFB3-429A-A9E8-1A54FCA9EA76}" type="pres">
      <dgm:prSet presAssocID="{D288B239-5018-4938-B8BC-5490F05FEFE6}" presName="vert1" presStyleCnt="0"/>
      <dgm:spPr/>
    </dgm:pt>
    <dgm:pt modelId="{F64629F0-1707-4C35-85FD-9902B8755DA2}" type="pres">
      <dgm:prSet presAssocID="{DBB41772-A117-4373-AE13-9B710AC8D9D7}" presName="thickLine" presStyleLbl="alignNode1" presStyleIdx="7" presStyleCnt="25"/>
      <dgm:spPr/>
    </dgm:pt>
    <dgm:pt modelId="{733429EA-3A62-44E8-8105-1E0BD08101B3}" type="pres">
      <dgm:prSet presAssocID="{DBB41772-A117-4373-AE13-9B710AC8D9D7}" presName="horz1" presStyleCnt="0"/>
      <dgm:spPr/>
    </dgm:pt>
    <dgm:pt modelId="{3CA0929B-A55C-455F-AAAA-C7D1D493BB9D}" type="pres">
      <dgm:prSet presAssocID="{DBB41772-A117-4373-AE13-9B710AC8D9D7}" presName="tx1" presStyleLbl="revTx" presStyleIdx="7" presStyleCnt="25"/>
      <dgm:spPr/>
    </dgm:pt>
    <dgm:pt modelId="{7D2604FC-7EB0-48FD-8670-FCF709AE6D8F}" type="pres">
      <dgm:prSet presAssocID="{DBB41772-A117-4373-AE13-9B710AC8D9D7}" presName="vert1" presStyleCnt="0"/>
      <dgm:spPr/>
    </dgm:pt>
    <dgm:pt modelId="{72FDC008-3B35-47A2-B768-AD195C64D5B7}" type="pres">
      <dgm:prSet presAssocID="{EE2034FA-1F67-4FBF-A45A-DD606A4EC248}" presName="thickLine" presStyleLbl="alignNode1" presStyleIdx="8" presStyleCnt="25"/>
      <dgm:spPr/>
    </dgm:pt>
    <dgm:pt modelId="{3A1E3FBB-98CA-41C5-98A2-A0C4C27F05C0}" type="pres">
      <dgm:prSet presAssocID="{EE2034FA-1F67-4FBF-A45A-DD606A4EC248}" presName="horz1" presStyleCnt="0"/>
      <dgm:spPr/>
    </dgm:pt>
    <dgm:pt modelId="{33DF7BED-F9FD-4C02-920B-44B6BE0A6BFA}" type="pres">
      <dgm:prSet presAssocID="{EE2034FA-1F67-4FBF-A45A-DD606A4EC248}" presName="tx1" presStyleLbl="revTx" presStyleIdx="8" presStyleCnt="25"/>
      <dgm:spPr/>
    </dgm:pt>
    <dgm:pt modelId="{467CDACA-434B-4124-A0ED-7997C6A56A00}" type="pres">
      <dgm:prSet presAssocID="{EE2034FA-1F67-4FBF-A45A-DD606A4EC248}" presName="vert1" presStyleCnt="0"/>
      <dgm:spPr/>
    </dgm:pt>
    <dgm:pt modelId="{DDEB461C-FA36-48DB-9A6E-5D4A8643DB12}" type="pres">
      <dgm:prSet presAssocID="{819F0FD7-8C99-4DE1-A17F-11042A0B2D8B}" presName="thickLine" presStyleLbl="alignNode1" presStyleIdx="9" presStyleCnt="25"/>
      <dgm:spPr/>
    </dgm:pt>
    <dgm:pt modelId="{B92E7CB1-C114-4910-B3AE-4E348D67F3FD}" type="pres">
      <dgm:prSet presAssocID="{819F0FD7-8C99-4DE1-A17F-11042A0B2D8B}" presName="horz1" presStyleCnt="0"/>
      <dgm:spPr/>
    </dgm:pt>
    <dgm:pt modelId="{B5DEB4D8-AFD8-471A-BE69-BD08A764777F}" type="pres">
      <dgm:prSet presAssocID="{819F0FD7-8C99-4DE1-A17F-11042A0B2D8B}" presName="tx1" presStyleLbl="revTx" presStyleIdx="9" presStyleCnt="25"/>
      <dgm:spPr/>
    </dgm:pt>
    <dgm:pt modelId="{856F7B56-7389-44C7-884B-85A7698587F9}" type="pres">
      <dgm:prSet presAssocID="{819F0FD7-8C99-4DE1-A17F-11042A0B2D8B}" presName="vert1" presStyleCnt="0"/>
      <dgm:spPr/>
    </dgm:pt>
    <dgm:pt modelId="{ABF8D6A2-4FAB-4F14-BAEA-F52031D01032}" type="pres">
      <dgm:prSet presAssocID="{FA326E7F-E800-41E7-B98A-EBC506185D5F}" presName="thickLine" presStyleLbl="alignNode1" presStyleIdx="10" presStyleCnt="25"/>
      <dgm:spPr/>
    </dgm:pt>
    <dgm:pt modelId="{9A3431B9-B580-41DA-9230-243701659003}" type="pres">
      <dgm:prSet presAssocID="{FA326E7F-E800-41E7-B98A-EBC506185D5F}" presName="horz1" presStyleCnt="0"/>
      <dgm:spPr/>
    </dgm:pt>
    <dgm:pt modelId="{BA1A0454-A10E-47F6-B7AC-BCFA5420021F}" type="pres">
      <dgm:prSet presAssocID="{FA326E7F-E800-41E7-B98A-EBC506185D5F}" presName="tx1" presStyleLbl="revTx" presStyleIdx="10" presStyleCnt="25"/>
      <dgm:spPr/>
    </dgm:pt>
    <dgm:pt modelId="{4C8AE0A3-6961-48EC-8178-F036501637CB}" type="pres">
      <dgm:prSet presAssocID="{FA326E7F-E800-41E7-B98A-EBC506185D5F}" presName="vert1" presStyleCnt="0"/>
      <dgm:spPr/>
    </dgm:pt>
    <dgm:pt modelId="{6623898B-B7E3-43EA-9D11-797EF2A7A78B}" type="pres">
      <dgm:prSet presAssocID="{68A3DD81-CF86-4CBA-8D2B-CA5ACC79A962}" presName="thickLine" presStyleLbl="alignNode1" presStyleIdx="11" presStyleCnt="25"/>
      <dgm:spPr/>
    </dgm:pt>
    <dgm:pt modelId="{B2DEC108-992C-4049-8882-7BB8A1408B27}" type="pres">
      <dgm:prSet presAssocID="{68A3DD81-CF86-4CBA-8D2B-CA5ACC79A962}" presName="horz1" presStyleCnt="0"/>
      <dgm:spPr/>
    </dgm:pt>
    <dgm:pt modelId="{7C19556F-CC0E-49FC-874D-525E97093676}" type="pres">
      <dgm:prSet presAssocID="{68A3DD81-CF86-4CBA-8D2B-CA5ACC79A962}" presName="tx1" presStyleLbl="revTx" presStyleIdx="11" presStyleCnt="25"/>
      <dgm:spPr/>
    </dgm:pt>
    <dgm:pt modelId="{C141A5F3-86D5-4545-84B3-E8BB9CC59F43}" type="pres">
      <dgm:prSet presAssocID="{68A3DD81-CF86-4CBA-8D2B-CA5ACC79A962}" presName="vert1" presStyleCnt="0"/>
      <dgm:spPr/>
    </dgm:pt>
    <dgm:pt modelId="{7CE31ED2-F44B-48D1-952B-B13C322F03E7}" type="pres">
      <dgm:prSet presAssocID="{EA9A6E77-24B9-45E0-B077-2856002DDDED}" presName="thickLine" presStyleLbl="alignNode1" presStyleIdx="12" presStyleCnt="25"/>
      <dgm:spPr/>
    </dgm:pt>
    <dgm:pt modelId="{3A4F2788-D065-428D-8D8D-5ED7184F75BC}" type="pres">
      <dgm:prSet presAssocID="{EA9A6E77-24B9-45E0-B077-2856002DDDED}" presName="horz1" presStyleCnt="0"/>
      <dgm:spPr/>
    </dgm:pt>
    <dgm:pt modelId="{0FF2A8F0-ECE3-4F03-9A22-5AB4336428BA}" type="pres">
      <dgm:prSet presAssocID="{EA9A6E77-24B9-45E0-B077-2856002DDDED}" presName="tx1" presStyleLbl="revTx" presStyleIdx="12" presStyleCnt="25"/>
      <dgm:spPr/>
    </dgm:pt>
    <dgm:pt modelId="{152AC866-115F-4D80-8DD3-BBA840F74FC6}" type="pres">
      <dgm:prSet presAssocID="{EA9A6E77-24B9-45E0-B077-2856002DDDED}" presName="vert1" presStyleCnt="0"/>
      <dgm:spPr/>
    </dgm:pt>
    <dgm:pt modelId="{E0D7E19D-BAA1-49FD-8A25-B42A53B7AF63}" type="pres">
      <dgm:prSet presAssocID="{4A4EFD4B-9C6B-4A69-80A5-79DB9C73C431}" presName="thickLine" presStyleLbl="alignNode1" presStyleIdx="13" presStyleCnt="25"/>
      <dgm:spPr/>
    </dgm:pt>
    <dgm:pt modelId="{F8015CA6-1817-4512-BCB8-099224502420}" type="pres">
      <dgm:prSet presAssocID="{4A4EFD4B-9C6B-4A69-80A5-79DB9C73C431}" presName="horz1" presStyleCnt="0"/>
      <dgm:spPr/>
    </dgm:pt>
    <dgm:pt modelId="{E7613036-C905-4785-BEFA-E4A634359E0F}" type="pres">
      <dgm:prSet presAssocID="{4A4EFD4B-9C6B-4A69-80A5-79DB9C73C431}" presName="tx1" presStyleLbl="revTx" presStyleIdx="13" presStyleCnt="25"/>
      <dgm:spPr/>
    </dgm:pt>
    <dgm:pt modelId="{92CAA6A6-CB3B-4E63-ADED-39FE64578EE0}" type="pres">
      <dgm:prSet presAssocID="{4A4EFD4B-9C6B-4A69-80A5-79DB9C73C431}" presName="vert1" presStyleCnt="0"/>
      <dgm:spPr/>
    </dgm:pt>
    <dgm:pt modelId="{69623120-5D4D-4D4D-8877-88DBB64FAE13}" type="pres">
      <dgm:prSet presAssocID="{E464A39D-DA96-4B02-A572-D12E50CF4203}" presName="thickLine" presStyleLbl="alignNode1" presStyleIdx="14" presStyleCnt="25"/>
      <dgm:spPr/>
    </dgm:pt>
    <dgm:pt modelId="{1BAF4D99-3C62-40B1-87AC-A769A8B79CDB}" type="pres">
      <dgm:prSet presAssocID="{E464A39D-DA96-4B02-A572-D12E50CF4203}" presName="horz1" presStyleCnt="0"/>
      <dgm:spPr/>
    </dgm:pt>
    <dgm:pt modelId="{6920A393-3827-4BDB-B8FF-E75F6F29DCF0}" type="pres">
      <dgm:prSet presAssocID="{E464A39D-DA96-4B02-A572-D12E50CF4203}" presName="tx1" presStyleLbl="revTx" presStyleIdx="14" presStyleCnt="25"/>
      <dgm:spPr/>
    </dgm:pt>
    <dgm:pt modelId="{5F6830F3-4C69-4721-845C-B4A5AAC973BB}" type="pres">
      <dgm:prSet presAssocID="{E464A39D-DA96-4B02-A572-D12E50CF4203}" presName="vert1" presStyleCnt="0"/>
      <dgm:spPr/>
    </dgm:pt>
    <dgm:pt modelId="{FDDCB50D-9A30-4E61-AF84-C4B636ED6655}" type="pres">
      <dgm:prSet presAssocID="{485957B1-9FB8-4849-826D-4973B936D2CC}" presName="thickLine" presStyleLbl="alignNode1" presStyleIdx="15" presStyleCnt="25"/>
      <dgm:spPr/>
    </dgm:pt>
    <dgm:pt modelId="{682026C7-13A0-4D90-86E6-707CB48C4E87}" type="pres">
      <dgm:prSet presAssocID="{485957B1-9FB8-4849-826D-4973B936D2CC}" presName="horz1" presStyleCnt="0"/>
      <dgm:spPr/>
    </dgm:pt>
    <dgm:pt modelId="{1E3799E2-AFD1-40AC-93BF-05756E33C0B5}" type="pres">
      <dgm:prSet presAssocID="{485957B1-9FB8-4849-826D-4973B936D2CC}" presName="tx1" presStyleLbl="revTx" presStyleIdx="15" presStyleCnt="25"/>
      <dgm:spPr/>
    </dgm:pt>
    <dgm:pt modelId="{FE679DB0-3B2D-4437-BE54-10D92EFD8DB7}" type="pres">
      <dgm:prSet presAssocID="{485957B1-9FB8-4849-826D-4973B936D2CC}" presName="vert1" presStyleCnt="0"/>
      <dgm:spPr/>
    </dgm:pt>
    <dgm:pt modelId="{8D9ECB11-D85D-4E74-B63C-0871BA1CBFB1}" type="pres">
      <dgm:prSet presAssocID="{4B5C0826-2B95-4EB8-B264-11972EED1D97}" presName="thickLine" presStyleLbl="alignNode1" presStyleIdx="16" presStyleCnt="25"/>
      <dgm:spPr/>
    </dgm:pt>
    <dgm:pt modelId="{B40D9B07-60C5-4534-8D07-1EBA32166F10}" type="pres">
      <dgm:prSet presAssocID="{4B5C0826-2B95-4EB8-B264-11972EED1D97}" presName="horz1" presStyleCnt="0"/>
      <dgm:spPr/>
    </dgm:pt>
    <dgm:pt modelId="{124094BF-3954-4105-B418-78F61F8BF71B}" type="pres">
      <dgm:prSet presAssocID="{4B5C0826-2B95-4EB8-B264-11972EED1D97}" presName="tx1" presStyleLbl="revTx" presStyleIdx="16" presStyleCnt="25"/>
      <dgm:spPr/>
    </dgm:pt>
    <dgm:pt modelId="{FD5E8443-292B-44AD-BC84-82793EFE7DE1}" type="pres">
      <dgm:prSet presAssocID="{4B5C0826-2B95-4EB8-B264-11972EED1D97}" presName="vert1" presStyleCnt="0"/>
      <dgm:spPr/>
    </dgm:pt>
    <dgm:pt modelId="{9ED9D185-B2A5-4A40-8620-496280D17CD1}" type="pres">
      <dgm:prSet presAssocID="{399804A9-B70C-4370-B7BE-873B23580F50}" presName="thickLine" presStyleLbl="alignNode1" presStyleIdx="17" presStyleCnt="25"/>
      <dgm:spPr/>
    </dgm:pt>
    <dgm:pt modelId="{B0B55B98-230E-487C-88F3-D25B68F79342}" type="pres">
      <dgm:prSet presAssocID="{399804A9-B70C-4370-B7BE-873B23580F50}" presName="horz1" presStyleCnt="0"/>
      <dgm:spPr/>
    </dgm:pt>
    <dgm:pt modelId="{52025BDD-5A3A-4908-A1C2-237DB9F02712}" type="pres">
      <dgm:prSet presAssocID="{399804A9-B70C-4370-B7BE-873B23580F50}" presName="tx1" presStyleLbl="revTx" presStyleIdx="17" presStyleCnt="25"/>
      <dgm:spPr/>
    </dgm:pt>
    <dgm:pt modelId="{987BBAF7-C224-4C00-BD21-7C8D446620D3}" type="pres">
      <dgm:prSet presAssocID="{399804A9-B70C-4370-B7BE-873B23580F50}" presName="vert1" presStyleCnt="0"/>
      <dgm:spPr/>
    </dgm:pt>
    <dgm:pt modelId="{48F97AF8-2812-488B-B67A-F53784C70071}" type="pres">
      <dgm:prSet presAssocID="{F50C0CEC-A03C-4334-B41B-E332BD631FF2}" presName="thickLine" presStyleLbl="alignNode1" presStyleIdx="18" presStyleCnt="25"/>
      <dgm:spPr/>
    </dgm:pt>
    <dgm:pt modelId="{55110F80-ED2C-43CA-85A2-21A0558306E0}" type="pres">
      <dgm:prSet presAssocID="{F50C0CEC-A03C-4334-B41B-E332BD631FF2}" presName="horz1" presStyleCnt="0"/>
      <dgm:spPr/>
    </dgm:pt>
    <dgm:pt modelId="{65DEFF0E-340B-498A-8A1C-23CAADE1F602}" type="pres">
      <dgm:prSet presAssocID="{F50C0CEC-A03C-4334-B41B-E332BD631FF2}" presName="tx1" presStyleLbl="revTx" presStyleIdx="18" presStyleCnt="25"/>
      <dgm:spPr/>
    </dgm:pt>
    <dgm:pt modelId="{754878B1-AF2A-41DE-BFDC-5720FEBE0AEA}" type="pres">
      <dgm:prSet presAssocID="{F50C0CEC-A03C-4334-B41B-E332BD631FF2}" presName="vert1" presStyleCnt="0"/>
      <dgm:spPr/>
    </dgm:pt>
    <dgm:pt modelId="{D8FE9310-F48D-45C5-874B-6C4535B59BD0}" type="pres">
      <dgm:prSet presAssocID="{CFF3C154-0FFD-4832-BB13-CC8EC7CEA4CF}" presName="thickLine" presStyleLbl="alignNode1" presStyleIdx="19" presStyleCnt="25"/>
      <dgm:spPr/>
    </dgm:pt>
    <dgm:pt modelId="{76CF6A4E-D9DE-4D55-94B3-B0D7D3D99382}" type="pres">
      <dgm:prSet presAssocID="{CFF3C154-0FFD-4832-BB13-CC8EC7CEA4CF}" presName="horz1" presStyleCnt="0"/>
      <dgm:spPr/>
    </dgm:pt>
    <dgm:pt modelId="{93554A8B-7BC7-40DF-8321-9E11F4EFF618}" type="pres">
      <dgm:prSet presAssocID="{CFF3C154-0FFD-4832-BB13-CC8EC7CEA4CF}" presName="tx1" presStyleLbl="revTx" presStyleIdx="19" presStyleCnt="25"/>
      <dgm:spPr/>
    </dgm:pt>
    <dgm:pt modelId="{6E1B9AB0-B630-4B74-BBD8-2F70EB245522}" type="pres">
      <dgm:prSet presAssocID="{CFF3C154-0FFD-4832-BB13-CC8EC7CEA4CF}" presName="vert1" presStyleCnt="0"/>
      <dgm:spPr/>
    </dgm:pt>
    <dgm:pt modelId="{DF61B10C-CF11-4966-A655-00C1018885D9}" type="pres">
      <dgm:prSet presAssocID="{78979864-E2D5-4145-A1BE-D43B2DA32310}" presName="thickLine" presStyleLbl="alignNode1" presStyleIdx="20" presStyleCnt="25"/>
      <dgm:spPr/>
    </dgm:pt>
    <dgm:pt modelId="{0D0810B0-AFE7-4A0E-B53C-C4807E0567EF}" type="pres">
      <dgm:prSet presAssocID="{78979864-E2D5-4145-A1BE-D43B2DA32310}" presName="horz1" presStyleCnt="0"/>
      <dgm:spPr/>
    </dgm:pt>
    <dgm:pt modelId="{36C998C4-5422-4AD9-BC11-F2330AAD7645}" type="pres">
      <dgm:prSet presAssocID="{78979864-E2D5-4145-A1BE-D43B2DA32310}" presName="tx1" presStyleLbl="revTx" presStyleIdx="20" presStyleCnt="25"/>
      <dgm:spPr/>
    </dgm:pt>
    <dgm:pt modelId="{CDD0C280-97D9-48AF-9DBF-2E09B081598C}" type="pres">
      <dgm:prSet presAssocID="{78979864-E2D5-4145-A1BE-D43B2DA32310}" presName="vert1" presStyleCnt="0"/>
      <dgm:spPr/>
    </dgm:pt>
    <dgm:pt modelId="{8F8802CA-0FAA-4B3A-AF57-00E559B77962}" type="pres">
      <dgm:prSet presAssocID="{F73AC58C-C7D8-44B1-9E30-F01B68757BB3}" presName="thickLine" presStyleLbl="alignNode1" presStyleIdx="21" presStyleCnt="25"/>
      <dgm:spPr/>
    </dgm:pt>
    <dgm:pt modelId="{ADF4B02D-A087-453D-B9DF-1958B6398915}" type="pres">
      <dgm:prSet presAssocID="{F73AC58C-C7D8-44B1-9E30-F01B68757BB3}" presName="horz1" presStyleCnt="0"/>
      <dgm:spPr/>
    </dgm:pt>
    <dgm:pt modelId="{2D85BE59-2397-43F2-8E9E-B3465A7C59A5}" type="pres">
      <dgm:prSet presAssocID="{F73AC58C-C7D8-44B1-9E30-F01B68757BB3}" presName="tx1" presStyleLbl="revTx" presStyleIdx="21" presStyleCnt="25"/>
      <dgm:spPr/>
    </dgm:pt>
    <dgm:pt modelId="{C6D90172-9CBC-4C49-8476-EC0A5EAEA124}" type="pres">
      <dgm:prSet presAssocID="{F73AC58C-C7D8-44B1-9E30-F01B68757BB3}" presName="vert1" presStyleCnt="0"/>
      <dgm:spPr/>
    </dgm:pt>
    <dgm:pt modelId="{279F371B-ADF8-4109-B6B5-3172984F49C4}" type="pres">
      <dgm:prSet presAssocID="{CE5690F6-5767-4A5E-A1C5-7352AA1ACD31}" presName="thickLine" presStyleLbl="alignNode1" presStyleIdx="22" presStyleCnt="25"/>
      <dgm:spPr/>
    </dgm:pt>
    <dgm:pt modelId="{896BDE35-130D-4CF2-8C40-2A82EB3E5BC2}" type="pres">
      <dgm:prSet presAssocID="{CE5690F6-5767-4A5E-A1C5-7352AA1ACD31}" presName="horz1" presStyleCnt="0"/>
      <dgm:spPr/>
    </dgm:pt>
    <dgm:pt modelId="{153C4BD5-D4ED-4B46-A0CA-706787446020}" type="pres">
      <dgm:prSet presAssocID="{CE5690F6-5767-4A5E-A1C5-7352AA1ACD31}" presName="tx1" presStyleLbl="revTx" presStyleIdx="22" presStyleCnt="25"/>
      <dgm:spPr/>
    </dgm:pt>
    <dgm:pt modelId="{19C6F0F5-8548-4352-AA40-BA22876254E2}" type="pres">
      <dgm:prSet presAssocID="{CE5690F6-5767-4A5E-A1C5-7352AA1ACD31}" presName="vert1" presStyleCnt="0"/>
      <dgm:spPr/>
    </dgm:pt>
    <dgm:pt modelId="{93CD6510-B05D-45A0-9A7B-A25F274FF05A}" type="pres">
      <dgm:prSet presAssocID="{E735BB80-E3FB-476B-B865-9E9E8AE02609}" presName="thickLine" presStyleLbl="alignNode1" presStyleIdx="23" presStyleCnt="25"/>
      <dgm:spPr/>
    </dgm:pt>
    <dgm:pt modelId="{7437B8E9-41FA-4DFB-ADCC-E08B9AFC2602}" type="pres">
      <dgm:prSet presAssocID="{E735BB80-E3FB-476B-B865-9E9E8AE02609}" presName="horz1" presStyleCnt="0"/>
      <dgm:spPr/>
    </dgm:pt>
    <dgm:pt modelId="{CD4B624B-119F-4991-934A-4269525639CE}" type="pres">
      <dgm:prSet presAssocID="{E735BB80-E3FB-476B-B865-9E9E8AE02609}" presName="tx1" presStyleLbl="revTx" presStyleIdx="23" presStyleCnt="25"/>
      <dgm:spPr/>
    </dgm:pt>
    <dgm:pt modelId="{1A9217F7-EEB5-48DB-8568-116459F7913C}" type="pres">
      <dgm:prSet presAssocID="{E735BB80-E3FB-476B-B865-9E9E8AE02609}" presName="vert1" presStyleCnt="0"/>
      <dgm:spPr/>
    </dgm:pt>
    <dgm:pt modelId="{AC7E5173-420A-445A-865B-5E1439D6DCEC}" type="pres">
      <dgm:prSet presAssocID="{C579C231-D86B-42E3-92F4-27CAE11A72C6}" presName="thickLine" presStyleLbl="alignNode1" presStyleIdx="24" presStyleCnt="25"/>
      <dgm:spPr/>
    </dgm:pt>
    <dgm:pt modelId="{42CAB391-3999-4B01-9B64-10C54739EDC0}" type="pres">
      <dgm:prSet presAssocID="{C579C231-D86B-42E3-92F4-27CAE11A72C6}" presName="horz1" presStyleCnt="0"/>
      <dgm:spPr/>
    </dgm:pt>
    <dgm:pt modelId="{F2009D9A-E883-464A-A7FA-C35DA01AAB3F}" type="pres">
      <dgm:prSet presAssocID="{C579C231-D86B-42E3-92F4-27CAE11A72C6}" presName="tx1" presStyleLbl="revTx" presStyleIdx="24" presStyleCnt="25"/>
      <dgm:spPr/>
    </dgm:pt>
    <dgm:pt modelId="{C1D84657-5A60-4E84-A6D2-4311AC018CBF}" type="pres">
      <dgm:prSet presAssocID="{C579C231-D86B-42E3-92F4-27CAE11A72C6}" presName="vert1" presStyleCnt="0"/>
      <dgm:spPr/>
    </dgm:pt>
  </dgm:ptLst>
  <dgm:cxnLst>
    <dgm:cxn modelId="{89578005-B19C-447F-AAF5-324F89C0EC51}" srcId="{12D5A9F9-62CC-4BE0-9397-9D96F0DFACAF}" destId="{399804A9-B70C-4370-B7BE-873B23580F50}" srcOrd="17" destOrd="0" parTransId="{590069B8-CF6B-4AA5-992F-5B68FF0A86E2}" sibTransId="{B09C4230-C1D4-4768-AFE6-2B63EEB5AE37}"/>
    <dgm:cxn modelId="{43389406-0F4B-48B2-AC80-1A4B9F7B01CD}" srcId="{12D5A9F9-62CC-4BE0-9397-9D96F0DFACAF}" destId="{819F0FD7-8C99-4DE1-A17F-11042A0B2D8B}" srcOrd="9" destOrd="0" parTransId="{D167C73D-6351-4A4A-B1FF-6E1C74BCFB9B}" sibTransId="{3BF5AEE3-4E91-4441-B10F-B527BD4D5E2A}"/>
    <dgm:cxn modelId="{694E5C16-CCAD-415F-925C-94C56648C610}" srcId="{12D5A9F9-62CC-4BE0-9397-9D96F0DFACAF}" destId="{4A4EFD4B-9C6B-4A69-80A5-79DB9C73C431}" srcOrd="13" destOrd="0" parTransId="{7D09A18E-B227-4536-8AB8-71CB191AB533}" sibTransId="{2BE41248-B0C1-4BCF-9053-BB2AAD7C5C74}"/>
    <dgm:cxn modelId="{6A1FFA17-5220-49B8-8B0C-B117D79B7527}" srcId="{12D5A9F9-62CC-4BE0-9397-9D96F0DFACAF}" destId="{485957B1-9FB8-4849-826D-4973B936D2CC}" srcOrd="15" destOrd="0" parTransId="{B55C8CF5-37CD-4306-B7BE-694D19141B51}" sibTransId="{10CD71A2-E727-49B5-8E1F-3FA733E09DD3}"/>
    <dgm:cxn modelId="{5567201C-3A1E-4E57-90B9-8F4FAC5E876F}" type="presOf" srcId="{E735BB80-E3FB-476B-B865-9E9E8AE02609}" destId="{CD4B624B-119F-4991-934A-4269525639CE}" srcOrd="0" destOrd="0" presId="urn:microsoft.com/office/officeart/2008/layout/LinedList"/>
    <dgm:cxn modelId="{DA0D3721-A4F6-4F98-9C4A-42F9A8EA8214}" type="presOf" srcId="{78979864-E2D5-4145-A1BE-D43B2DA32310}" destId="{36C998C4-5422-4AD9-BC11-F2330AAD7645}" srcOrd="0" destOrd="0" presId="urn:microsoft.com/office/officeart/2008/layout/LinedList"/>
    <dgm:cxn modelId="{B1221E2B-B9D8-49C5-8FBE-A0CE812B8225}" type="presOf" srcId="{1EBCB201-4A78-437D-BAA5-88ED065BD6CD}" destId="{D729E1D2-6235-4851-B338-5732E71DB9DD}" srcOrd="0" destOrd="0" presId="urn:microsoft.com/office/officeart/2008/layout/LinedList"/>
    <dgm:cxn modelId="{C7460232-663D-4311-A212-F62C91B4BB79}" srcId="{12D5A9F9-62CC-4BE0-9397-9D96F0DFACAF}" destId="{06DAA0CE-59AF-4DEE-8D46-572709832177}" srcOrd="5" destOrd="0" parTransId="{2527109C-32A3-4B7F-AF89-DC0A4569C664}" sibTransId="{7A83E359-5BF1-46FA-8F03-CE14FBC1C7B1}"/>
    <dgm:cxn modelId="{05225F3B-2848-46EA-AFA0-1A17FDAF26AC}" srcId="{12D5A9F9-62CC-4BE0-9397-9D96F0DFACAF}" destId="{DBB41772-A117-4373-AE13-9B710AC8D9D7}" srcOrd="7" destOrd="0" parTransId="{9433BDA9-52A6-4E21-8D87-875732D2E5FE}" sibTransId="{C0FB2C58-3336-4DE5-A4D3-1034FF440A51}"/>
    <dgm:cxn modelId="{9B3BA061-2872-46EA-BDFA-2F0169EE9FD9}" type="presOf" srcId="{12D5A9F9-62CC-4BE0-9397-9D96F0DFACAF}" destId="{02216D09-906D-48C9-9A5A-8821E90A4B47}" srcOrd="0" destOrd="0" presId="urn:microsoft.com/office/officeart/2008/layout/LinedList"/>
    <dgm:cxn modelId="{4F6E7E62-47A2-474B-A830-3119B104DC39}" srcId="{12D5A9F9-62CC-4BE0-9397-9D96F0DFACAF}" destId="{1EBCB201-4A78-437D-BAA5-88ED065BD6CD}" srcOrd="1" destOrd="0" parTransId="{C1188BA4-3B00-4E65-BC8C-3573F047F8F4}" sibTransId="{AF3110FF-FDD7-443F-AB08-BFFA2CFE1CBA}"/>
    <dgm:cxn modelId="{F1EDDF42-6372-4500-BFFD-95B457D78994}" srcId="{12D5A9F9-62CC-4BE0-9397-9D96F0DFACAF}" destId="{E735BB80-E3FB-476B-B865-9E9E8AE02609}" srcOrd="23" destOrd="0" parTransId="{24DB8CA1-3013-492E-8483-189809386F90}" sibTransId="{73AC207E-6188-494B-9171-724FC67C3708}"/>
    <dgm:cxn modelId="{CB4B8443-0E24-4226-8241-F21C7CBC78E2}" type="presOf" srcId="{E464A39D-DA96-4B02-A572-D12E50CF4203}" destId="{6920A393-3827-4BDB-B8FF-E75F6F29DCF0}" srcOrd="0" destOrd="0" presId="urn:microsoft.com/office/officeart/2008/layout/LinedList"/>
    <dgm:cxn modelId="{0AEB3C68-47AA-4104-8AE5-A8CA1C851BA0}" type="presOf" srcId="{EE2034FA-1F67-4FBF-A45A-DD606A4EC248}" destId="{33DF7BED-F9FD-4C02-920B-44B6BE0A6BFA}" srcOrd="0" destOrd="0" presId="urn:microsoft.com/office/officeart/2008/layout/LinedList"/>
    <dgm:cxn modelId="{974D5E48-FA68-45FE-A52C-BBEA6245B984}" type="presOf" srcId="{819F0FD7-8C99-4DE1-A17F-11042A0B2D8B}" destId="{B5DEB4D8-AFD8-471A-BE69-BD08A764777F}" srcOrd="0" destOrd="0" presId="urn:microsoft.com/office/officeart/2008/layout/LinedList"/>
    <dgm:cxn modelId="{DEA26449-02F6-4436-887D-F1400EC15691}" srcId="{12D5A9F9-62CC-4BE0-9397-9D96F0DFACAF}" destId="{C579C231-D86B-42E3-92F4-27CAE11A72C6}" srcOrd="24" destOrd="0" parTransId="{FBC10964-1A54-4DA6-927D-181216DC3FC8}" sibTransId="{97BECCE5-6061-412F-A3A6-49473C5E8BC7}"/>
    <dgm:cxn modelId="{68620A4A-8EC0-4846-9D5A-16F4D67D56F3}" type="presOf" srcId="{4B5C0826-2B95-4EB8-B264-11972EED1D97}" destId="{124094BF-3954-4105-B418-78F61F8BF71B}" srcOrd="0" destOrd="0" presId="urn:microsoft.com/office/officeart/2008/layout/LinedList"/>
    <dgm:cxn modelId="{50BF124A-D421-4DB6-B721-A63E87A7BDAB}" srcId="{12D5A9F9-62CC-4BE0-9397-9D96F0DFACAF}" destId="{F73AC58C-C7D8-44B1-9E30-F01B68757BB3}" srcOrd="21" destOrd="0" parTransId="{04D65B7A-1A45-4090-8B5C-FE8C94E025E1}" sibTransId="{6538F937-9F73-4B77-A8CF-F1BE0851D23A}"/>
    <dgm:cxn modelId="{32EF4A51-AC9A-46EF-BBE1-52258B6FE40A}" srcId="{12D5A9F9-62CC-4BE0-9397-9D96F0DFACAF}" destId="{D94A35EA-5004-475F-882C-2A07462E4E2F}" srcOrd="2" destOrd="0" parTransId="{E7E83501-24A1-4B15-9311-1301C4515563}" sibTransId="{A5EC5768-7306-46D8-A9E2-2F34893EF3AE}"/>
    <dgm:cxn modelId="{75F97973-AF4D-4358-AF6A-45E8F6059013}" type="presOf" srcId="{CE5690F6-5767-4A5E-A1C5-7352AA1ACD31}" destId="{153C4BD5-D4ED-4B46-A0CA-706787446020}" srcOrd="0" destOrd="0" presId="urn:microsoft.com/office/officeart/2008/layout/LinedList"/>
    <dgm:cxn modelId="{7433B774-962C-409A-8DE1-1C5F805ABF3E}" srcId="{12D5A9F9-62CC-4BE0-9397-9D96F0DFACAF}" destId="{4B5C0826-2B95-4EB8-B264-11972EED1D97}" srcOrd="16" destOrd="0" parTransId="{678E5958-1AE8-4423-8EAF-1D68D91C1447}" sibTransId="{6F32D141-8639-49AC-A522-4025428C3CB9}"/>
    <dgm:cxn modelId="{225F5E7B-B62E-4F6D-8D72-1F6D1F89128D}" srcId="{12D5A9F9-62CC-4BE0-9397-9D96F0DFACAF}" destId="{EE2034FA-1F67-4FBF-A45A-DD606A4EC248}" srcOrd="8" destOrd="0" parTransId="{D528D5D4-FD9D-41C1-8163-0C806F44AC78}" sibTransId="{27A9F452-58B6-4C22-9FF9-A6EDC84B6463}"/>
    <dgm:cxn modelId="{0D4DC284-2153-4BBB-86A5-950FA6A41BD1}" srcId="{12D5A9F9-62CC-4BE0-9397-9D96F0DFACAF}" destId="{FA326E7F-E800-41E7-B98A-EBC506185D5F}" srcOrd="10" destOrd="0" parTransId="{04A205C2-1ABF-45F4-A200-02041E20BDCF}" sibTransId="{2C2C5850-9093-4DCB-8CF8-6CFA6DB2643C}"/>
    <dgm:cxn modelId="{4C428B8E-40FB-4D59-9663-9378A3AC3D21}" type="presOf" srcId="{DBB41772-A117-4373-AE13-9B710AC8D9D7}" destId="{3CA0929B-A55C-455F-AAAA-C7D1D493BB9D}" srcOrd="0" destOrd="0" presId="urn:microsoft.com/office/officeart/2008/layout/LinedList"/>
    <dgm:cxn modelId="{EBBEE68E-6BA2-4B75-A045-825346EAC5F5}" srcId="{12D5A9F9-62CC-4BE0-9397-9D96F0DFACAF}" destId="{EA9A6E77-24B9-45E0-B077-2856002DDDED}" srcOrd="12" destOrd="0" parTransId="{458E5696-6ADE-418B-A055-9CDA27A5C32E}" sibTransId="{1A51F875-5127-4393-9C8C-82DB4E32A1F2}"/>
    <dgm:cxn modelId="{0E43B197-CA4B-4B4B-B0E0-4F5E34E71364}" type="presOf" srcId="{FA326E7F-E800-41E7-B98A-EBC506185D5F}" destId="{BA1A0454-A10E-47F6-B7AC-BCFA5420021F}" srcOrd="0" destOrd="0" presId="urn:microsoft.com/office/officeart/2008/layout/LinedList"/>
    <dgm:cxn modelId="{EB835B98-9698-4DD7-9061-AEC88BD3596A}" type="presOf" srcId="{37C6EC60-3DF9-4EB9-91B8-7DB39D03FEBB}" destId="{57B70FE5-5555-4B50-ACEB-68865BAAB8BC}" srcOrd="0" destOrd="0" presId="urn:microsoft.com/office/officeart/2008/layout/LinedList"/>
    <dgm:cxn modelId="{7498449A-FD3B-4514-9AA3-F2FFBCD67565}" srcId="{12D5A9F9-62CC-4BE0-9397-9D96F0DFACAF}" destId="{68A3DD81-CF86-4CBA-8D2B-CA5ACC79A962}" srcOrd="11" destOrd="0" parTransId="{4D347879-444E-4131-8AF3-8706B300AC34}" sibTransId="{2521D726-6DAE-4E6B-B41C-9B64C88B2BEC}"/>
    <dgm:cxn modelId="{DF189A9F-626A-41C8-849C-98B8B10B340D}" type="presOf" srcId="{F50C0CEC-A03C-4334-B41B-E332BD631FF2}" destId="{65DEFF0E-340B-498A-8A1C-23CAADE1F602}" srcOrd="0" destOrd="0" presId="urn:microsoft.com/office/officeart/2008/layout/LinedList"/>
    <dgm:cxn modelId="{BEFBFA9F-0CDF-401C-801E-B45A91242DB0}" srcId="{12D5A9F9-62CC-4BE0-9397-9D96F0DFACAF}" destId="{E464A39D-DA96-4B02-A572-D12E50CF4203}" srcOrd="14" destOrd="0" parTransId="{03A4AA71-EBC2-45AF-971B-0F7B132F78B0}" sibTransId="{67480E79-D031-45E2-BDE9-A0E20A7DBEFC}"/>
    <dgm:cxn modelId="{C37270A0-8B30-44E8-A14E-411F007682FD}" type="presOf" srcId="{D94A35EA-5004-475F-882C-2A07462E4E2F}" destId="{10FF9F05-981A-47D2-A684-74224AB6EC8B}" srcOrd="0" destOrd="0" presId="urn:microsoft.com/office/officeart/2008/layout/LinedList"/>
    <dgm:cxn modelId="{C412B8A2-555A-4255-978E-BF88FC6AA44E}" type="presOf" srcId="{68A3DD81-CF86-4CBA-8D2B-CA5ACC79A962}" destId="{7C19556F-CC0E-49FC-874D-525E97093676}" srcOrd="0" destOrd="0" presId="urn:microsoft.com/office/officeart/2008/layout/LinedList"/>
    <dgm:cxn modelId="{ACCB4EA7-2F0D-4DBE-A02E-F5FC8CFDB050}" srcId="{12D5A9F9-62CC-4BE0-9397-9D96F0DFACAF}" destId="{37C6EC60-3DF9-4EB9-91B8-7DB39D03FEBB}" srcOrd="0" destOrd="0" parTransId="{CEA49392-44E1-47EF-A252-566F1B431464}" sibTransId="{1F51B169-5FE7-4EF8-B92B-B60BCBB45281}"/>
    <dgm:cxn modelId="{6F81EDA7-A58F-47FB-BB23-018251486545}" type="presOf" srcId="{399804A9-B70C-4370-B7BE-873B23580F50}" destId="{52025BDD-5A3A-4908-A1C2-237DB9F02712}" srcOrd="0" destOrd="0" presId="urn:microsoft.com/office/officeart/2008/layout/LinedList"/>
    <dgm:cxn modelId="{46603FAD-4CC2-482A-9729-219B0CFDE10C}" type="presOf" srcId="{D288B239-5018-4938-B8BC-5490F05FEFE6}" destId="{745628EF-9BE9-4BC0-A2AC-6688C1C47F53}" srcOrd="0" destOrd="0" presId="urn:microsoft.com/office/officeart/2008/layout/LinedList"/>
    <dgm:cxn modelId="{855948AF-F024-4E19-B80B-1356931124AD}" type="presOf" srcId="{0621A80A-CDC5-4DD7-9C07-49A0EF6265B7}" destId="{B5AF7187-1AB8-414A-B906-4FACD4204B05}" srcOrd="0" destOrd="0" presId="urn:microsoft.com/office/officeart/2008/layout/LinedList"/>
    <dgm:cxn modelId="{85E169B0-4F43-4518-A82F-7DBAB8D2E674}" srcId="{12D5A9F9-62CC-4BE0-9397-9D96F0DFACAF}" destId="{0621A80A-CDC5-4DD7-9C07-49A0EF6265B7}" srcOrd="3" destOrd="0" parTransId="{1511AC7B-2842-4919-A65C-8F8AB3634E25}" sibTransId="{DE01C319-0644-4699-B1E1-7D75AF5C526B}"/>
    <dgm:cxn modelId="{0D53D4B5-C430-4B2C-85A7-63D26DC3E261}" type="presOf" srcId="{CFF3C154-0FFD-4832-BB13-CC8EC7CEA4CF}" destId="{93554A8B-7BC7-40DF-8321-9E11F4EFF618}" srcOrd="0" destOrd="0" presId="urn:microsoft.com/office/officeart/2008/layout/LinedList"/>
    <dgm:cxn modelId="{FD0185B9-3260-4975-99E7-AE9CC5061910}" type="presOf" srcId="{C579C231-D86B-42E3-92F4-27CAE11A72C6}" destId="{F2009D9A-E883-464A-A7FA-C35DA01AAB3F}" srcOrd="0" destOrd="0" presId="urn:microsoft.com/office/officeart/2008/layout/LinedList"/>
    <dgm:cxn modelId="{15E836BC-AE7E-4600-9529-90C77F836511}" type="presOf" srcId="{EA9A6E77-24B9-45E0-B077-2856002DDDED}" destId="{0FF2A8F0-ECE3-4F03-9A22-5AB4336428BA}" srcOrd="0" destOrd="0" presId="urn:microsoft.com/office/officeart/2008/layout/LinedList"/>
    <dgm:cxn modelId="{69B0F9C2-BC2E-4CD7-8D1C-542F756E01AC}" srcId="{12D5A9F9-62CC-4BE0-9397-9D96F0DFACAF}" destId="{D288B239-5018-4938-B8BC-5490F05FEFE6}" srcOrd="6" destOrd="0" parTransId="{2EDC9777-D22A-4604-BCAE-12850800E96C}" sibTransId="{D810CB1E-D7B1-4CFD-AFB7-28639E03ECE1}"/>
    <dgm:cxn modelId="{1E5040C6-37D9-4CAB-BD17-FDD7D78E2200}" type="presOf" srcId="{485957B1-9FB8-4849-826D-4973B936D2CC}" destId="{1E3799E2-AFD1-40AC-93BF-05756E33C0B5}" srcOrd="0" destOrd="0" presId="urn:microsoft.com/office/officeart/2008/layout/LinedList"/>
    <dgm:cxn modelId="{061F72CA-B765-4B7F-B4A1-B8E3F9FBFDE1}" type="presOf" srcId="{4A4EFD4B-9C6B-4A69-80A5-79DB9C73C431}" destId="{E7613036-C905-4785-BEFA-E4A634359E0F}" srcOrd="0" destOrd="0" presId="urn:microsoft.com/office/officeart/2008/layout/LinedList"/>
    <dgm:cxn modelId="{BDF59BD3-64F0-4E6E-A7C9-D9A74CE15EF9}" type="presOf" srcId="{F73AC58C-C7D8-44B1-9E30-F01B68757BB3}" destId="{2D85BE59-2397-43F2-8E9E-B3465A7C59A5}" srcOrd="0" destOrd="0" presId="urn:microsoft.com/office/officeart/2008/layout/LinedList"/>
    <dgm:cxn modelId="{643548D5-17F2-46D2-88A4-B230E10F425E}" srcId="{12D5A9F9-62CC-4BE0-9397-9D96F0DFACAF}" destId="{F50C0CEC-A03C-4334-B41B-E332BD631FF2}" srcOrd="18" destOrd="0" parTransId="{AB644A3F-6682-4C00-BE7D-02D5E6F1467C}" sibTransId="{D9B2F7CC-38D4-4872-A587-0C0F5A9B9AC6}"/>
    <dgm:cxn modelId="{EE3BF6D5-6D02-4D64-872A-F8EA7408CA82}" type="presOf" srcId="{ACA45838-5C5D-4607-AD42-C2A5D4592A13}" destId="{690AC628-D289-4A6D-B602-B633DB13008B}" srcOrd="0" destOrd="0" presId="urn:microsoft.com/office/officeart/2008/layout/LinedList"/>
    <dgm:cxn modelId="{9B7EB6D8-D05F-4850-90A9-75071D5A5563}" srcId="{12D5A9F9-62CC-4BE0-9397-9D96F0DFACAF}" destId="{CFF3C154-0FFD-4832-BB13-CC8EC7CEA4CF}" srcOrd="19" destOrd="0" parTransId="{DAC51325-35AD-486C-A8FF-583030D8A22C}" sibTransId="{914AA123-41D8-4649-A38D-C95B7BCD4A57}"/>
    <dgm:cxn modelId="{CEE1C0DB-2D4B-4030-B45D-53CD60C9854D}" srcId="{12D5A9F9-62CC-4BE0-9397-9D96F0DFACAF}" destId="{CE5690F6-5767-4A5E-A1C5-7352AA1ACD31}" srcOrd="22" destOrd="0" parTransId="{7DFBA3AF-1ED6-46BC-A77B-08EBF7E2435D}" sibTransId="{51560824-C2F5-48A1-A498-484787ED752B}"/>
    <dgm:cxn modelId="{A5D289DE-56B4-4B87-9C92-A6DC24E94FFC}" type="presOf" srcId="{06DAA0CE-59AF-4DEE-8D46-572709832177}" destId="{174FA491-6E5A-4B5A-8FC2-BF55FAF900BF}" srcOrd="0" destOrd="0" presId="urn:microsoft.com/office/officeart/2008/layout/LinedList"/>
    <dgm:cxn modelId="{33B3FCE3-FCF3-4954-BD07-9FA637F50D1A}" srcId="{12D5A9F9-62CC-4BE0-9397-9D96F0DFACAF}" destId="{ACA45838-5C5D-4607-AD42-C2A5D4592A13}" srcOrd="4" destOrd="0" parTransId="{C35AFF68-B903-4EBB-ACD9-BE28E82EC721}" sibTransId="{A9A69838-6F32-433E-8B28-F06096D823CC}"/>
    <dgm:cxn modelId="{50498BF0-51A1-4E01-B392-B41F8AB974AB}" srcId="{12D5A9F9-62CC-4BE0-9397-9D96F0DFACAF}" destId="{78979864-E2D5-4145-A1BE-D43B2DA32310}" srcOrd="20" destOrd="0" parTransId="{73282371-E535-43D2-A853-5E688265C2BF}" sibTransId="{0B6ECFF8-4E73-4BED-927A-11A7B29693C8}"/>
    <dgm:cxn modelId="{3CE7C9CE-6A3E-4ED1-92BB-262FBC9CBF66}" type="presParOf" srcId="{02216D09-906D-48C9-9A5A-8821E90A4B47}" destId="{A2265EFC-ED4A-4389-9C43-D4D4FEE10817}" srcOrd="0" destOrd="0" presId="urn:microsoft.com/office/officeart/2008/layout/LinedList"/>
    <dgm:cxn modelId="{1BD926B2-48C4-4170-A4FD-2D40E99BB081}" type="presParOf" srcId="{02216D09-906D-48C9-9A5A-8821E90A4B47}" destId="{E37C8592-46C5-469F-8740-845B6760762E}" srcOrd="1" destOrd="0" presId="urn:microsoft.com/office/officeart/2008/layout/LinedList"/>
    <dgm:cxn modelId="{029A84CC-6985-474F-8357-A3C46A403C9C}" type="presParOf" srcId="{E37C8592-46C5-469F-8740-845B6760762E}" destId="{57B70FE5-5555-4B50-ACEB-68865BAAB8BC}" srcOrd="0" destOrd="0" presId="urn:microsoft.com/office/officeart/2008/layout/LinedList"/>
    <dgm:cxn modelId="{13FB82AE-4C56-46FE-B354-F9B867538DB5}" type="presParOf" srcId="{E37C8592-46C5-469F-8740-845B6760762E}" destId="{EB473F76-6B46-4055-914F-96397A93017B}" srcOrd="1" destOrd="0" presId="urn:microsoft.com/office/officeart/2008/layout/LinedList"/>
    <dgm:cxn modelId="{2ABD3776-F6F8-4A7E-882A-D457635396D2}" type="presParOf" srcId="{02216D09-906D-48C9-9A5A-8821E90A4B47}" destId="{1F50D036-9A98-478E-8EF4-4880FC14064F}" srcOrd="2" destOrd="0" presId="urn:microsoft.com/office/officeart/2008/layout/LinedList"/>
    <dgm:cxn modelId="{6EFACB75-A830-4D63-923A-317C49C31A4D}" type="presParOf" srcId="{02216D09-906D-48C9-9A5A-8821E90A4B47}" destId="{CD89F2F8-2061-49A3-8C35-567DF6320567}" srcOrd="3" destOrd="0" presId="urn:microsoft.com/office/officeart/2008/layout/LinedList"/>
    <dgm:cxn modelId="{BCCEC00F-2EF3-486D-B38C-99B9D71CA670}" type="presParOf" srcId="{CD89F2F8-2061-49A3-8C35-567DF6320567}" destId="{D729E1D2-6235-4851-B338-5732E71DB9DD}" srcOrd="0" destOrd="0" presId="urn:microsoft.com/office/officeart/2008/layout/LinedList"/>
    <dgm:cxn modelId="{DB078847-D524-4119-B7A5-63BEAE3DC542}" type="presParOf" srcId="{CD89F2F8-2061-49A3-8C35-567DF6320567}" destId="{60D83ADC-D821-4B42-BE34-7534C29AEEF4}" srcOrd="1" destOrd="0" presId="urn:microsoft.com/office/officeart/2008/layout/LinedList"/>
    <dgm:cxn modelId="{1B34EE7A-2375-4C62-8230-7BA09749559D}" type="presParOf" srcId="{02216D09-906D-48C9-9A5A-8821E90A4B47}" destId="{E8B9F1C8-95C9-4278-AEEA-EE8129F176B4}" srcOrd="4" destOrd="0" presId="urn:microsoft.com/office/officeart/2008/layout/LinedList"/>
    <dgm:cxn modelId="{E281F010-8B2A-4C04-9B94-736DF3A0ED60}" type="presParOf" srcId="{02216D09-906D-48C9-9A5A-8821E90A4B47}" destId="{B9D5CDEA-30EA-4ADE-B11B-DCAD0A4B9335}" srcOrd="5" destOrd="0" presId="urn:microsoft.com/office/officeart/2008/layout/LinedList"/>
    <dgm:cxn modelId="{984743BE-D3F0-4702-B30A-CE43F37DCDC6}" type="presParOf" srcId="{B9D5CDEA-30EA-4ADE-B11B-DCAD0A4B9335}" destId="{10FF9F05-981A-47D2-A684-74224AB6EC8B}" srcOrd="0" destOrd="0" presId="urn:microsoft.com/office/officeart/2008/layout/LinedList"/>
    <dgm:cxn modelId="{397A9F81-C17C-4311-BBD6-8A843680AF1F}" type="presParOf" srcId="{B9D5CDEA-30EA-4ADE-B11B-DCAD0A4B9335}" destId="{32A37B07-4A5C-4E9E-A9CE-D92CF62F6C18}" srcOrd="1" destOrd="0" presId="urn:microsoft.com/office/officeart/2008/layout/LinedList"/>
    <dgm:cxn modelId="{7B1EE8D7-6F1C-4588-89D1-DBB30F807A1A}" type="presParOf" srcId="{02216D09-906D-48C9-9A5A-8821E90A4B47}" destId="{2E560EA8-39ED-42E5-A813-99521693F870}" srcOrd="6" destOrd="0" presId="urn:microsoft.com/office/officeart/2008/layout/LinedList"/>
    <dgm:cxn modelId="{E7CA7C0E-2274-487B-8BE5-B3E7F7D76F7A}" type="presParOf" srcId="{02216D09-906D-48C9-9A5A-8821E90A4B47}" destId="{55AB294B-673D-4510-A35D-7710EB2C8C21}" srcOrd="7" destOrd="0" presId="urn:microsoft.com/office/officeart/2008/layout/LinedList"/>
    <dgm:cxn modelId="{8B416C75-8C85-4FB5-86B1-3274F2799B0A}" type="presParOf" srcId="{55AB294B-673D-4510-A35D-7710EB2C8C21}" destId="{B5AF7187-1AB8-414A-B906-4FACD4204B05}" srcOrd="0" destOrd="0" presId="urn:microsoft.com/office/officeart/2008/layout/LinedList"/>
    <dgm:cxn modelId="{D09B11D1-1993-47E8-AFD7-E617B30CEBBD}" type="presParOf" srcId="{55AB294B-673D-4510-A35D-7710EB2C8C21}" destId="{0992F352-CEDA-4410-84FF-5D9F257B2672}" srcOrd="1" destOrd="0" presId="urn:microsoft.com/office/officeart/2008/layout/LinedList"/>
    <dgm:cxn modelId="{76C7C1A2-83AF-44B2-9463-24A787AE8757}" type="presParOf" srcId="{02216D09-906D-48C9-9A5A-8821E90A4B47}" destId="{C6650BE3-B494-4CA9-8E4F-8E14868C1C07}" srcOrd="8" destOrd="0" presId="urn:microsoft.com/office/officeart/2008/layout/LinedList"/>
    <dgm:cxn modelId="{43BD974F-7456-4B3C-8FE9-B5853CE44830}" type="presParOf" srcId="{02216D09-906D-48C9-9A5A-8821E90A4B47}" destId="{91B7D901-3069-4173-A09E-55FB43ED8BF4}" srcOrd="9" destOrd="0" presId="urn:microsoft.com/office/officeart/2008/layout/LinedList"/>
    <dgm:cxn modelId="{08FCF471-C976-42A5-9190-4641E343852D}" type="presParOf" srcId="{91B7D901-3069-4173-A09E-55FB43ED8BF4}" destId="{690AC628-D289-4A6D-B602-B633DB13008B}" srcOrd="0" destOrd="0" presId="urn:microsoft.com/office/officeart/2008/layout/LinedList"/>
    <dgm:cxn modelId="{2564BD05-1B04-4527-B256-6741F279280C}" type="presParOf" srcId="{91B7D901-3069-4173-A09E-55FB43ED8BF4}" destId="{41E091A0-B50E-4E7A-97D1-E5E3F11F7688}" srcOrd="1" destOrd="0" presId="urn:microsoft.com/office/officeart/2008/layout/LinedList"/>
    <dgm:cxn modelId="{C01FADBE-BB29-4D8C-8A51-20F5DB0F41CD}" type="presParOf" srcId="{02216D09-906D-48C9-9A5A-8821E90A4B47}" destId="{DF653E33-5A58-4BB7-8DFD-2B5E489A4FE0}" srcOrd="10" destOrd="0" presId="urn:microsoft.com/office/officeart/2008/layout/LinedList"/>
    <dgm:cxn modelId="{1F337685-CE36-4689-A2B6-457F16639676}" type="presParOf" srcId="{02216D09-906D-48C9-9A5A-8821E90A4B47}" destId="{1D89D87F-0702-4C77-B470-92B52A5539EE}" srcOrd="11" destOrd="0" presId="urn:microsoft.com/office/officeart/2008/layout/LinedList"/>
    <dgm:cxn modelId="{1445C987-CBA6-4444-9044-21ACD77FCCA4}" type="presParOf" srcId="{1D89D87F-0702-4C77-B470-92B52A5539EE}" destId="{174FA491-6E5A-4B5A-8FC2-BF55FAF900BF}" srcOrd="0" destOrd="0" presId="urn:microsoft.com/office/officeart/2008/layout/LinedList"/>
    <dgm:cxn modelId="{B1BA78DC-685D-462B-B98F-171F7CDED648}" type="presParOf" srcId="{1D89D87F-0702-4C77-B470-92B52A5539EE}" destId="{8BA52DCC-1EF5-40A3-AE51-1C3338AA1F6F}" srcOrd="1" destOrd="0" presId="urn:microsoft.com/office/officeart/2008/layout/LinedList"/>
    <dgm:cxn modelId="{7EC691F3-CB79-47E7-B5F7-E03E4169BA22}" type="presParOf" srcId="{02216D09-906D-48C9-9A5A-8821E90A4B47}" destId="{8E9D2D52-ACAE-4C70-A062-00540885B1B5}" srcOrd="12" destOrd="0" presId="urn:microsoft.com/office/officeart/2008/layout/LinedList"/>
    <dgm:cxn modelId="{169DC2A4-51E5-4EF5-A0BE-9175AB7CBDD2}" type="presParOf" srcId="{02216D09-906D-48C9-9A5A-8821E90A4B47}" destId="{E306DD3C-8186-4665-89B3-2472552849F2}" srcOrd="13" destOrd="0" presId="urn:microsoft.com/office/officeart/2008/layout/LinedList"/>
    <dgm:cxn modelId="{3929A5AD-7CAF-430C-B983-23C12C5E9635}" type="presParOf" srcId="{E306DD3C-8186-4665-89B3-2472552849F2}" destId="{745628EF-9BE9-4BC0-A2AC-6688C1C47F53}" srcOrd="0" destOrd="0" presId="urn:microsoft.com/office/officeart/2008/layout/LinedList"/>
    <dgm:cxn modelId="{69DEE917-0C36-4CCA-BF5F-AB15DC38B4AD}" type="presParOf" srcId="{E306DD3C-8186-4665-89B3-2472552849F2}" destId="{881C4AC1-FFB3-429A-A9E8-1A54FCA9EA76}" srcOrd="1" destOrd="0" presId="urn:microsoft.com/office/officeart/2008/layout/LinedList"/>
    <dgm:cxn modelId="{0871551B-D3ED-4B53-B390-3055E227E133}" type="presParOf" srcId="{02216D09-906D-48C9-9A5A-8821E90A4B47}" destId="{F64629F0-1707-4C35-85FD-9902B8755DA2}" srcOrd="14" destOrd="0" presId="urn:microsoft.com/office/officeart/2008/layout/LinedList"/>
    <dgm:cxn modelId="{8BCEEF19-287A-4600-A14A-3A7FA84323D4}" type="presParOf" srcId="{02216D09-906D-48C9-9A5A-8821E90A4B47}" destId="{733429EA-3A62-44E8-8105-1E0BD08101B3}" srcOrd="15" destOrd="0" presId="urn:microsoft.com/office/officeart/2008/layout/LinedList"/>
    <dgm:cxn modelId="{CE0593B7-61BC-4E5D-93E3-318B3E17B276}" type="presParOf" srcId="{733429EA-3A62-44E8-8105-1E0BD08101B3}" destId="{3CA0929B-A55C-455F-AAAA-C7D1D493BB9D}" srcOrd="0" destOrd="0" presId="urn:microsoft.com/office/officeart/2008/layout/LinedList"/>
    <dgm:cxn modelId="{19EC07A4-1225-4596-8C33-693A3EACD29B}" type="presParOf" srcId="{733429EA-3A62-44E8-8105-1E0BD08101B3}" destId="{7D2604FC-7EB0-48FD-8670-FCF709AE6D8F}" srcOrd="1" destOrd="0" presId="urn:microsoft.com/office/officeart/2008/layout/LinedList"/>
    <dgm:cxn modelId="{3A47561C-F64D-4714-A6CC-8266D86DB962}" type="presParOf" srcId="{02216D09-906D-48C9-9A5A-8821E90A4B47}" destId="{72FDC008-3B35-47A2-B768-AD195C64D5B7}" srcOrd="16" destOrd="0" presId="urn:microsoft.com/office/officeart/2008/layout/LinedList"/>
    <dgm:cxn modelId="{05C44EFB-7BC1-4EF5-8D94-2E9BB4E970C4}" type="presParOf" srcId="{02216D09-906D-48C9-9A5A-8821E90A4B47}" destId="{3A1E3FBB-98CA-41C5-98A2-A0C4C27F05C0}" srcOrd="17" destOrd="0" presId="urn:microsoft.com/office/officeart/2008/layout/LinedList"/>
    <dgm:cxn modelId="{1B65321D-2816-490D-8CF6-F92F399D7241}" type="presParOf" srcId="{3A1E3FBB-98CA-41C5-98A2-A0C4C27F05C0}" destId="{33DF7BED-F9FD-4C02-920B-44B6BE0A6BFA}" srcOrd="0" destOrd="0" presId="urn:microsoft.com/office/officeart/2008/layout/LinedList"/>
    <dgm:cxn modelId="{9A6769DB-4F33-48DE-971C-3264E7FD1F5A}" type="presParOf" srcId="{3A1E3FBB-98CA-41C5-98A2-A0C4C27F05C0}" destId="{467CDACA-434B-4124-A0ED-7997C6A56A00}" srcOrd="1" destOrd="0" presId="urn:microsoft.com/office/officeart/2008/layout/LinedList"/>
    <dgm:cxn modelId="{2FA2C888-7E62-4D0C-8DD5-A1ECFBB97E1D}" type="presParOf" srcId="{02216D09-906D-48C9-9A5A-8821E90A4B47}" destId="{DDEB461C-FA36-48DB-9A6E-5D4A8643DB12}" srcOrd="18" destOrd="0" presId="urn:microsoft.com/office/officeart/2008/layout/LinedList"/>
    <dgm:cxn modelId="{D83C2420-B8B6-4AEA-A9CA-3F6496854A10}" type="presParOf" srcId="{02216D09-906D-48C9-9A5A-8821E90A4B47}" destId="{B92E7CB1-C114-4910-B3AE-4E348D67F3FD}" srcOrd="19" destOrd="0" presId="urn:microsoft.com/office/officeart/2008/layout/LinedList"/>
    <dgm:cxn modelId="{9902FF0A-D2B2-481E-9F19-6D6C365B56F5}" type="presParOf" srcId="{B92E7CB1-C114-4910-B3AE-4E348D67F3FD}" destId="{B5DEB4D8-AFD8-471A-BE69-BD08A764777F}" srcOrd="0" destOrd="0" presId="urn:microsoft.com/office/officeart/2008/layout/LinedList"/>
    <dgm:cxn modelId="{FC490AA6-3463-4571-9868-BA26B9CCB83D}" type="presParOf" srcId="{B92E7CB1-C114-4910-B3AE-4E348D67F3FD}" destId="{856F7B56-7389-44C7-884B-85A7698587F9}" srcOrd="1" destOrd="0" presId="urn:microsoft.com/office/officeart/2008/layout/LinedList"/>
    <dgm:cxn modelId="{D3566F96-6C62-4453-BD8D-5F7FF913E0BF}" type="presParOf" srcId="{02216D09-906D-48C9-9A5A-8821E90A4B47}" destId="{ABF8D6A2-4FAB-4F14-BAEA-F52031D01032}" srcOrd="20" destOrd="0" presId="urn:microsoft.com/office/officeart/2008/layout/LinedList"/>
    <dgm:cxn modelId="{AC2BEED3-EED8-447B-8432-0063DFCCC189}" type="presParOf" srcId="{02216D09-906D-48C9-9A5A-8821E90A4B47}" destId="{9A3431B9-B580-41DA-9230-243701659003}" srcOrd="21" destOrd="0" presId="urn:microsoft.com/office/officeart/2008/layout/LinedList"/>
    <dgm:cxn modelId="{88D9793D-3F0B-40D8-A3E0-621D3C02113B}" type="presParOf" srcId="{9A3431B9-B580-41DA-9230-243701659003}" destId="{BA1A0454-A10E-47F6-B7AC-BCFA5420021F}" srcOrd="0" destOrd="0" presId="urn:microsoft.com/office/officeart/2008/layout/LinedList"/>
    <dgm:cxn modelId="{64F51581-768F-4375-A54D-BA9D8B7F4FF9}" type="presParOf" srcId="{9A3431B9-B580-41DA-9230-243701659003}" destId="{4C8AE0A3-6961-48EC-8178-F036501637CB}" srcOrd="1" destOrd="0" presId="urn:microsoft.com/office/officeart/2008/layout/LinedList"/>
    <dgm:cxn modelId="{46C9A31C-D43E-4122-953C-A33F0271E516}" type="presParOf" srcId="{02216D09-906D-48C9-9A5A-8821E90A4B47}" destId="{6623898B-B7E3-43EA-9D11-797EF2A7A78B}" srcOrd="22" destOrd="0" presId="urn:microsoft.com/office/officeart/2008/layout/LinedList"/>
    <dgm:cxn modelId="{0DEFC67D-207B-4B42-9407-DD6DB917DB31}" type="presParOf" srcId="{02216D09-906D-48C9-9A5A-8821E90A4B47}" destId="{B2DEC108-992C-4049-8882-7BB8A1408B27}" srcOrd="23" destOrd="0" presId="urn:microsoft.com/office/officeart/2008/layout/LinedList"/>
    <dgm:cxn modelId="{CFF1207E-71B0-478E-BA26-2D29B92A96D8}" type="presParOf" srcId="{B2DEC108-992C-4049-8882-7BB8A1408B27}" destId="{7C19556F-CC0E-49FC-874D-525E97093676}" srcOrd="0" destOrd="0" presId="urn:microsoft.com/office/officeart/2008/layout/LinedList"/>
    <dgm:cxn modelId="{B6CD6230-40D5-40B4-863F-C3FF27D2DE26}" type="presParOf" srcId="{B2DEC108-992C-4049-8882-7BB8A1408B27}" destId="{C141A5F3-86D5-4545-84B3-E8BB9CC59F43}" srcOrd="1" destOrd="0" presId="urn:microsoft.com/office/officeart/2008/layout/LinedList"/>
    <dgm:cxn modelId="{2B665675-5893-4A3D-95A3-4D4E86E19D5A}" type="presParOf" srcId="{02216D09-906D-48C9-9A5A-8821E90A4B47}" destId="{7CE31ED2-F44B-48D1-952B-B13C322F03E7}" srcOrd="24" destOrd="0" presId="urn:microsoft.com/office/officeart/2008/layout/LinedList"/>
    <dgm:cxn modelId="{41DFFD72-D555-4A38-B832-7009A1DFD5F1}" type="presParOf" srcId="{02216D09-906D-48C9-9A5A-8821E90A4B47}" destId="{3A4F2788-D065-428D-8D8D-5ED7184F75BC}" srcOrd="25" destOrd="0" presId="urn:microsoft.com/office/officeart/2008/layout/LinedList"/>
    <dgm:cxn modelId="{FFF13E0D-6697-4EBF-9C31-B302C704A78A}" type="presParOf" srcId="{3A4F2788-D065-428D-8D8D-5ED7184F75BC}" destId="{0FF2A8F0-ECE3-4F03-9A22-5AB4336428BA}" srcOrd="0" destOrd="0" presId="urn:microsoft.com/office/officeart/2008/layout/LinedList"/>
    <dgm:cxn modelId="{A90DE1E3-1520-428F-BFF0-5D3A9A105632}" type="presParOf" srcId="{3A4F2788-D065-428D-8D8D-5ED7184F75BC}" destId="{152AC866-115F-4D80-8DD3-BBA840F74FC6}" srcOrd="1" destOrd="0" presId="urn:microsoft.com/office/officeart/2008/layout/LinedList"/>
    <dgm:cxn modelId="{792670F5-C1EA-4609-9D29-47C2A5FE157E}" type="presParOf" srcId="{02216D09-906D-48C9-9A5A-8821E90A4B47}" destId="{E0D7E19D-BAA1-49FD-8A25-B42A53B7AF63}" srcOrd="26" destOrd="0" presId="urn:microsoft.com/office/officeart/2008/layout/LinedList"/>
    <dgm:cxn modelId="{564ADED5-24AC-47E3-827E-17E241480C30}" type="presParOf" srcId="{02216D09-906D-48C9-9A5A-8821E90A4B47}" destId="{F8015CA6-1817-4512-BCB8-099224502420}" srcOrd="27" destOrd="0" presId="urn:microsoft.com/office/officeart/2008/layout/LinedList"/>
    <dgm:cxn modelId="{B48E867B-8560-49FB-BFED-427BBA830447}" type="presParOf" srcId="{F8015CA6-1817-4512-BCB8-099224502420}" destId="{E7613036-C905-4785-BEFA-E4A634359E0F}" srcOrd="0" destOrd="0" presId="urn:microsoft.com/office/officeart/2008/layout/LinedList"/>
    <dgm:cxn modelId="{A8ACBA89-A4C5-40DA-ACEA-701895C760DC}" type="presParOf" srcId="{F8015CA6-1817-4512-BCB8-099224502420}" destId="{92CAA6A6-CB3B-4E63-ADED-39FE64578EE0}" srcOrd="1" destOrd="0" presId="urn:microsoft.com/office/officeart/2008/layout/LinedList"/>
    <dgm:cxn modelId="{EDB8F520-4537-4C55-BE08-9BA38CF365B0}" type="presParOf" srcId="{02216D09-906D-48C9-9A5A-8821E90A4B47}" destId="{69623120-5D4D-4D4D-8877-88DBB64FAE13}" srcOrd="28" destOrd="0" presId="urn:microsoft.com/office/officeart/2008/layout/LinedList"/>
    <dgm:cxn modelId="{8E68F671-0EC9-43E1-AE2A-5008D67D4492}" type="presParOf" srcId="{02216D09-906D-48C9-9A5A-8821E90A4B47}" destId="{1BAF4D99-3C62-40B1-87AC-A769A8B79CDB}" srcOrd="29" destOrd="0" presId="urn:microsoft.com/office/officeart/2008/layout/LinedList"/>
    <dgm:cxn modelId="{87462DB0-E9EA-448B-9B88-AED074931235}" type="presParOf" srcId="{1BAF4D99-3C62-40B1-87AC-A769A8B79CDB}" destId="{6920A393-3827-4BDB-B8FF-E75F6F29DCF0}" srcOrd="0" destOrd="0" presId="urn:microsoft.com/office/officeart/2008/layout/LinedList"/>
    <dgm:cxn modelId="{925A96F1-650D-4061-B8D7-B95AC9A3FF05}" type="presParOf" srcId="{1BAF4D99-3C62-40B1-87AC-A769A8B79CDB}" destId="{5F6830F3-4C69-4721-845C-B4A5AAC973BB}" srcOrd="1" destOrd="0" presId="urn:microsoft.com/office/officeart/2008/layout/LinedList"/>
    <dgm:cxn modelId="{5CFEA149-B8AC-4B9D-AEF6-82D34013F715}" type="presParOf" srcId="{02216D09-906D-48C9-9A5A-8821E90A4B47}" destId="{FDDCB50D-9A30-4E61-AF84-C4B636ED6655}" srcOrd="30" destOrd="0" presId="urn:microsoft.com/office/officeart/2008/layout/LinedList"/>
    <dgm:cxn modelId="{F0A48A4E-BA7A-4BBB-823B-FDB83DD3E89C}" type="presParOf" srcId="{02216D09-906D-48C9-9A5A-8821E90A4B47}" destId="{682026C7-13A0-4D90-86E6-707CB48C4E87}" srcOrd="31" destOrd="0" presId="urn:microsoft.com/office/officeart/2008/layout/LinedList"/>
    <dgm:cxn modelId="{6A69F82E-120C-4E0B-9E0A-C1AA8C6FC400}" type="presParOf" srcId="{682026C7-13A0-4D90-86E6-707CB48C4E87}" destId="{1E3799E2-AFD1-40AC-93BF-05756E33C0B5}" srcOrd="0" destOrd="0" presId="urn:microsoft.com/office/officeart/2008/layout/LinedList"/>
    <dgm:cxn modelId="{EA15481F-AE06-43E4-A29B-0DDC4EFA56FC}" type="presParOf" srcId="{682026C7-13A0-4D90-86E6-707CB48C4E87}" destId="{FE679DB0-3B2D-4437-BE54-10D92EFD8DB7}" srcOrd="1" destOrd="0" presId="urn:microsoft.com/office/officeart/2008/layout/LinedList"/>
    <dgm:cxn modelId="{78519E64-81CD-4073-881E-E8AA4E5AB717}" type="presParOf" srcId="{02216D09-906D-48C9-9A5A-8821E90A4B47}" destId="{8D9ECB11-D85D-4E74-B63C-0871BA1CBFB1}" srcOrd="32" destOrd="0" presId="urn:microsoft.com/office/officeart/2008/layout/LinedList"/>
    <dgm:cxn modelId="{C2EE5153-BA04-486A-B82B-B388A2456071}" type="presParOf" srcId="{02216D09-906D-48C9-9A5A-8821E90A4B47}" destId="{B40D9B07-60C5-4534-8D07-1EBA32166F10}" srcOrd="33" destOrd="0" presId="urn:microsoft.com/office/officeart/2008/layout/LinedList"/>
    <dgm:cxn modelId="{A8900CCC-C6DD-496D-8075-817DDB403143}" type="presParOf" srcId="{B40D9B07-60C5-4534-8D07-1EBA32166F10}" destId="{124094BF-3954-4105-B418-78F61F8BF71B}" srcOrd="0" destOrd="0" presId="urn:microsoft.com/office/officeart/2008/layout/LinedList"/>
    <dgm:cxn modelId="{483380CC-F7EE-4290-95F2-BDCAE336020F}" type="presParOf" srcId="{B40D9B07-60C5-4534-8D07-1EBA32166F10}" destId="{FD5E8443-292B-44AD-BC84-82793EFE7DE1}" srcOrd="1" destOrd="0" presId="urn:microsoft.com/office/officeart/2008/layout/LinedList"/>
    <dgm:cxn modelId="{C7F474CF-C33F-4FEC-9BB2-2B77F1575EC3}" type="presParOf" srcId="{02216D09-906D-48C9-9A5A-8821E90A4B47}" destId="{9ED9D185-B2A5-4A40-8620-496280D17CD1}" srcOrd="34" destOrd="0" presId="urn:microsoft.com/office/officeart/2008/layout/LinedList"/>
    <dgm:cxn modelId="{7C30E4F4-51A7-4348-9EAE-77BFB0F58653}" type="presParOf" srcId="{02216D09-906D-48C9-9A5A-8821E90A4B47}" destId="{B0B55B98-230E-487C-88F3-D25B68F79342}" srcOrd="35" destOrd="0" presId="urn:microsoft.com/office/officeart/2008/layout/LinedList"/>
    <dgm:cxn modelId="{E9C9D03E-93A8-4B47-ADCC-527480DE032C}" type="presParOf" srcId="{B0B55B98-230E-487C-88F3-D25B68F79342}" destId="{52025BDD-5A3A-4908-A1C2-237DB9F02712}" srcOrd="0" destOrd="0" presId="urn:microsoft.com/office/officeart/2008/layout/LinedList"/>
    <dgm:cxn modelId="{324A7608-C9A7-499F-8A18-0B4289147617}" type="presParOf" srcId="{B0B55B98-230E-487C-88F3-D25B68F79342}" destId="{987BBAF7-C224-4C00-BD21-7C8D446620D3}" srcOrd="1" destOrd="0" presId="urn:microsoft.com/office/officeart/2008/layout/LinedList"/>
    <dgm:cxn modelId="{0FCF0BC6-C7F9-4A00-90B0-866ACD8A3108}" type="presParOf" srcId="{02216D09-906D-48C9-9A5A-8821E90A4B47}" destId="{48F97AF8-2812-488B-B67A-F53784C70071}" srcOrd="36" destOrd="0" presId="urn:microsoft.com/office/officeart/2008/layout/LinedList"/>
    <dgm:cxn modelId="{8D3C3E8F-303F-45F8-B584-4F191F87423E}" type="presParOf" srcId="{02216D09-906D-48C9-9A5A-8821E90A4B47}" destId="{55110F80-ED2C-43CA-85A2-21A0558306E0}" srcOrd="37" destOrd="0" presId="urn:microsoft.com/office/officeart/2008/layout/LinedList"/>
    <dgm:cxn modelId="{F12095D8-B680-463B-BA8B-C3D77E9AC7BA}" type="presParOf" srcId="{55110F80-ED2C-43CA-85A2-21A0558306E0}" destId="{65DEFF0E-340B-498A-8A1C-23CAADE1F602}" srcOrd="0" destOrd="0" presId="urn:microsoft.com/office/officeart/2008/layout/LinedList"/>
    <dgm:cxn modelId="{0AB52BAA-6CC9-4B4A-B6F9-8609B8673552}" type="presParOf" srcId="{55110F80-ED2C-43CA-85A2-21A0558306E0}" destId="{754878B1-AF2A-41DE-BFDC-5720FEBE0AEA}" srcOrd="1" destOrd="0" presId="urn:microsoft.com/office/officeart/2008/layout/LinedList"/>
    <dgm:cxn modelId="{A9FD75AC-F48F-49E8-8309-46B90384555E}" type="presParOf" srcId="{02216D09-906D-48C9-9A5A-8821E90A4B47}" destId="{D8FE9310-F48D-45C5-874B-6C4535B59BD0}" srcOrd="38" destOrd="0" presId="urn:microsoft.com/office/officeart/2008/layout/LinedList"/>
    <dgm:cxn modelId="{C678EA35-FF9A-4B14-A84F-210F4BA2348B}" type="presParOf" srcId="{02216D09-906D-48C9-9A5A-8821E90A4B47}" destId="{76CF6A4E-D9DE-4D55-94B3-B0D7D3D99382}" srcOrd="39" destOrd="0" presId="urn:microsoft.com/office/officeart/2008/layout/LinedList"/>
    <dgm:cxn modelId="{B91AFF14-AE28-4A69-86E7-EB525B825711}" type="presParOf" srcId="{76CF6A4E-D9DE-4D55-94B3-B0D7D3D99382}" destId="{93554A8B-7BC7-40DF-8321-9E11F4EFF618}" srcOrd="0" destOrd="0" presId="urn:microsoft.com/office/officeart/2008/layout/LinedList"/>
    <dgm:cxn modelId="{832C33E7-C7A9-46DC-A058-D9CB54BDF408}" type="presParOf" srcId="{76CF6A4E-D9DE-4D55-94B3-B0D7D3D99382}" destId="{6E1B9AB0-B630-4B74-BBD8-2F70EB245522}" srcOrd="1" destOrd="0" presId="urn:microsoft.com/office/officeart/2008/layout/LinedList"/>
    <dgm:cxn modelId="{0E058DD7-1673-4558-B6D9-AA263D026DBE}" type="presParOf" srcId="{02216D09-906D-48C9-9A5A-8821E90A4B47}" destId="{DF61B10C-CF11-4966-A655-00C1018885D9}" srcOrd="40" destOrd="0" presId="urn:microsoft.com/office/officeart/2008/layout/LinedList"/>
    <dgm:cxn modelId="{FCC05D86-96DB-498D-B355-6A44152EC674}" type="presParOf" srcId="{02216D09-906D-48C9-9A5A-8821E90A4B47}" destId="{0D0810B0-AFE7-4A0E-B53C-C4807E0567EF}" srcOrd="41" destOrd="0" presId="urn:microsoft.com/office/officeart/2008/layout/LinedList"/>
    <dgm:cxn modelId="{6C2093B7-0217-4B07-ABF6-8014FB1E58F5}" type="presParOf" srcId="{0D0810B0-AFE7-4A0E-B53C-C4807E0567EF}" destId="{36C998C4-5422-4AD9-BC11-F2330AAD7645}" srcOrd="0" destOrd="0" presId="urn:microsoft.com/office/officeart/2008/layout/LinedList"/>
    <dgm:cxn modelId="{F8342EDE-44DA-4895-98DB-9261385D94A4}" type="presParOf" srcId="{0D0810B0-AFE7-4A0E-B53C-C4807E0567EF}" destId="{CDD0C280-97D9-48AF-9DBF-2E09B081598C}" srcOrd="1" destOrd="0" presId="urn:microsoft.com/office/officeart/2008/layout/LinedList"/>
    <dgm:cxn modelId="{0EDC99C4-1B82-4D70-80ED-1D557E549B62}" type="presParOf" srcId="{02216D09-906D-48C9-9A5A-8821E90A4B47}" destId="{8F8802CA-0FAA-4B3A-AF57-00E559B77962}" srcOrd="42" destOrd="0" presId="urn:microsoft.com/office/officeart/2008/layout/LinedList"/>
    <dgm:cxn modelId="{35D6D041-30E8-4544-B65E-F78FC4DF4B5D}" type="presParOf" srcId="{02216D09-906D-48C9-9A5A-8821E90A4B47}" destId="{ADF4B02D-A087-453D-B9DF-1958B6398915}" srcOrd="43" destOrd="0" presId="urn:microsoft.com/office/officeart/2008/layout/LinedList"/>
    <dgm:cxn modelId="{6364709D-AF1F-4A4C-BCD1-FAC77393E942}" type="presParOf" srcId="{ADF4B02D-A087-453D-B9DF-1958B6398915}" destId="{2D85BE59-2397-43F2-8E9E-B3465A7C59A5}" srcOrd="0" destOrd="0" presId="urn:microsoft.com/office/officeart/2008/layout/LinedList"/>
    <dgm:cxn modelId="{29197AC4-759F-428E-BCEC-87D81AE5FDAE}" type="presParOf" srcId="{ADF4B02D-A087-453D-B9DF-1958B6398915}" destId="{C6D90172-9CBC-4C49-8476-EC0A5EAEA124}" srcOrd="1" destOrd="0" presId="urn:microsoft.com/office/officeart/2008/layout/LinedList"/>
    <dgm:cxn modelId="{3063CE56-4545-4B20-9BAA-00FC6735E0CD}" type="presParOf" srcId="{02216D09-906D-48C9-9A5A-8821E90A4B47}" destId="{279F371B-ADF8-4109-B6B5-3172984F49C4}" srcOrd="44" destOrd="0" presId="urn:microsoft.com/office/officeart/2008/layout/LinedList"/>
    <dgm:cxn modelId="{88E2C91E-DCB9-4295-BE18-92FA7DAF8F7E}" type="presParOf" srcId="{02216D09-906D-48C9-9A5A-8821E90A4B47}" destId="{896BDE35-130D-4CF2-8C40-2A82EB3E5BC2}" srcOrd="45" destOrd="0" presId="urn:microsoft.com/office/officeart/2008/layout/LinedList"/>
    <dgm:cxn modelId="{84C2A1D5-B5B1-4F48-A310-8C556A7A0F89}" type="presParOf" srcId="{896BDE35-130D-4CF2-8C40-2A82EB3E5BC2}" destId="{153C4BD5-D4ED-4B46-A0CA-706787446020}" srcOrd="0" destOrd="0" presId="urn:microsoft.com/office/officeart/2008/layout/LinedList"/>
    <dgm:cxn modelId="{BEB7732A-1DA4-4404-B5C6-DD27BEFFBD06}" type="presParOf" srcId="{896BDE35-130D-4CF2-8C40-2A82EB3E5BC2}" destId="{19C6F0F5-8548-4352-AA40-BA22876254E2}" srcOrd="1" destOrd="0" presId="urn:microsoft.com/office/officeart/2008/layout/LinedList"/>
    <dgm:cxn modelId="{01632275-4B0A-4AF5-BC87-119F4D465B94}" type="presParOf" srcId="{02216D09-906D-48C9-9A5A-8821E90A4B47}" destId="{93CD6510-B05D-45A0-9A7B-A25F274FF05A}" srcOrd="46" destOrd="0" presId="urn:microsoft.com/office/officeart/2008/layout/LinedList"/>
    <dgm:cxn modelId="{56FB06F6-DC28-4044-A884-A37CFDD74642}" type="presParOf" srcId="{02216D09-906D-48C9-9A5A-8821E90A4B47}" destId="{7437B8E9-41FA-4DFB-ADCC-E08B9AFC2602}" srcOrd="47" destOrd="0" presId="urn:microsoft.com/office/officeart/2008/layout/LinedList"/>
    <dgm:cxn modelId="{7BFED82A-7C72-4217-A6E3-44E949470ED2}" type="presParOf" srcId="{7437B8E9-41FA-4DFB-ADCC-E08B9AFC2602}" destId="{CD4B624B-119F-4991-934A-4269525639CE}" srcOrd="0" destOrd="0" presId="urn:microsoft.com/office/officeart/2008/layout/LinedList"/>
    <dgm:cxn modelId="{8CB60F63-D4C3-4A25-B1EB-D0900C7FECDD}" type="presParOf" srcId="{7437B8E9-41FA-4DFB-ADCC-E08B9AFC2602}" destId="{1A9217F7-EEB5-48DB-8568-116459F7913C}" srcOrd="1" destOrd="0" presId="urn:microsoft.com/office/officeart/2008/layout/LinedList"/>
    <dgm:cxn modelId="{7FFC4B83-7F6B-4E7E-BEC7-DC06E44460DD}" type="presParOf" srcId="{02216D09-906D-48C9-9A5A-8821E90A4B47}" destId="{AC7E5173-420A-445A-865B-5E1439D6DCEC}" srcOrd="48" destOrd="0" presId="urn:microsoft.com/office/officeart/2008/layout/LinedList"/>
    <dgm:cxn modelId="{26C47CB9-97A7-43B3-9128-F8B1C4D083B6}" type="presParOf" srcId="{02216D09-906D-48C9-9A5A-8821E90A4B47}" destId="{42CAB391-3999-4B01-9B64-10C54739EDC0}" srcOrd="49" destOrd="0" presId="urn:microsoft.com/office/officeart/2008/layout/LinedList"/>
    <dgm:cxn modelId="{687C0CF4-5A58-4284-9A6C-4CB9A6D5971F}" type="presParOf" srcId="{42CAB391-3999-4B01-9B64-10C54739EDC0}" destId="{F2009D9A-E883-464A-A7FA-C35DA01AAB3F}" srcOrd="0" destOrd="0" presId="urn:microsoft.com/office/officeart/2008/layout/LinedList"/>
    <dgm:cxn modelId="{2AFF88D9-5C7B-4BE2-A360-DADFA4AD9718}" type="presParOf" srcId="{42CAB391-3999-4B01-9B64-10C54739EDC0}" destId="{C1D84657-5A60-4E84-A6D2-4311AC018CB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4E145C-37DE-4174-94F5-34F52808CF2E}">
      <dsp:nvSpPr>
        <dsp:cNvPr id="0" name=""/>
        <dsp:cNvSpPr/>
      </dsp:nvSpPr>
      <dsp:spPr>
        <a:xfrm>
          <a:off x="0" y="78330"/>
          <a:ext cx="4688487" cy="6762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Chronic Obstructive Pulmonary Disease (COPD) is a long-term lung condition </a:t>
          </a:r>
          <a:endParaRPr lang="en-US" sz="1700" kern="1200"/>
        </a:p>
      </dsp:txBody>
      <dsp:txXfrm>
        <a:off x="33012" y="111342"/>
        <a:ext cx="4622463" cy="610236"/>
      </dsp:txXfrm>
    </dsp:sp>
    <dsp:sp modelId="{CCCB4129-B9F1-4B7C-AD25-53ED195CF0F5}">
      <dsp:nvSpPr>
        <dsp:cNvPr id="0" name=""/>
        <dsp:cNvSpPr/>
      </dsp:nvSpPr>
      <dsp:spPr>
        <a:xfrm>
          <a:off x="0" y="803550"/>
          <a:ext cx="4688487" cy="6762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Causes breathing difficulties due to airflow obstruction </a:t>
          </a:r>
          <a:r>
            <a:rPr lang="en-US" sz="1700" kern="1200"/>
            <a:t>(Jo, 2022)</a:t>
          </a:r>
        </a:p>
      </dsp:txBody>
      <dsp:txXfrm>
        <a:off x="33012" y="836562"/>
        <a:ext cx="4622463" cy="610236"/>
      </dsp:txXfrm>
    </dsp:sp>
    <dsp:sp modelId="{526D85A1-DA0A-405E-AD87-E4DD65F62008}">
      <dsp:nvSpPr>
        <dsp:cNvPr id="0" name=""/>
        <dsp:cNvSpPr/>
      </dsp:nvSpPr>
      <dsp:spPr>
        <a:xfrm>
          <a:off x="0" y="1528770"/>
          <a:ext cx="4688487" cy="6762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Mainly caused by smoking and environmental exposure </a:t>
          </a:r>
          <a:endParaRPr lang="en-US" sz="1700" kern="1200"/>
        </a:p>
      </dsp:txBody>
      <dsp:txXfrm>
        <a:off x="33012" y="1561782"/>
        <a:ext cx="4622463" cy="610236"/>
      </dsp:txXfrm>
    </dsp:sp>
    <dsp:sp modelId="{143C3F75-F34C-4B70-A00F-B21365CF5334}">
      <dsp:nvSpPr>
        <dsp:cNvPr id="0" name=""/>
        <dsp:cNvSpPr/>
      </dsp:nvSpPr>
      <dsp:spPr>
        <a:xfrm>
          <a:off x="0" y="2253990"/>
          <a:ext cx="4688487" cy="6762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Affects quality of life and daily functioning </a:t>
          </a:r>
          <a:endParaRPr lang="en-US" sz="1700" kern="1200"/>
        </a:p>
      </dsp:txBody>
      <dsp:txXfrm>
        <a:off x="33012" y="2287002"/>
        <a:ext cx="4622463" cy="610236"/>
      </dsp:txXfrm>
    </dsp:sp>
    <dsp:sp modelId="{6D372074-46A2-4E9B-98A7-4A5CCBE20A2C}">
      <dsp:nvSpPr>
        <dsp:cNvPr id="0" name=""/>
        <dsp:cNvSpPr/>
      </dsp:nvSpPr>
      <dsp:spPr>
        <a:xfrm>
          <a:off x="0" y="2979209"/>
          <a:ext cx="4688487" cy="6762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Case study focuses on a fictional COPD patient </a:t>
          </a:r>
          <a:r>
            <a:rPr lang="en-US" sz="1700" kern="1200"/>
            <a:t>(Pippalapalli and Lumb, 2023)</a:t>
          </a:r>
        </a:p>
      </dsp:txBody>
      <dsp:txXfrm>
        <a:off x="33012" y="3012221"/>
        <a:ext cx="4622463" cy="610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2384CB-A5F6-465D-85FA-4E76BB0F7527}">
      <dsp:nvSpPr>
        <dsp:cNvPr id="0" name=""/>
        <dsp:cNvSpPr/>
      </dsp:nvSpPr>
      <dsp:spPr>
        <a:xfrm>
          <a:off x="665819" y="0"/>
          <a:ext cx="7545955" cy="3429000"/>
        </a:xfrm>
        <a:prstGeom prst="rightArrow">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C8B20E1-D109-45CE-A654-BDC280701549}">
      <dsp:nvSpPr>
        <dsp:cNvPr id="0" name=""/>
        <dsp:cNvSpPr/>
      </dsp:nvSpPr>
      <dsp:spPr>
        <a:xfrm>
          <a:off x="3901" y="1028700"/>
          <a:ext cx="1705729" cy="137160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t>The patient is Mr. Ahmed Khan, a 65-year-old male retired factory worker </a:t>
          </a:r>
          <a:endParaRPr lang="en-US" sz="1300" kern="1200"/>
        </a:p>
      </dsp:txBody>
      <dsp:txXfrm>
        <a:off x="70857" y="1095656"/>
        <a:ext cx="1571817" cy="1237688"/>
      </dsp:txXfrm>
    </dsp:sp>
    <dsp:sp modelId="{84533B8F-AEC4-4ECF-9771-50F2CF08897D}">
      <dsp:nvSpPr>
        <dsp:cNvPr id="0" name=""/>
        <dsp:cNvSpPr/>
      </dsp:nvSpPr>
      <dsp:spPr>
        <a:xfrm>
          <a:off x="1794917" y="1028700"/>
          <a:ext cx="1705729" cy="137160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t>He has a long history of smoking for approximately 40 years </a:t>
          </a:r>
          <a:endParaRPr lang="en-US" sz="1300" kern="1200"/>
        </a:p>
      </dsp:txBody>
      <dsp:txXfrm>
        <a:off x="1861873" y="1095656"/>
        <a:ext cx="1571817" cy="1237688"/>
      </dsp:txXfrm>
    </dsp:sp>
    <dsp:sp modelId="{52032579-7E81-450D-A5A8-0C875B2E4E5F}">
      <dsp:nvSpPr>
        <dsp:cNvPr id="0" name=""/>
        <dsp:cNvSpPr/>
      </dsp:nvSpPr>
      <dsp:spPr>
        <a:xfrm>
          <a:off x="3585932" y="1028700"/>
          <a:ext cx="1705729" cy="137160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t>He leads a sedentary lifestyle with minimal physical activity due to breathlessness </a:t>
          </a:r>
          <a:endParaRPr lang="en-US" sz="1300" kern="1200"/>
        </a:p>
      </dsp:txBody>
      <dsp:txXfrm>
        <a:off x="3652888" y="1095656"/>
        <a:ext cx="1571817" cy="1237688"/>
      </dsp:txXfrm>
    </dsp:sp>
    <dsp:sp modelId="{DF109691-18E5-4103-8C3B-C03310BBD7B0}">
      <dsp:nvSpPr>
        <dsp:cNvPr id="0" name=""/>
        <dsp:cNvSpPr/>
      </dsp:nvSpPr>
      <dsp:spPr>
        <a:xfrm>
          <a:off x="5376948" y="1028700"/>
          <a:ext cx="1705729" cy="137160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t>Health measurements include overweight BMI, hypertension, and low oxygen saturation (~90%) </a:t>
          </a:r>
          <a:endParaRPr lang="en-US" sz="1300" kern="1200"/>
        </a:p>
      </dsp:txBody>
      <dsp:txXfrm>
        <a:off x="5443904" y="1095656"/>
        <a:ext cx="1571817" cy="1237688"/>
      </dsp:txXfrm>
    </dsp:sp>
    <dsp:sp modelId="{E283ABB7-6BBE-48A5-A64B-0A441AF600F5}">
      <dsp:nvSpPr>
        <dsp:cNvPr id="0" name=""/>
        <dsp:cNvSpPr/>
      </dsp:nvSpPr>
      <dsp:spPr>
        <a:xfrm>
          <a:off x="7167964" y="1028700"/>
          <a:ext cx="1705729" cy="1371600"/>
        </a:xfrm>
        <a:prstGeom prst="round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t>His medical history includes chronic cough, frequent chest infections, and COPD diagnosis </a:t>
          </a:r>
          <a:endParaRPr lang="en-US" sz="1300" kern="1200"/>
        </a:p>
      </dsp:txBody>
      <dsp:txXfrm>
        <a:off x="7234920" y="1095656"/>
        <a:ext cx="1571817" cy="12376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11B9E-2F43-442F-A15C-C828D49E6D74}">
      <dsp:nvSpPr>
        <dsp:cNvPr id="0" name=""/>
        <dsp:cNvSpPr/>
      </dsp:nvSpPr>
      <dsp:spPr>
        <a:xfrm>
          <a:off x="2384196" y="1237868"/>
          <a:ext cx="1520190" cy="1520190"/>
        </a:xfrm>
        <a:prstGeom prst="ellipse">
          <a:avLst/>
        </a:prstGeom>
        <a:gradFill rotWithShape="0">
          <a:gsLst>
            <a:gs pos="0">
              <a:schemeClr val="accent2">
                <a:alpha val="50000"/>
                <a:hueOff val="0"/>
                <a:satOff val="0"/>
                <a:lumOff val="0"/>
                <a:alphaOff val="0"/>
                <a:shade val="51000"/>
                <a:satMod val="130000"/>
              </a:schemeClr>
            </a:gs>
            <a:gs pos="80000">
              <a:schemeClr val="accent2">
                <a:alpha val="50000"/>
                <a:hueOff val="0"/>
                <a:satOff val="0"/>
                <a:lumOff val="0"/>
                <a:alphaOff val="0"/>
                <a:shade val="93000"/>
                <a:satMod val="130000"/>
              </a:schemeClr>
            </a:gs>
            <a:gs pos="100000">
              <a:schemeClr val="accent2">
                <a:alpha val="50000"/>
                <a:hueOff val="0"/>
                <a:satOff val="0"/>
                <a:lumOff val="0"/>
                <a:alphaOff val="0"/>
                <a:shade val="94000"/>
                <a:satMod val="135000"/>
              </a:schemeClr>
            </a:gs>
          </a:gsLst>
          <a:lin ang="16200000" scaled="0"/>
        </a:gradFill>
        <a:ln>
          <a:noFill/>
        </a:ln>
        <a:effectLst/>
      </dsp:spPr>
      <dsp:style>
        <a:lnRef idx="0">
          <a:scrgbClr r="0" g="0" b="0"/>
        </a:lnRef>
        <a:fillRef idx="3">
          <a:scrgbClr r="0" g="0" b="0"/>
        </a:fillRef>
        <a:effectRef idx="0">
          <a:scrgbClr r="0" g="0" b="0"/>
        </a:effectRef>
        <a:fontRef idx="minor">
          <a:schemeClr val="tx1"/>
        </a:fontRef>
      </dsp:style>
    </dsp:sp>
    <dsp:sp modelId="{0D78C2B7-FB71-42D2-9F01-DFE3648B5C55}">
      <dsp:nvSpPr>
        <dsp:cNvPr id="0" name=""/>
        <dsp:cNvSpPr/>
      </dsp:nvSpPr>
      <dsp:spPr>
        <a:xfrm>
          <a:off x="2262581" y="0"/>
          <a:ext cx="1763420" cy="102069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US" sz="1200" kern="1200"/>
            <a:t>Smoking cessation is essential to prevent further lung damage, supported by NHS Stop Smoking Services (Beachey, 2022)</a:t>
          </a:r>
        </a:p>
      </dsp:txBody>
      <dsp:txXfrm>
        <a:off x="2262581" y="0"/>
        <a:ext cx="1763420" cy="1020699"/>
      </dsp:txXfrm>
    </dsp:sp>
    <dsp:sp modelId="{E0617B90-A168-4BDE-8240-01BE16A0DF3C}">
      <dsp:nvSpPr>
        <dsp:cNvPr id="0" name=""/>
        <dsp:cNvSpPr/>
      </dsp:nvSpPr>
      <dsp:spPr>
        <a:xfrm>
          <a:off x="2962476" y="1657875"/>
          <a:ext cx="1520190" cy="1520190"/>
        </a:xfrm>
        <a:prstGeom prst="ellipse">
          <a:avLst/>
        </a:prstGeom>
        <a:gradFill rotWithShape="0">
          <a:gsLst>
            <a:gs pos="0">
              <a:schemeClr val="accent3">
                <a:alpha val="50000"/>
                <a:hueOff val="0"/>
                <a:satOff val="0"/>
                <a:lumOff val="0"/>
                <a:alphaOff val="0"/>
                <a:shade val="51000"/>
                <a:satMod val="130000"/>
              </a:schemeClr>
            </a:gs>
            <a:gs pos="80000">
              <a:schemeClr val="accent3">
                <a:alpha val="50000"/>
                <a:hueOff val="0"/>
                <a:satOff val="0"/>
                <a:lumOff val="0"/>
                <a:alphaOff val="0"/>
                <a:shade val="93000"/>
                <a:satMod val="130000"/>
              </a:schemeClr>
            </a:gs>
            <a:gs pos="100000">
              <a:schemeClr val="accent3">
                <a:alpha val="50000"/>
                <a:hueOff val="0"/>
                <a:satOff val="0"/>
                <a:lumOff val="0"/>
                <a:alphaOff val="0"/>
                <a:shade val="94000"/>
                <a:satMod val="135000"/>
              </a:schemeClr>
            </a:gs>
          </a:gsLst>
          <a:lin ang="16200000" scaled="0"/>
        </a:gradFill>
        <a:ln>
          <a:noFill/>
        </a:ln>
        <a:effectLst/>
      </dsp:spPr>
      <dsp:style>
        <a:lnRef idx="0">
          <a:scrgbClr r="0" g="0" b="0"/>
        </a:lnRef>
        <a:fillRef idx="3">
          <a:scrgbClr r="0" g="0" b="0"/>
        </a:fillRef>
        <a:effectRef idx="0">
          <a:scrgbClr r="0" g="0" b="0"/>
        </a:effectRef>
        <a:fontRef idx="minor">
          <a:schemeClr val="tx1"/>
        </a:fontRef>
      </dsp:style>
    </dsp:sp>
    <dsp:sp modelId="{DA0E0950-1BBA-4CA6-988A-9D5E839CAA1C}">
      <dsp:nvSpPr>
        <dsp:cNvPr id="0" name=""/>
        <dsp:cNvSpPr/>
      </dsp:nvSpPr>
      <dsp:spPr>
        <a:xfrm>
          <a:off x="4603673" y="1346454"/>
          <a:ext cx="1580997" cy="110756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US" sz="1200" kern="1200" dirty="0"/>
            <a:t>A balanced, high-protein diet helps improve immunity and maintain muscle strength (</a:t>
          </a:r>
          <a:r>
            <a:rPr lang="en-US" sz="1200" kern="1200" dirty="0" err="1"/>
            <a:t>Bhatiaa</a:t>
          </a:r>
          <a:r>
            <a:rPr lang="en-US" sz="1200" kern="1200" dirty="0"/>
            <a:t> et al., 2022)</a:t>
          </a:r>
        </a:p>
      </dsp:txBody>
      <dsp:txXfrm>
        <a:off x="4603673" y="1346454"/>
        <a:ext cx="1580997" cy="1107567"/>
      </dsp:txXfrm>
    </dsp:sp>
    <dsp:sp modelId="{244911C2-AA90-4E30-B59C-5820C83B593C}">
      <dsp:nvSpPr>
        <dsp:cNvPr id="0" name=""/>
        <dsp:cNvSpPr/>
      </dsp:nvSpPr>
      <dsp:spPr>
        <a:xfrm>
          <a:off x="2741745" y="2338052"/>
          <a:ext cx="1520190" cy="1520190"/>
        </a:xfrm>
        <a:prstGeom prst="ellipse">
          <a:avLst/>
        </a:prstGeom>
        <a:gradFill rotWithShape="0">
          <a:gsLst>
            <a:gs pos="0">
              <a:schemeClr val="accent4">
                <a:alpha val="50000"/>
                <a:hueOff val="0"/>
                <a:satOff val="0"/>
                <a:lumOff val="0"/>
                <a:alphaOff val="0"/>
                <a:shade val="51000"/>
                <a:satMod val="130000"/>
              </a:schemeClr>
            </a:gs>
            <a:gs pos="80000">
              <a:schemeClr val="accent4">
                <a:alpha val="50000"/>
                <a:hueOff val="0"/>
                <a:satOff val="0"/>
                <a:lumOff val="0"/>
                <a:alphaOff val="0"/>
                <a:shade val="93000"/>
                <a:satMod val="130000"/>
              </a:schemeClr>
            </a:gs>
            <a:gs pos="100000">
              <a:schemeClr val="accent4">
                <a:alpha val="50000"/>
                <a:hueOff val="0"/>
                <a:satOff val="0"/>
                <a:lumOff val="0"/>
                <a:alphaOff val="0"/>
                <a:shade val="94000"/>
                <a:satMod val="135000"/>
              </a:schemeClr>
            </a:gs>
          </a:gsLst>
          <a:lin ang="16200000" scaled="0"/>
        </a:gradFill>
        <a:ln>
          <a:noFill/>
        </a:ln>
        <a:effectLst/>
      </dsp:spPr>
      <dsp:style>
        <a:lnRef idx="0">
          <a:scrgbClr r="0" g="0" b="0"/>
        </a:lnRef>
        <a:fillRef idx="3">
          <a:scrgbClr r="0" g="0" b="0"/>
        </a:fillRef>
        <a:effectRef idx="0">
          <a:scrgbClr r="0" g="0" b="0"/>
        </a:effectRef>
        <a:fontRef idx="minor">
          <a:schemeClr val="tx1"/>
        </a:fontRef>
      </dsp:style>
    </dsp:sp>
    <dsp:sp modelId="{A374CF3F-0D7E-406B-99AF-6444F3543746}">
      <dsp:nvSpPr>
        <dsp:cNvPr id="0" name=""/>
        <dsp:cNvSpPr/>
      </dsp:nvSpPr>
      <dsp:spPr>
        <a:xfrm>
          <a:off x="4360443" y="3235833"/>
          <a:ext cx="1580997" cy="110756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US" sz="1200" kern="1200"/>
            <a:t>Gradual weight management is recommended due to the patient’s overweight status </a:t>
          </a:r>
        </a:p>
      </dsp:txBody>
      <dsp:txXfrm>
        <a:off x="4360443" y="3235833"/>
        <a:ext cx="1580997" cy="1107567"/>
      </dsp:txXfrm>
    </dsp:sp>
    <dsp:sp modelId="{3AED3227-751E-4D06-B431-E07914948508}">
      <dsp:nvSpPr>
        <dsp:cNvPr id="0" name=""/>
        <dsp:cNvSpPr/>
      </dsp:nvSpPr>
      <dsp:spPr>
        <a:xfrm>
          <a:off x="2026647" y="2338052"/>
          <a:ext cx="1520190" cy="1520190"/>
        </a:xfrm>
        <a:prstGeom prst="ellipse">
          <a:avLst/>
        </a:prstGeom>
        <a:gradFill rotWithShape="0">
          <a:gsLst>
            <a:gs pos="0">
              <a:schemeClr val="accent5">
                <a:alpha val="50000"/>
                <a:hueOff val="0"/>
                <a:satOff val="0"/>
                <a:lumOff val="0"/>
                <a:alphaOff val="0"/>
                <a:shade val="51000"/>
                <a:satMod val="130000"/>
              </a:schemeClr>
            </a:gs>
            <a:gs pos="80000">
              <a:schemeClr val="accent5">
                <a:alpha val="50000"/>
                <a:hueOff val="0"/>
                <a:satOff val="0"/>
                <a:lumOff val="0"/>
                <a:alphaOff val="0"/>
                <a:shade val="93000"/>
                <a:satMod val="130000"/>
              </a:schemeClr>
            </a:gs>
            <a:gs pos="100000">
              <a:schemeClr val="accent5">
                <a:alpha val="50000"/>
                <a:hueOff val="0"/>
                <a:satOff val="0"/>
                <a:lumOff val="0"/>
                <a:alphaOff val="0"/>
                <a:shade val="94000"/>
                <a:satMod val="135000"/>
              </a:schemeClr>
            </a:gs>
          </a:gsLst>
          <a:lin ang="16200000" scaled="0"/>
        </a:gradFill>
        <a:ln>
          <a:noFill/>
        </a:ln>
        <a:effectLst/>
      </dsp:spPr>
      <dsp:style>
        <a:lnRef idx="0">
          <a:scrgbClr r="0" g="0" b="0"/>
        </a:lnRef>
        <a:fillRef idx="3">
          <a:scrgbClr r="0" g="0" b="0"/>
        </a:fillRef>
        <a:effectRef idx="0">
          <a:scrgbClr r="0" g="0" b="0"/>
        </a:effectRef>
        <a:fontRef idx="minor">
          <a:schemeClr val="tx1"/>
        </a:fontRef>
      </dsp:style>
    </dsp:sp>
    <dsp:sp modelId="{7EEFC204-530C-4388-A3B4-B13D1ED1B53E}">
      <dsp:nvSpPr>
        <dsp:cNvPr id="0" name=""/>
        <dsp:cNvSpPr/>
      </dsp:nvSpPr>
      <dsp:spPr>
        <a:xfrm>
          <a:off x="347141" y="3235833"/>
          <a:ext cx="1580997" cy="110756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US" sz="1200" kern="1200"/>
            <a:t>Light physical activity such as walking or pulmonary rehabilitation improves lung capacity (Phyu et al., 2023)</a:t>
          </a:r>
        </a:p>
      </dsp:txBody>
      <dsp:txXfrm>
        <a:off x="347141" y="3235833"/>
        <a:ext cx="1580997" cy="1107567"/>
      </dsp:txXfrm>
    </dsp:sp>
    <dsp:sp modelId="{F54D89F3-0A4A-4B79-A1B1-0749B0C27095}">
      <dsp:nvSpPr>
        <dsp:cNvPr id="0" name=""/>
        <dsp:cNvSpPr/>
      </dsp:nvSpPr>
      <dsp:spPr>
        <a:xfrm>
          <a:off x="1805916" y="1657875"/>
          <a:ext cx="1520190" cy="1520190"/>
        </a:xfrm>
        <a:prstGeom prst="ellipse">
          <a:avLst/>
        </a:prstGeom>
        <a:gradFill rotWithShape="0">
          <a:gsLst>
            <a:gs pos="0">
              <a:schemeClr val="accent6">
                <a:alpha val="50000"/>
                <a:hueOff val="0"/>
                <a:satOff val="0"/>
                <a:lumOff val="0"/>
                <a:alphaOff val="0"/>
                <a:shade val="51000"/>
                <a:satMod val="130000"/>
              </a:schemeClr>
            </a:gs>
            <a:gs pos="80000">
              <a:schemeClr val="accent6">
                <a:alpha val="50000"/>
                <a:hueOff val="0"/>
                <a:satOff val="0"/>
                <a:lumOff val="0"/>
                <a:alphaOff val="0"/>
                <a:shade val="93000"/>
                <a:satMod val="130000"/>
              </a:schemeClr>
            </a:gs>
            <a:gs pos="100000">
              <a:schemeClr val="accent6">
                <a:alpha val="50000"/>
                <a:hueOff val="0"/>
                <a:satOff val="0"/>
                <a:lumOff val="0"/>
                <a:alphaOff val="0"/>
                <a:shade val="94000"/>
                <a:satMod val="135000"/>
              </a:schemeClr>
            </a:gs>
          </a:gsLst>
          <a:lin ang="16200000" scaled="0"/>
        </a:gradFill>
        <a:ln>
          <a:noFill/>
        </a:ln>
        <a:effectLst/>
      </dsp:spPr>
      <dsp:style>
        <a:lnRef idx="0">
          <a:scrgbClr r="0" g="0" b="0"/>
        </a:lnRef>
        <a:fillRef idx="3">
          <a:scrgbClr r="0" g="0" b="0"/>
        </a:fillRef>
        <a:effectRef idx="0">
          <a:scrgbClr r="0" g="0" b="0"/>
        </a:effectRef>
        <a:fontRef idx="minor">
          <a:schemeClr val="tx1"/>
        </a:fontRef>
      </dsp:style>
    </dsp:sp>
    <dsp:sp modelId="{E233A085-B3BF-4D29-9D94-74F648AC33CD}">
      <dsp:nvSpPr>
        <dsp:cNvPr id="0" name=""/>
        <dsp:cNvSpPr/>
      </dsp:nvSpPr>
      <dsp:spPr>
        <a:xfrm>
          <a:off x="103911" y="1346454"/>
          <a:ext cx="1580997" cy="110756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US" sz="1200" kern="1200"/>
            <a:t>Avoiding pollutants and irritants helps reduce respiratory symptoms and exacerbations (Oyeyemi et al., 2026)</a:t>
          </a:r>
        </a:p>
      </dsp:txBody>
      <dsp:txXfrm>
        <a:off x="103911" y="1346454"/>
        <a:ext cx="1580997" cy="11075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CD0E37-B12B-4306-B58F-DC5F65E3CD9B}">
      <dsp:nvSpPr>
        <dsp:cNvPr id="0" name=""/>
        <dsp:cNvSpPr/>
      </dsp:nvSpPr>
      <dsp:spPr>
        <a:xfrm>
          <a:off x="0" y="349"/>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D8B684-57F3-40EA-9344-431D1C78479D}">
      <dsp:nvSpPr>
        <dsp:cNvPr id="0" name=""/>
        <dsp:cNvSpPr/>
      </dsp:nvSpPr>
      <dsp:spPr>
        <a:xfrm>
          <a:off x="0" y="349"/>
          <a:ext cx="6096000" cy="57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Smoking cessation is essential to prevent further lung damage, supported by NHS Stop Smoking Services (</a:t>
          </a:r>
          <a:r>
            <a:rPr lang="en-US" sz="1600" kern="1200" dirty="0" err="1"/>
            <a:t>Rahaneet</a:t>
          </a:r>
          <a:r>
            <a:rPr lang="en-US" sz="1600" kern="1200" dirty="0"/>
            <a:t> al., 2024)</a:t>
          </a:r>
        </a:p>
      </dsp:txBody>
      <dsp:txXfrm>
        <a:off x="0" y="349"/>
        <a:ext cx="6096000" cy="572324"/>
      </dsp:txXfrm>
    </dsp:sp>
    <dsp:sp modelId="{8AA6C651-302A-4C97-B219-2D067055EFA3}">
      <dsp:nvSpPr>
        <dsp:cNvPr id="0" name=""/>
        <dsp:cNvSpPr/>
      </dsp:nvSpPr>
      <dsp:spPr>
        <a:xfrm>
          <a:off x="0" y="572674"/>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45FA8C-83E8-4836-85C3-F7E707BFD74B}">
      <dsp:nvSpPr>
        <dsp:cNvPr id="0" name=""/>
        <dsp:cNvSpPr/>
      </dsp:nvSpPr>
      <dsp:spPr>
        <a:xfrm>
          <a:off x="0" y="572674"/>
          <a:ext cx="6096000" cy="57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A balanced, high-protein diet helps improve immunity and maintain muscle strength </a:t>
          </a:r>
        </a:p>
      </dsp:txBody>
      <dsp:txXfrm>
        <a:off x="0" y="572674"/>
        <a:ext cx="6096000" cy="572324"/>
      </dsp:txXfrm>
    </dsp:sp>
    <dsp:sp modelId="{7E8FCB77-E12E-4C60-A803-EFC18B392B50}">
      <dsp:nvSpPr>
        <dsp:cNvPr id="0" name=""/>
        <dsp:cNvSpPr/>
      </dsp:nvSpPr>
      <dsp:spPr>
        <a:xfrm>
          <a:off x="0" y="1144998"/>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51DCD8-09D4-4ACE-9FBC-9A52D3E6BC79}">
      <dsp:nvSpPr>
        <dsp:cNvPr id="0" name=""/>
        <dsp:cNvSpPr/>
      </dsp:nvSpPr>
      <dsp:spPr>
        <a:xfrm>
          <a:off x="0" y="1144998"/>
          <a:ext cx="6096000" cy="57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Gradual weight management is recommended due to the patient’s overweight status </a:t>
          </a:r>
        </a:p>
      </dsp:txBody>
      <dsp:txXfrm>
        <a:off x="0" y="1144998"/>
        <a:ext cx="6096000" cy="572324"/>
      </dsp:txXfrm>
    </dsp:sp>
    <dsp:sp modelId="{227596BB-1653-4AAD-B858-F10A826712BE}">
      <dsp:nvSpPr>
        <dsp:cNvPr id="0" name=""/>
        <dsp:cNvSpPr/>
      </dsp:nvSpPr>
      <dsp:spPr>
        <a:xfrm>
          <a:off x="0" y="1717323"/>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D287A7-2FC7-41E2-938D-6F7C84EC3DB1}">
      <dsp:nvSpPr>
        <dsp:cNvPr id="0" name=""/>
        <dsp:cNvSpPr/>
      </dsp:nvSpPr>
      <dsp:spPr>
        <a:xfrm>
          <a:off x="0" y="1717323"/>
          <a:ext cx="6096000" cy="57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Light physical activity such as walking or pulmonary rehabilitation improves lung capacity (Behrens et al., 2023)</a:t>
          </a:r>
        </a:p>
      </dsp:txBody>
      <dsp:txXfrm>
        <a:off x="0" y="1717323"/>
        <a:ext cx="6096000" cy="572324"/>
      </dsp:txXfrm>
    </dsp:sp>
    <dsp:sp modelId="{F99E4ECA-7D97-4AB6-97F9-E613E65C1F5C}">
      <dsp:nvSpPr>
        <dsp:cNvPr id="0" name=""/>
        <dsp:cNvSpPr/>
      </dsp:nvSpPr>
      <dsp:spPr>
        <a:xfrm>
          <a:off x="0" y="2289647"/>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6A5A7E-790C-4534-9CA1-9A946E86A2EA}">
      <dsp:nvSpPr>
        <dsp:cNvPr id="0" name=""/>
        <dsp:cNvSpPr/>
      </dsp:nvSpPr>
      <dsp:spPr>
        <a:xfrm>
          <a:off x="0" y="2289647"/>
          <a:ext cx="6096000" cy="57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Avoiding pollutants and irritants helps reduce respiratory symptoms and exacerbations </a:t>
          </a:r>
        </a:p>
      </dsp:txBody>
      <dsp:txXfrm>
        <a:off x="0" y="2289647"/>
        <a:ext cx="6096000" cy="5723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8A62B-CA42-44E3-861F-D6345E111518}">
      <dsp:nvSpPr>
        <dsp:cNvPr id="0" name=""/>
        <dsp:cNvSpPr/>
      </dsp:nvSpPr>
      <dsp:spPr>
        <a:xfrm>
          <a:off x="0" y="993329"/>
          <a:ext cx="9128136" cy="1324438"/>
        </a:xfrm>
        <a:prstGeom prst="notchedRightArrow">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BC0EE9D0-86AF-4BC8-92F2-B33C24AD59F5}">
      <dsp:nvSpPr>
        <dsp:cNvPr id="0" name=""/>
        <dsp:cNvSpPr/>
      </dsp:nvSpPr>
      <dsp:spPr>
        <a:xfrm>
          <a:off x="3610" y="0"/>
          <a:ext cx="1578481" cy="1324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90000"/>
            </a:lnSpc>
            <a:spcBef>
              <a:spcPct val="0"/>
            </a:spcBef>
            <a:spcAft>
              <a:spcPct val="35000"/>
            </a:spcAft>
            <a:buNone/>
          </a:pPr>
          <a:r>
            <a:rPr lang="en-US" sz="1200" b="0" i="0" kern="1200" baseline="0"/>
            <a:t>Regular use of prescribed inhalers (bronchodilators and corticosteroids) improves airflow and reduces inflammation </a:t>
          </a:r>
          <a:endParaRPr lang="en-US" sz="1200" kern="1200"/>
        </a:p>
      </dsp:txBody>
      <dsp:txXfrm>
        <a:off x="3610" y="0"/>
        <a:ext cx="1578481" cy="1324438"/>
      </dsp:txXfrm>
    </dsp:sp>
    <dsp:sp modelId="{56CDD9FA-057B-4535-9AA7-604E03F3C6CC}">
      <dsp:nvSpPr>
        <dsp:cNvPr id="0" name=""/>
        <dsp:cNvSpPr/>
      </dsp:nvSpPr>
      <dsp:spPr>
        <a:xfrm>
          <a:off x="627295" y="1489993"/>
          <a:ext cx="331109" cy="331109"/>
        </a:xfrm>
        <a:prstGeom prst="ellips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BC6ECB2-49BD-4000-9EBD-AEB5FA897E3F}">
      <dsp:nvSpPr>
        <dsp:cNvPr id="0" name=""/>
        <dsp:cNvSpPr/>
      </dsp:nvSpPr>
      <dsp:spPr>
        <a:xfrm>
          <a:off x="1661015" y="1986658"/>
          <a:ext cx="1578481" cy="1324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None/>
          </a:pPr>
          <a:r>
            <a:rPr lang="en-US" sz="1200" b="0" i="0" kern="1200" baseline="0" dirty="0"/>
            <a:t>Correct inhaler technique is essential for effective medication delivery </a:t>
          </a:r>
          <a:endParaRPr lang="en-US" sz="1200" kern="1200" dirty="0"/>
        </a:p>
      </dsp:txBody>
      <dsp:txXfrm>
        <a:off x="1661015" y="1986658"/>
        <a:ext cx="1578481" cy="1324438"/>
      </dsp:txXfrm>
    </dsp:sp>
    <dsp:sp modelId="{CF8FD3D5-5FFB-4AAB-9B17-5431DAC76EAB}">
      <dsp:nvSpPr>
        <dsp:cNvPr id="0" name=""/>
        <dsp:cNvSpPr/>
      </dsp:nvSpPr>
      <dsp:spPr>
        <a:xfrm>
          <a:off x="2284701" y="1489993"/>
          <a:ext cx="331109" cy="331109"/>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7FDAAD1-F6F8-456D-A497-B5A49CC4825E}">
      <dsp:nvSpPr>
        <dsp:cNvPr id="0" name=""/>
        <dsp:cNvSpPr/>
      </dsp:nvSpPr>
      <dsp:spPr>
        <a:xfrm>
          <a:off x="3318420" y="0"/>
          <a:ext cx="1578481" cy="1324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90000"/>
            </a:lnSpc>
            <a:spcBef>
              <a:spcPct val="0"/>
            </a:spcBef>
            <a:spcAft>
              <a:spcPct val="35000"/>
            </a:spcAft>
            <a:buNone/>
          </a:pPr>
          <a:r>
            <a:rPr lang="en-US" sz="1200" b="0" i="0" kern="1200" baseline="0" dirty="0"/>
            <a:t>Breathing exercises such as pursed-lip breathing help control breathlessness </a:t>
          </a:r>
          <a:r>
            <a:rPr lang="en-US" sz="1200" kern="1200" dirty="0"/>
            <a:t>(Freund et al., 2023)</a:t>
          </a:r>
        </a:p>
      </dsp:txBody>
      <dsp:txXfrm>
        <a:off x="3318420" y="0"/>
        <a:ext cx="1578481" cy="1324438"/>
      </dsp:txXfrm>
    </dsp:sp>
    <dsp:sp modelId="{A5E3C639-326C-4BCA-BEF1-BF5EACF3AA96}">
      <dsp:nvSpPr>
        <dsp:cNvPr id="0" name=""/>
        <dsp:cNvSpPr/>
      </dsp:nvSpPr>
      <dsp:spPr>
        <a:xfrm>
          <a:off x="3942106" y="1489993"/>
          <a:ext cx="331109" cy="331109"/>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0EA8B07-5505-49AF-AA55-959818F485FC}">
      <dsp:nvSpPr>
        <dsp:cNvPr id="0" name=""/>
        <dsp:cNvSpPr/>
      </dsp:nvSpPr>
      <dsp:spPr>
        <a:xfrm>
          <a:off x="4975825" y="1986658"/>
          <a:ext cx="1578481" cy="1324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None/>
          </a:pPr>
          <a:r>
            <a:rPr lang="en-US" sz="1200" b="0" i="0" kern="1200" baseline="0"/>
            <a:t>Oxygen saturation monitoring helps track disease progression when required </a:t>
          </a:r>
          <a:endParaRPr lang="en-US" sz="1200" kern="1200"/>
        </a:p>
      </dsp:txBody>
      <dsp:txXfrm>
        <a:off x="4975825" y="1986658"/>
        <a:ext cx="1578481" cy="1324438"/>
      </dsp:txXfrm>
    </dsp:sp>
    <dsp:sp modelId="{49C37050-F903-423C-952B-AF326CFDD75E}">
      <dsp:nvSpPr>
        <dsp:cNvPr id="0" name=""/>
        <dsp:cNvSpPr/>
      </dsp:nvSpPr>
      <dsp:spPr>
        <a:xfrm>
          <a:off x="5599511" y="1489993"/>
          <a:ext cx="331109" cy="331109"/>
        </a:xfrm>
        <a:prstGeom prst="ellips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FC376C1F-DB4D-4348-BB40-04F3F68DAA06}">
      <dsp:nvSpPr>
        <dsp:cNvPr id="0" name=""/>
        <dsp:cNvSpPr/>
      </dsp:nvSpPr>
      <dsp:spPr>
        <a:xfrm>
          <a:off x="6633231" y="0"/>
          <a:ext cx="1578481" cy="1324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90000"/>
            </a:lnSpc>
            <a:spcBef>
              <a:spcPct val="0"/>
            </a:spcBef>
            <a:spcAft>
              <a:spcPct val="35000"/>
            </a:spcAft>
            <a:buNone/>
          </a:pPr>
          <a:r>
            <a:rPr lang="en-US" sz="1200" b="0" i="0" kern="1200" baseline="0"/>
            <a:t>Planned rest periods and energy conservation techniques reduce fatigue levels </a:t>
          </a:r>
          <a:endParaRPr lang="en-US" sz="1200" kern="1200"/>
        </a:p>
      </dsp:txBody>
      <dsp:txXfrm>
        <a:off x="6633231" y="0"/>
        <a:ext cx="1578481" cy="1324438"/>
      </dsp:txXfrm>
    </dsp:sp>
    <dsp:sp modelId="{36EB1338-ACE2-44D3-B924-0EF41E136A0A}">
      <dsp:nvSpPr>
        <dsp:cNvPr id="0" name=""/>
        <dsp:cNvSpPr/>
      </dsp:nvSpPr>
      <dsp:spPr>
        <a:xfrm>
          <a:off x="7256916" y="1489993"/>
          <a:ext cx="331109" cy="331109"/>
        </a:xfrm>
        <a:prstGeom prst="ellipse">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8D825D-67BF-494F-83EC-3E8B498743B5}">
      <dsp:nvSpPr>
        <dsp:cNvPr id="0" name=""/>
        <dsp:cNvSpPr/>
      </dsp:nvSpPr>
      <dsp:spPr>
        <a:xfrm>
          <a:off x="1096" y="396323"/>
          <a:ext cx="2137450" cy="2137450"/>
        </a:xfrm>
        <a:prstGeom prst="ellipse">
          <a:avLst/>
        </a:prstGeom>
        <a:gradFill rotWithShape="0">
          <a:gsLst>
            <a:gs pos="0">
              <a:schemeClr val="accent2">
                <a:alpha val="50000"/>
                <a:hueOff val="0"/>
                <a:satOff val="0"/>
                <a:lumOff val="0"/>
                <a:alphaOff val="0"/>
                <a:shade val="51000"/>
                <a:satMod val="130000"/>
              </a:schemeClr>
            </a:gs>
            <a:gs pos="80000">
              <a:schemeClr val="accent2">
                <a:alpha val="50000"/>
                <a:hueOff val="0"/>
                <a:satOff val="0"/>
                <a:lumOff val="0"/>
                <a:alphaOff val="0"/>
                <a:shade val="93000"/>
                <a:satMod val="130000"/>
              </a:schemeClr>
            </a:gs>
            <a:gs pos="100000">
              <a:schemeClr val="accent2">
                <a:alpha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7631" tIns="19050" rIns="117631" bIns="19050" numCol="1" spcCol="1270" anchor="ctr" anchorCtr="0">
          <a:noAutofit/>
        </a:bodyPr>
        <a:lstStyle/>
        <a:p>
          <a:pPr marL="0" lvl="0" indent="0" algn="ctr" defTabSz="666750">
            <a:lnSpc>
              <a:spcPct val="90000"/>
            </a:lnSpc>
            <a:spcBef>
              <a:spcPct val="0"/>
            </a:spcBef>
            <a:spcAft>
              <a:spcPct val="35000"/>
            </a:spcAft>
            <a:buNone/>
          </a:pPr>
          <a:r>
            <a:rPr lang="en-US" sz="1500" b="0" i="0" kern="1200" baseline="0"/>
            <a:t>Care should be patient-centred, involving the patient in all decisions about treatment </a:t>
          </a:r>
          <a:endParaRPr lang="en-US" sz="1500" kern="1200"/>
        </a:p>
      </dsp:txBody>
      <dsp:txXfrm>
        <a:off x="314118" y="709345"/>
        <a:ext cx="1511406" cy="1511406"/>
      </dsp:txXfrm>
    </dsp:sp>
    <dsp:sp modelId="{9EA9B99D-991D-4129-A6D6-BAEF24437140}">
      <dsp:nvSpPr>
        <dsp:cNvPr id="0" name=""/>
        <dsp:cNvSpPr/>
      </dsp:nvSpPr>
      <dsp:spPr>
        <a:xfrm>
          <a:off x="1711056" y="396323"/>
          <a:ext cx="2137450" cy="2137450"/>
        </a:xfrm>
        <a:prstGeom prst="ellipse">
          <a:avLst/>
        </a:prstGeom>
        <a:gradFill rotWithShape="0">
          <a:gsLst>
            <a:gs pos="0">
              <a:schemeClr val="accent3">
                <a:alpha val="50000"/>
                <a:hueOff val="0"/>
                <a:satOff val="0"/>
                <a:lumOff val="0"/>
                <a:alphaOff val="0"/>
                <a:shade val="51000"/>
                <a:satMod val="130000"/>
              </a:schemeClr>
            </a:gs>
            <a:gs pos="80000">
              <a:schemeClr val="accent3">
                <a:alpha val="50000"/>
                <a:hueOff val="0"/>
                <a:satOff val="0"/>
                <a:lumOff val="0"/>
                <a:alphaOff val="0"/>
                <a:shade val="93000"/>
                <a:satMod val="130000"/>
              </a:schemeClr>
            </a:gs>
            <a:gs pos="100000">
              <a:schemeClr val="accent3">
                <a:alpha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7631" tIns="19050" rIns="117631" bIns="19050" numCol="1" spcCol="1270" anchor="ctr" anchorCtr="0">
          <a:noAutofit/>
        </a:bodyPr>
        <a:lstStyle/>
        <a:p>
          <a:pPr marL="0" lvl="0" indent="0" algn="ctr" defTabSz="666750">
            <a:lnSpc>
              <a:spcPct val="90000"/>
            </a:lnSpc>
            <a:spcBef>
              <a:spcPct val="0"/>
            </a:spcBef>
            <a:spcAft>
              <a:spcPct val="35000"/>
            </a:spcAft>
            <a:buNone/>
          </a:pPr>
          <a:r>
            <a:rPr lang="en-US" sz="1500" b="0" i="0" kern="1200" baseline="0"/>
            <a:t>Confidentiality must be maintained in line with professional healthcare standards </a:t>
          </a:r>
          <a:endParaRPr lang="en-US" sz="1500" kern="1200"/>
        </a:p>
      </dsp:txBody>
      <dsp:txXfrm>
        <a:off x="2024078" y="709345"/>
        <a:ext cx="1511406" cy="1511406"/>
      </dsp:txXfrm>
    </dsp:sp>
    <dsp:sp modelId="{2CF2C01F-4EDC-4DB8-9C05-6DD243B28224}">
      <dsp:nvSpPr>
        <dsp:cNvPr id="0" name=""/>
        <dsp:cNvSpPr/>
      </dsp:nvSpPr>
      <dsp:spPr>
        <a:xfrm>
          <a:off x="3421016" y="396323"/>
          <a:ext cx="2137450" cy="2137450"/>
        </a:xfrm>
        <a:prstGeom prst="ellipse">
          <a:avLst/>
        </a:prstGeom>
        <a:gradFill rotWithShape="0">
          <a:gsLst>
            <a:gs pos="0">
              <a:schemeClr val="accent4">
                <a:alpha val="50000"/>
                <a:hueOff val="0"/>
                <a:satOff val="0"/>
                <a:lumOff val="0"/>
                <a:alphaOff val="0"/>
                <a:shade val="51000"/>
                <a:satMod val="130000"/>
              </a:schemeClr>
            </a:gs>
            <a:gs pos="80000">
              <a:schemeClr val="accent4">
                <a:alpha val="50000"/>
                <a:hueOff val="0"/>
                <a:satOff val="0"/>
                <a:lumOff val="0"/>
                <a:alphaOff val="0"/>
                <a:shade val="93000"/>
                <a:satMod val="130000"/>
              </a:schemeClr>
            </a:gs>
            <a:gs pos="100000">
              <a:schemeClr val="accent4">
                <a:alpha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7631" tIns="19050" rIns="117631" bIns="19050" numCol="1" spcCol="1270" anchor="ctr" anchorCtr="0">
          <a:noAutofit/>
        </a:bodyPr>
        <a:lstStyle/>
        <a:p>
          <a:pPr marL="0" lvl="0" indent="0" algn="ctr" defTabSz="666750">
            <a:lnSpc>
              <a:spcPct val="90000"/>
            </a:lnSpc>
            <a:spcBef>
              <a:spcPct val="0"/>
            </a:spcBef>
            <a:spcAft>
              <a:spcPct val="35000"/>
            </a:spcAft>
            <a:buNone/>
          </a:pPr>
          <a:r>
            <a:rPr lang="en-US" sz="1500" b="0" i="0" kern="1200" baseline="0"/>
            <a:t>Respect for dignity and independence is essential in all aspects of care delivery </a:t>
          </a:r>
          <a:r>
            <a:rPr lang="en-US" sz="1500" kern="1200"/>
            <a:t>(Shelat, 2025)</a:t>
          </a:r>
        </a:p>
      </dsp:txBody>
      <dsp:txXfrm>
        <a:off x="3734038" y="709345"/>
        <a:ext cx="1511406" cy="1511406"/>
      </dsp:txXfrm>
    </dsp:sp>
    <dsp:sp modelId="{AA589EC7-771D-45BF-AA3A-43913E9D0CA2}">
      <dsp:nvSpPr>
        <dsp:cNvPr id="0" name=""/>
        <dsp:cNvSpPr/>
      </dsp:nvSpPr>
      <dsp:spPr>
        <a:xfrm>
          <a:off x="5130977" y="396323"/>
          <a:ext cx="2137450" cy="2137450"/>
        </a:xfrm>
        <a:prstGeom prst="ellipse">
          <a:avLst/>
        </a:prstGeom>
        <a:gradFill rotWithShape="0">
          <a:gsLst>
            <a:gs pos="0">
              <a:schemeClr val="accent5">
                <a:alpha val="50000"/>
                <a:hueOff val="0"/>
                <a:satOff val="0"/>
                <a:lumOff val="0"/>
                <a:alphaOff val="0"/>
                <a:shade val="51000"/>
                <a:satMod val="130000"/>
              </a:schemeClr>
            </a:gs>
            <a:gs pos="80000">
              <a:schemeClr val="accent5">
                <a:alpha val="50000"/>
                <a:hueOff val="0"/>
                <a:satOff val="0"/>
                <a:lumOff val="0"/>
                <a:alphaOff val="0"/>
                <a:shade val="93000"/>
                <a:satMod val="130000"/>
              </a:schemeClr>
            </a:gs>
            <a:gs pos="100000">
              <a:schemeClr val="accent5">
                <a:alpha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7631" tIns="19050" rIns="117631" bIns="19050" numCol="1" spcCol="1270" anchor="ctr" anchorCtr="0">
          <a:noAutofit/>
        </a:bodyPr>
        <a:lstStyle/>
        <a:p>
          <a:pPr marL="0" lvl="0" indent="0" algn="ctr" defTabSz="666750">
            <a:lnSpc>
              <a:spcPct val="90000"/>
            </a:lnSpc>
            <a:spcBef>
              <a:spcPct val="0"/>
            </a:spcBef>
            <a:spcAft>
              <a:spcPct val="35000"/>
            </a:spcAft>
            <a:buNone/>
          </a:pPr>
          <a:r>
            <a:rPr lang="en-US" sz="1500" b="0" i="0" kern="1200" baseline="0"/>
            <a:t>Clear communication with the patient and family improves understanding and compliance </a:t>
          </a:r>
          <a:endParaRPr lang="en-US" sz="1500" kern="1200"/>
        </a:p>
      </dsp:txBody>
      <dsp:txXfrm>
        <a:off x="5443999" y="709345"/>
        <a:ext cx="1511406" cy="1511406"/>
      </dsp:txXfrm>
    </dsp:sp>
    <dsp:sp modelId="{506016D2-2879-491F-9B8B-491B8EA22CA4}">
      <dsp:nvSpPr>
        <dsp:cNvPr id="0" name=""/>
        <dsp:cNvSpPr/>
      </dsp:nvSpPr>
      <dsp:spPr>
        <a:xfrm>
          <a:off x="6840937" y="396323"/>
          <a:ext cx="2137450" cy="2137450"/>
        </a:xfrm>
        <a:prstGeom prst="ellipse">
          <a:avLst/>
        </a:prstGeom>
        <a:gradFill rotWithShape="0">
          <a:gsLst>
            <a:gs pos="0">
              <a:schemeClr val="accent6">
                <a:alpha val="50000"/>
                <a:hueOff val="0"/>
                <a:satOff val="0"/>
                <a:lumOff val="0"/>
                <a:alphaOff val="0"/>
                <a:shade val="51000"/>
                <a:satMod val="130000"/>
              </a:schemeClr>
            </a:gs>
            <a:gs pos="80000">
              <a:schemeClr val="accent6">
                <a:alpha val="50000"/>
                <a:hueOff val="0"/>
                <a:satOff val="0"/>
                <a:lumOff val="0"/>
                <a:alphaOff val="0"/>
                <a:shade val="93000"/>
                <a:satMod val="130000"/>
              </a:schemeClr>
            </a:gs>
            <a:gs pos="100000">
              <a:schemeClr val="accent6">
                <a:alpha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7631" tIns="19050" rIns="117631" bIns="19050" numCol="1" spcCol="1270" anchor="ctr" anchorCtr="0">
          <a:noAutofit/>
        </a:bodyPr>
        <a:lstStyle/>
        <a:p>
          <a:pPr marL="0" lvl="0" indent="0" algn="ctr" defTabSz="666750">
            <a:lnSpc>
              <a:spcPct val="90000"/>
            </a:lnSpc>
            <a:spcBef>
              <a:spcPct val="0"/>
            </a:spcBef>
            <a:spcAft>
              <a:spcPct val="35000"/>
            </a:spcAft>
            <a:buNone/>
          </a:pPr>
          <a:r>
            <a:rPr lang="en-US" sz="1500" b="0" i="0" kern="1200" baseline="0"/>
            <a:t>Cultural sensitivity ensures care respects beliefs, values, and individual preferences </a:t>
          </a:r>
          <a:endParaRPr lang="en-US" sz="1500" kern="1200"/>
        </a:p>
      </dsp:txBody>
      <dsp:txXfrm>
        <a:off x="7153959" y="709345"/>
        <a:ext cx="1511406" cy="15114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72D8A-0E08-4EFD-86E2-1A48CCF0E413}">
      <dsp:nvSpPr>
        <dsp:cNvPr id="0" name=""/>
        <dsp:cNvSpPr/>
      </dsp:nvSpPr>
      <dsp:spPr>
        <a:xfrm>
          <a:off x="4316" y="690776"/>
          <a:ext cx="1337964" cy="1943446"/>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Long-term smoking is the primary risk factor causing airway inflammation and lung damage </a:t>
          </a:r>
          <a:endParaRPr lang="en-US" sz="1400" kern="1200"/>
        </a:p>
      </dsp:txBody>
      <dsp:txXfrm>
        <a:off x="43504" y="729964"/>
        <a:ext cx="1259588" cy="1865070"/>
      </dsp:txXfrm>
    </dsp:sp>
    <dsp:sp modelId="{3FE84799-A3FA-4D69-BEB1-04506A87350D}">
      <dsp:nvSpPr>
        <dsp:cNvPr id="0" name=""/>
        <dsp:cNvSpPr/>
      </dsp:nvSpPr>
      <dsp:spPr>
        <a:xfrm>
          <a:off x="1476077" y="1496591"/>
          <a:ext cx="283648" cy="331815"/>
        </a:xfrm>
        <a:prstGeom prst="rightArrow">
          <a:avLst>
            <a:gd name="adj1" fmla="val 60000"/>
            <a:gd name="adj2" fmla="val 5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476077" y="1562954"/>
        <a:ext cx="198554" cy="199089"/>
      </dsp:txXfrm>
    </dsp:sp>
    <dsp:sp modelId="{F8199AEA-4F40-4012-A94A-8189A59D5BE8}">
      <dsp:nvSpPr>
        <dsp:cNvPr id="0" name=""/>
        <dsp:cNvSpPr/>
      </dsp:nvSpPr>
      <dsp:spPr>
        <a:xfrm>
          <a:off x="1877466" y="690776"/>
          <a:ext cx="1337964" cy="1943446"/>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Occupational exposure to dust, fumes, and chemicals contributed to respiratory decline </a:t>
          </a:r>
          <a:r>
            <a:rPr lang="en-US" sz="1400" kern="1200"/>
            <a:t>(Courneya et al., 2025)</a:t>
          </a:r>
        </a:p>
      </dsp:txBody>
      <dsp:txXfrm>
        <a:off x="1916654" y="729964"/>
        <a:ext cx="1259588" cy="1865070"/>
      </dsp:txXfrm>
    </dsp:sp>
    <dsp:sp modelId="{D46BB44F-8144-4D50-AD2D-8999AAF7D9F1}">
      <dsp:nvSpPr>
        <dsp:cNvPr id="0" name=""/>
        <dsp:cNvSpPr/>
      </dsp:nvSpPr>
      <dsp:spPr>
        <a:xfrm>
          <a:off x="3349228" y="1496591"/>
          <a:ext cx="283648" cy="331815"/>
        </a:xfrm>
        <a:prstGeom prst="rightArrow">
          <a:avLst>
            <a:gd name="adj1" fmla="val 60000"/>
            <a:gd name="adj2" fmla="val 5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349228" y="1562954"/>
        <a:ext cx="198554" cy="199089"/>
      </dsp:txXfrm>
    </dsp:sp>
    <dsp:sp modelId="{B14E9930-70CB-44FC-9084-2036909ADEBD}">
      <dsp:nvSpPr>
        <dsp:cNvPr id="0" name=""/>
        <dsp:cNvSpPr/>
      </dsp:nvSpPr>
      <dsp:spPr>
        <a:xfrm>
          <a:off x="3750617" y="690776"/>
          <a:ext cx="1337964" cy="1943446"/>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Age-related reduction in lung elasticity increases vulnerability to COPD </a:t>
          </a:r>
          <a:endParaRPr lang="en-US" sz="1400" kern="1200"/>
        </a:p>
      </dsp:txBody>
      <dsp:txXfrm>
        <a:off x="3789805" y="729964"/>
        <a:ext cx="1259588" cy="1865070"/>
      </dsp:txXfrm>
    </dsp:sp>
    <dsp:sp modelId="{1F449967-0389-4F4A-AEB6-B0D4ED3F9316}">
      <dsp:nvSpPr>
        <dsp:cNvPr id="0" name=""/>
        <dsp:cNvSpPr/>
      </dsp:nvSpPr>
      <dsp:spPr>
        <a:xfrm>
          <a:off x="5222378" y="1496591"/>
          <a:ext cx="283648" cy="331815"/>
        </a:xfrm>
        <a:prstGeom prst="righ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222378" y="1562954"/>
        <a:ext cx="198554" cy="199089"/>
      </dsp:txXfrm>
    </dsp:sp>
    <dsp:sp modelId="{EEEFC507-4E65-4BAE-BCD1-D6D4D7A4E1B0}">
      <dsp:nvSpPr>
        <dsp:cNvPr id="0" name=""/>
        <dsp:cNvSpPr/>
      </dsp:nvSpPr>
      <dsp:spPr>
        <a:xfrm>
          <a:off x="5623768" y="690776"/>
          <a:ext cx="1337964" cy="1943446"/>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Sedentary lifestyle weakens respiratory and muscular efficiency </a:t>
          </a:r>
          <a:endParaRPr lang="en-US" sz="1400" kern="1200"/>
        </a:p>
      </dsp:txBody>
      <dsp:txXfrm>
        <a:off x="5662956" y="729964"/>
        <a:ext cx="1259588" cy="1865070"/>
      </dsp:txXfrm>
    </dsp:sp>
    <dsp:sp modelId="{8D84FE51-AB77-4727-9A75-33D50696E0C3}">
      <dsp:nvSpPr>
        <dsp:cNvPr id="0" name=""/>
        <dsp:cNvSpPr/>
      </dsp:nvSpPr>
      <dsp:spPr>
        <a:xfrm>
          <a:off x="7095529" y="1496591"/>
          <a:ext cx="283648" cy="331815"/>
        </a:xfrm>
        <a:prstGeom prst="rightArrow">
          <a:avLst>
            <a:gd name="adj1" fmla="val 60000"/>
            <a:gd name="adj2" fmla="val 5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095529" y="1562954"/>
        <a:ext cx="198554" cy="199089"/>
      </dsp:txXfrm>
    </dsp:sp>
    <dsp:sp modelId="{4E06DD87-2D1C-437F-986F-0A59E3190482}">
      <dsp:nvSpPr>
        <dsp:cNvPr id="0" name=""/>
        <dsp:cNvSpPr/>
      </dsp:nvSpPr>
      <dsp:spPr>
        <a:xfrm>
          <a:off x="7496919" y="690776"/>
          <a:ext cx="1337964" cy="1943446"/>
        </a:xfrm>
        <a:prstGeom prst="roundRect">
          <a:avLst>
            <a:gd name="adj" fmla="val 10000"/>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Overweight status increases breathing difficulty and overall strain on the lungs </a:t>
          </a:r>
          <a:endParaRPr lang="en-US" sz="1400" kern="1200"/>
        </a:p>
      </dsp:txBody>
      <dsp:txXfrm>
        <a:off x="7536107" y="729964"/>
        <a:ext cx="1259588" cy="18650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5A07F5-54B4-4A20-86B3-9D25B0072C77}">
      <dsp:nvSpPr>
        <dsp:cNvPr id="0" name=""/>
        <dsp:cNvSpPr/>
      </dsp:nvSpPr>
      <dsp:spPr>
        <a:xfrm>
          <a:off x="0" y="72732"/>
          <a:ext cx="5424234" cy="6364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baseline="0"/>
            <a:t>Pulmonary rehabilitation programmes improve breathing control, exercise tolerance, and quality of life </a:t>
          </a:r>
          <a:endParaRPr lang="en-US" sz="1600" kern="1200"/>
        </a:p>
      </dsp:txBody>
      <dsp:txXfrm>
        <a:off x="31070" y="103802"/>
        <a:ext cx="5362094" cy="574340"/>
      </dsp:txXfrm>
    </dsp:sp>
    <dsp:sp modelId="{98168A82-A000-4DA6-8368-84BA2861123B}">
      <dsp:nvSpPr>
        <dsp:cNvPr id="0" name=""/>
        <dsp:cNvSpPr/>
      </dsp:nvSpPr>
      <dsp:spPr>
        <a:xfrm>
          <a:off x="0" y="755292"/>
          <a:ext cx="5424234" cy="6364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baseline="0"/>
            <a:t>Bronchodilators and inhaled corticosteroids help improve airflow and reduce inflammation </a:t>
          </a:r>
          <a:r>
            <a:rPr lang="en-US" sz="1600" kern="1200"/>
            <a:t>(Colton, 2026)</a:t>
          </a:r>
        </a:p>
      </dsp:txBody>
      <dsp:txXfrm>
        <a:off x="31070" y="786362"/>
        <a:ext cx="5362094" cy="574340"/>
      </dsp:txXfrm>
    </dsp:sp>
    <dsp:sp modelId="{3F5AD11F-7FB7-496A-8793-C1909337E196}">
      <dsp:nvSpPr>
        <dsp:cNvPr id="0" name=""/>
        <dsp:cNvSpPr/>
      </dsp:nvSpPr>
      <dsp:spPr>
        <a:xfrm>
          <a:off x="0" y="1437852"/>
          <a:ext cx="5424234" cy="6364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baseline="0" dirty="0"/>
            <a:t>Smoking cessation </a:t>
          </a:r>
          <a:r>
            <a:rPr lang="en-US" sz="1600" b="0" i="0" kern="1200" baseline="0" dirty="0" err="1"/>
            <a:t>programmes</a:t>
          </a:r>
          <a:r>
            <a:rPr lang="en-US" sz="1600" b="0" i="0" kern="1200" baseline="0" dirty="0"/>
            <a:t> are the most effective way to slow disease progression </a:t>
          </a:r>
          <a:endParaRPr lang="en-US" sz="1600" kern="1200" dirty="0"/>
        </a:p>
      </dsp:txBody>
      <dsp:txXfrm>
        <a:off x="31070" y="1468922"/>
        <a:ext cx="5362094" cy="574340"/>
      </dsp:txXfrm>
    </dsp:sp>
    <dsp:sp modelId="{04561705-7E66-4DFE-B234-8CEAEB4AF476}">
      <dsp:nvSpPr>
        <dsp:cNvPr id="0" name=""/>
        <dsp:cNvSpPr/>
      </dsp:nvSpPr>
      <dsp:spPr>
        <a:xfrm>
          <a:off x="0" y="2120412"/>
          <a:ext cx="5424234" cy="6364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baseline="0"/>
            <a:t>Regular monitoring through GP and NHS services ensures timely management of complications </a:t>
          </a:r>
          <a:endParaRPr lang="en-US" sz="1600" kern="1200"/>
        </a:p>
      </dsp:txBody>
      <dsp:txXfrm>
        <a:off x="31070" y="2151482"/>
        <a:ext cx="5362094" cy="574340"/>
      </dsp:txXfrm>
    </dsp:sp>
    <dsp:sp modelId="{D8828BC1-DBD1-4BA4-893E-1BA4ACD27537}">
      <dsp:nvSpPr>
        <dsp:cNvPr id="0" name=""/>
        <dsp:cNvSpPr/>
      </dsp:nvSpPr>
      <dsp:spPr>
        <a:xfrm>
          <a:off x="0" y="2802972"/>
          <a:ext cx="5424234" cy="6364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baseline="0"/>
            <a:t>Vaccinations such as influenza and pneumonia reduce risk of respiratory infections </a:t>
          </a:r>
          <a:endParaRPr lang="en-US" sz="1600" kern="1200"/>
        </a:p>
      </dsp:txBody>
      <dsp:txXfrm>
        <a:off x="31070" y="2834042"/>
        <a:ext cx="5362094" cy="5743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F67CA0-DEC6-4896-A077-E2F0E39A942D}">
      <dsp:nvSpPr>
        <dsp:cNvPr id="0" name=""/>
        <dsp:cNvSpPr/>
      </dsp:nvSpPr>
      <dsp:spPr>
        <a:xfrm>
          <a:off x="114299" y="0"/>
          <a:ext cx="4114800" cy="4114800"/>
        </a:xfrm>
        <a:prstGeom prst="diamond">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DDB689-CCAC-42C9-8186-3976B800A55F}">
      <dsp:nvSpPr>
        <dsp:cNvPr id="0" name=""/>
        <dsp:cNvSpPr/>
      </dsp:nvSpPr>
      <dsp:spPr>
        <a:xfrm>
          <a:off x="505205" y="390906"/>
          <a:ext cx="1604772" cy="1604772"/>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COPD is a progressive chronic respiratory disease that significantly affects lung function and overall body systems </a:t>
          </a:r>
        </a:p>
      </dsp:txBody>
      <dsp:txXfrm>
        <a:off x="583544" y="469245"/>
        <a:ext cx="1448094" cy="1448094"/>
      </dsp:txXfrm>
    </dsp:sp>
    <dsp:sp modelId="{77B26023-22DF-4445-9F01-FBD5753A53A8}">
      <dsp:nvSpPr>
        <dsp:cNvPr id="0" name=""/>
        <dsp:cNvSpPr/>
      </dsp:nvSpPr>
      <dsp:spPr>
        <a:xfrm>
          <a:off x="2233421" y="390906"/>
          <a:ext cx="1604772" cy="1604772"/>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It leads to reduced oxygen supply, breathlessness, fatigue, and decreased quality of life </a:t>
          </a:r>
        </a:p>
      </dsp:txBody>
      <dsp:txXfrm>
        <a:off x="2311760" y="469245"/>
        <a:ext cx="1448094" cy="1448094"/>
      </dsp:txXfrm>
    </dsp:sp>
    <dsp:sp modelId="{0051ADBA-410D-484E-9AA3-DADB2470EFEE}">
      <dsp:nvSpPr>
        <dsp:cNvPr id="0" name=""/>
        <dsp:cNvSpPr/>
      </dsp:nvSpPr>
      <dsp:spPr>
        <a:xfrm>
          <a:off x="505205" y="2119122"/>
          <a:ext cx="1604772" cy="1604772"/>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Understanding respiratory anatomy and physiology is essential to explain disease progression and its systemic effects </a:t>
          </a:r>
        </a:p>
      </dsp:txBody>
      <dsp:txXfrm>
        <a:off x="583544" y="2197461"/>
        <a:ext cx="1448094" cy="1448094"/>
      </dsp:txXfrm>
    </dsp:sp>
    <dsp:sp modelId="{1C3ECBDE-6A69-45AD-AB16-45CB51A85485}">
      <dsp:nvSpPr>
        <dsp:cNvPr id="0" name=""/>
        <dsp:cNvSpPr/>
      </dsp:nvSpPr>
      <dsp:spPr>
        <a:xfrm>
          <a:off x="2233421" y="2119122"/>
          <a:ext cx="1604772" cy="1604772"/>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An effective care plan based on NHS and NICE guidelines helps manage symptoms and slow disease progression </a:t>
          </a:r>
        </a:p>
      </dsp:txBody>
      <dsp:txXfrm>
        <a:off x="2311760" y="2197461"/>
        <a:ext cx="1448094" cy="144809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265EFC-ED4A-4389-9C43-D4D4FEE10817}">
      <dsp:nvSpPr>
        <dsp:cNvPr id="0" name=""/>
        <dsp:cNvSpPr/>
      </dsp:nvSpPr>
      <dsp:spPr>
        <a:xfrm>
          <a:off x="0" y="1327"/>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B70FE5-5555-4B50-ACEB-68865BAAB8BC}">
      <dsp:nvSpPr>
        <dsp:cNvPr id="0" name=""/>
        <dsp:cNvSpPr/>
      </dsp:nvSpPr>
      <dsp:spPr>
        <a:xfrm>
          <a:off x="0" y="1327"/>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Bartlett, L.G., 2024. </a:t>
          </a:r>
          <a:r>
            <a:rPr lang="en-US" sz="500" i="1" kern="1200"/>
            <a:t>Defining the pathophysiological impact of cigarette smoke extract in mice as a model for Chronic Obstructive Pulmonary Disease (COPD)</a:t>
          </a:r>
          <a:r>
            <a:rPr lang="en-US" sz="500" kern="1200"/>
            <a:t> (Doctoral dissertation, University of Nottingham (United Kingdom)).</a:t>
          </a:r>
        </a:p>
      </dsp:txBody>
      <dsp:txXfrm>
        <a:off x="0" y="1327"/>
        <a:ext cx="9035349" cy="193177"/>
      </dsp:txXfrm>
    </dsp:sp>
    <dsp:sp modelId="{1F50D036-9A98-478E-8EF4-4880FC14064F}">
      <dsp:nvSpPr>
        <dsp:cNvPr id="0" name=""/>
        <dsp:cNvSpPr/>
      </dsp:nvSpPr>
      <dsp:spPr>
        <a:xfrm>
          <a:off x="0" y="194504"/>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29E1D2-6235-4851-B338-5732E71DB9DD}">
      <dsp:nvSpPr>
        <dsp:cNvPr id="0" name=""/>
        <dsp:cNvSpPr/>
      </dsp:nvSpPr>
      <dsp:spPr>
        <a:xfrm>
          <a:off x="0" y="194504"/>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Beachey, W., 2022. </a:t>
          </a:r>
          <a:r>
            <a:rPr lang="en-US" sz="500" i="1" kern="1200"/>
            <a:t>Respiratory care anatomy and physiology E-book: Foundations for clinical practice</a:t>
          </a:r>
          <a:r>
            <a:rPr lang="en-US" sz="500" kern="1200"/>
            <a:t>. Elsevier Health Sciences.</a:t>
          </a:r>
        </a:p>
      </dsp:txBody>
      <dsp:txXfrm>
        <a:off x="0" y="194504"/>
        <a:ext cx="9035349" cy="193177"/>
      </dsp:txXfrm>
    </dsp:sp>
    <dsp:sp modelId="{E8B9F1C8-95C9-4278-AEEA-EE8129F176B4}">
      <dsp:nvSpPr>
        <dsp:cNvPr id="0" name=""/>
        <dsp:cNvSpPr/>
      </dsp:nvSpPr>
      <dsp:spPr>
        <a:xfrm>
          <a:off x="0" y="387682"/>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FF9F05-981A-47D2-A684-74224AB6EC8B}">
      <dsp:nvSpPr>
        <dsp:cNvPr id="0" name=""/>
        <dsp:cNvSpPr/>
      </dsp:nvSpPr>
      <dsp:spPr>
        <a:xfrm>
          <a:off x="0" y="387682"/>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Behrens, M., Gube, M., Chaabene, H., Prieske, O., Zenon, A., Broscheid, K.C., Schega, L., Husmann, F. and Weippert, M., 2023. Fatigue and human performance: an updated framework. </a:t>
          </a:r>
          <a:r>
            <a:rPr lang="en-US" sz="500" i="1" kern="1200"/>
            <a:t>Sports medicine</a:t>
          </a:r>
          <a:r>
            <a:rPr lang="en-US" sz="500" kern="1200"/>
            <a:t>, </a:t>
          </a:r>
          <a:r>
            <a:rPr lang="en-US" sz="500" i="1" kern="1200"/>
            <a:t>53</a:t>
          </a:r>
          <a:r>
            <a:rPr lang="en-US" sz="500" kern="1200"/>
            <a:t>(1), pp.7-31.</a:t>
          </a:r>
        </a:p>
      </dsp:txBody>
      <dsp:txXfrm>
        <a:off x="0" y="387682"/>
        <a:ext cx="9035349" cy="193177"/>
      </dsp:txXfrm>
    </dsp:sp>
    <dsp:sp modelId="{2E560EA8-39ED-42E5-A813-99521693F870}">
      <dsp:nvSpPr>
        <dsp:cNvPr id="0" name=""/>
        <dsp:cNvSpPr/>
      </dsp:nvSpPr>
      <dsp:spPr>
        <a:xfrm>
          <a:off x="0" y="580859"/>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AF7187-1AB8-414A-B906-4FACD4204B05}">
      <dsp:nvSpPr>
        <dsp:cNvPr id="0" name=""/>
        <dsp:cNvSpPr/>
      </dsp:nvSpPr>
      <dsp:spPr>
        <a:xfrm>
          <a:off x="0" y="580859"/>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Bhatiaa, M., Chaudharya, J., Jaina, A. and Pareekb, B., 2022. Pathophysiology and management of asthma. </a:t>
          </a:r>
          <a:r>
            <a:rPr lang="en-US" sz="500" i="1" kern="1200"/>
            <a:t>Contemp Adv Sci Technol</a:t>
          </a:r>
          <a:r>
            <a:rPr lang="en-US" sz="500" kern="1200"/>
            <a:t>, </a:t>
          </a:r>
          <a:r>
            <a:rPr lang="en-US" sz="500" i="1" kern="1200"/>
            <a:t>4</a:t>
          </a:r>
          <a:r>
            <a:rPr lang="en-US" sz="500" kern="1200"/>
            <a:t>, pp.17-42.</a:t>
          </a:r>
        </a:p>
      </dsp:txBody>
      <dsp:txXfrm>
        <a:off x="0" y="580859"/>
        <a:ext cx="9035349" cy="193177"/>
      </dsp:txXfrm>
    </dsp:sp>
    <dsp:sp modelId="{C6650BE3-B494-4CA9-8E4F-8E14868C1C07}">
      <dsp:nvSpPr>
        <dsp:cNvPr id="0" name=""/>
        <dsp:cNvSpPr/>
      </dsp:nvSpPr>
      <dsp:spPr>
        <a:xfrm>
          <a:off x="0" y="774037"/>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0AC628-D289-4A6D-B602-B633DB13008B}">
      <dsp:nvSpPr>
        <dsp:cNvPr id="0" name=""/>
        <dsp:cNvSpPr/>
      </dsp:nvSpPr>
      <dsp:spPr>
        <a:xfrm>
          <a:off x="0" y="774037"/>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Celli, B., Fabbri, L., Criner, G., Martinez, F.J., Mannino, D., Vogelmeier, C., Montes de Oca, M., Papi, A., Sin, D.D., Han, M.K. and Agusti, A., 2022. Definition and nomenclature of chronic obstructive pulmonary disease: time for its revision. </a:t>
          </a:r>
          <a:r>
            <a:rPr lang="en-US" sz="500" i="1" kern="1200"/>
            <a:t>American journal of respiratory and critical care medicine</a:t>
          </a:r>
          <a:r>
            <a:rPr lang="en-US" sz="500" kern="1200"/>
            <a:t>, </a:t>
          </a:r>
          <a:r>
            <a:rPr lang="en-US" sz="500" i="1" kern="1200"/>
            <a:t>206</a:t>
          </a:r>
          <a:r>
            <a:rPr lang="en-US" sz="500" kern="1200"/>
            <a:t>(11), pp.1317-1325.</a:t>
          </a:r>
        </a:p>
      </dsp:txBody>
      <dsp:txXfrm>
        <a:off x="0" y="774037"/>
        <a:ext cx="9035349" cy="193177"/>
      </dsp:txXfrm>
    </dsp:sp>
    <dsp:sp modelId="{DF653E33-5A58-4BB7-8DFD-2B5E489A4FE0}">
      <dsp:nvSpPr>
        <dsp:cNvPr id="0" name=""/>
        <dsp:cNvSpPr/>
      </dsp:nvSpPr>
      <dsp:spPr>
        <a:xfrm>
          <a:off x="0" y="967214"/>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4FA491-6E5A-4B5A-8FC2-BF55FAF900BF}">
      <dsp:nvSpPr>
        <dsp:cNvPr id="0" name=""/>
        <dsp:cNvSpPr/>
      </dsp:nvSpPr>
      <dsp:spPr>
        <a:xfrm>
          <a:off x="0" y="967214"/>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Colton, S., 2026. Recognising and managing acute asthma attacks in adults in the emergency department. </a:t>
          </a:r>
          <a:r>
            <a:rPr lang="en-US" sz="500" i="1" kern="1200"/>
            <a:t>Emergency Nurse</a:t>
          </a:r>
          <a:r>
            <a:rPr lang="en-US" sz="500" kern="1200"/>
            <a:t>, </a:t>
          </a:r>
          <a:r>
            <a:rPr lang="en-US" sz="500" i="1" kern="1200"/>
            <a:t>34</a:t>
          </a:r>
          <a:r>
            <a:rPr lang="en-US" sz="500" kern="1200"/>
            <a:t>(1).</a:t>
          </a:r>
        </a:p>
      </dsp:txBody>
      <dsp:txXfrm>
        <a:off x="0" y="967214"/>
        <a:ext cx="9035349" cy="193177"/>
      </dsp:txXfrm>
    </dsp:sp>
    <dsp:sp modelId="{8E9D2D52-ACAE-4C70-A062-00540885B1B5}">
      <dsp:nvSpPr>
        <dsp:cNvPr id="0" name=""/>
        <dsp:cNvSpPr/>
      </dsp:nvSpPr>
      <dsp:spPr>
        <a:xfrm>
          <a:off x="0" y="1160392"/>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5628EF-9BE9-4BC0-A2AC-6688C1C47F53}">
      <dsp:nvSpPr>
        <dsp:cNvPr id="0" name=""/>
        <dsp:cNvSpPr/>
      </dsp:nvSpPr>
      <dsp:spPr>
        <a:xfrm>
          <a:off x="0" y="1160392"/>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Courneya, K.S., Vardy, J.L., O’Callaghan, C.J., Gill, S., Friedenreich, C.M., Wong, R.K., Dhillon, H.M., Coyle, V., Chua, N.S., Jonker, D.J. and Beale, P.J., 2025. Structured exercise after adjuvant chemotherapy for colon cancer. </a:t>
          </a:r>
          <a:r>
            <a:rPr lang="en-US" sz="500" i="1" kern="1200"/>
            <a:t>New England Journal of Medicine</a:t>
          </a:r>
          <a:r>
            <a:rPr lang="en-US" sz="500" kern="1200"/>
            <a:t>, </a:t>
          </a:r>
          <a:r>
            <a:rPr lang="en-US" sz="500" i="1" kern="1200"/>
            <a:t>393</a:t>
          </a:r>
          <a:r>
            <a:rPr lang="en-US" sz="500" kern="1200"/>
            <a:t>(1), pp.13-25.</a:t>
          </a:r>
        </a:p>
      </dsp:txBody>
      <dsp:txXfrm>
        <a:off x="0" y="1160392"/>
        <a:ext cx="9035349" cy="193177"/>
      </dsp:txXfrm>
    </dsp:sp>
    <dsp:sp modelId="{F64629F0-1707-4C35-85FD-9902B8755DA2}">
      <dsp:nvSpPr>
        <dsp:cNvPr id="0" name=""/>
        <dsp:cNvSpPr/>
      </dsp:nvSpPr>
      <dsp:spPr>
        <a:xfrm>
          <a:off x="0" y="1353569"/>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A0929B-A55C-455F-AAAA-C7D1D493BB9D}">
      <dsp:nvSpPr>
        <dsp:cNvPr id="0" name=""/>
        <dsp:cNvSpPr/>
      </dsp:nvSpPr>
      <dsp:spPr>
        <a:xfrm>
          <a:off x="0" y="1353569"/>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Ferreira, D.H., Kochovska, S., Brunelli, V.N. and Currow, D.C., 2023. Understanding persistent breathlessness: impact on patients and optimal approaches to symptomatic reduction–an overview. </a:t>
          </a:r>
          <a:r>
            <a:rPr lang="en-US" sz="500" i="1" kern="1200"/>
            <a:t>Expert Review of Respiratory Medicine</a:t>
          </a:r>
          <a:r>
            <a:rPr lang="en-US" sz="500" kern="1200"/>
            <a:t>, </a:t>
          </a:r>
          <a:r>
            <a:rPr lang="en-US" sz="500" i="1" kern="1200"/>
            <a:t>17</a:t>
          </a:r>
          <a:r>
            <a:rPr lang="en-US" sz="500" kern="1200"/>
            <a:t>(5), pp.365-379.</a:t>
          </a:r>
        </a:p>
      </dsp:txBody>
      <dsp:txXfrm>
        <a:off x="0" y="1353569"/>
        <a:ext cx="9035349" cy="193177"/>
      </dsp:txXfrm>
    </dsp:sp>
    <dsp:sp modelId="{72FDC008-3B35-47A2-B768-AD195C64D5B7}">
      <dsp:nvSpPr>
        <dsp:cNvPr id="0" name=""/>
        <dsp:cNvSpPr/>
      </dsp:nvSpPr>
      <dsp:spPr>
        <a:xfrm>
          <a:off x="0" y="1546747"/>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DF7BED-F9FD-4C02-920B-44B6BE0A6BFA}">
      <dsp:nvSpPr>
        <dsp:cNvPr id="0" name=""/>
        <dsp:cNvSpPr/>
      </dsp:nvSpPr>
      <dsp:spPr>
        <a:xfrm>
          <a:off x="0" y="1546747"/>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Freund, O., Breslavsky, A., Givoli-Vilensky, R., Zacks, N., Gershman, E., Melloul, A., Wand, O., Bilenko, N. and Bar-Shai, A., 2023. Assessment of a close respiratory follow-up schedule at 3 and 6 months after acute COVID-19 and its related investigations. </a:t>
          </a:r>
          <a:r>
            <a:rPr lang="en-US" sz="500" i="1" kern="1200"/>
            <a:t>Respiratory Medicine</a:t>
          </a:r>
          <a:r>
            <a:rPr lang="en-US" sz="500" kern="1200"/>
            <a:t>, </a:t>
          </a:r>
          <a:r>
            <a:rPr lang="en-US" sz="500" i="1" kern="1200"/>
            <a:t>217</a:t>
          </a:r>
          <a:r>
            <a:rPr lang="en-US" sz="500" kern="1200"/>
            <a:t>, p.107367.</a:t>
          </a:r>
        </a:p>
      </dsp:txBody>
      <dsp:txXfrm>
        <a:off x="0" y="1546747"/>
        <a:ext cx="9035349" cy="193177"/>
      </dsp:txXfrm>
    </dsp:sp>
    <dsp:sp modelId="{DDEB461C-FA36-48DB-9A6E-5D4A8643DB12}">
      <dsp:nvSpPr>
        <dsp:cNvPr id="0" name=""/>
        <dsp:cNvSpPr/>
      </dsp:nvSpPr>
      <dsp:spPr>
        <a:xfrm>
          <a:off x="0" y="1739924"/>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DEB4D8-AFD8-471A-BE69-BD08A764777F}">
      <dsp:nvSpPr>
        <dsp:cNvPr id="0" name=""/>
        <dsp:cNvSpPr/>
      </dsp:nvSpPr>
      <dsp:spPr>
        <a:xfrm>
          <a:off x="0" y="1739924"/>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Jo, Y.S., 2022. Long-term outcome of chronic obstructive pulmonary disease: a review. </a:t>
          </a:r>
          <a:r>
            <a:rPr lang="en-US" sz="500" i="1" kern="1200"/>
            <a:t>Tuberculosis and Respiratory Diseases</a:t>
          </a:r>
          <a:r>
            <a:rPr lang="en-US" sz="500" kern="1200"/>
            <a:t>, </a:t>
          </a:r>
          <a:r>
            <a:rPr lang="en-US" sz="500" i="1" kern="1200"/>
            <a:t>85</a:t>
          </a:r>
          <a:r>
            <a:rPr lang="en-US" sz="500" kern="1200"/>
            <a:t>(4), p.289.</a:t>
          </a:r>
        </a:p>
      </dsp:txBody>
      <dsp:txXfrm>
        <a:off x="0" y="1739924"/>
        <a:ext cx="9035349" cy="193177"/>
      </dsp:txXfrm>
    </dsp:sp>
    <dsp:sp modelId="{ABF8D6A2-4FAB-4F14-BAEA-F52031D01032}">
      <dsp:nvSpPr>
        <dsp:cNvPr id="0" name=""/>
        <dsp:cNvSpPr/>
      </dsp:nvSpPr>
      <dsp:spPr>
        <a:xfrm>
          <a:off x="0" y="1933102"/>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1A0454-A10E-47F6-B7AC-BCFA5420021F}">
      <dsp:nvSpPr>
        <dsp:cNvPr id="0" name=""/>
        <dsp:cNvSpPr/>
      </dsp:nvSpPr>
      <dsp:spPr>
        <a:xfrm>
          <a:off x="0" y="1933102"/>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Liang, Q., Wang, Y. and Li, Z., 2025. Lipid metabolism reprogramming in chronic obstructive pulmonary disease. </a:t>
          </a:r>
          <a:r>
            <a:rPr lang="en-US" sz="500" i="1" kern="1200"/>
            <a:t>Molecular Medicine</a:t>
          </a:r>
          <a:r>
            <a:rPr lang="en-US" sz="500" kern="1200"/>
            <a:t>, </a:t>
          </a:r>
          <a:r>
            <a:rPr lang="en-US" sz="500" i="1" kern="1200"/>
            <a:t>31</a:t>
          </a:r>
          <a:r>
            <a:rPr lang="en-US" sz="500" kern="1200"/>
            <a:t>(1), p.129.</a:t>
          </a:r>
        </a:p>
      </dsp:txBody>
      <dsp:txXfrm>
        <a:off x="0" y="1933102"/>
        <a:ext cx="9035349" cy="193177"/>
      </dsp:txXfrm>
    </dsp:sp>
    <dsp:sp modelId="{6623898B-B7E3-43EA-9D11-797EF2A7A78B}">
      <dsp:nvSpPr>
        <dsp:cNvPr id="0" name=""/>
        <dsp:cNvSpPr/>
      </dsp:nvSpPr>
      <dsp:spPr>
        <a:xfrm>
          <a:off x="0" y="2126279"/>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19556F-CC0E-49FC-874D-525E97093676}">
      <dsp:nvSpPr>
        <dsp:cNvPr id="0" name=""/>
        <dsp:cNvSpPr/>
      </dsp:nvSpPr>
      <dsp:spPr>
        <a:xfrm>
          <a:off x="0" y="2126279"/>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Minervini, F., Lampridis, S., Kestenholz, P., Pardo, E., Crommelinck, J., Putora, P.M., Schnider, M., Petroncini, M., Mayer, N. and Bertoglio, P., 2025. The impact of smoking on lung cancer patients. </a:t>
          </a:r>
          <a:r>
            <a:rPr lang="en-US" sz="500" i="1" kern="1200"/>
            <a:t>European Respiratory Review</a:t>
          </a:r>
          <a:r>
            <a:rPr lang="en-US" sz="500" kern="1200"/>
            <a:t>, </a:t>
          </a:r>
          <a:r>
            <a:rPr lang="en-US" sz="500" i="1" kern="1200"/>
            <a:t>34</a:t>
          </a:r>
          <a:r>
            <a:rPr lang="en-US" sz="500" kern="1200"/>
            <a:t>(176).</a:t>
          </a:r>
        </a:p>
      </dsp:txBody>
      <dsp:txXfrm>
        <a:off x="0" y="2126279"/>
        <a:ext cx="9035349" cy="193177"/>
      </dsp:txXfrm>
    </dsp:sp>
    <dsp:sp modelId="{7CE31ED2-F44B-48D1-952B-B13C322F03E7}">
      <dsp:nvSpPr>
        <dsp:cNvPr id="0" name=""/>
        <dsp:cNvSpPr/>
      </dsp:nvSpPr>
      <dsp:spPr>
        <a:xfrm>
          <a:off x="0" y="2319457"/>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F2A8F0-ECE3-4F03-9A22-5AB4336428BA}">
      <dsp:nvSpPr>
        <dsp:cNvPr id="0" name=""/>
        <dsp:cNvSpPr/>
      </dsp:nvSpPr>
      <dsp:spPr>
        <a:xfrm>
          <a:off x="0" y="2319457"/>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Mohanto, N., Mondal, H., Park, Y.J. and Jee, J.P., 2025. Therapeutic delivery of oxygen using artificial oxygen carriers demonstrates the possibility of treating a wide range of diseases. </a:t>
          </a:r>
          <a:r>
            <a:rPr lang="en-US" sz="500" i="1" kern="1200"/>
            <a:t>Journal of nanobiotechnology</a:t>
          </a:r>
          <a:r>
            <a:rPr lang="en-US" sz="500" kern="1200"/>
            <a:t>, </a:t>
          </a:r>
          <a:r>
            <a:rPr lang="en-US" sz="500" i="1" kern="1200"/>
            <a:t>23</a:t>
          </a:r>
          <a:r>
            <a:rPr lang="en-US" sz="500" kern="1200"/>
            <a:t>(1), p.25.</a:t>
          </a:r>
        </a:p>
      </dsp:txBody>
      <dsp:txXfrm>
        <a:off x="0" y="2319457"/>
        <a:ext cx="9035349" cy="193177"/>
      </dsp:txXfrm>
    </dsp:sp>
    <dsp:sp modelId="{E0D7E19D-BAA1-49FD-8A25-B42A53B7AF63}">
      <dsp:nvSpPr>
        <dsp:cNvPr id="0" name=""/>
        <dsp:cNvSpPr/>
      </dsp:nvSpPr>
      <dsp:spPr>
        <a:xfrm>
          <a:off x="0" y="2512634"/>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613036-C905-4785-BEFA-E4A634359E0F}">
      <dsp:nvSpPr>
        <dsp:cNvPr id="0" name=""/>
        <dsp:cNvSpPr/>
      </dsp:nvSpPr>
      <dsp:spPr>
        <a:xfrm>
          <a:off x="0" y="2512634"/>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Nguyen, J.D. and Duong, H., 2025. Pursed-lip breathing. In </a:t>
          </a:r>
          <a:r>
            <a:rPr lang="en-US" sz="500" i="1" kern="1200"/>
            <a:t>Statpearls [Internet]</a:t>
          </a:r>
          <a:r>
            <a:rPr lang="en-US" sz="500" kern="1200"/>
            <a:t>. StatPearls Publishing.</a:t>
          </a:r>
        </a:p>
      </dsp:txBody>
      <dsp:txXfrm>
        <a:off x="0" y="2512634"/>
        <a:ext cx="9035349" cy="193177"/>
      </dsp:txXfrm>
    </dsp:sp>
    <dsp:sp modelId="{69623120-5D4D-4D4D-8877-88DBB64FAE13}">
      <dsp:nvSpPr>
        <dsp:cNvPr id="0" name=""/>
        <dsp:cNvSpPr/>
      </dsp:nvSpPr>
      <dsp:spPr>
        <a:xfrm>
          <a:off x="0" y="2705812"/>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20A393-3827-4BDB-B8FF-E75F6F29DCF0}">
      <dsp:nvSpPr>
        <dsp:cNvPr id="0" name=""/>
        <dsp:cNvSpPr/>
      </dsp:nvSpPr>
      <dsp:spPr>
        <a:xfrm>
          <a:off x="0" y="2705812"/>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Oyeyemi, A.Y., Balogun, J.A. and Obajuluwa, A.M., 2026. Physical Therapist Management of Respiratory Diseases. In </a:t>
          </a:r>
          <a:r>
            <a:rPr lang="en-US" sz="500" i="1" kern="1200"/>
            <a:t>Contemporary and Global Perspectives in Physical Therapy</a:t>
          </a:r>
          <a:r>
            <a:rPr lang="en-US" sz="500" kern="1200"/>
            <a:t> (pp. 1057-1195). Cham: Springer Nature Switzerland.</a:t>
          </a:r>
        </a:p>
      </dsp:txBody>
      <dsp:txXfrm>
        <a:off x="0" y="2705812"/>
        <a:ext cx="9035349" cy="193177"/>
      </dsp:txXfrm>
    </dsp:sp>
    <dsp:sp modelId="{FDDCB50D-9A30-4E61-AF84-C4B636ED6655}">
      <dsp:nvSpPr>
        <dsp:cNvPr id="0" name=""/>
        <dsp:cNvSpPr/>
      </dsp:nvSpPr>
      <dsp:spPr>
        <a:xfrm>
          <a:off x="0" y="2898989"/>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3799E2-AFD1-40AC-93BF-05756E33C0B5}">
      <dsp:nvSpPr>
        <dsp:cNvPr id="0" name=""/>
        <dsp:cNvSpPr/>
      </dsp:nvSpPr>
      <dsp:spPr>
        <a:xfrm>
          <a:off x="0" y="2898989"/>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Phyu, S.L., Turnbull, C. and Talbot, N., 2023. Basic respiratory physiology. </a:t>
          </a:r>
          <a:r>
            <a:rPr lang="en-US" sz="500" i="1" kern="1200"/>
            <a:t>Medicine</a:t>
          </a:r>
          <a:r>
            <a:rPr lang="en-US" sz="500" kern="1200"/>
            <a:t>, </a:t>
          </a:r>
          <a:r>
            <a:rPr lang="en-US" sz="500" i="1" kern="1200"/>
            <a:t>51</a:t>
          </a:r>
          <a:r>
            <a:rPr lang="en-US" sz="500" kern="1200"/>
            <a:t>(10), pp.679-683.</a:t>
          </a:r>
        </a:p>
      </dsp:txBody>
      <dsp:txXfrm>
        <a:off x="0" y="2898989"/>
        <a:ext cx="9035349" cy="193177"/>
      </dsp:txXfrm>
    </dsp:sp>
    <dsp:sp modelId="{8D9ECB11-D85D-4E74-B63C-0871BA1CBFB1}">
      <dsp:nvSpPr>
        <dsp:cNvPr id="0" name=""/>
        <dsp:cNvSpPr/>
      </dsp:nvSpPr>
      <dsp:spPr>
        <a:xfrm>
          <a:off x="0" y="3092167"/>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4094BF-3954-4105-B418-78F61F8BF71B}">
      <dsp:nvSpPr>
        <dsp:cNvPr id="0" name=""/>
        <dsp:cNvSpPr/>
      </dsp:nvSpPr>
      <dsp:spPr>
        <a:xfrm>
          <a:off x="0" y="3092167"/>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Pippalapalli, J. and Lumb, A.B., 2023. The respiratory system and acid–base disorders. </a:t>
          </a:r>
          <a:r>
            <a:rPr lang="en-US" sz="500" i="1" kern="1200"/>
            <a:t>BJA education</a:t>
          </a:r>
          <a:r>
            <a:rPr lang="en-US" sz="500" kern="1200"/>
            <a:t>, </a:t>
          </a:r>
          <a:r>
            <a:rPr lang="en-US" sz="500" i="1" kern="1200"/>
            <a:t>23</a:t>
          </a:r>
          <a:r>
            <a:rPr lang="en-US" sz="500" kern="1200"/>
            <a:t>(6), pp.221-228.</a:t>
          </a:r>
        </a:p>
      </dsp:txBody>
      <dsp:txXfrm>
        <a:off x="0" y="3092167"/>
        <a:ext cx="9035349" cy="193177"/>
      </dsp:txXfrm>
    </dsp:sp>
    <dsp:sp modelId="{9ED9D185-B2A5-4A40-8620-496280D17CD1}">
      <dsp:nvSpPr>
        <dsp:cNvPr id="0" name=""/>
        <dsp:cNvSpPr/>
      </dsp:nvSpPr>
      <dsp:spPr>
        <a:xfrm>
          <a:off x="0" y="3285344"/>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025BDD-5A3A-4908-A1C2-237DB9F02712}">
      <dsp:nvSpPr>
        <dsp:cNvPr id="0" name=""/>
        <dsp:cNvSpPr/>
      </dsp:nvSpPr>
      <dsp:spPr>
        <a:xfrm>
          <a:off x="0" y="3285344"/>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Proud, L., Whitehead, D., Slatter, T., Crawforth, P. and Curtis, D., 2025. Subtractive manufacturing of hazardous materials: a review. </a:t>
          </a:r>
          <a:r>
            <a:rPr lang="en-US" sz="500" i="1" kern="1200"/>
            <a:t>Safety</a:t>
          </a:r>
          <a:r>
            <a:rPr lang="en-US" sz="500" kern="1200"/>
            <a:t>, </a:t>
          </a:r>
          <a:r>
            <a:rPr lang="en-US" sz="500" i="1" kern="1200"/>
            <a:t>11</a:t>
          </a:r>
          <a:r>
            <a:rPr lang="en-US" sz="500" kern="1200"/>
            <a:t>(4), p.112.</a:t>
          </a:r>
        </a:p>
      </dsp:txBody>
      <dsp:txXfrm>
        <a:off x="0" y="3285344"/>
        <a:ext cx="9035349" cy="193177"/>
      </dsp:txXfrm>
    </dsp:sp>
    <dsp:sp modelId="{48F97AF8-2812-488B-B67A-F53784C70071}">
      <dsp:nvSpPr>
        <dsp:cNvPr id="0" name=""/>
        <dsp:cNvSpPr/>
      </dsp:nvSpPr>
      <dsp:spPr>
        <a:xfrm>
          <a:off x="0" y="3478522"/>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DEFF0E-340B-498A-8A1C-23CAADE1F602}">
      <dsp:nvSpPr>
        <dsp:cNvPr id="0" name=""/>
        <dsp:cNvSpPr/>
      </dsp:nvSpPr>
      <dsp:spPr>
        <a:xfrm>
          <a:off x="0" y="3478522"/>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Rahane, D., Dhingra, T., Chalavady, G., Datta, A., Ghosh, B., Rana, N., Borah, A., Saraf, S. and Bhattacharya, P., 2024. Hypoxia and its effect on the cellular system. </a:t>
          </a:r>
          <a:r>
            <a:rPr lang="en-US" sz="500" i="1" kern="1200"/>
            <a:t>Cell Biochemistry and Function</a:t>
          </a:r>
          <a:r>
            <a:rPr lang="en-US" sz="500" kern="1200"/>
            <a:t>, </a:t>
          </a:r>
          <a:r>
            <a:rPr lang="en-US" sz="500" i="1" kern="1200"/>
            <a:t>42</a:t>
          </a:r>
          <a:r>
            <a:rPr lang="en-US" sz="500" kern="1200"/>
            <a:t>(2), p.e3940.</a:t>
          </a:r>
        </a:p>
      </dsp:txBody>
      <dsp:txXfrm>
        <a:off x="0" y="3478522"/>
        <a:ext cx="9035349" cy="193177"/>
      </dsp:txXfrm>
    </dsp:sp>
    <dsp:sp modelId="{D8FE9310-F48D-45C5-874B-6C4535B59BD0}">
      <dsp:nvSpPr>
        <dsp:cNvPr id="0" name=""/>
        <dsp:cNvSpPr/>
      </dsp:nvSpPr>
      <dsp:spPr>
        <a:xfrm>
          <a:off x="0" y="3671699"/>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554A8B-7BC7-40DF-8321-9E11F4EFF618}">
      <dsp:nvSpPr>
        <dsp:cNvPr id="0" name=""/>
        <dsp:cNvSpPr/>
      </dsp:nvSpPr>
      <dsp:spPr>
        <a:xfrm>
          <a:off x="0" y="3671699"/>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Shelat, V.G., 2025. Respecting privacy and upholding confidentiality: core ethical duties. </a:t>
          </a:r>
          <a:r>
            <a:rPr lang="en-US" sz="500" i="1" kern="1200"/>
            <a:t>Singapore Medical Journal</a:t>
          </a:r>
          <a:r>
            <a:rPr lang="en-US" sz="500" kern="1200"/>
            <a:t>, </a:t>
          </a:r>
          <a:r>
            <a:rPr lang="en-US" sz="500" i="1" kern="1200"/>
            <a:t>66</a:t>
          </a:r>
          <a:r>
            <a:rPr lang="en-US" sz="500" kern="1200"/>
            <a:t>(12), pp.685-689.</a:t>
          </a:r>
        </a:p>
      </dsp:txBody>
      <dsp:txXfrm>
        <a:off x="0" y="3671699"/>
        <a:ext cx="9035349" cy="193177"/>
      </dsp:txXfrm>
    </dsp:sp>
    <dsp:sp modelId="{DF61B10C-CF11-4966-A655-00C1018885D9}">
      <dsp:nvSpPr>
        <dsp:cNvPr id="0" name=""/>
        <dsp:cNvSpPr/>
      </dsp:nvSpPr>
      <dsp:spPr>
        <a:xfrm>
          <a:off x="0" y="3864877"/>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C998C4-5422-4AD9-BC11-F2330AAD7645}">
      <dsp:nvSpPr>
        <dsp:cNvPr id="0" name=""/>
        <dsp:cNvSpPr/>
      </dsp:nvSpPr>
      <dsp:spPr>
        <a:xfrm>
          <a:off x="0" y="3864877"/>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Stolz, D., Mkorombindo, T., Schumann, D.M., Agusti, A., Ash, S.Y., Bafadhel, M., Bai, C., Chalmers, J.D., Criner, G.J., Dharmage, S.C. and Franssen, F.M., 2022. Towards the elimination of chronic obstructive pulmonary disease: a Lancet Commission. </a:t>
          </a:r>
          <a:r>
            <a:rPr lang="en-US" sz="500" i="1" kern="1200"/>
            <a:t>The Lancet</a:t>
          </a:r>
          <a:r>
            <a:rPr lang="en-US" sz="500" kern="1200"/>
            <a:t>, </a:t>
          </a:r>
          <a:r>
            <a:rPr lang="en-US" sz="500" i="1" kern="1200"/>
            <a:t>400</a:t>
          </a:r>
          <a:r>
            <a:rPr lang="en-US" sz="500" kern="1200"/>
            <a:t>(10356), pp.921-972.</a:t>
          </a:r>
        </a:p>
      </dsp:txBody>
      <dsp:txXfrm>
        <a:off x="0" y="3864877"/>
        <a:ext cx="9035349" cy="193177"/>
      </dsp:txXfrm>
    </dsp:sp>
    <dsp:sp modelId="{8F8802CA-0FAA-4B3A-AF57-00E559B77962}">
      <dsp:nvSpPr>
        <dsp:cNvPr id="0" name=""/>
        <dsp:cNvSpPr/>
      </dsp:nvSpPr>
      <dsp:spPr>
        <a:xfrm>
          <a:off x="0" y="4058054"/>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85BE59-2397-43F2-8E9E-B3465A7C59A5}">
      <dsp:nvSpPr>
        <dsp:cNvPr id="0" name=""/>
        <dsp:cNvSpPr/>
      </dsp:nvSpPr>
      <dsp:spPr>
        <a:xfrm>
          <a:off x="0" y="4058054"/>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Tramontano, A. and Palange, P., 2023. Nutritional state and COPD: effects on dyspnoea and exercise tolerance. </a:t>
          </a:r>
          <a:r>
            <a:rPr lang="en-US" sz="500" i="1" kern="1200"/>
            <a:t>Nutrients</a:t>
          </a:r>
          <a:r>
            <a:rPr lang="en-US" sz="500" kern="1200"/>
            <a:t>, </a:t>
          </a:r>
          <a:r>
            <a:rPr lang="en-US" sz="500" i="1" kern="1200"/>
            <a:t>15</a:t>
          </a:r>
          <a:r>
            <a:rPr lang="en-US" sz="500" kern="1200"/>
            <a:t>(7), p.1786.</a:t>
          </a:r>
        </a:p>
      </dsp:txBody>
      <dsp:txXfrm>
        <a:off x="0" y="4058054"/>
        <a:ext cx="9035349" cy="193177"/>
      </dsp:txXfrm>
    </dsp:sp>
    <dsp:sp modelId="{279F371B-ADF8-4109-B6B5-3172984F49C4}">
      <dsp:nvSpPr>
        <dsp:cNvPr id="0" name=""/>
        <dsp:cNvSpPr/>
      </dsp:nvSpPr>
      <dsp:spPr>
        <a:xfrm>
          <a:off x="0" y="4251232"/>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3C4BD5-D4ED-4B46-A0CA-706787446020}">
      <dsp:nvSpPr>
        <dsp:cNvPr id="0" name=""/>
        <dsp:cNvSpPr/>
      </dsp:nvSpPr>
      <dsp:spPr>
        <a:xfrm>
          <a:off x="0" y="4251232"/>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Travers, G., Kippelen, P., Trangmar, S.J. and González-Alonso, J., 2022. Physiological function during exercise and environmental stress in humans—an integrative view of body systems and homeostasis. </a:t>
          </a:r>
          <a:r>
            <a:rPr lang="en-US" sz="500" i="1" kern="1200"/>
            <a:t>Cells</a:t>
          </a:r>
          <a:r>
            <a:rPr lang="en-US" sz="500" kern="1200"/>
            <a:t>, </a:t>
          </a:r>
          <a:r>
            <a:rPr lang="en-US" sz="500" i="1" kern="1200"/>
            <a:t>11</a:t>
          </a:r>
          <a:r>
            <a:rPr lang="en-US" sz="500" kern="1200"/>
            <a:t>(3), p.383.</a:t>
          </a:r>
        </a:p>
      </dsp:txBody>
      <dsp:txXfrm>
        <a:off x="0" y="4251232"/>
        <a:ext cx="9035349" cy="193177"/>
      </dsp:txXfrm>
    </dsp:sp>
    <dsp:sp modelId="{93CD6510-B05D-45A0-9A7B-A25F274FF05A}">
      <dsp:nvSpPr>
        <dsp:cNvPr id="0" name=""/>
        <dsp:cNvSpPr/>
      </dsp:nvSpPr>
      <dsp:spPr>
        <a:xfrm>
          <a:off x="0" y="4444409"/>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4B624B-119F-4991-934A-4269525639CE}">
      <dsp:nvSpPr>
        <dsp:cNvPr id="0" name=""/>
        <dsp:cNvSpPr/>
      </dsp:nvSpPr>
      <dsp:spPr>
        <a:xfrm>
          <a:off x="0" y="4444409"/>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Troosters, T., Janssens, W., Demeyer, H. and Rabinovich, R.A., 2023. Pulmonary rehabilitation and physical interventions. </a:t>
          </a:r>
          <a:r>
            <a:rPr lang="en-US" sz="500" i="1" kern="1200"/>
            <a:t>European Respiratory Review</a:t>
          </a:r>
          <a:r>
            <a:rPr lang="en-US" sz="500" kern="1200"/>
            <a:t>, </a:t>
          </a:r>
          <a:r>
            <a:rPr lang="en-US" sz="500" i="1" kern="1200"/>
            <a:t>32</a:t>
          </a:r>
          <a:r>
            <a:rPr lang="en-US" sz="500" kern="1200"/>
            <a:t>(168).</a:t>
          </a:r>
        </a:p>
      </dsp:txBody>
      <dsp:txXfrm>
        <a:off x="0" y="4444409"/>
        <a:ext cx="9035349" cy="193177"/>
      </dsp:txXfrm>
    </dsp:sp>
    <dsp:sp modelId="{AC7E5173-420A-445A-865B-5E1439D6DCEC}">
      <dsp:nvSpPr>
        <dsp:cNvPr id="0" name=""/>
        <dsp:cNvSpPr/>
      </dsp:nvSpPr>
      <dsp:spPr>
        <a:xfrm>
          <a:off x="0" y="4637587"/>
          <a:ext cx="903534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009D9A-E883-464A-A7FA-C35DA01AAB3F}">
      <dsp:nvSpPr>
        <dsp:cNvPr id="0" name=""/>
        <dsp:cNvSpPr/>
      </dsp:nvSpPr>
      <dsp:spPr>
        <a:xfrm>
          <a:off x="0" y="4637587"/>
          <a:ext cx="9035349" cy="19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US" sz="500" kern="1200"/>
            <a:t>Yang, I.A., Jenkins, C.R. and Salvi, S.S., 2022. Chronic obstructive pulmonary disease in never-smokers: risk factors, pathogenesis, and implications for prevention and treatment. </a:t>
          </a:r>
          <a:r>
            <a:rPr lang="en-US" sz="500" i="1" kern="1200"/>
            <a:t>The Lancet Respiratory Medicine</a:t>
          </a:r>
          <a:r>
            <a:rPr lang="en-US" sz="500" kern="1200"/>
            <a:t>, </a:t>
          </a:r>
          <a:r>
            <a:rPr lang="en-US" sz="500" i="1" kern="1200"/>
            <a:t>10</a:t>
          </a:r>
          <a:r>
            <a:rPr lang="en-US" sz="500" kern="1200"/>
            <a:t>(5), pp.497-511.</a:t>
          </a:r>
        </a:p>
      </dsp:txBody>
      <dsp:txXfrm>
        <a:off x="0" y="4637587"/>
        <a:ext cx="9035349" cy="19317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633913" cy="379413"/>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057900" y="0"/>
            <a:ext cx="4632325" cy="379413"/>
          </a:xfrm>
          <a:prstGeom prst="rect">
            <a:avLst/>
          </a:prstGeom>
        </p:spPr>
        <p:txBody>
          <a:bodyPr vert="horz" lIns="91440" tIns="45720" rIns="91440" bIns="45720" rtlCol="0"/>
          <a:lstStyle>
            <a:lvl1pPr algn="r">
              <a:defRPr sz="1200"/>
            </a:lvl1pPr>
          </a:lstStyle>
          <a:p>
            <a:fld id="{1A2BD1CA-5F40-42CC-9E2F-5C5041BD46AB}" type="datetimeFigureOut">
              <a:rPr lang="en-US" smtClean="0"/>
              <a:t>4/22/2026</a:t>
            </a:fld>
            <a:endParaRPr lang="en-US"/>
          </a:p>
        </p:txBody>
      </p:sp>
      <p:sp>
        <p:nvSpPr>
          <p:cNvPr id="4" name="Slide Image Placeholder 3"/>
          <p:cNvSpPr>
            <a:spLocks noGrp="1" noRot="1" noChangeAspect="1"/>
          </p:cNvSpPr>
          <p:nvPr>
            <p:ph type="sldImg" idx="2"/>
          </p:nvPr>
        </p:nvSpPr>
        <p:spPr>
          <a:xfrm>
            <a:off x="3543300" y="946150"/>
            <a:ext cx="3606800" cy="2551113"/>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069975" y="3640138"/>
            <a:ext cx="8553450" cy="29781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7183438"/>
            <a:ext cx="4633913" cy="37941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057900" y="7183438"/>
            <a:ext cx="4632325" cy="379412"/>
          </a:xfrm>
          <a:prstGeom prst="rect">
            <a:avLst/>
          </a:prstGeom>
        </p:spPr>
        <p:txBody>
          <a:bodyPr vert="horz" lIns="91440" tIns="45720" rIns="91440" bIns="45720" rtlCol="0" anchor="b"/>
          <a:lstStyle>
            <a:lvl1pPr algn="r">
              <a:defRPr sz="1200"/>
            </a:lvl1pPr>
          </a:lstStyle>
          <a:p>
            <a:fld id="{945FE58C-9ABF-4BFA-A143-AF8F98D4810C}" type="slidenum">
              <a:rPr lang="en-US" smtClean="0"/>
              <a:t>‹#›</a:t>
            </a:fld>
            <a:endParaRPr lang="en-US"/>
          </a:p>
        </p:txBody>
      </p:sp>
    </p:spTree>
    <p:extLst>
      <p:ext uri="{BB962C8B-B14F-4D97-AF65-F5344CB8AC3E}">
        <p14:creationId xmlns:p14="http://schemas.microsoft.com/office/powerpoint/2010/main" val="298038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Chronic respiratory diseases are long-term diseases associated with airways and lungs, which lead to difficulties in breathing and worsen quality of life (Jo, 2022). These are asthma, fibrosis of the lungs and Chronic Obstructive Pulmonary Disease (COPD) one of the most prevalent and debilitating illnesses around the world. Chronic obstructive pulmonary disease (COPD) is primarily due to prolonged exposure to harmful substances, including tobacco smoke and air pollution, resulting in a persistent airflow restriction, chronic inflammation, and gradual lung damage. The respiratory system is crucial in the delivery of oxygen and elimination of carbon dioxide and any form of impairment may impact the vital organs like the heart and the brain (</a:t>
            </a:r>
            <a:r>
              <a:rPr lang="en-US" sz="1200" kern="1200" dirty="0" err="1">
                <a:solidFill>
                  <a:schemeClr val="tx1"/>
                </a:solidFill>
                <a:effectLst/>
                <a:latin typeface="+mn-lt"/>
                <a:ea typeface="+mn-ea"/>
                <a:cs typeface="+mn-cs"/>
              </a:rPr>
              <a:t>Pippalapalli</a:t>
            </a:r>
            <a:r>
              <a:rPr lang="en-US" sz="1200" kern="1200" dirty="0">
                <a:solidFill>
                  <a:schemeClr val="tx1"/>
                </a:solidFill>
                <a:effectLst/>
                <a:latin typeface="+mn-lt"/>
                <a:ea typeface="+mn-ea"/>
                <a:cs typeface="+mn-cs"/>
              </a:rPr>
              <a:t> and Lumb, 2023). This presentation will examine the anatomy and physiology of the respiratory system as a case of COPD and design an evidence-based care plan of a fictional patient, addressing routine care, monitoring, and ethical concerns.</a:t>
            </a:r>
            <a:endParaRPr lang="en-US" dirty="0"/>
          </a:p>
        </p:txBody>
      </p:sp>
      <p:sp>
        <p:nvSpPr>
          <p:cNvPr id="4" name="Slide Number Placeholder 3"/>
          <p:cNvSpPr>
            <a:spLocks noGrp="1"/>
          </p:cNvSpPr>
          <p:nvPr>
            <p:ph type="sldNum" sz="quarter" idx="5"/>
          </p:nvPr>
        </p:nvSpPr>
        <p:spPr/>
        <p:txBody>
          <a:bodyPr/>
          <a:lstStyle/>
          <a:p>
            <a:fld id="{945FE58C-9ABF-4BFA-A143-AF8F98D4810C}" type="slidenum">
              <a:rPr lang="en-US" smtClean="0"/>
              <a:t>2</a:t>
            </a:fld>
            <a:endParaRPr lang="en-US"/>
          </a:p>
        </p:txBody>
      </p:sp>
    </p:spTree>
    <p:extLst>
      <p:ext uri="{BB962C8B-B14F-4D97-AF65-F5344CB8AC3E}">
        <p14:creationId xmlns:p14="http://schemas.microsoft.com/office/powerpoint/2010/main" val="10404490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Mr. Ahmed Khan is a male aged 65 years and retired factory worker with a diagnosis of Chronic Obstructive Pulmonary Disease (COPD). He had earlier worked in an industrial setting, where he was frequently exposed to dust and chemical fumes, which could have led to his respiratory problem. Mr. Khan is an old smoker with a history of smoking about one pack of cigarettes a day over 40 years. His life now is mainly sedentary, involving little physical exercise as he feels increasingly breathless.</a:t>
            </a:r>
          </a:p>
          <a:p>
            <a:r>
              <a:rPr lang="en-US" dirty="0"/>
              <a:t>Considering the health measurements, Body Mass Index (BMI) of Mr. Khan is 29, and he is in the overweight range. He has a blood pressure of 145/90 mmHg, which shows that he has hypertension. His oxygen saturation rates are always low with average of about 90% of oxygen saturation on room air indicating damaged lung capacity. His past medical record has seen him having frequent chest infections, chronic cough with mucus production and increasing shortness of breath, especially during physical activity. He too has had some </a:t>
            </a:r>
            <a:r>
              <a:rPr lang="en-US" dirty="0" err="1"/>
              <a:t>hospitalisations</a:t>
            </a:r>
            <a:r>
              <a:rPr lang="en-US" dirty="0"/>
              <a:t> because of flare-ups of his condition. All these aspects point to the fact that his COPD is severe, and a complex and well-</a:t>
            </a:r>
            <a:r>
              <a:rPr lang="en-US" dirty="0" err="1"/>
              <a:t>organised</a:t>
            </a:r>
            <a:r>
              <a:rPr lang="en-US" dirty="0"/>
              <a:t> care plan should be provided.</a:t>
            </a:r>
          </a:p>
          <a:p>
            <a:endParaRPr lang="en-US" dirty="0"/>
          </a:p>
        </p:txBody>
      </p:sp>
      <p:sp>
        <p:nvSpPr>
          <p:cNvPr id="4" name="Slide Number Placeholder 3"/>
          <p:cNvSpPr>
            <a:spLocks noGrp="1"/>
          </p:cNvSpPr>
          <p:nvPr>
            <p:ph type="sldNum" sz="quarter" idx="5"/>
          </p:nvPr>
        </p:nvSpPr>
        <p:spPr/>
        <p:txBody>
          <a:bodyPr/>
          <a:lstStyle/>
          <a:p>
            <a:fld id="{945FE58C-9ABF-4BFA-A143-AF8F98D4810C}" type="slidenum">
              <a:rPr lang="en-US" smtClean="0"/>
              <a:t>3</a:t>
            </a:fld>
            <a:endParaRPr lang="en-US"/>
          </a:p>
        </p:txBody>
      </p:sp>
    </p:spTree>
    <p:extLst>
      <p:ext uri="{BB962C8B-B14F-4D97-AF65-F5344CB8AC3E}">
        <p14:creationId xmlns:p14="http://schemas.microsoft.com/office/powerpoint/2010/main" val="26169309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Respiratory system comprises of interrelated structures that collaborate to facilitate breathing and gas exchange (Beachey, 2022). The air passes through the nose, it gets filtered, warmed and humidified after which it moves down the trachea. The trachea splits into the right and left bronchi which in turn is subdivided into smaller bronchioles in the lungs. The end of such bronchioles is small air sacs called alveoli, which are encircled by capillaries. These structures are primarily located in the lungs, which help in effective breathing. The primary purpose of the respiratory system is gas exchange, where oxygen is absorbed into the blood and carbon dioxide is eliminated (Phyu et al., 2023). This takes place in the alveoli which are thin-walled and have a high surface area thus facilitating quick diffusion of gases. Healthy lungs have an elastic tissue which assists the lungs to expand and recoil effectively to provide smooth airflow and efficient delivery of oxygen to the tissues.</a:t>
            </a:r>
          </a:p>
          <a:p>
            <a:r>
              <a:rPr lang="en-US" sz="1200" kern="1200" dirty="0">
                <a:solidFill>
                  <a:schemeClr val="tx1"/>
                </a:solidFill>
                <a:effectLst/>
                <a:latin typeface="+mn-lt"/>
                <a:ea typeface="+mn-ea"/>
                <a:cs typeface="+mn-cs"/>
              </a:rPr>
              <a:t>This normal structure and functioning in Chronic Obstructive Pulmonary Disease (COPD) is disturbed. Chronic inflammation causes airways to be narrowed, thus making it harder to breathe (</a:t>
            </a:r>
            <a:r>
              <a:rPr lang="en-US" sz="1200" kern="1200" dirty="0" err="1">
                <a:solidFill>
                  <a:schemeClr val="tx1"/>
                </a:solidFill>
                <a:effectLst/>
                <a:latin typeface="+mn-lt"/>
                <a:ea typeface="+mn-ea"/>
                <a:cs typeface="+mn-cs"/>
              </a:rPr>
              <a:t>Bhatiaa</a:t>
            </a:r>
            <a:r>
              <a:rPr lang="en-US" sz="1200" kern="1200" dirty="0">
                <a:solidFill>
                  <a:schemeClr val="tx1"/>
                </a:solidFill>
                <a:effectLst/>
                <a:latin typeface="+mn-lt"/>
                <a:ea typeface="+mn-ea"/>
                <a:cs typeface="+mn-cs"/>
              </a:rPr>
              <a:t> et al., 2022). In emphysema, there is destruction of alveolar walls that decrease surface area and elasticity which severely curtails gas exchange. This leads to a fall in the amount of oxygen in the blood and the rise in carbon dioxide. This analogy of healthy and diseased lungs points to the direct correlation of structure and functioning. COPD affects ventilation and diffusion making the breathless, exercise intolerant and systemic owing to the inability to supply oxygen to the body as a whole (Oyeyemi et al., 2026).</a:t>
            </a:r>
            <a:endParaRPr lang="en-US" dirty="0"/>
          </a:p>
        </p:txBody>
      </p:sp>
      <p:sp>
        <p:nvSpPr>
          <p:cNvPr id="4" name="Slide Number Placeholder 3"/>
          <p:cNvSpPr>
            <a:spLocks noGrp="1"/>
          </p:cNvSpPr>
          <p:nvPr>
            <p:ph type="sldNum" sz="quarter" idx="5"/>
          </p:nvPr>
        </p:nvSpPr>
        <p:spPr/>
        <p:txBody>
          <a:bodyPr/>
          <a:lstStyle/>
          <a:p>
            <a:fld id="{945FE58C-9ABF-4BFA-A143-AF8F98D4810C}" type="slidenum">
              <a:rPr lang="en-US" smtClean="0"/>
              <a:t>4</a:t>
            </a:fld>
            <a:endParaRPr lang="en-US"/>
          </a:p>
        </p:txBody>
      </p:sp>
    </p:spTree>
    <p:extLst>
      <p:ext uri="{BB962C8B-B14F-4D97-AF65-F5344CB8AC3E}">
        <p14:creationId xmlns:p14="http://schemas.microsoft.com/office/powerpoint/2010/main" val="1601278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overall body functioning is largely affected by Chronic Obstructive Pulmonary Disease (COPD) that results in gas exchange. A major effect is one related to the lack of oxygen to the body called hypoxia (</a:t>
            </a:r>
            <a:r>
              <a:rPr lang="en-US" sz="1200" kern="1200" dirty="0" err="1">
                <a:solidFill>
                  <a:schemeClr val="tx1"/>
                </a:solidFill>
                <a:effectLst/>
                <a:latin typeface="+mn-lt"/>
                <a:ea typeface="+mn-ea"/>
                <a:cs typeface="+mn-cs"/>
              </a:rPr>
              <a:t>Rahaneet</a:t>
            </a:r>
            <a:r>
              <a:rPr lang="en-US" sz="1200" kern="1200" dirty="0">
                <a:solidFill>
                  <a:schemeClr val="tx1"/>
                </a:solidFill>
                <a:effectLst/>
                <a:latin typeface="+mn-lt"/>
                <a:ea typeface="+mn-ea"/>
                <a:cs typeface="+mn-cs"/>
              </a:rPr>
              <a:t> al., 2024). Since the damaged lungs cannot efficiently carry oxygen to the blood, the vital organs and tissues do not get enough oxygen to perform optimally. Concurrently, carbon dioxide is not removed effectively resulting in its build-up in the blood, a condition referred to as hypercapnia. Such imbalances exert a lot of pressure on other body systems (Travers et al., 2022). It affects the cardiovascular system especially because the heart exerts more efforts to pump oxygen-deficient blood and this causes a high probability of complications caused by the heart like pulmonary hypertension and ultimately right-sided heart failure. This shows that respiratory dysfunction is capable of directly affecting the health of the heart.</a:t>
            </a:r>
          </a:p>
          <a:p>
            <a:r>
              <a:rPr lang="en-US" sz="1200" kern="1200" dirty="0">
                <a:solidFill>
                  <a:schemeClr val="tx1"/>
                </a:solidFill>
                <a:effectLst/>
                <a:latin typeface="+mn-lt"/>
                <a:ea typeface="+mn-ea"/>
                <a:cs typeface="+mn-cs"/>
              </a:rPr>
              <a:t>The muscle activity is also impaired as a result of the lack of oxygen, which causes fatigue and low physical performance (Behrens et al., 2023). This usually leads to the decrease of activity levels, which may further deteriorate muscle weakness and health in general, forming a spiral of decline. In extreme situations, high levels of carbon dioxide may be known to influence the brain functioning, which may result to confusion, headache and loss of clarity in the cognitive functions. In general, COPD is not just a disease of the lungs but also puts the balance of various body systems at risk (Stolz et al., 2022). This shows the interrelatedness of human physiology and the significance of early intervention and effective management.</a:t>
            </a:r>
          </a:p>
          <a:p>
            <a:endParaRPr lang="en-US" dirty="0"/>
          </a:p>
        </p:txBody>
      </p:sp>
      <p:sp>
        <p:nvSpPr>
          <p:cNvPr id="4" name="Slide Number Placeholder 3"/>
          <p:cNvSpPr>
            <a:spLocks noGrp="1"/>
          </p:cNvSpPr>
          <p:nvPr>
            <p:ph type="sldNum" sz="quarter" idx="5"/>
          </p:nvPr>
        </p:nvSpPr>
        <p:spPr/>
        <p:txBody>
          <a:bodyPr/>
          <a:lstStyle/>
          <a:p>
            <a:fld id="{945FE58C-9ABF-4BFA-A143-AF8F98D4810C}" type="slidenum">
              <a:rPr lang="en-US" smtClean="0"/>
              <a:t>5</a:t>
            </a:fld>
            <a:endParaRPr lang="en-US"/>
          </a:p>
        </p:txBody>
      </p:sp>
    </p:spTree>
    <p:extLst>
      <p:ext uri="{BB962C8B-B14F-4D97-AF65-F5344CB8AC3E}">
        <p14:creationId xmlns:p14="http://schemas.microsoft.com/office/powerpoint/2010/main" val="21825569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Oxygen saturation needs to be monitored regularly to determine the progression of the disease. The lung function monitoring and treatment modification should be regularly scheduled in the GP and respiratory clinic follow-ups (Freund et al., 2023). The NHS recommends annual influenza and pneumococcal vaccination to help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infection-related attacks.</a:t>
            </a:r>
          </a:p>
          <a:p>
            <a:endParaRPr lang="en-US" dirty="0"/>
          </a:p>
        </p:txBody>
      </p:sp>
      <p:sp>
        <p:nvSpPr>
          <p:cNvPr id="4" name="Slide Number Placeholder 3"/>
          <p:cNvSpPr>
            <a:spLocks noGrp="1"/>
          </p:cNvSpPr>
          <p:nvPr>
            <p:ph type="sldNum" sz="quarter" idx="5"/>
          </p:nvPr>
        </p:nvSpPr>
        <p:spPr/>
        <p:txBody>
          <a:bodyPr/>
          <a:lstStyle/>
          <a:p>
            <a:fld id="{945FE58C-9ABF-4BFA-A143-AF8F98D4810C}" type="slidenum">
              <a:rPr lang="en-US" smtClean="0"/>
              <a:t>6</a:t>
            </a:fld>
            <a:endParaRPr lang="en-US"/>
          </a:p>
        </p:txBody>
      </p:sp>
    </p:spTree>
    <p:extLst>
      <p:ext uri="{BB962C8B-B14F-4D97-AF65-F5344CB8AC3E}">
        <p14:creationId xmlns:p14="http://schemas.microsoft.com/office/powerpoint/2010/main" val="11784118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patient-</a:t>
            </a:r>
            <a:r>
              <a:rPr lang="en-US" dirty="0" err="1"/>
              <a:t>centred</a:t>
            </a:r>
            <a:r>
              <a:rPr lang="en-US" dirty="0"/>
              <a:t> care must be provided, and Mr. Khan must be engaged in decision-making. Autonomy, confidentiality and effective communication should be respected (Shelat, 2025). There should also be the consideration of cultural sensitivity so that care is made to comply with values and preferences of the patient.</a:t>
            </a:r>
          </a:p>
        </p:txBody>
      </p:sp>
      <p:sp>
        <p:nvSpPr>
          <p:cNvPr id="4" name="Slide Number Placeholder 3"/>
          <p:cNvSpPr>
            <a:spLocks noGrp="1"/>
          </p:cNvSpPr>
          <p:nvPr>
            <p:ph type="sldNum" sz="quarter" idx="5"/>
          </p:nvPr>
        </p:nvSpPr>
        <p:spPr/>
        <p:txBody>
          <a:bodyPr/>
          <a:lstStyle/>
          <a:p>
            <a:fld id="{945FE58C-9ABF-4BFA-A143-AF8F98D4810C}" type="slidenum">
              <a:rPr lang="en-US" smtClean="0"/>
              <a:t>7</a:t>
            </a:fld>
            <a:endParaRPr lang="en-US"/>
          </a:p>
        </p:txBody>
      </p:sp>
    </p:spTree>
    <p:extLst>
      <p:ext uri="{BB962C8B-B14F-4D97-AF65-F5344CB8AC3E}">
        <p14:creationId xmlns:p14="http://schemas.microsoft.com/office/powerpoint/2010/main" val="38643700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Mr. Ahmed Khan has a number of risk factors that have led to the formation and progression of his Chronic Obstructive Pulmonary Disease (COPD). His smoking history is the most important factor in the long term. Cigarette smoke has dangerous chemicals that initiate long-lasting inflammation and blockage of airways, and permanent destruction of lung tissue, especially the alveoli (Bartlett, 2024). In the long run, this has a great impact of impairing the lung functioning, and hastening the process of disease. The other key consideration is the fact that he was previously exposed to dust and chemical fumes in his workplace in a factory environment (Proud et al., 2025). Long-term airway irritation and structural lung damage would have been added by the continued exposure to these irritants. Also, the factor of age-related decline contributed to it, and the capacity of lungs to elasticity weakens with age and older adults become susceptible to respiratory diseases.</a:t>
            </a:r>
          </a:p>
          <a:p>
            <a:r>
              <a:rPr lang="en-US" sz="1200" kern="1200" dirty="0">
                <a:solidFill>
                  <a:schemeClr val="tx1"/>
                </a:solidFill>
                <a:effectLst/>
                <a:latin typeface="+mn-lt"/>
                <a:ea typeface="+mn-ea"/>
                <a:cs typeface="+mn-cs"/>
              </a:rPr>
              <a:t>The fact that Mr. Khan is very sedentary and he eats unhealthy food also fails to help his situation. Exercise decreases the total lung capacity and muscle strength, and bad nutrition decreases immune capability, making individuals more vulnerable to infections and exacerbations (Tramontano and Palange, 2023). His current overweight condition also causes more stress to the breathing system, which makes breathing more challenging. All these factors not only provide the explanation of how COPD began in this patient but also underline the necessity of specific interventions that would help to minimize the aggravation and enhance the quality of life.</a:t>
            </a:r>
            <a:endParaRPr lang="en-US" dirty="0"/>
          </a:p>
        </p:txBody>
      </p:sp>
      <p:sp>
        <p:nvSpPr>
          <p:cNvPr id="4" name="Slide Number Placeholder 3"/>
          <p:cNvSpPr>
            <a:spLocks noGrp="1"/>
          </p:cNvSpPr>
          <p:nvPr>
            <p:ph type="sldNum" sz="quarter" idx="5"/>
          </p:nvPr>
        </p:nvSpPr>
        <p:spPr/>
        <p:txBody>
          <a:bodyPr/>
          <a:lstStyle/>
          <a:p>
            <a:fld id="{945FE58C-9ABF-4BFA-A143-AF8F98D4810C}" type="slidenum">
              <a:rPr lang="en-US" smtClean="0"/>
              <a:t>8</a:t>
            </a:fld>
            <a:endParaRPr lang="en-US"/>
          </a:p>
        </p:txBody>
      </p:sp>
    </p:spTree>
    <p:extLst>
      <p:ext uri="{BB962C8B-B14F-4D97-AF65-F5344CB8AC3E}">
        <p14:creationId xmlns:p14="http://schemas.microsoft.com/office/powerpoint/2010/main" val="29688569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evidence-based NHS and NICE management of COPD of Mr. Ahmed Khan should update the condition to improve symptoms, decelerate the disease, and increase the quality of life. The use of pulmonary rehabilitation program is strongly recommended because it involves a combination of supervised exercise, education and breathing exercises, which increase exercise tolerance, decrease breathlessness, and improve daily functioning. Pharmacological therapy is necessary especially bronchodilators, which relax airway muscles and enhance airflow, decreasing breathing effort (Colton, 2026). Inhaled corticosteroids can also be administered in moderate to severe COPD to decrease airway inflammation and decrease exacerbations.</a:t>
            </a:r>
          </a:p>
          <a:p>
            <a:r>
              <a:rPr lang="en-US" sz="1200" kern="1200" dirty="0">
                <a:solidFill>
                  <a:schemeClr val="tx1"/>
                </a:solidFill>
                <a:effectLst/>
                <a:latin typeface="+mn-lt"/>
                <a:ea typeface="+mn-ea"/>
                <a:cs typeface="+mn-cs"/>
              </a:rPr>
              <a:t>The best intervention is smoking cessation to reduce the rate of development of the disease.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support and medication can be structured program that enhance success rates (Courneya et al., 2025). Nutrition should also play a role, since COPD elevates energy requirements and may cause muscle wasting; hence, a balanced protein diet with a high number of proteins helps to maintain strength and immunity. In severe cases, the liver might need oxygen therapy to enhance oxygen saturation and relieve pressure on vital organs (</a:t>
            </a:r>
            <a:r>
              <a:rPr lang="en-US" sz="1200" kern="1200" dirty="0" err="1">
                <a:solidFill>
                  <a:schemeClr val="tx1"/>
                </a:solidFill>
                <a:effectLst/>
                <a:latin typeface="+mn-lt"/>
                <a:ea typeface="+mn-ea"/>
                <a:cs typeface="+mn-cs"/>
              </a:rPr>
              <a:t>Mohanto</a:t>
            </a:r>
            <a:r>
              <a:rPr lang="en-US" sz="1200" kern="1200" dirty="0">
                <a:solidFill>
                  <a:schemeClr val="tx1"/>
                </a:solidFill>
                <a:effectLst/>
                <a:latin typeface="+mn-lt"/>
                <a:ea typeface="+mn-ea"/>
                <a:cs typeface="+mn-cs"/>
              </a:rPr>
              <a:t> et al., 2025).</a:t>
            </a:r>
            <a:endParaRPr lang="en-US" dirty="0"/>
          </a:p>
        </p:txBody>
      </p:sp>
      <p:sp>
        <p:nvSpPr>
          <p:cNvPr id="4" name="Slide Number Placeholder 3"/>
          <p:cNvSpPr>
            <a:spLocks noGrp="1"/>
          </p:cNvSpPr>
          <p:nvPr>
            <p:ph type="sldNum" sz="quarter" idx="5"/>
          </p:nvPr>
        </p:nvSpPr>
        <p:spPr/>
        <p:txBody>
          <a:bodyPr/>
          <a:lstStyle/>
          <a:p>
            <a:fld id="{945FE58C-9ABF-4BFA-A143-AF8F98D4810C}" type="slidenum">
              <a:rPr lang="en-US" smtClean="0"/>
              <a:t>9</a:t>
            </a:fld>
            <a:endParaRPr lang="en-US"/>
          </a:p>
        </p:txBody>
      </p:sp>
    </p:spTree>
    <p:extLst>
      <p:ext uri="{BB962C8B-B14F-4D97-AF65-F5344CB8AC3E}">
        <p14:creationId xmlns:p14="http://schemas.microsoft.com/office/powerpoint/2010/main" val="2603513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summary, Chronic Obstructive Pulmonary Disease (COPD) affects various parts of the body systems especially the respiratory and the cardiovascular systems prominently because of the low level of oxygen intake and disrupted gaseous exchange. This illness does not only impact on physical health but also impacts on the quality of life due to fatigue, breathlessness, and low activity levels. It is crucial to establish an efficient care plan and control the symptoms to avoid additional worsening. Knowledge of the anatomy and physiology of the respiratory system is important in the explanation of disease progression and provision of relevant interventions. The early diagnosis and prompt treatment play a crucial role in the delay of the disease progression and provision of better outcomes. In general, evidence-based, effective care is very effective in improving patient well-being, decreasing complications, and managing the disease in long-term care.</a:t>
            </a:r>
            <a:endParaRPr lang="en-US" dirty="0"/>
          </a:p>
        </p:txBody>
      </p:sp>
      <p:sp>
        <p:nvSpPr>
          <p:cNvPr id="4" name="Slide Number Placeholder 3"/>
          <p:cNvSpPr>
            <a:spLocks noGrp="1"/>
          </p:cNvSpPr>
          <p:nvPr>
            <p:ph type="sldNum" sz="quarter" idx="5"/>
          </p:nvPr>
        </p:nvSpPr>
        <p:spPr/>
        <p:txBody>
          <a:bodyPr/>
          <a:lstStyle/>
          <a:p>
            <a:fld id="{945FE58C-9ABF-4BFA-A143-AF8F98D4810C}" type="slidenum">
              <a:rPr lang="en-US" smtClean="0"/>
              <a:t>10</a:t>
            </a:fld>
            <a:endParaRPr lang="en-US"/>
          </a:p>
        </p:txBody>
      </p:sp>
    </p:spTree>
    <p:extLst>
      <p:ext uri="{BB962C8B-B14F-4D97-AF65-F5344CB8AC3E}">
        <p14:creationId xmlns:p14="http://schemas.microsoft.com/office/powerpoint/2010/main" val="2438058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802005" y="2344483"/>
            <a:ext cx="9089390" cy="1588198"/>
          </a:xfrm>
          <a:prstGeom prst="rect">
            <a:avLst/>
          </a:prstGeom>
        </p:spPr>
        <p:txBody>
          <a:bodyPr wrap="square" lIns="0" tIns="0" rIns="0" bIns="0">
            <a:spAutoFit/>
          </a:bodyPr>
          <a:lstStyle>
            <a:lvl1pPr>
              <a:defRPr sz="3950" b="1" i="0">
                <a:solidFill>
                  <a:schemeClr val="tx1"/>
                </a:solidFill>
                <a:latin typeface="Segoe UI"/>
                <a:cs typeface="Segoe UI"/>
              </a:defRPr>
            </a:lvl1pPr>
          </a:lstStyle>
          <a:p>
            <a:endParaRPr/>
          </a:p>
        </p:txBody>
      </p:sp>
      <p:sp>
        <p:nvSpPr>
          <p:cNvPr id="3" name="Holder 3"/>
          <p:cNvSpPr>
            <a:spLocks noGrp="1"/>
          </p:cNvSpPr>
          <p:nvPr>
            <p:ph type="subTitle" idx="4"/>
          </p:nvPr>
        </p:nvSpPr>
        <p:spPr>
          <a:xfrm>
            <a:off x="1604010" y="4235196"/>
            <a:ext cx="7485380" cy="1890712"/>
          </a:xfrm>
          <a:prstGeom prst="rect">
            <a:avLst/>
          </a:prstGeom>
        </p:spPr>
        <p:txBody>
          <a:bodyPr wrap="square" lIns="0" tIns="0" rIns="0" bIns="0">
            <a:spAutoFit/>
          </a:bodyPr>
          <a:lstStyle>
            <a:lvl1pPr>
              <a:defRPr sz="3550" b="0" i="0">
                <a:solidFill>
                  <a:srgbClr val="0070C0"/>
                </a:solidFill>
                <a:latin typeface="Segoe UI"/>
                <a:cs typeface="Segoe U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defRPr sz="1150" b="0" i="0">
                <a:solidFill>
                  <a:srgbClr val="898989"/>
                </a:solidFill>
                <a:latin typeface="Segoe UI"/>
                <a:cs typeface="Segoe UI"/>
              </a:defRPr>
            </a:lvl1pPr>
          </a:lstStyle>
          <a:p>
            <a:pPr marL="12700">
              <a:lnSpc>
                <a:spcPct val="100000"/>
              </a:lnSpc>
              <a:spcBef>
                <a:spcPts val="200"/>
              </a:spcBef>
            </a:pPr>
            <a:r>
              <a:rPr spc="-10" dirty="0"/>
              <a:t>08/04/2026</a:t>
            </a:r>
          </a:p>
        </p:txBody>
      </p:sp>
      <p:sp>
        <p:nvSpPr>
          <p:cNvPr id="6" name="Holder 6"/>
          <p:cNvSpPr>
            <a:spLocks noGrp="1"/>
          </p:cNvSpPr>
          <p:nvPr>
            <p:ph type="sldNum" sz="quarter" idx="7"/>
          </p:nvPr>
        </p:nvSpPr>
        <p:spPr/>
        <p:txBody>
          <a:bodyPr lIns="0" tIns="0" rIns="0" bIns="0"/>
          <a:lstStyle>
            <a:lvl1pPr>
              <a:defRPr sz="1300" b="0" i="0">
                <a:solidFill>
                  <a:srgbClr val="898989"/>
                </a:solidFill>
                <a:latin typeface="Segoe UI"/>
                <a:cs typeface="Segoe UI"/>
              </a:defRPr>
            </a:lvl1pPr>
          </a:lstStyle>
          <a:p>
            <a:pPr marL="103505">
              <a:lnSpc>
                <a:spcPct val="100000"/>
              </a:lnSpc>
              <a:spcBef>
                <a:spcPts val="225"/>
              </a:spcBef>
            </a:pPr>
            <a:fld id="{81D60167-4931-47E6-BA6A-407CBD079E47}" type="slidenum">
              <a:rPr spc="-50" dirty="0"/>
              <a:t>‹#›</a:t>
            </a:fld>
            <a:endParaRPr spc="-5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50" b="1" i="0">
                <a:solidFill>
                  <a:schemeClr val="tx1"/>
                </a:solidFill>
                <a:latin typeface="Segoe UI"/>
                <a:cs typeface="Segoe UI"/>
              </a:defRPr>
            </a:lvl1pPr>
          </a:lstStyle>
          <a:p>
            <a:endParaRPr/>
          </a:p>
        </p:txBody>
      </p:sp>
      <p:sp>
        <p:nvSpPr>
          <p:cNvPr id="3" name="Holder 3"/>
          <p:cNvSpPr>
            <a:spLocks noGrp="1"/>
          </p:cNvSpPr>
          <p:nvPr>
            <p:ph type="body" idx="1"/>
          </p:nvPr>
        </p:nvSpPr>
        <p:spPr/>
        <p:txBody>
          <a:bodyPr lIns="0" tIns="0" rIns="0" bIns="0"/>
          <a:lstStyle>
            <a:lvl1pPr>
              <a:defRPr sz="3550" b="0" i="0">
                <a:solidFill>
                  <a:srgbClr val="0070C0"/>
                </a:solidFill>
                <a:latin typeface="Segoe UI"/>
                <a:cs typeface="Segoe U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defRPr sz="1150" b="0" i="0">
                <a:solidFill>
                  <a:srgbClr val="898989"/>
                </a:solidFill>
                <a:latin typeface="Segoe UI"/>
                <a:cs typeface="Segoe UI"/>
              </a:defRPr>
            </a:lvl1pPr>
          </a:lstStyle>
          <a:p>
            <a:pPr marL="12700">
              <a:lnSpc>
                <a:spcPct val="100000"/>
              </a:lnSpc>
              <a:spcBef>
                <a:spcPts val="200"/>
              </a:spcBef>
            </a:pPr>
            <a:r>
              <a:rPr spc="-10" dirty="0"/>
              <a:t>08/04/2026</a:t>
            </a:r>
          </a:p>
        </p:txBody>
      </p:sp>
      <p:sp>
        <p:nvSpPr>
          <p:cNvPr id="6" name="Holder 6"/>
          <p:cNvSpPr>
            <a:spLocks noGrp="1"/>
          </p:cNvSpPr>
          <p:nvPr>
            <p:ph type="sldNum" sz="quarter" idx="7"/>
          </p:nvPr>
        </p:nvSpPr>
        <p:spPr/>
        <p:txBody>
          <a:bodyPr lIns="0" tIns="0" rIns="0" bIns="0"/>
          <a:lstStyle>
            <a:lvl1pPr>
              <a:defRPr sz="1300" b="0" i="0">
                <a:solidFill>
                  <a:srgbClr val="898989"/>
                </a:solidFill>
                <a:latin typeface="Segoe UI"/>
                <a:cs typeface="Segoe UI"/>
              </a:defRPr>
            </a:lvl1pPr>
          </a:lstStyle>
          <a:p>
            <a:pPr marL="103505">
              <a:lnSpc>
                <a:spcPct val="100000"/>
              </a:lnSpc>
              <a:spcBef>
                <a:spcPts val="225"/>
              </a:spcBef>
            </a:pPr>
            <a:fld id="{81D60167-4931-47E6-BA6A-407CBD079E47}" type="slidenum">
              <a:rPr spc="-50" dirty="0"/>
              <a:t>‹#›</a:t>
            </a:fld>
            <a:endParaRPr spc="-5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50" b="1" i="0">
                <a:solidFill>
                  <a:schemeClr val="tx1"/>
                </a:solidFill>
                <a:latin typeface="Segoe UI"/>
                <a:cs typeface="Segoe UI"/>
              </a:defRPr>
            </a:lvl1pPr>
          </a:lstStyle>
          <a:p>
            <a:endParaRPr/>
          </a:p>
        </p:txBody>
      </p:sp>
      <p:sp>
        <p:nvSpPr>
          <p:cNvPr id="3" name="Holder 3"/>
          <p:cNvSpPr>
            <a:spLocks noGrp="1"/>
          </p:cNvSpPr>
          <p:nvPr>
            <p:ph sz="half" idx="2"/>
          </p:nvPr>
        </p:nvSpPr>
        <p:spPr>
          <a:xfrm>
            <a:off x="534670" y="1739455"/>
            <a:ext cx="4651629" cy="4991481"/>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5507101" y="1739455"/>
            <a:ext cx="4651629" cy="4991481"/>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defRPr sz="1150" b="0" i="0">
                <a:solidFill>
                  <a:srgbClr val="898989"/>
                </a:solidFill>
                <a:latin typeface="Segoe UI"/>
                <a:cs typeface="Segoe UI"/>
              </a:defRPr>
            </a:lvl1pPr>
          </a:lstStyle>
          <a:p>
            <a:pPr marL="12700">
              <a:lnSpc>
                <a:spcPct val="100000"/>
              </a:lnSpc>
              <a:spcBef>
                <a:spcPts val="200"/>
              </a:spcBef>
            </a:pPr>
            <a:r>
              <a:rPr spc="-10" dirty="0"/>
              <a:t>08/04/2026</a:t>
            </a:r>
          </a:p>
        </p:txBody>
      </p:sp>
      <p:sp>
        <p:nvSpPr>
          <p:cNvPr id="7" name="Holder 7"/>
          <p:cNvSpPr>
            <a:spLocks noGrp="1"/>
          </p:cNvSpPr>
          <p:nvPr>
            <p:ph type="sldNum" sz="quarter" idx="7"/>
          </p:nvPr>
        </p:nvSpPr>
        <p:spPr/>
        <p:txBody>
          <a:bodyPr lIns="0" tIns="0" rIns="0" bIns="0"/>
          <a:lstStyle>
            <a:lvl1pPr>
              <a:defRPr sz="1300" b="0" i="0">
                <a:solidFill>
                  <a:srgbClr val="898989"/>
                </a:solidFill>
                <a:latin typeface="Segoe UI"/>
                <a:cs typeface="Segoe UI"/>
              </a:defRPr>
            </a:lvl1pPr>
          </a:lstStyle>
          <a:p>
            <a:pPr marL="103505">
              <a:lnSpc>
                <a:spcPct val="100000"/>
              </a:lnSpc>
              <a:spcBef>
                <a:spcPts val="225"/>
              </a:spcBef>
            </a:pPr>
            <a:fld id="{81D60167-4931-47E6-BA6A-407CBD079E47}" type="slidenum">
              <a:rPr spc="-50" dirty="0"/>
              <a:t>‹#›</a:t>
            </a:fld>
            <a:endParaRPr spc="-5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50" b="1" i="0">
                <a:solidFill>
                  <a:schemeClr val="tx1"/>
                </a:solidFill>
                <a:latin typeface="Segoe UI"/>
                <a:cs typeface="Segoe U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defRPr sz="1150" b="0" i="0">
                <a:solidFill>
                  <a:srgbClr val="898989"/>
                </a:solidFill>
                <a:latin typeface="Segoe UI"/>
                <a:cs typeface="Segoe UI"/>
              </a:defRPr>
            </a:lvl1pPr>
          </a:lstStyle>
          <a:p>
            <a:pPr marL="12700">
              <a:lnSpc>
                <a:spcPct val="100000"/>
              </a:lnSpc>
              <a:spcBef>
                <a:spcPts val="200"/>
              </a:spcBef>
            </a:pPr>
            <a:r>
              <a:rPr spc="-10" dirty="0"/>
              <a:t>08/04/2026</a:t>
            </a:r>
          </a:p>
        </p:txBody>
      </p:sp>
      <p:sp>
        <p:nvSpPr>
          <p:cNvPr id="5" name="Holder 5"/>
          <p:cNvSpPr>
            <a:spLocks noGrp="1"/>
          </p:cNvSpPr>
          <p:nvPr>
            <p:ph type="sldNum" sz="quarter" idx="7"/>
          </p:nvPr>
        </p:nvSpPr>
        <p:spPr/>
        <p:txBody>
          <a:bodyPr lIns="0" tIns="0" rIns="0" bIns="0"/>
          <a:lstStyle>
            <a:lvl1pPr>
              <a:defRPr sz="1300" b="0" i="0">
                <a:solidFill>
                  <a:srgbClr val="898989"/>
                </a:solidFill>
                <a:latin typeface="Segoe UI"/>
                <a:cs typeface="Segoe UI"/>
              </a:defRPr>
            </a:lvl1pPr>
          </a:lstStyle>
          <a:p>
            <a:pPr marL="103505">
              <a:lnSpc>
                <a:spcPct val="100000"/>
              </a:lnSpc>
              <a:spcBef>
                <a:spcPts val="225"/>
              </a:spcBef>
            </a:pPr>
            <a:fld id="{81D60167-4931-47E6-BA6A-407CBD079E47}" type="slidenum">
              <a:rPr spc="-50" dirty="0"/>
              <a:t>‹#›</a:t>
            </a:fld>
            <a:endParaRPr spc="-5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defRPr sz="1150" b="0" i="0">
                <a:solidFill>
                  <a:srgbClr val="898989"/>
                </a:solidFill>
                <a:latin typeface="Segoe UI"/>
                <a:cs typeface="Segoe UI"/>
              </a:defRPr>
            </a:lvl1pPr>
          </a:lstStyle>
          <a:p>
            <a:pPr marL="12700">
              <a:lnSpc>
                <a:spcPct val="100000"/>
              </a:lnSpc>
              <a:spcBef>
                <a:spcPts val="200"/>
              </a:spcBef>
            </a:pPr>
            <a:r>
              <a:rPr spc="-10" dirty="0"/>
              <a:t>08/04/2026</a:t>
            </a:r>
          </a:p>
        </p:txBody>
      </p:sp>
      <p:sp>
        <p:nvSpPr>
          <p:cNvPr id="4" name="Holder 4"/>
          <p:cNvSpPr>
            <a:spLocks noGrp="1"/>
          </p:cNvSpPr>
          <p:nvPr>
            <p:ph type="sldNum" sz="quarter" idx="7"/>
          </p:nvPr>
        </p:nvSpPr>
        <p:spPr/>
        <p:txBody>
          <a:bodyPr lIns="0" tIns="0" rIns="0" bIns="0"/>
          <a:lstStyle>
            <a:lvl1pPr>
              <a:defRPr sz="1300" b="0" i="0">
                <a:solidFill>
                  <a:srgbClr val="898989"/>
                </a:solidFill>
                <a:latin typeface="Segoe UI"/>
                <a:cs typeface="Segoe UI"/>
              </a:defRPr>
            </a:lvl1pPr>
          </a:lstStyle>
          <a:p>
            <a:pPr marL="103505">
              <a:lnSpc>
                <a:spcPct val="100000"/>
              </a:lnSpc>
              <a:spcBef>
                <a:spcPts val="225"/>
              </a:spcBef>
            </a:pPr>
            <a:fld id="{81D60167-4931-47E6-BA6A-407CBD079E47}" type="slidenum">
              <a:rPr spc="-50" dirty="0"/>
              <a:t>‹#›</a:t>
            </a:fld>
            <a:endParaRPr spc="-5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306000" y="0"/>
            <a:ext cx="10080000" cy="7559998"/>
          </a:xfrm>
          <a:prstGeom prst="rect">
            <a:avLst/>
          </a:prstGeom>
        </p:spPr>
      </p:pic>
      <p:sp>
        <p:nvSpPr>
          <p:cNvPr id="2" name="Holder 2"/>
          <p:cNvSpPr>
            <a:spLocks noGrp="1"/>
          </p:cNvSpPr>
          <p:nvPr>
            <p:ph type="title"/>
          </p:nvPr>
        </p:nvSpPr>
        <p:spPr>
          <a:xfrm>
            <a:off x="1799250" y="354101"/>
            <a:ext cx="7094899" cy="884869"/>
          </a:xfrm>
          <a:prstGeom prst="rect">
            <a:avLst/>
          </a:prstGeom>
        </p:spPr>
        <p:txBody>
          <a:bodyPr wrap="square" lIns="0" tIns="0" rIns="0" bIns="0">
            <a:spAutoFit/>
          </a:bodyPr>
          <a:lstStyle>
            <a:lvl1pPr>
              <a:defRPr sz="3950" b="1" i="0">
                <a:solidFill>
                  <a:schemeClr val="tx1"/>
                </a:solidFill>
                <a:latin typeface="Segoe UI"/>
                <a:cs typeface="Segoe UI"/>
              </a:defRPr>
            </a:lvl1pPr>
          </a:lstStyle>
          <a:p>
            <a:endParaRPr/>
          </a:p>
        </p:txBody>
      </p:sp>
      <p:sp>
        <p:nvSpPr>
          <p:cNvPr id="3" name="Holder 3"/>
          <p:cNvSpPr>
            <a:spLocks noGrp="1"/>
          </p:cNvSpPr>
          <p:nvPr>
            <p:ph type="body" idx="1"/>
          </p:nvPr>
        </p:nvSpPr>
        <p:spPr>
          <a:xfrm>
            <a:off x="898799" y="1793720"/>
            <a:ext cx="8706485" cy="3364865"/>
          </a:xfrm>
          <a:prstGeom prst="rect">
            <a:avLst/>
          </a:prstGeom>
        </p:spPr>
        <p:txBody>
          <a:bodyPr wrap="square" lIns="0" tIns="0" rIns="0" bIns="0">
            <a:spAutoFit/>
          </a:bodyPr>
          <a:lstStyle>
            <a:lvl1pPr>
              <a:defRPr sz="3550" b="0" i="0">
                <a:solidFill>
                  <a:srgbClr val="0070C0"/>
                </a:solidFill>
                <a:latin typeface="Segoe UI"/>
                <a:cs typeface="Segoe UI"/>
              </a:defRPr>
            </a:lvl1pPr>
          </a:lstStyle>
          <a:p>
            <a:endParaRPr/>
          </a:p>
        </p:txBody>
      </p:sp>
      <p:sp>
        <p:nvSpPr>
          <p:cNvPr id="4" name="Holder 4"/>
          <p:cNvSpPr>
            <a:spLocks noGrp="1"/>
          </p:cNvSpPr>
          <p:nvPr>
            <p:ph type="ftr" sz="quarter" idx="5"/>
          </p:nvPr>
        </p:nvSpPr>
        <p:spPr>
          <a:xfrm>
            <a:off x="3635756" y="7033450"/>
            <a:ext cx="3421888" cy="378142"/>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732899" y="7210493"/>
            <a:ext cx="783590" cy="221615"/>
          </a:xfrm>
          <a:prstGeom prst="rect">
            <a:avLst/>
          </a:prstGeom>
        </p:spPr>
        <p:txBody>
          <a:bodyPr wrap="square" lIns="0" tIns="0" rIns="0" bIns="0">
            <a:spAutoFit/>
          </a:bodyPr>
          <a:lstStyle>
            <a:lvl1pPr>
              <a:defRPr sz="1150" b="0" i="0">
                <a:solidFill>
                  <a:srgbClr val="898989"/>
                </a:solidFill>
                <a:latin typeface="Segoe UI"/>
                <a:cs typeface="Segoe UI"/>
              </a:defRPr>
            </a:lvl1pPr>
          </a:lstStyle>
          <a:p>
            <a:pPr marL="12700">
              <a:lnSpc>
                <a:spcPct val="100000"/>
              </a:lnSpc>
              <a:spcBef>
                <a:spcPts val="200"/>
              </a:spcBef>
            </a:pPr>
            <a:r>
              <a:rPr spc="-10" dirty="0"/>
              <a:t>08/04/2026</a:t>
            </a:r>
          </a:p>
        </p:txBody>
      </p:sp>
      <p:sp>
        <p:nvSpPr>
          <p:cNvPr id="6" name="Holder 6"/>
          <p:cNvSpPr>
            <a:spLocks noGrp="1"/>
          </p:cNvSpPr>
          <p:nvPr>
            <p:ph type="sldNum" sz="quarter" idx="7"/>
          </p:nvPr>
        </p:nvSpPr>
        <p:spPr>
          <a:xfrm>
            <a:off x="9594618" y="7105610"/>
            <a:ext cx="253365" cy="248920"/>
          </a:xfrm>
          <a:prstGeom prst="rect">
            <a:avLst/>
          </a:prstGeom>
        </p:spPr>
        <p:txBody>
          <a:bodyPr wrap="square" lIns="0" tIns="0" rIns="0" bIns="0">
            <a:spAutoFit/>
          </a:bodyPr>
          <a:lstStyle>
            <a:lvl1pPr>
              <a:defRPr sz="1300" b="0" i="0">
                <a:solidFill>
                  <a:srgbClr val="898989"/>
                </a:solidFill>
                <a:latin typeface="Segoe UI"/>
                <a:cs typeface="Segoe UI"/>
              </a:defRPr>
            </a:lvl1pPr>
          </a:lstStyle>
          <a:p>
            <a:pPr marL="103505">
              <a:lnSpc>
                <a:spcPct val="100000"/>
              </a:lnSpc>
              <a:spcBef>
                <a:spcPts val="225"/>
              </a:spcBef>
            </a:pPr>
            <a:fld id="{81D60167-4931-47E6-BA6A-407CBD079E47}" type="slidenum">
              <a:rPr spc="-50" dirty="0"/>
              <a:t>‹#›</a:t>
            </a:fld>
            <a:endParaRPr spc="-50"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Layout" Target="../diagrams/layout1.xml"/><Relationship Id="rId11" Type="http://schemas.openxmlformats.org/officeDocument/2006/relationships/image" Target="../media/image4.png"/><Relationship Id="rId5" Type="http://schemas.openxmlformats.org/officeDocument/2006/relationships/diagramData" Target="../diagrams/data1.xml"/><Relationship Id="rId10" Type="http://schemas.openxmlformats.org/officeDocument/2006/relationships/image" Target="../media/image3.jpe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4.png"/><Relationship Id="rId4" Type="http://schemas.openxmlformats.org/officeDocument/2006/relationships/notesSlide" Target="../notesSlides/notesSlide2.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diagramLayout" Target="../diagrams/layout3.xml"/><Relationship Id="rId11" Type="http://schemas.openxmlformats.org/officeDocument/2006/relationships/image" Target="../media/image4.png"/><Relationship Id="rId5" Type="http://schemas.openxmlformats.org/officeDocument/2006/relationships/diagramData" Target="../diagrams/data3.xml"/><Relationship Id="rId10" Type="http://schemas.openxmlformats.org/officeDocument/2006/relationships/image" Target="../media/image5.jpeg"/><Relationship Id="rId4" Type="http://schemas.openxmlformats.org/officeDocument/2006/relationships/notesSlide" Target="../notesSlides/notesSlide3.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diagramLayout" Target="../diagrams/layout4.xml"/><Relationship Id="rId11" Type="http://schemas.openxmlformats.org/officeDocument/2006/relationships/image" Target="../media/image4.png"/><Relationship Id="rId5" Type="http://schemas.openxmlformats.org/officeDocument/2006/relationships/diagramData" Target="../diagrams/data4.xml"/><Relationship Id="rId10" Type="http://schemas.openxmlformats.org/officeDocument/2006/relationships/image" Target="../media/image6.jpeg"/><Relationship Id="rId4" Type="http://schemas.openxmlformats.org/officeDocument/2006/relationships/notesSlide" Target="../notesSlides/notesSlide4.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4.png"/><Relationship Id="rId4" Type="http://schemas.openxmlformats.org/officeDocument/2006/relationships/notesSlide" Target="../notesSlides/notesSlide5.xm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4.png"/><Relationship Id="rId4" Type="http://schemas.openxmlformats.org/officeDocument/2006/relationships/notesSlide" Target="../notesSlides/notesSlide6.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4.png"/><Relationship Id="rId4" Type="http://schemas.openxmlformats.org/officeDocument/2006/relationships/notesSlide" Target="../notesSlides/notesSlide7.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diagramLayout" Target="../diagrams/layout8.xml"/><Relationship Id="rId11" Type="http://schemas.openxmlformats.org/officeDocument/2006/relationships/image" Target="../media/image4.png"/><Relationship Id="rId5" Type="http://schemas.openxmlformats.org/officeDocument/2006/relationships/diagramData" Target="../diagrams/data8.xml"/><Relationship Id="rId10" Type="http://schemas.openxmlformats.org/officeDocument/2006/relationships/image" Target="../media/image7.jpeg"/><Relationship Id="rId4" Type="http://schemas.openxmlformats.org/officeDocument/2006/relationships/notesSlide" Target="../notesSlides/notesSlide8.xml"/><Relationship Id="rId9" Type="http://schemas.microsoft.com/office/2007/relationships/diagramDrawing" Target="../diagrams/drawing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diagramLayout" Target="../diagrams/layout9.xml"/><Relationship Id="rId11" Type="http://schemas.openxmlformats.org/officeDocument/2006/relationships/image" Target="../media/image4.png"/><Relationship Id="rId5" Type="http://schemas.openxmlformats.org/officeDocument/2006/relationships/diagramData" Target="../diagrams/data9.xml"/><Relationship Id="rId10" Type="http://schemas.openxmlformats.org/officeDocument/2006/relationships/image" Target="../media/image8.jpeg"/><Relationship Id="rId4" Type="http://schemas.openxmlformats.org/officeDocument/2006/relationships/notesSlide" Target="../notesSlides/notesSlide9.xml"/><Relationship Id="rId9" Type="http://schemas.microsoft.com/office/2007/relationships/diagramDrawing" Target="../diagrams/drawing9.xml"/></Relationships>
</file>

<file path=ppt/slides/_rels/slide1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slideLayout" Target="../slideLayouts/slideLayout2.xml"/><Relationship Id="rId7" Type="http://schemas.openxmlformats.org/officeDocument/2006/relationships/diagramColors" Target="../diagrams/colors10.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306000" y="0"/>
            <a:ext cx="10080000" cy="7559998"/>
          </a:xfrm>
          <a:prstGeom prst="rect">
            <a:avLst/>
          </a:prstGeom>
        </p:spPr>
      </p:pic>
      <p:sp>
        <p:nvSpPr>
          <p:cNvPr id="3" name="object 3" descr="$PPTXTitle"/>
          <p:cNvSpPr txBox="1">
            <a:spLocks noGrp="1"/>
          </p:cNvSpPr>
          <p:nvPr>
            <p:ph type="title"/>
          </p:nvPr>
        </p:nvSpPr>
        <p:spPr>
          <a:xfrm>
            <a:off x="1000299" y="1405620"/>
            <a:ext cx="7153909" cy="1103444"/>
          </a:xfrm>
          <a:prstGeom prst="rect">
            <a:avLst/>
          </a:prstGeom>
        </p:spPr>
        <p:txBody>
          <a:bodyPr vert="horz" wrap="square" lIns="0" tIns="12700" rIns="0" bIns="0" rtlCol="0">
            <a:spAutoFit/>
          </a:bodyPr>
          <a:lstStyle/>
          <a:p>
            <a:pPr marL="12700" marR="5080">
              <a:lnSpc>
                <a:spcPct val="122200"/>
              </a:lnSpc>
              <a:spcBef>
                <a:spcPts val="100"/>
              </a:spcBef>
            </a:pPr>
            <a:r>
              <a:rPr sz="3050" dirty="0">
                <a:solidFill>
                  <a:srgbClr val="FFFFFF"/>
                </a:solidFill>
              </a:rPr>
              <a:t>BMHP502</a:t>
            </a:r>
            <a:r>
              <a:rPr lang="en-US" sz="3050" dirty="0">
                <a:solidFill>
                  <a:srgbClr val="FFFFFF"/>
                </a:solidFill>
              </a:rPr>
              <a:t>3</a:t>
            </a:r>
            <a:r>
              <a:rPr sz="3050" spc="80" dirty="0">
                <a:solidFill>
                  <a:srgbClr val="FFFFFF"/>
                </a:solidFill>
              </a:rPr>
              <a:t> </a:t>
            </a:r>
            <a:r>
              <a:rPr sz="3050" dirty="0">
                <a:solidFill>
                  <a:srgbClr val="FFFFFF"/>
                </a:solidFill>
              </a:rPr>
              <a:t>Introduction</a:t>
            </a:r>
            <a:r>
              <a:rPr sz="3050" spc="80" dirty="0">
                <a:solidFill>
                  <a:srgbClr val="FFFFFF"/>
                </a:solidFill>
              </a:rPr>
              <a:t> </a:t>
            </a:r>
            <a:r>
              <a:rPr sz="3050" dirty="0">
                <a:solidFill>
                  <a:srgbClr val="FFFFFF"/>
                </a:solidFill>
              </a:rPr>
              <a:t>to</a:t>
            </a:r>
            <a:r>
              <a:rPr sz="3050" spc="145" dirty="0">
                <a:solidFill>
                  <a:srgbClr val="FFFFFF"/>
                </a:solidFill>
              </a:rPr>
              <a:t> </a:t>
            </a:r>
            <a:r>
              <a:rPr sz="3050" spc="-10" dirty="0">
                <a:solidFill>
                  <a:srgbClr val="FFFFFF"/>
                </a:solidFill>
              </a:rPr>
              <a:t>Physiology </a:t>
            </a:r>
            <a:r>
              <a:rPr sz="3050" dirty="0">
                <a:solidFill>
                  <a:srgbClr val="FFFFFF"/>
                </a:solidFill>
              </a:rPr>
              <a:t>Component</a:t>
            </a:r>
            <a:r>
              <a:rPr sz="3050" spc="65" dirty="0">
                <a:solidFill>
                  <a:srgbClr val="FFFFFF"/>
                </a:solidFill>
              </a:rPr>
              <a:t> </a:t>
            </a:r>
            <a:r>
              <a:rPr sz="3050" dirty="0">
                <a:solidFill>
                  <a:srgbClr val="FFFFFF"/>
                </a:solidFill>
              </a:rPr>
              <a:t>2</a:t>
            </a:r>
            <a:r>
              <a:rPr sz="3050" spc="65" dirty="0">
                <a:solidFill>
                  <a:srgbClr val="FFFFFF"/>
                </a:solidFill>
              </a:rPr>
              <a:t> </a:t>
            </a:r>
            <a:r>
              <a:rPr sz="3050" dirty="0">
                <a:solidFill>
                  <a:srgbClr val="FFFFFF"/>
                </a:solidFill>
              </a:rPr>
              <a:t>–</a:t>
            </a:r>
            <a:r>
              <a:rPr sz="3050" spc="70" dirty="0">
                <a:solidFill>
                  <a:srgbClr val="FFFFFF"/>
                </a:solidFill>
              </a:rPr>
              <a:t> </a:t>
            </a:r>
            <a:r>
              <a:rPr sz="3050" spc="-10" dirty="0">
                <a:solidFill>
                  <a:srgbClr val="FFFFFF"/>
                </a:solidFill>
              </a:rPr>
              <a:t>Presentation</a:t>
            </a:r>
            <a:endParaRPr sz="3050" dirty="0"/>
          </a:p>
        </p:txBody>
      </p:sp>
      <p:sp>
        <p:nvSpPr>
          <p:cNvPr id="4" name="object 4"/>
          <p:cNvSpPr txBox="1"/>
          <p:nvPr/>
        </p:nvSpPr>
        <p:spPr>
          <a:xfrm>
            <a:off x="1000297" y="2643170"/>
            <a:ext cx="8685599" cy="2654509"/>
          </a:xfrm>
          <a:prstGeom prst="rect">
            <a:avLst/>
          </a:prstGeom>
        </p:spPr>
        <p:txBody>
          <a:bodyPr vert="horz" wrap="square" lIns="0" tIns="13970" rIns="0" bIns="0" rtlCol="0">
            <a:spAutoFit/>
          </a:bodyPr>
          <a:lstStyle/>
          <a:p>
            <a:pPr marL="12700">
              <a:lnSpc>
                <a:spcPct val="100000"/>
              </a:lnSpc>
              <a:spcBef>
                <a:spcPts val="110"/>
              </a:spcBef>
            </a:pPr>
            <a:r>
              <a:rPr sz="3050" b="1" dirty="0">
                <a:solidFill>
                  <a:srgbClr val="FFFFFF"/>
                </a:solidFill>
                <a:latin typeface="Segoe UI"/>
                <a:cs typeface="Segoe UI"/>
              </a:rPr>
              <a:t>Care</a:t>
            </a:r>
            <a:r>
              <a:rPr sz="3050" b="1" spc="75" dirty="0">
                <a:solidFill>
                  <a:srgbClr val="FFFFFF"/>
                </a:solidFill>
                <a:latin typeface="Segoe UI"/>
                <a:cs typeface="Segoe UI"/>
              </a:rPr>
              <a:t> </a:t>
            </a:r>
            <a:r>
              <a:rPr sz="3050" b="1" spc="-20" dirty="0">
                <a:solidFill>
                  <a:srgbClr val="FFFFFF"/>
                </a:solidFill>
                <a:latin typeface="Segoe UI"/>
                <a:cs typeface="Segoe UI"/>
              </a:rPr>
              <a:t>Plan</a:t>
            </a:r>
            <a:endParaRPr sz="3050" dirty="0">
              <a:latin typeface="Segoe UI"/>
              <a:cs typeface="Segoe UI"/>
            </a:endParaRPr>
          </a:p>
          <a:p>
            <a:pPr>
              <a:lnSpc>
                <a:spcPct val="100000"/>
              </a:lnSpc>
              <a:spcBef>
                <a:spcPts val="330"/>
              </a:spcBef>
            </a:pPr>
            <a:endParaRPr sz="3050" dirty="0">
              <a:latin typeface="Segoe UI"/>
              <a:cs typeface="Segoe UI"/>
            </a:endParaRPr>
          </a:p>
          <a:p>
            <a:pPr marL="12700" marR="5080">
              <a:lnSpc>
                <a:spcPct val="122200"/>
              </a:lnSpc>
            </a:pPr>
            <a:r>
              <a:rPr sz="3050" b="1" dirty="0">
                <a:solidFill>
                  <a:srgbClr val="FFFFFF"/>
                </a:solidFill>
                <a:latin typeface="Segoe UI"/>
                <a:cs typeface="Segoe UI"/>
              </a:rPr>
              <a:t>Student</a:t>
            </a:r>
            <a:r>
              <a:rPr lang="en-US" sz="3050" b="1" dirty="0">
                <a:solidFill>
                  <a:srgbClr val="FFFFFF"/>
                </a:solidFill>
                <a:latin typeface="Segoe UI"/>
                <a:cs typeface="Segoe UI"/>
              </a:rPr>
              <a:t> </a:t>
            </a:r>
            <a:r>
              <a:rPr sz="3050" b="1" spc="-25" dirty="0">
                <a:solidFill>
                  <a:srgbClr val="FFFFFF"/>
                </a:solidFill>
                <a:latin typeface="Segoe UI"/>
                <a:cs typeface="Segoe UI"/>
              </a:rPr>
              <a:t>ID:</a:t>
            </a:r>
            <a:r>
              <a:rPr lang="en-US" sz="3050" b="1" spc="-25" dirty="0">
                <a:solidFill>
                  <a:srgbClr val="FFFFFF"/>
                </a:solidFill>
                <a:latin typeface="Segoe UI"/>
                <a:cs typeface="Segoe UI"/>
              </a:rPr>
              <a:t> 2425635</a:t>
            </a:r>
            <a:r>
              <a:rPr sz="3050" b="1" spc="-25" dirty="0">
                <a:solidFill>
                  <a:srgbClr val="FFFFFF"/>
                </a:solidFill>
                <a:latin typeface="Segoe UI"/>
                <a:cs typeface="Segoe UI"/>
              </a:rPr>
              <a:t> </a:t>
            </a:r>
            <a:endParaRPr lang="en-US" sz="3050" b="1" spc="-25" dirty="0">
              <a:solidFill>
                <a:srgbClr val="FFFFFF"/>
              </a:solidFill>
              <a:latin typeface="Segoe UI"/>
              <a:cs typeface="Segoe UI"/>
            </a:endParaRPr>
          </a:p>
          <a:p>
            <a:pPr marL="12700" marR="5080">
              <a:lnSpc>
                <a:spcPct val="122200"/>
              </a:lnSpc>
            </a:pPr>
            <a:r>
              <a:rPr sz="3050" b="1" dirty="0">
                <a:solidFill>
                  <a:srgbClr val="FFFFFF"/>
                </a:solidFill>
                <a:latin typeface="Segoe UI"/>
                <a:cs typeface="Segoe UI"/>
              </a:rPr>
              <a:t>Student</a:t>
            </a:r>
            <a:r>
              <a:rPr sz="3050" b="1" spc="30" dirty="0">
                <a:solidFill>
                  <a:srgbClr val="FFFFFF"/>
                </a:solidFill>
                <a:latin typeface="Segoe UI"/>
                <a:cs typeface="Segoe UI"/>
              </a:rPr>
              <a:t> </a:t>
            </a:r>
            <a:r>
              <a:rPr sz="3050" b="1" spc="-10" dirty="0">
                <a:solidFill>
                  <a:srgbClr val="FFFFFF"/>
                </a:solidFill>
                <a:latin typeface="Segoe UI"/>
                <a:cs typeface="Segoe UI"/>
              </a:rPr>
              <a:t>name: </a:t>
            </a:r>
            <a:r>
              <a:rPr lang="en-US" sz="3050" b="1" spc="-10" dirty="0">
                <a:solidFill>
                  <a:srgbClr val="FFFFFF"/>
                </a:solidFill>
                <a:latin typeface="Segoe UI"/>
                <a:cs typeface="Segoe UI"/>
              </a:rPr>
              <a:t>Jaqueline Marisa Silva Marques</a:t>
            </a:r>
          </a:p>
          <a:p>
            <a:pPr marL="12700" marR="5080">
              <a:lnSpc>
                <a:spcPct val="122200"/>
              </a:lnSpc>
            </a:pPr>
            <a:r>
              <a:rPr sz="3050" b="1" dirty="0">
                <a:solidFill>
                  <a:srgbClr val="FFFFFF"/>
                </a:solidFill>
                <a:latin typeface="Segoe UI"/>
                <a:cs typeface="Segoe UI"/>
              </a:rPr>
              <a:t>Lecturer</a:t>
            </a:r>
            <a:r>
              <a:rPr sz="3050" b="1" spc="140" dirty="0">
                <a:solidFill>
                  <a:srgbClr val="FFFFFF"/>
                </a:solidFill>
                <a:latin typeface="Segoe UI"/>
                <a:cs typeface="Segoe UI"/>
              </a:rPr>
              <a:t> </a:t>
            </a:r>
            <a:r>
              <a:rPr sz="3050" b="1" spc="-20" dirty="0">
                <a:solidFill>
                  <a:srgbClr val="FFFFFF"/>
                </a:solidFill>
                <a:latin typeface="Segoe UI"/>
                <a:cs typeface="Segoe UI"/>
              </a:rPr>
              <a:t>Name:</a:t>
            </a:r>
            <a:r>
              <a:rPr lang="en-US" sz="3050" b="1" spc="-20" dirty="0">
                <a:solidFill>
                  <a:srgbClr val="FFFFFF"/>
                </a:solidFill>
                <a:latin typeface="Segoe UI"/>
                <a:cs typeface="Segoe UI"/>
              </a:rPr>
              <a:t> Shaila Hussain</a:t>
            </a:r>
            <a:endParaRPr sz="3050" dirty="0">
              <a:latin typeface="Segoe UI"/>
              <a:cs typeface="Segoe UI"/>
            </a:endParaRPr>
          </a:p>
        </p:txBody>
      </p:sp>
      <p:sp>
        <p:nvSpPr>
          <p:cNvPr id="5" name="object 5"/>
          <p:cNvSpPr txBox="1"/>
          <p:nvPr/>
        </p:nvSpPr>
        <p:spPr>
          <a:xfrm>
            <a:off x="9685897" y="7118899"/>
            <a:ext cx="116205" cy="227329"/>
          </a:xfrm>
          <a:prstGeom prst="rect">
            <a:avLst/>
          </a:prstGeom>
        </p:spPr>
        <p:txBody>
          <a:bodyPr vert="horz" wrap="square" lIns="0" tIns="15240" rIns="0" bIns="0" rtlCol="0">
            <a:spAutoFit/>
          </a:bodyPr>
          <a:lstStyle/>
          <a:p>
            <a:pPr marL="12700">
              <a:lnSpc>
                <a:spcPct val="100000"/>
              </a:lnSpc>
              <a:spcBef>
                <a:spcPts val="120"/>
              </a:spcBef>
            </a:pPr>
            <a:r>
              <a:rPr sz="1300" spc="-50" dirty="0">
                <a:solidFill>
                  <a:srgbClr val="898989"/>
                </a:solidFill>
                <a:latin typeface="Segoe UI"/>
                <a:cs typeface="Segoe UI"/>
              </a:rPr>
              <a:t>1</a:t>
            </a:r>
            <a:endParaRPr sz="1300">
              <a:latin typeface="Segoe UI"/>
              <a:cs typeface="Segoe U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799250" y="354101"/>
            <a:ext cx="7094899" cy="717190"/>
          </a:xfrm>
          <a:prstGeom prst="rect">
            <a:avLst/>
          </a:prstGeom>
        </p:spPr>
        <p:txBody>
          <a:bodyPr vert="horz" wrap="square" lIns="0" tIns="108274" rIns="0" bIns="0" rtlCol="0">
            <a:spAutoFit/>
          </a:bodyPr>
          <a:lstStyle/>
          <a:p>
            <a:pPr marL="2061845">
              <a:lnSpc>
                <a:spcPct val="100000"/>
              </a:lnSpc>
              <a:spcBef>
                <a:spcPts val="125"/>
              </a:spcBef>
            </a:pPr>
            <a:r>
              <a:rPr lang="en-US" spc="-10" dirty="0"/>
              <a:t>INTRODUCTION</a:t>
            </a:r>
          </a:p>
        </p:txBody>
      </p:sp>
      <p:sp>
        <p:nvSpPr>
          <p:cNvPr id="4" name="object 4"/>
          <p:cNvSpPr txBox="1">
            <a:spLocks noGrp="1"/>
          </p:cNvSpPr>
          <p:nvPr>
            <p:ph type="sldNum" sz="quarter" idx="7"/>
          </p:nvPr>
        </p:nvSpPr>
        <p:spPr>
          <a:prstGeom prst="rect">
            <a:avLst/>
          </a:prstGeom>
        </p:spPr>
        <p:txBody>
          <a:bodyPr vert="horz" wrap="square" lIns="0" tIns="28575" rIns="0" bIns="0" rtlCol="0">
            <a:spAutoFit/>
          </a:bodyPr>
          <a:lstStyle/>
          <a:p>
            <a:pPr marL="103505">
              <a:lnSpc>
                <a:spcPct val="100000"/>
              </a:lnSpc>
              <a:spcBef>
                <a:spcPts val="225"/>
              </a:spcBef>
            </a:pPr>
            <a:fld id="{81D60167-4931-47E6-BA6A-407CBD079E47}" type="slidenum">
              <a:rPr spc="-50" dirty="0"/>
              <a:t>2</a:t>
            </a:fld>
            <a:endParaRPr spc="-50" dirty="0"/>
          </a:p>
        </p:txBody>
      </p:sp>
      <p:sp>
        <p:nvSpPr>
          <p:cNvPr id="5" name="object 5"/>
          <p:cNvSpPr txBox="1">
            <a:spLocks noGrp="1"/>
          </p:cNvSpPr>
          <p:nvPr>
            <p:ph type="dt" sz="half" idx="6"/>
          </p:nvPr>
        </p:nvSpPr>
        <p:spPr>
          <a:prstGeom prst="rect">
            <a:avLst/>
          </a:prstGeom>
        </p:spPr>
        <p:txBody>
          <a:bodyPr vert="horz" wrap="square" lIns="0" tIns="25400" rIns="0" bIns="0" rtlCol="0">
            <a:spAutoFit/>
          </a:bodyPr>
          <a:lstStyle/>
          <a:p>
            <a:pPr marL="12700">
              <a:lnSpc>
                <a:spcPct val="100000"/>
              </a:lnSpc>
              <a:spcBef>
                <a:spcPts val="200"/>
              </a:spcBef>
            </a:pPr>
            <a:r>
              <a:rPr spc="-10" dirty="0"/>
              <a:t>08/04/2026</a:t>
            </a:r>
          </a:p>
        </p:txBody>
      </p:sp>
      <p:graphicFrame>
        <p:nvGraphicFramePr>
          <p:cNvPr id="8" name="Diagram 7">
            <a:extLst>
              <a:ext uri="{FF2B5EF4-FFF2-40B4-BE49-F238E27FC236}">
                <a16:creationId xmlns:a16="http://schemas.microsoft.com/office/drawing/2014/main" id="{44EA8916-B5E3-F651-F754-4C6B328646D7}"/>
              </a:ext>
            </a:extLst>
          </p:cNvPr>
          <p:cNvGraphicFramePr/>
          <p:nvPr>
            <p:extLst>
              <p:ext uri="{D42A27DB-BD31-4B8C-83A1-F6EECF244321}">
                <p14:modId xmlns:p14="http://schemas.microsoft.com/office/powerpoint/2010/main" val="2032711901"/>
              </p:ext>
            </p:extLst>
          </p:nvPr>
        </p:nvGraphicFramePr>
        <p:xfrm>
          <a:off x="732899" y="1800225"/>
          <a:ext cx="4688487" cy="37338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8" name="Picture 4" descr="Respiratory Diseases - Sleep WA">
            <a:extLst>
              <a:ext uri="{FF2B5EF4-FFF2-40B4-BE49-F238E27FC236}">
                <a16:creationId xmlns:a16="http://schemas.microsoft.com/office/drawing/2014/main" id="{AF3D01C1-C010-6117-5998-4C82776E479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flipH="1">
            <a:off x="5720029" y="2375296"/>
            <a:ext cx="4240472" cy="2812257"/>
          </a:xfrm>
          <a:prstGeom prst="rect">
            <a:avLst/>
          </a:prstGeom>
          <a:noFill/>
          <a:extLst>
            <a:ext uri="{909E8E84-426E-40DD-AFC4-6F175D3DCCD1}">
              <a14:hiddenFill xmlns:a14="http://schemas.microsoft.com/office/drawing/2010/main">
                <a:solidFill>
                  <a:srgbClr val="FFFFFF"/>
                </a:solidFill>
              </a14:hiddenFill>
            </a:ext>
          </a:extLst>
        </p:spPr>
      </p:pic>
      <p:pic>
        <p:nvPicPr>
          <p:cNvPr id="3" name="WhatsApp Audio 2026-04-20 at 10.18.25 PM">
            <a:hlinkClick r:id="" action="ppaction://media"/>
            <a:extLst>
              <a:ext uri="{FF2B5EF4-FFF2-40B4-BE49-F238E27FC236}">
                <a16:creationId xmlns:a16="http://schemas.microsoft.com/office/drawing/2014/main" id="{E41A6CED-9B7D-F3B4-DA32-34B92A3E0651}"/>
              </a:ext>
            </a:extLst>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a:off x="9721300" y="5714279"/>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15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3"/>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231900" y="354101"/>
            <a:ext cx="8763000" cy="880045"/>
          </a:xfrm>
          <a:prstGeom prst="rect">
            <a:avLst/>
          </a:prstGeom>
        </p:spPr>
        <p:txBody>
          <a:bodyPr vert="horz" wrap="square" lIns="0" tIns="269554" rIns="0" bIns="0" rtlCol="0">
            <a:spAutoFit/>
          </a:bodyPr>
          <a:lstStyle/>
          <a:p>
            <a:pPr marL="19685">
              <a:lnSpc>
                <a:spcPct val="100000"/>
              </a:lnSpc>
              <a:spcBef>
                <a:spcPts val="125"/>
              </a:spcBef>
            </a:pPr>
            <a:r>
              <a:rPr lang="en-US" dirty="0"/>
              <a:t>INFORMATION</a:t>
            </a:r>
            <a:r>
              <a:rPr lang="en-US" spc="-60" dirty="0"/>
              <a:t> </a:t>
            </a:r>
            <a:r>
              <a:rPr lang="en-US" dirty="0"/>
              <a:t>ABOUT</a:t>
            </a:r>
            <a:r>
              <a:rPr lang="en-US" spc="-20" dirty="0"/>
              <a:t> </a:t>
            </a:r>
            <a:r>
              <a:rPr lang="en-US" dirty="0"/>
              <a:t>THE</a:t>
            </a:r>
            <a:r>
              <a:rPr lang="en-US" spc="-20" dirty="0"/>
              <a:t> </a:t>
            </a:r>
            <a:r>
              <a:rPr lang="en-US" spc="-10" dirty="0"/>
              <a:t>PERSON</a:t>
            </a:r>
          </a:p>
        </p:txBody>
      </p:sp>
      <p:sp>
        <p:nvSpPr>
          <p:cNvPr id="4" name="object 4"/>
          <p:cNvSpPr txBox="1">
            <a:spLocks noGrp="1"/>
          </p:cNvSpPr>
          <p:nvPr>
            <p:ph type="sldNum" sz="quarter" idx="7"/>
          </p:nvPr>
        </p:nvSpPr>
        <p:spPr>
          <a:prstGeom prst="rect">
            <a:avLst/>
          </a:prstGeom>
        </p:spPr>
        <p:txBody>
          <a:bodyPr vert="horz" wrap="square" lIns="0" tIns="28575" rIns="0" bIns="0" rtlCol="0">
            <a:spAutoFit/>
          </a:bodyPr>
          <a:lstStyle/>
          <a:p>
            <a:pPr marL="103505">
              <a:lnSpc>
                <a:spcPct val="100000"/>
              </a:lnSpc>
              <a:spcBef>
                <a:spcPts val="225"/>
              </a:spcBef>
            </a:pPr>
            <a:fld id="{81D60167-4931-47E6-BA6A-407CBD079E47}" type="slidenum">
              <a:rPr spc="-50" dirty="0"/>
              <a:t>3</a:t>
            </a:fld>
            <a:endParaRPr spc="-50" dirty="0"/>
          </a:p>
        </p:txBody>
      </p:sp>
      <p:sp>
        <p:nvSpPr>
          <p:cNvPr id="5" name="object 5"/>
          <p:cNvSpPr txBox="1">
            <a:spLocks noGrp="1"/>
          </p:cNvSpPr>
          <p:nvPr>
            <p:ph type="dt" sz="half" idx="6"/>
          </p:nvPr>
        </p:nvSpPr>
        <p:spPr>
          <a:prstGeom prst="rect">
            <a:avLst/>
          </a:prstGeom>
        </p:spPr>
        <p:txBody>
          <a:bodyPr vert="horz" wrap="square" lIns="0" tIns="25400" rIns="0" bIns="0" rtlCol="0">
            <a:spAutoFit/>
          </a:bodyPr>
          <a:lstStyle/>
          <a:p>
            <a:pPr marL="12700">
              <a:lnSpc>
                <a:spcPct val="100000"/>
              </a:lnSpc>
              <a:spcBef>
                <a:spcPts val="200"/>
              </a:spcBef>
            </a:pPr>
            <a:r>
              <a:rPr spc="-10" dirty="0"/>
              <a:t>08/04/2026</a:t>
            </a:r>
          </a:p>
        </p:txBody>
      </p:sp>
      <p:graphicFrame>
        <p:nvGraphicFramePr>
          <p:cNvPr id="8" name="Diagram 7">
            <a:extLst>
              <a:ext uri="{FF2B5EF4-FFF2-40B4-BE49-F238E27FC236}">
                <a16:creationId xmlns:a16="http://schemas.microsoft.com/office/drawing/2014/main" id="{63015708-B1FC-828B-7CF0-76EA875FB147}"/>
              </a:ext>
            </a:extLst>
          </p:cNvPr>
          <p:cNvGraphicFramePr/>
          <p:nvPr>
            <p:extLst>
              <p:ext uri="{D42A27DB-BD31-4B8C-83A1-F6EECF244321}">
                <p14:modId xmlns:p14="http://schemas.microsoft.com/office/powerpoint/2010/main" val="585132088"/>
              </p:ext>
            </p:extLst>
          </p:nvPr>
        </p:nvGraphicFramePr>
        <p:xfrm>
          <a:off x="970388" y="1952625"/>
          <a:ext cx="8877595" cy="3429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WhatsApp Audio 2026-04-20 at 10.21.37 PM">
            <a:hlinkClick r:id="" action="ppaction://media"/>
            <a:extLst>
              <a:ext uri="{FF2B5EF4-FFF2-40B4-BE49-F238E27FC236}">
                <a16:creationId xmlns:a16="http://schemas.microsoft.com/office/drawing/2014/main" id="{126711EB-AC83-60DA-A3C9-0A502F89BC54}"/>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9721300" y="5634017"/>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67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3"/>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799250" y="354101"/>
            <a:ext cx="8119450" cy="623889"/>
          </a:xfrm>
          <a:prstGeom prst="rect">
            <a:avLst/>
          </a:prstGeom>
        </p:spPr>
        <p:txBody>
          <a:bodyPr vert="horz" wrap="square" lIns="0" tIns="15875" rIns="0" bIns="0" rtlCol="0">
            <a:spAutoFit/>
          </a:bodyPr>
          <a:lstStyle/>
          <a:p>
            <a:pPr marL="587375">
              <a:lnSpc>
                <a:spcPct val="100000"/>
              </a:lnSpc>
              <a:spcBef>
                <a:spcPts val="125"/>
              </a:spcBef>
            </a:pPr>
            <a:r>
              <a:rPr lang="en-US" dirty="0"/>
              <a:t>ANATOMY</a:t>
            </a:r>
            <a:r>
              <a:rPr lang="en-US" spc="-50" dirty="0"/>
              <a:t> </a:t>
            </a:r>
            <a:r>
              <a:rPr lang="en-US" dirty="0"/>
              <a:t>AND</a:t>
            </a:r>
            <a:r>
              <a:rPr lang="en-US" spc="-35" dirty="0"/>
              <a:t> </a:t>
            </a:r>
            <a:r>
              <a:rPr lang="en-US" spc="-10" dirty="0"/>
              <a:t>PHYSIOLOGY</a:t>
            </a:r>
          </a:p>
        </p:txBody>
      </p:sp>
      <p:graphicFrame>
        <p:nvGraphicFramePr>
          <p:cNvPr id="5" name="Diagram 4">
            <a:extLst>
              <a:ext uri="{FF2B5EF4-FFF2-40B4-BE49-F238E27FC236}">
                <a16:creationId xmlns:a16="http://schemas.microsoft.com/office/drawing/2014/main" id="{C35FABD6-7D99-F761-27F9-B8587B3626D1}"/>
              </a:ext>
            </a:extLst>
          </p:cNvPr>
          <p:cNvGraphicFramePr/>
          <p:nvPr>
            <p:extLst>
              <p:ext uri="{D42A27DB-BD31-4B8C-83A1-F6EECF244321}">
                <p14:modId xmlns:p14="http://schemas.microsoft.com/office/powerpoint/2010/main" val="2360476523"/>
              </p:ext>
            </p:extLst>
          </p:nvPr>
        </p:nvGraphicFramePr>
        <p:xfrm>
          <a:off x="622300" y="1419225"/>
          <a:ext cx="6288583" cy="4343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122" name="Picture 2" descr="Anatomy and Physiology for first aiders - First Aid for Free">
            <a:extLst>
              <a:ext uri="{FF2B5EF4-FFF2-40B4-BE49-F238E27FC236}">
                <a16:creationId xmlns:a16="http://schemas.microsoft.com/office/drawing/2014/main" id="{F20723CF-D842-FFC7-C95A-24B8545515D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087259" y="2261987"/>
            <a:ext cx="2983841" cy="2657875"/>
          </a:xfrm>
          <a:prstGeom prst="rect">
            <a:avLst/>
          </a:prstGeom>
          <a:noFill/>
          <a:extLst>
            <a:ext uri="{909E8E84-426E-40DD-AFC4-6F175D3DCCD1}">
              <a14:hiddenFill xmlns:a14="http://schemas.microsoft.com/office/drawing/2010/main">
                <a:solidFill>
                  <a:srgbClr val="FFFFFF"/>
                </a:solidFill>
              </a14:hiddenFill>
            </a:ext>
          </a:extLst>
        </p:spPr>
      </p:pic>
      <p:pic>
        <p:nvPicPr>
          <p:cNvPr id="3" name="WhatsApp Audio 2026-04-20 at 10.26.31 PM">
            <a:hlinkClick r:id="" action="ppaction://media"/>
            <a:extLst>
              <a:ext uri="{FF2B5EF4-FFF2-40B4-BE49-F238E27FC236}">
                <a16:creationId xmlns:a16="http://schemas.microsoft.com/office/drawing/2014/main" id="{E132B2D6-D6A0-C1C0-2985-B43F27C77067}"/>
              </a:ext>
            </a:extLst>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a:off x="9766300" y="5638079"/>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11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3"/>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799250" y="354101"/>
            <a:ext cx="7094899" cy="757057"/>
          </a:xfrm>
          <a:prstGeom prst="rect">
            <a:avLst/>
          </a:prstGeom>
        </p:spPr>
        <p:txBody>
          <a:bodyPr vert="horz" wrap="square" lIns="0" tIns="147755" rIns="0" bIns="0" rtlCol="0">
            <a:spAutoFit/>
          </a:bodyPr>
          <a:lstStyle/>
          <a:p>
            <a:pPr marL="1779905">
              <a:lnSpc>
                <a:spcPct val="100000"/>
              </a:lnSpc>
              <a:spcBef>
                <a:spcPts val="125"/>
              </a:spcBef>
            </a:pPr>
            <a:r>
              <a:rPr lang="en-US" dirty="0"/>
              <a:t>CARE</a:t>
            </a:r>
            <a:r>
              <a:rPr lang="en-US" spc="-25" dirty="0"/>
              <a:t> </a:t>
            </a:r>
            <a:r>
              <a:rPr lang="en-US" dirty="0"/>
              <a:t>PLAN</a:t>
            </a:r>
            <a:r>
              <a:rPr lang="en-US" spc="-25" dirty="0"/>
              <a:t> </a:t>
            </a:r>
            <a:r>
              <a:rPr lang="en-US" spc="-10" dirty="0"/>
              <a:t>(1/3)</a:t>
            </a:r>
          </a:p>
        </p:txBody>
      </p:sp>
      <p:sp>
        <p:nvSpPr>
          <p:cNvPr id="4" name="object 4"/>
          <p:cNvSpPr txBox="1">
            <a:spLocks noGrp="1"/>
          </p:cNvSpPr>
          <p:nvPr>
            <p:ph type="sldNum" sz="quarter" idx="7"/>
          </p:nvPr>
        </p:nvSpPr>
        <p:spPr>
          <a:prstGeom prst="rect">
            <a:avLst/>
          </a:prstGeom>
        </p:spPr>
        <p:txBody>
          <a:bodyPr vert="horz" wrap="square" lIns="0" tIns="28575" rIns="0" bIns="0" rtlCol="0">
            <a:spAutoFit/>
          </a:bodyPr>
          <a:lstStyle/>
          <a:p>
            <a:pPr marL="103505">
              <a:lnSpc>
                <a:spcPct val="100000"/>
              </a:lnSpc>
              <a:spcBef>
                <a:spcPts val="225"/>
              </a:spcBef>
            </a:pPr>
            <a:fld id="{81D60167-4931-47E6-BA6A-407CBD079E47}" type="slidenum">
              <a:rPr spc="-50" dirty="0"/>
              <a:t>5</a:t>
            </a:fld>
            <a:endParaRPr spc="-50" dirty="0"/>
          </a:p>
        </p:txBody>
      </p:sp>
      <p:sp>
        <p:nvSpPr>
          <p:cNvPr id="5" name="object 5"/>
          <p:cNvSpPr txBox="1">
            <a:spLocks noGrp="1"/>
          </p:cNvSpPr>
          <p:nvPr>
            <p:ph type="dt" sz="half" idx="6"/>
          </p:nvPr>
        </p:nvSpPr>
        <p:spPr>
          <a:prstGeom prst="rect">
            <a:avLst/>
          </a:prstGeom>
        </p:spPr>
        <p:txBody>
          <a:bodyPr vert="horz" wrap="square" lIns="0" tIns="25400" rIns="0" bIns="0" rtlCol="0">
            <a:spAutoFit/>
          </a:bodyPr>
          <a:lstStyle/>
          <a:p>
            <a:pPr marL="12700">
              <a:lnSpc>
                <a:spcPct val="100000"/>
              </a:lnSpc>
              <a:spcBef>
                <a:spcPts val="200"/>
              </a:spcBef>
            </a:pPr>
            <a:r>
              <a:rPr spc="-10" dirty="0"/>
              <a:t>08/04/2026</a:t>
            </a:r>
          </a:p>
        </p:txBody>
      </p:sp>
      <p:graphicFrame>
        <p:nvGraphicFramePr>
          <p:cNvPr id="7" name="Diagram 6">
            <a:extLst>
              <a:ext uri="{FF2B5EF4-FFF2-40B4-BE49-F238E27FC236}">
                <a16:creationId xmlns:a16="http://schemas.microsoft.com/office/drawing/2014/main" id="{A49EA843-1D14-9367-41F5-1C82450BA0D3}"/>
              </a:ext>
            </a:extLst>
          </p:cNvPr>
          <p:cNvGraphicFramePr/>
          <p:nvPr>
            <p:extLst>
              <p:ext uri="{D42A27DB-BD31-4B8C-83A1-F6EECF244321}">
                <p14:modId xmlns:p14="http://schemas.microsoft.com/office/powerpoint/2010/main" val="441372527"/>
              </p:ext>
            </p:extLst>
          </p:nvPr>
        </p:nvGraphicFramePr>
        <p:xfrm>
          <a:off x="622301" y="2069276"/>
          <a:ext cx="6096000" cy="286232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098" name="Picture 2" descr="Introduction To Anatomy &amp; Physiology | Anushasan Yoga">
            <a:extLst>
              <a:ext uri="{FF2B5EF4-FFF2-40B4-BE49-F238E27FC236}">
                <a16:creationId xmlns:a16="http://schemas.microsoft.com/office/drawing/2014/main" id="{0BDCA7BD-A5FD-C3E3-C9AF-1F46B1FC990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896099" y="1876425"/>
            <a:ext cx="3200400" cy="3200400"/>
          </a:xfrm>
          <a:prstGeom prst="rect">
            <a:avLst/>
          </a:prstGeom>
          <a:noFill/>
          <a:extLst>
            <a:ext uri="{909E8E84-426E-40DD-AFC4-6F175D3DCCD1}">
              <a14:hiddenFill xmlns:a14="http://schemas.microsoft.com/office/drawing/2010/main">
                <a:solidFill>
                  <a:srgbClr val="FFFFFF"/>
                </a:solidFill>
              </a14:hiddenFill>
            </a:ext>
          </a:extLst>
        </p:spPr>
      </p:pic>
      <p:pic>
        <p:nvPicPr>
          <p:cNvPr id="3" name="WhatsApp Audio 2026-04-20 at 10.29.17 PM">
            <a:hlinkClick r:id="" action="ppaction://media"/>
            <a:extLst>
              <a:ext uri="{FF2B5EF4-FFF2-40B4-BE49-F238E27FC236}">
                <a16:creationId xmlns:a16="http://schemas.microsoft.com/office/drawing/2014/main" id="{5A95AB9A-3E44-0658-4D05-5711DE2C8676}"/>
              </a:ext>
            </a:extLst>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a:off x="9747063" y="5651319"/>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339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3"/>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799250" y="354101"/>
            <a:ext cx="7094899" cy="757057"/>
          </a:xfrm>
          <a:prstGeom prst="rect">
            <a:avLst/>
          </a:prstGeom>
        </p:spPr>
        <p:txBody>
          <a:bodyPr vert="horz" wrap="square" lIns="0" tIns="147755" rIns="0" bIns="0" rtlCol="0">
            <a:spAutoFit/>
          </a:bodyPr>
          <a:lstStyle/>
          <a:p>
            <a:pPr marL="1779905">
              <a:lnSpc>
                <a:spcPct val="100000"/>
              </a:lnSpc>
              <a:spcBef>
                <a:spcPts val="125"/>
              </a:spcBef>
            </a:pPr>
            <a:r>
              <a:rPr lang="en-US" dirty="0"/>
              <a:t>CARE</a:t>
            </a:r>
            <a:r>
              <a:rPr lang="en-US" spc="-25" dirty="0"/>
              <a:t> </a:t>
            </a:r>
            <a:r>
              <a:rPr lang="en-US" dirty="0"/>
              <a:t>PLAN</a:t>
            </a:r>
            <a:r>
              <a:rPr lang="en-US" spc="-25" dirty="0"/>
              <a:t> </a:t>
            </a:r>
            <a:r>
              <a:rPr lang="en-US" spc="-10" dirty="0"/>
              <a:t>(2/3)</a:t>
            </a:r>
          </a:p>
        </p:txBody>
      </p:sp>
      <p:sp>
        <p:nvSpPr>
          <p:cNvPr id="4" name="object 4"/>
          <p:cNvSpPr txBox="1">
            <a:spLocks noGrp="1"/>
          </p:cNvSpPr>
          <p:nvPr>
            <p:ph type="sldNum" sz="quarter" idx="7"/>
          </p:nvPr>
        </p:nvSpPr>
        <p:spPr>
          <a:prstGeom prst="rect">
            <a:avLst/>
          </a:prstGeom>
        </p:spPr>
        <p:txBody>
          <a:bodyPr vert="horz" wrap="square" lIns="0" tIns="28575" rIns="0" bIns="0" rtlCol="0">
            <a:spAutoFit/>
          </a:bodyPr>
          <a:lstStyle/>
          <a:p>
            <a:pPr marL="103505">
              <a:lnSpc>
                <a:spcPct val="100000"/>
              </a:lnSpc>
              <a:spcBef>
                <a:spcPts val="225"/>
              </a:spcBef>
            </a:pPr>
            <a:fld id="{81D60167-4931-47E6-BA6A-407CBD079E47}" type="slidenum">
              <a:rPr spc="-50" dirty="0"/>
              <a:t>6</a:t>
            </a:fld>
            <a:endParaRPr spc="-50" dirty="0"/>
          </a:p>
        </p:txBody>
      </p:sp>
      <p:sp>
        <p:nvSpPr>
          <p:cNvPr id="5" name="object 5"/>
          <p:cNvSpPr txBox="1">
            <a:spLocks noGrp="1"/>
          </p:cNvSpPr>
          <p:nvPr>
            <p:ph type="dt" sz="half" idx="6"/>
          </p:nvPr>
        </p:nvSpPr>
        <p:spPr>
          <a:prstGeom prst="rect">
            <a:avLst/>
          </a:prstGeom>
        </p:spPr>
        <p:txBody>
          <a:bodyPr vert="horz" wrap="square" lIns="0" tIns="25400" rIns="0" bIns="0" rtlCol="0">
            <a:spAutoFit/>
          </a:bodyPr>
          <a:lstStyle/>
          <a:p>
            <a:pPr marL="12700">
              <a:lnSpc>
                <a:spcPct val="100000"/>
              </a:lnSpc>
              <a:spcBef>
                <a:spcPts val="200"/>
              </a:spcBef>
            </a:pPr>
            <a:r>
              <a:rPr spc="-10" dirty="0"/>
              <a:t>08/04/2026</a:t>
            </a:r>
          </a:p>
        </p:txBody>
      </p:sp>
      <p:graphicFrame>
        <p:nvGraphicFramePr>
          <p:cNvPr id="8" name="Diagram 7">
            <a:extLst>
              <a:ext uri="{FF2B5EF4-FFF2-40B4-BE49-F238E27FC236}">
                <a16:creationId xmlns:a16="http://schemas.microsoft.com/office/drawing/2014/main" id="{919DAB8F-AFBE-A9EC-4298-7D1270F088B5}"/>
              </a:ext>
            </a:extLst>
          </p:cNvPr>
          <p:cNvGraphicFramePr/>
          <p:nvPr>
            <p:extLst>
              <p:ext uri="{D42A27DB-BD31-4B8C-83A1-F6EECF244321}">
                <p14:modId xmlns:p14="http://schemas.microsoft.com/office/powerpoint/2010/main" val="1962368048"/>
              </p:ext>
            </p:extLst>
          </p:nvPr>
        </p:nvGraphicFramePr>
        <p:xfrm>
          <a:off x="782631" y="1876425"/>
          <a:ext cx="9128136" cy="331109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WhatsApp Audio 2026-04-20 at 10.29.17 PM">
            <a:hlinkClick r:id="" action="ppaction://media"/>
            <a:extLst>
              <a:ext uri="{FF2B5EF4-FFF2-40B4-BE49-F238E27FC236}">
                <a16:creationId xmlns:a16="http://schemas.microsoft.com/office/drawing/2014/main" id="{75D4AF6D-6FF5-8FDF-97AD-3034152183CF}"/>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9720937" y="5686425"/>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339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6"/>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799250" y="354101"/>
            <a:ext cx="7094899" cy="757057"/>
          </a:xfrm>
          <a:prstGeom prst="rect">
            <a:avLst/>
          </a:prstGeom>
        </p:spPr>
        <p:txBody>
          <a:bodyPr vert="horz" wrap="square" lIns="0" tIns="147755" rIns="0" bIns="0" rtlCol="0">
            <a:spAutoFit/>
          </a:bodyPr>
          <a:lstStyle/>
          <a:p>
            <a:pPr marL="1779905">
              <a:lnSpc>
                <a:spcPct val="100000"/>
              </a:lnSpc>
              <a:spcBef>
                <a:spcPts val="125"/>
              </a:spcBef>
            </a:pPr>
            <a:r>
              <a:rPr lang="en-US" dirty="0"/>
              <a:t>CARE</a:t>
            </a:r>
            <a:r>
              <a:rPr lang="en-US" spc="-25" dirty="0"/>
              <a:t> </a:t>
            </a:r>
            <a:r>
              <a:rPr lang="en-US" dirty="0"/>
              <a:t>PLAN</a:t>
            </a:r>
            <a:r>
              <a:rPr lang="en-US" spc="-25" dirty="0"/>
              <a:t> </a:t>
            </a:r>
            <a:r>
              <a:rPr lang="en-US" spc="-10" dirty="0"/>
              <a:t>(3/3)</a:t>
            </a:r>
          </a:p>
        </p:txBody>
      </p:sp>
      <p:sp>
        <p:nvSpPr>
          <p:cNvPr id="4" name="object 4"/>
          <p:cNvSpPr txBox="1">
            <a:spLocks noGrp="1"/>
          </p:cNvSpPr>
          <p:nvPr>
            <p:ph type="sldNum" sz="quarter" idx="7"/>
          </p:nvPr>
        </p:nvSpPr>
        <p:spPr>
          <a:prstGeom prst="rect">
            <a:avLst/>
          </a:prstGeom>
        </p:spPr>
        <p:txBody>
          <a:bodyPr vert="horz" wrap="square" lIns="0" tIns="28575" rIns="0" bIns="0" rtlCol="0">
            <a:spAutoFit/>
          </a:bodyPr>
          <a:lstStyle/>
          <a:p>
            <a:pPr marL="103505">
              <a:lnSpc>
                <a:spcPct val="100000"/>
              </a:lnSpc>
              <a:spcBef>
                <a:spcPts val="225"/>
              </a:spcBef>
            </a:pPr>
            <a:fld id="{81D60167-4931-47E6-BA6A-407CBD079E47}" type="slidenum">
              <a:rPr spc="-50" dirty="0"/>
              <a:t>7</a:t>
            </a:fld>
            <a:endParaRPr spc="-50" dirty="0"/>
          </a:p>
        </p:txBody>
      </p:sp>
      <p:sp>
        <p:nvSpPr>
          <p:cNvPr id="5" name="object 5"/>
          <p:cNvSpPr txBox="1">
            <a:spLocks noGrp="1"/>
          </p:cNvSpPr>
          <p:nvPr>
            <p:ph type="dt" sz="half" idx="6"/>
          </p:nvPr>
        </p:nvSpPr>
        <p:spPr>
          <a:prstGeom prst="rect">
            <a:avLst/>
          </a:prstGeom>
        </p:spPr>
        <p:txBody>
          <a:bodyPr vert="horz" wrap="square" lIns="0" tIns="25400" rIns="0" bIns="0" rtlCol="0">
            <a:spAutoFit/>
          </a:bodyPr>
          <a:lstStyle/>
          <a:p>
            <a:pPr marL="12700">
              <a:lnSpc>
                <a:spcPct val="100000"/>
              </a:lnSpc>
              <a:spcBef>
                <a:spcPts val="200"/>
              </a:spcBef>
            </a:pPr>
            <a:r>
              <a:rPr spc="-10" dirty="0"/>
              <a:t>08/04/2026</a:t>
            </a:r>
          </a:p>
        </p:txBody>
      </p:sp>
      <p:graphicFrame>
        <p:nvGraphicFramePr>
          <p:cNvPr id="7" name="Diagram 6">
            <a:extLst>
              <a:ext uri="{FF2B5EF4-FFF2-40B4-BE49-F238E27FC236}">
                <a16:creationId xmlns:a16="http://schemas.microsoft.com/office/drawing/2014/main" id="{9A7C4F81-FDDA-47E2-9443-2F5A0A9CFB2A}"/>
              </a:ext>
            </a:extLst>
          </p:cNvPr>
          <p:cNvGraphicFramePr/>
          <p:nvPr>
            <p:extLst>
              <p:ext uri="{D42A27DB-BD31-4B8C-83A1-F6EECF244321}">
                <p14:modId xmlns:p14="http://schemas.microsoft.com/office/powerpoint/2010/main" val="2282902889"/>
              </p:ext>
            </p:extLst>
          </p:nvPr>
        </p:nvGraphicFramePr>
        <p:xfrm>
          <a:off x="737286" y="1918127"/>
          <a:ext cx="8979484" cy="293009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WhatsApp Audio 2026-04-20 at 10.29.17 PM">
            <a:hlinkClick r:id="" action="ppaction://media"/>
            <a:extLst>
              <a:ext uri="{FF2B5EF4-FFF2-40B4-BE49-F238E27FC236}">
                <a16:creationId xmlns:a16="http://schemas.microsoft.com/office/drawing/2014/main" id="{69600F24-CB46-A6C6-0C63-78884E14B8A9}"/>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9716770" y="5637011"/>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339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3"/>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799250" y="354101"/>
            <a:ext cx="7094899" cy="623889"/>
          </a:xfrm>
          <a:prstGeom prst="rect">
            <a:avLst/>
          </a:prstGeom>
        </p:spPr>
        <p:txBody>
          <a:bodyPr vert="horz" wrap="square" lIns="0" tIns="15875" rIns="0" bIns="0" rtlCol="0">
            <a:spAutoFit/>
          </a:bodyPr>
          <a:lstStyle/>
          <a:p>
            <a:pPr marL="2176145">
              <a:lnSpc>
                <a:spcPct val="100000"/>
              </a:lnSpc>
              <a:spcBef>
                <a:spcPts val="125"/>
              </a:spcBef>
            </a:pPr>
            <a:r>
              <a:rPr lang="en-US" dirty="0"/>
              <a:t>RISK</a:t>
            </a:r>
            <a:r>
              <a:rPr lang="en-US" spc="-20" dirty="0"/>
              <a:t> </a:t>
            </a:r>
            <a:r>
              <a:rPr lang="en-US" spc="-10" dirty="0"/>
              <a:t>FACTORS</a:t>
            </a:r>
          </a:p>
        </p:txBody>
      </p:sp>
      <p:graphicFrame>
        <p:nvGraphicFramePr>
          <p:cNvPr id="5" name="Diagram 4">
            <a:extLst>
              <a:ext uri="{FF2B5EF4-FFF2-40B4-BE49-F238E27FC236}">
                <a16:creationId xmlns:a16="http://schemas.microsoft.com/office/drawing/2014/main" id="{449C5496-9ED5-70F8-F028-7180682305C5}"/>
              </a:ext>
            </a:extLst>
          </p:cNvPr>
          <p:cNvGraphicFramePr/>
          <p:nvPr>
            <p:extLst>
              <p:ext uri="{D42A27DB-BD31-4B8C-83A1-F6EECF244321}">
                <p14:modId xmlns:p14="http://schemas.microsoft.com/office/powerpoint/2010/main" val="3944313111"/>
              </p:ext>
            </p:extLst>
          </p:nvPr>
        </p:nvGraphicFramePr>
        <p:xfrm>
          <a:off x="927100" y="1800225"/>
          <a:ext cx="8839200" cy="33249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WhatsApp Audio 2026-04-20 at 10.33.41 PM">
            <a:hlinkClick r:id="" action="ppaction://media"/>
            <a:extLst>
              <a:ext uri="{FF2B5EF4-FFF2-40B4-BE49-F238E27FC236}">
                <a16:creationId xmlns:a16="http://schemas.microsoft.com/office/drawing/2014/main" id="{BBB04AA4-A42F-FCA4-5DAB-30DCB6FFC5E8}"/>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9690100" y="5684030"/>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95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3"/>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269554" rIns="0" bIns="0" rtlCol="0">
            <a:spAutoFit/>
          </a:bodyPr>
          <a:lstStyle/>
          <a:p>
            <a:pPr marL="1350645">
              <a:lnSpc>
                <a:spcPct val="100000"/>
              </a:lnSpc>
              <a:spcBef>
                <a:spcPts val="125"/>
              </a:spcBef>
            </a:pPr>
            <a:r>
              <a:rPr lang="en-US" spc="-10" dirty="0"/>
              <a:t>RECOMMENDATIONS</a:t>
            </a:r>
          </a:p>
        </p:txBody>
      </p:sp>
      <p:sp>
        <p:nvSpPr>
          <p:cNvPr id="4" name="object 4"/>
          <p:cNvSpPr txBox="1">
            <a:spLocks noGrp="1"/>
          </p:cNvSpPr>
          <p:nvPr>
            <p:ph type="sldNum" sz="quarter" idx="7"/>
          </p:nvPr>
        </p:nvSpPr>
        <p:spPr>
          <a:prstGeom prst="rect">
            <a:avLst/>
          </a:prstGeom>
        </p:spPr>
        <p:txBody>
          <a:bodyPr vert="horz" wrap="square" lIns="0" tIns="28575" rIns="0" bIns="0" rtlCol="0">
            <a:spAutoFit/>
          </a:bodyPr>
          <a:lstStyle/>
          <a:p>
            <a:pPr marL="12700">
              <a:lnSpc>
                <a:spcPct val="100000"/>
              </a:lnSpc>
              <a:spcBef>
                <a:spcPts val="225"/>
              </a:spcBef>
            </a:pPr>
            <a:fld id="{81D60167-4931-47E6-BA6A-407CBD079E47}" type="slidenum">
              <a:rPr spc="-25" dirty="0"/>
              <a:t>9</a:t>
            </a:fld>
            <a:endParaRPr spc="-25" dirty="0"/>
          </a:p>
        </p:txBody>
      </p:sp>
      <p:sp>
        <p:nvSpPr>
          <p:cNvPr id="5" name="object 5"/>
          <p:cNvSpPr txBox="1">
            <a:spLocks noGrp="1"/>
          </p:cNvSpPr>
          <p:nvPr>
            <p:ph type="dt" sz="half" idx="6"/>
          </p:nvPr>
        </p:nvSpPr>
        <p:spPr>
          <a:prstGeom prst="rect">
            <a:avLst/>
          </a:prstGeom>
        </p:spPr>
        <p:txBody>
          <a:bodyPr vert="horz" wrap="square" lIns="0" tIns="25400" rIns="0" bIns="0" rtlCol="0">
            <a:spAutoFit/>
          </a:bodyPr>
          <a:lstStyle/>
          <a:p>
            <a:pPr marL="12700">
              <a:lnSpc>
                <a:spcPct val="100000"/>
              </a:lnSpc>
              <a:spcBef>
                <a:spcPts val="200"/>
              </a:spcBef>
            </a:pPr>
            <a:r>
              <a:rPr spc="-10" dirty="0"/>
              <a:t>08/04/2026</a:t>
            </a:r>
          </a:p>
        </p:txBody>
      </p:sp>
      <p:graphicFrame>
        <p:nvGraphicFramePr>
          <p:cNvPr id="9" name="Diagram 8">
            <a:extLst>
              <a:ext uri="{FF2B5EF4-FFF2-40B4-BE49-F238E27FC236}">
                <a16:creationId xmlns:a16="http://schemas.microsoft.com/office/drawing/2014/main" id="{DB767D70-43C6-5CE3-D685-11725204CE59}"/>
              </a:ext>
            </a:extLst>
          </p:cNvPr>
          <p:cNvGraphicFramePr/>
          <p:nvPr>
            <p:extLst>
              <p:ext uri="{D42A27DB-BD31-4B8C-83A1-F6EECF244321}">
                <p14:modId xmlns:p14="http://schemas.microsoft.com/office/powerpoint/2010/main" val="630991871"/>
              </p:ext>
            </p:extLst>
          </p:nvPr>
        </p:nvGraphicFramePr>
        <p:xfrm>
          <a:off x="927100" y="2022157"/>
          <a:ext cx="5424234" cy="35121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195" name="Picture 3" descr="Anatomy and Physiology Course | Accelerate Online Academy">
            <a:extLst>
              <a:ext uri="{FF2B5EF4-FFF2-40B4-BE49-F238E27FC236}">
                <a16:creationId xmlns:a16="http://schemas.microsoft.com/office/drawing/2014/main" id="{2A34DAAF-64A2-AF0F-46C3-CA8BAC3E137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565900" y="2025332"/>
            <a:ext cx="3512185" cy="3512185"/>
          </a:xfrm>
          <a:prstGeom prst="rect">
            <a:avLst/>
          </a:prstGeom>
          <a:noFill/>
          <a:extLst>
            <a:ext uri="{909E8E84-426E-40DD-AFC4-6F175D3DCCD1}">
              <a14:hiddenFill xmlns:a14="http://schemas.microsoft.com/office/drawing/2010/main">
                <a:solidFill>
                  <a:srgbClr val="FFFFFF"/>
                </a:solidFill>
              </a14:hiddenFill>
            </a:ext>
          </a:extLst>
        </p:spPr>
      </p:pic>
      <p:pic>
        <p:nvPicPr>
          <p:cNvPr id="3" name="WhatsApp Audio 2026-04-20 at 10.37.06 PM">
            <a:hlinkClick r:id="" action="ppaction://media"/>
            <a:extLst>
              <a:ext uri="{FF2B5EF4-FFF2-40B4-BE49-F238E27FC236}">
                <a16:creationId xmlns:a16="http://schemas.microsoft.com/office/drawing/2014/main" id="{AE6E0370-E865-B094-1D88-8AAFA8C948DB}"/>
              </a:ext>
            </a:extLst>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a:off x="9773285" y="5711963"/>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20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3"/>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269554" rIns="0" bIns="0" rtlCol="0">
            <a:spAutoFit/>
          </a:bodyPr>
          <a:lstStyle/>
          <a:p>
            <a:pPr marL="2252980">
              <a:lnSpc>
                <a:spcPct val="100000"/>
              </a:lnSpc>
              <a:spcBef>
                <a:spcPts val="125"/>
              </a:spcBef>
            </a:pPr>
            <a:r>
              <a:rPr lang="en-US" spc="-10" dirty="0"/>
              <a:t>CONCLUSION</a:t>
            </a:r>
          </a:p>
        </p:txBody>
      </p:sp>
      <p:sp>
        <p:nvSpPr>
          <p:cNvPr id="4" name="object 4"/>
          <p:cNvSpPr txBox="1">
            <a:spLocks noGrp="1"/>
          </p:cNvSpPr>
          <p:nvPr>
            <p:ph type="sldNum" sz="quarter" idx="7"/>
          </p:nvPr>
        </p:nvSpPr>
        <p:spPr>
          <a:prstGeom prst="rect">
            <a:avLst/>
          </a:prstGeom>
        </p:spPr>
        <p:txBody>
          <a:bodyPr vert="horz" wrap="square" lIns="0" tIns="28575" rIns="0" bIns="0" rtlCol="0">
            <a:spAutoFit/>
          </a:bodyPr>
          <a:lstStyle/>
          <a:p>
            <a:pPr marL="12700">
              <a:lnSpc>
                <a:spcPct val="100000"/>
              </a:lnSpc>
              <a:spcBef>
                <a:spcPts val="225"/>
              </a:spcBef>
            </a:pPr>
            <a:fld id="{81D60167-4931-47E6-BA6A-407CBD079E47}" type="slidenum">
              <a:rPr spc="-25" dirty="0"/>
              <a:t>10</a:t>
            </a:fld>
            <a:endParaRPr spc="-25" dirty="0"/>
          </a:p>
        </p:txBody>
      </p:sp>
      <p:sp>
        <p:nvSpPr>
          <p:cNvPr id="5" name="object 5"/>
          <p:cNvSpPr txBox="1">
            <a:spLocks noGrp="1"/>
          </p:cNvSpPr>
          <p:nvPr>
            <p:ph type="dt" sz="half" idx="6"/>
          </p:nvPr>
        </p:nvSpPr>
        <p:spPr>
          <a:prstGeom prst="rect">
            <a:avLst/>
          </a:prstGeom>
        </p:spPr>
        <p:txBody>
          <a:bodyPr vert="horz" wrap="square" lIns="0" tIns="25400" rIns="0" bIns="0" rtlCol="0">
            <a:spAutoFit/>
          </a:bodyPr>
          <a:lstStyle/>
          <a:p>
            <a:pPr marL="12700">
              <a:lnSpc>
                <a:spcPct val="100000"/>
              </a:lnSpc>
              <a:spcBef>
                <a:spcPts val="200"/>
              </a:spcBef>
            </a:pPr>
            <a:r>
              <a:rPr spc="-10" dirty="0"/>
              <a:t>08/04/2026</a:t>
            </a:r>
          </a:p>
        </p:txBody>
      </p:sp>
      <p:graphicFrame>
        <p:nvGraphicFramePr>
          <p:cNvPr id="8" name="Diagram 7">
            <a:extLst>
              <a:ext uri="{FF2B5EF4-FFF2-40B4-BE49-F238E27FC236}">
                <a16:creationId xmlns:a16="http://schemas.microsoft.com/office/drawing/2014/main" id="{5E8D8BB2-6045-E1C9-48AF-C171F3EBB27D}"/>
              </a:ext>
            </a:extLst>
          </p:cNvPr>
          <p:cNvGraphicFramePr/>
          <p:nvPr>
            <p:extLst>
              <p:ext uri="{D42A27DB-BD31-4B8C-83A1-F6EECF244321}">
                <p14:modId xmlns:p14="http://schemas.microsoft.com/office/powerpoint/2010/main" val="1220521724"/>
              </p:ext>
            </p:extLst>
          </p:nvPr>
        </p:nvGraphicFramePr>
        <p:xfrm>
          <a:off x="635153" y="1724024"/>
          <a:ext cx="4343399" cy="41148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218" name="Picture 2" descr="The Basics of Anatomy and Physiology: A Beginner's Guide - AUSOMA">
            <a:extLst>
              <a:ext uri="{FF2B5EF4-FFF2-40B4-BE49-F238E27FC236}">
                <a16:creationId xmlns:a16="http://schemas.microsoft.com/office/drawing/2014/main" id="{971E03EA-FA06-F312-7862-6E91A12E6DD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40358" y="2538412"/>
            <a:ext cx="5026439" cy="2690813"/>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 name="WhatsApp Audio 2026-04-20 at 10.39.38 PM">
            <a:hlinkClick r:id="" action="ppaction://media"/>
            <a:extLst>
              <a:ext uri="{FF2B5EF4-FFF2-40B4-BE49-F238E27FC236}">
                <a16:creationId xmlns:a16="http://schemas.microsoft.com/office/drawing/2014/main" id="{BF0CAA73-FC0B-3CA7-571E-484C81CEDF73}"/>
              </a:ext>
            </a:extLst>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a:off x="9761997" y="5686425"/>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87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3"/>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269554" rIns="0" bIns="0" rtlCol="0">
            <a:spAutoFit/>
          </a:bodyPr>
          <a:lstStyle/>
          <a:p>
            <a:pPr marL="2266315">
              <a:lnSpc>
                <a:spcPct val="100000"/>
              </a:lnSpc>
              <a:spcBef>
                <a:spcPts val="125"/>
              </a:spcBef>
            </a:pPr>
            <a:r>
              <a:rPr lang="en-US" spc="-10" dirty="0"/>
              <a:t>REFERENCES</a:t>
            </a:r>
          </a:p>
        </p:txBody>
      </p:sp>
      <p:sp>
        <p:nvSpPr>
          <p:cNvPr id="4" name="object 4"/>
          <p:cNvSpPr txBox="1">
            <a:spLocks noGrp="1"/>
          </p:cNvSpPr>
          <p:nvPr>
            <p:ph type="sldNum" sz="quarter" idx="7"/>
          </p:nvPr>
        </p:nvSpPr>
        <p:spPr>
          <a:prstGeom prst="rect">
            <a:avLst/>
          </a:prstGeom>
        </p:spPr>
        <p:txBody>
          <a:bodyPr vert="horz" wrap="square" lIns="0" tIns="28575" rIns="0" bIns="0" rtlCol="0">
            <a:spAutoFit/>
          </a:bodyPr>
          <a:lstStyle/>
          <a:p>
            <a:pPr marL="12700">
              <a:lnSpc>
                <a:spcPct val="100000"/>
              </a:lnSpc>
              <a:spcBef>
                <a:spcPts val="225"/>
              </a:spcBef>
            </a:pPr>
            <a:fld id="{81D60167-4931-47E6-BA6A-407CBD079E47}" type="slidenum">
              <a:rPr spc="-25" dirty="0"/>
              <a:t>11</a:t>
            </a:fld>
            <a:endParaRPr spc="-25" dirty="0"/>
          </a:p>
        </p:txBody>
      </p:sp>
      <p:sp>
        <p:nvSpPr>
          <p:cNvPr id="5" name="object 5"/>
          <p:cNvSpPr txBox="1">
            <a:spLocks noGrp="1"/>
          </p:cNvSpPr>
          <p:nvPr>
            <p:ph type="dt" sz="half" idx="6"/>
          </p:nvPr>
        </p:nvSpPr>
        <p:spPr>
          <a:prstGeom prst="rect">
            <a:avLst/>
          </a:prstGeom>
        </p:spPr>
        <p:txBody>
          <a:bodyPr vert="horz" wrap="square" lIns="0" tIns="25400" rIns="0" bIns="0" rtlCol="0">
            <a:spAutoFit/>
          </a:bodyPr>
          <a:lstStyle/>
          <a:p>
            <a:pPr marL="12700">
              <a:lnSpc>
                <a:spcPct val="100000"/>
              </a:lnSpc>
              <a:spcBef>
                <a:spcPts val="200"/>
              </a:spcBef>
            </a:pPr>
            <a:r>
              <a:rPr spc="-10" dirty="0"/>
              <a:t>08/04/2026</a:t>
            </a:r>
          </a:p>
        </p:txBody>
      </p:sp>
      <p:graphicFrame>
        <p:nvGraphicFramePr>
          <p:cNvPr id="8" name="Diagram 7">
            <a:extLst>
              <a:ext uri="{FF2B5EF4-FFF2-40B4-BE49-F238E27FC236}">
                <a16:creationId xmlns:a16="http://schemas.microsoft.com/office/drawing/2014/main" id="{004D4545-796B-37C9-4112-B7BAD7FF5DB7}"/>
              </a:ext>
            </a:extLst>
          </p:cNvPr>
          <p:cNvGraphicFramePr/>
          <p:nvPr>
            <p:extLst>
              <p:ext uri="{D42A27DB-BD31-4B8C-83A1-F6EECF244321}">
                <p14:modId xmlns:p14="http://schemas.microsoft.com/office/powerpoint/2010/main" val="3155519355"/>
              </p:ext>
            </p:extLst>
          </p:nvPr>
        </p:nvGraphicFramePr>
        <p:xfrm>
          <a:off x="758299" y="1235795"/>
          <a:ext cx="9035349" cy="48320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WhatsApp Audio 2026-04-20 at 10.40.21 PM">
            <a:hlinkClick r:id="" action="ppaction://media"/>
            <a:extLst>
              <a:ext uri="{FF2B5EF4-FFF2-40B4-BE49-F238E27FC236}">
                <a16:creationId xmlns:a16="http://schemas.microsoft.com/office/drawing/2014/main" id="{550A4AB7-AA07-6879-17BE-2F4464AAD7ED}"/>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9734000" y="5717455"/>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3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endCondLst>
                </p:cTn>
                <p:tgtEl>
                  <p:spTgt spid="3"/>
                </p:tgtEl>
              </p:cMediaNode>
            </p:vide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82</TotalTime>
  <Words>3577</Words>
  <Application>Microsoft Office PowerPoint</Application>
  <PresentationFormat>Custom</PresentationFormat>
  <Paragraphs>125</Paragraphs>
  <Slides>11</Slides>
  <Notes>9</Notes>
  <HiddenSlides>0</HiddenSlides>
  <MMClips>10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Calibri</vt:lpstr>
      <vt:lpstr>Segoe UI</vt:lpstr>
      <vt:lpstr>Office Theme</vt:lpstr>
      <vt:lpstr>BMHP5023 Introduction to Physiology Component 2 – Presentation</vt:lpstr>
      <vt:lpstr>INTRODUCTION</vt:lpstr>
      <vt:lpstr>INFORMATION ABOUT THE PERSON</vt:lpstr>
      <vt:lpstr>ANATOMY AND PHYSIOLOGY</vt:lpstr>
      <vt:lpstr>CARE PLAN (1/3)</vt:lpstr>
      <vt:lpstr>CARE PLAN (2/3)</vt:lpstr>
      <vt:lpstr>CARE PLAN (3/3)</vt:lpstr>
      <vt:lpstr>RISK FACTORS</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dc:title>
  <cp:lastModifiedBy>user</cp:lastModifiedBy>
  <cp:revision>10</cp:revision>
  <dcterms:created xsi:type="dcterms:W3CDTF">2026-04-20T12:46:55Z</dcterms:created>
  <dcterms:modified xsi:type="dcterms:W3CDTF">2026-04-21T19:46:04Z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2026-04-08T00:00:00Z</vt:filetime>
  </property>
  <property fmtid="{D5CDD505-2E9C-101B-9397-08002B2CF9AE}" pid="3" name="Creator">
    <vt:lpwstr>pdftopdf filter</vt:lpwstr>
  </property>
  <property fmtid="{D5CDD505-2E9C-101B-9397-08002B2CF9AE}" pid="4" name="LastSaved">
    <vt:filetime>2026-04-20T00:00:00Z</vt:filetime>
  </property>
  <property fmtid="{D5CDD505-2E9C-101B-9397-08002B2CF9AE}" pid="5" name="Producer">
    <vt:lpwstr>iOS Version 18.7.7 (Build 22H340) Quartz PDFContext</vt:lpwstr>
  </property>
</Properties>
</file>