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60" r:id="rId5"/>
    <p:sldId id="259" r:id="rId6"/>
    <p:sldId id="261" r:id="rId7"/>
    <p:sldId id="262" r:id="rId8"/>
    <p:sldId id="263" r:id="rId9"/>
    <p:sldId id="264" r:id="rId10"/>
    <p:sldId id="267" r:id="rId11"/>
    <p:sldId id="268" r:id="rId12"/>
    <p:sldId id="266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3" autoAdjust="0"/>
    <p:restoredTop sz="94660"/>
  </p:normalViewPr>
  <p:slideViewPr>
    <p:cSldViewPr snapToGrid="0">
      <p:cViewPr varScale="1">
        <p:scale>
          <a:sx n="71" d="100"/>
          <a:sy n="71" d="100"/>
        </p:scale>
        <p:origin x="600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4/4/2020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4/4/2020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4/4/2020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4/4/2020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Postmodern Management Challenge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Dr. Nandish V. Patel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1659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519954" y="4246655"/>
            <a:ext cx="6096000" cy="1754326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Your </a:t>
            </a:r>
            <a:r>
              <a:rPr lang="en-GB" dirty="0"/>
              <a:t>choice of resources and the way in which you use them as evidence to </a:t>
            </a:r>
            <a:r>
              <a:rPr lang="en-GB" dirty="0" smtClean="0"/>
              <a:t>support </a:t>
            </a:r>
            <a:r>
              <a:rPr lang="en-GB" dirty="0"/>
              <a:t>your evaluation and underpin your ideas with the theory. </a:t>
            </a:r>
            <a:r>
              <a:rPr lang="en-GB" b="1" dirty="0">
                <a:solidFill>
                  <a:srgbClr val="FF0000"/>
                </a:solidFill>
              </a:rPr>
              <a:t>45%</a:t>
            </a:r>
            <a:endParaRPr lang="en-GB" b="1" dirty="0" smtClean="0">
              <a:solidFill>
                <a:srgbClr val="FF0000"/>
              </a:solidFill>
            </a:endParaRPr>
          </a:p>
          <a:p>
            <a:endParaRPr lang="en-GB" dirty="0"/>
          </a:p>
        </p:txBody>
      </p:sp>
      <p:sp>
        <p:nvSpPr>
          <p:cNvPr id="3" name="Rectangle 2"/>
          <p:cNvSpPr/>
          <p:nvPr/>
        </p:nvSpPr>
        <p:spPr>
          <a:xfrm>
            <a:off x="519954" y="1217038"/>
            <a:ext cx="6096000" cy="147732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/>
              <a:t>The extent and quality of your contributions to discussion and collective activities </a:t>
            </a:r>
            <a:r>
              <a:rPr lang="en-GB" dirty="0" smtClean="0"/>
              <a:t>undertaken</a:t>
            </a:r>
          </a:p>
          <a:p>
            <a:r>
              <a:rPr lang="en-GB" dirty="0" smtClean="0"/>
              <a:t>during </a:t>
            </a:r>
            <a:r>
              <a:rPr lang="en-GB" dirty="0"/>
              <a:t>the module. </a:t>
            </a:r>
            <a:r>
              <a:rPr lang="en-GB" b="1" dirty="0">
                <a:solidFill>
                  <a:srgbClr val="FF0000"/>
                </a:solidFill>
              </a:rPr>
              <a:t>10% </a:t>
            </a:r>
            <a:endParaRPr lang="en-GB" b="1" dirty="0" smtClean="0">
              <a:solidFill>
                <a:srgbClr val="FF0000"/>
              </a:solidFill>
            </a:endParaRP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6615954" y="1217038"/>
            <a:ext cx="5177117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Your accurate use of the author/date Harvard referencing system. This criterion </a:t>
            </a:r>
            <a:r>
              <a:rPr lang="en-GB" dirty="0" smtClean="0"/>
              <a:t>relates </a:t>
            </a:r>
            <a:r>
              <a:rPr lang="en-GB" dirty="0"/>
              <a:t>to whether you have used the Harvard system appropriately and accurately, not to whether you have made a good selection of resources</a:t>
            </a:r>
            <a:r>
              <a:rPr lang="en-GB" dirty="0" smtClean="0"/>
              <a:t>. </a:t>
            </a:r>
            <a:r>
              <a:rPr lang="en-GB" b="1" dirty="0">
                <a:solidFill>
                  <a:srgbClr val="FF0000"/>
                </a:solidFill>
              </a:rPr>
              <a:t>5% </a:t>
            </a:r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Your written presentation including </a:t>
            </a:r>
            <a:r>
              <a:rPr lang="en-GB" dirty="0" smtClean="0"/>
              <a:t>appropriate</a:t>
            </a:r>
          </a:p>
          <a:p>
            <a:r>
              <a:rPr lang="en-GB" dirty="0" smtClean="0"/>
              <a:t>use </a:t>
            </a:r>
            <a:r>
              <a:rPr lang="en-GB" dirty="0"/>
              <a:t>of headings to structure the </a:t>
            </a:r>
            <a:r>
              <a:rPr lang="en-GB" dirty="0" smtClean="0"/>
              <a:t>work</a:t>
            </a:r>
            <a:r>
              <a:rPr lang="en-GB" dirty="0"/>
              <a:t>; </a:t>
            </a:r>
            <a:endParaRPr lang="en-GB" dirty="0" smtClean="0"/>
          </a:p>
          <a:p>
            <a:r>
              <a:rPr lang="en-GB" dirty="0" smtClean="0"/>
              <a:t>grammar </a:t>
            </a:r>
            <a:r>
              <a:rPr lang="en-GB" dirty="0"/>
              <a:t>and spelling; page numbers; </a:t>
            </a:r>
            <a:endParaRPr lang="en-GB" dirty="0" smtClean="0"/>
          </a:p>
          <a:p>
            <a:r>
              <a:rPr lang="en-GB" dirty="0" smtClean="0"/>
              <a:t>use </a:t>
            </a:r>
            <a:r>
              <a:rPr lang="en-GB" dirty="0"/>
              <a:t>of word count; writing style and labelling</a:t>
            </a:r>
            <a:r>
              <a:rPr lang="en-GB" dirty="0" smtClean="0"/>
              <a:t>. </a:t>
            </a:r>
            <a:r>
              <a:rPr lang="en-GB" b="1" dirty="0">
                <a:solidFill>
                  <a:srgbClr val="FF0000"/>
                </a:solidFill>
              </a:rPr>
              <a:t>10%</a:t>
            </a:r>
          </a:p>
        </p:txBody>
      </p:sp>
      <p:sp>
        <p:nvSpPr>
          <p:cNvPr id="5" name="Rectangle 4"/>
          <p:cNvSpPr/>
          <p:nvPr/>
        </p:nvSpPr>
        <p:spPr>
          <a:xfrm>
            <a:off x="3838290" y="280302"/>
            <a:ext cx="4087979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000" b="1" dirty="0"/>
              <a:t>Assessment Criteria % of marks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19954" y="2432908"/>
            <a:ext cx="5540299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The clarity, coherence and critical reflection of</a:t>
            </a:r>
          </a:p>
          <a:p>
            <a:r>
              <a:rPr lang="en-GB" dirty="0"/>
              <a:t>your written evaluation, showing that you have </a:t>
            </a:r>
            <a:endParaRPr lang="en-GB" dirty="0" smtClean="0"/>
          </a:p>
          <a:p>
            <a:r>
              <a:rPr lang="en-GB" dirty="0" smtClean="0"/>
              <a:t>referred </a:t>
            </a:r>
            <a:r>
              <a:rPr lang="en-GB" dirty="0"/>
              <a:t>to a range of points of view and then </a:t>
            </a:r>
            <a:endParaRPr lang="en-GB" dirty="0" smtClean="0"/>
          </a:p>
          <a:p>
            <a:r>
              <a:rPr lang="en-GB" dirty="0" smtClean="0"/>
              <a:t>developed </a:t>
            </a:r>
            <a:r>
              <a:rPr lang="en-GB" dirty="0"/>
              <a:t>and clearly stated your own </a:t>
            </a:r>
          </a:p>
          <a:p>
            <a:r>
              <a:rPr lang="en-GB" dirty="0"/>
              <a:t>argument for your ideas. This includes the depth</a:t>
            </a:r>
          </a:p>
          <a:p>
            <a:r>
              <a:rPr lang="en-GB" dirty="0"/>
              <a:t>and quality of your research. </a:t>
            </a:r>
            <a:r>
              <a:rPr lang="en-GB" b="1" dirty="0">
                <a:solidFill>
                  <a:srgbClr val="FF0000"/>
                </a:solidFill>
              </a:rPr>
              <a:t>30%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13679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335414" y="981783"/>
            <a:ext cx="602818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 smtClean="0">
                <a:solidFill>
                  <a:schemeClr val="accent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REASONS WHY COMPANIES FAIL</a:t>
            </a:r>
            <a:endParaRPr lang="en-GB" sz="2800" b="1" dirty="0">
              <a:solidFill>
                <a:schemeClr val="accent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2124635" y="2017060"/>
            <a:ext cx="8449749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No profit</a:t>
            </a:r>
          </a:p>
          <a:p>
            <a:endParaRPr lang="en-GB" dirty="0"/>
          </a:p>
          <a:p>
            <a:r>
              <a:rPr lang="en-GB" dirty="0" smtClean="0"/>
              <a:t>Insufficient revenue</a:t>
            </a:r>
          </a:p>
          <a:p>
            <a:endParaRPr lang="en-GB" dirty="0"/>
          </a:p>
          <a:p>
            <a:r>
              <a:rPr lang="en-GB" dirty="0" smtClean="0"/>
              <a:t>Insufficient </a:t>
            </a:r>
            <a:r>
              <a:rPr lang="en-GB" dirty="0" smtClean="0"/>
              <a:t>cash flow</a:t>
            </a:r>
            <a:r>
              <a:rPr lang="en-GB" dirty="0" smtClean="0"/>
              <a:t>; profitable but insufficient cash to continue operating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4855215" y="4268055"/>
            <a:ext cx="3406702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</a:t>
            </a:r>
            <a:r>
              <a:rPr lang="en-GB" dirty="0" smtClean="0"/>
              <a:t>igh</a:t>
            </a:r>
            <a:r>
              <a:rPr lang="en-GB" dirty="0"/>
              <a:t> </a:t>
            </a:r>
            <a:r>
              <a:rPr lang="en-GB" dirty="0" smtClean="0"/>
              <a:t>taxation</a:t>
            </a:r>
            <a:endParaRPr lang="en-GB" dirty="0"/>
          </a:p>
          <a:p>
            <a:r>
              <a:rPr lang="en-GB" dirty="0"/>
              <a:t>H</a:t>
            </a:r>
            <a:r>
              <a:rPr lang="en-GB" dirty="0" smtClean="0"/>
              <a:t>igh</a:t>
            </a:r>
            <a:r>
              <a:rPr lang="en-GB" dirty="0"/>
              <a:t> interest </a:t>
            </a:r>
            <a:r>
              <a:rPr lang="en-GB" dirty="0" smtClean="0"/>
              <a:t>rates</a:t>
            </a:r>
            <a:endParaRPr lang="en-GB" dirty="0"/>
          </a:p>
          <a:p>
            <a:r>
              <a:rPr lang="en-GB" dirty="0"/>
              <a:t>E</a:t>
            </a:r>
            <a:r>
              <a:rPr lang="en-GB" dirty="0" smtClean="0"/>
              <a:t>xcessive</a:t>
            </a:r>
            <a:r>
              <a:rPr lang="en-GB" dirty="0"/>
              <a:t> </a:t>
            </a:r>
            <a:r>
              <a:rPr lang="en-GB" dirty="0" smtClean="0"/>
              <a:t>regulations</a:t>
            </a:r>
            <a:endParaRPr lang="en-GB" dirty="0"/>
          </a:p>
          <a:p>
            <a:r>
              <a:rPr lang="en-GB" b="1" dirty="0">
                <a:solidFill>
                  <a:srgbClr val="0070C0"/>
                </a:solidFill>
              </a:rPr>
              <a:t>P</a:t>
            </a:r>
            <a:r>
              <a:rPr lang="en-GB" b="1" dirty="0" smtClean="0">
                <a:solidFill>
                  <a:srgbClr val="0070C0"/>
                </a:solidFill>
              </a:rPr>
              <a:t>oor</a:t>
            </a:r>
            <a:r>
              <a:rPr lang="en-GB" b="1" dirty="0">
                <a:solidFill>
                  <a:srgbClr val="0070C0"/>
                </a:solidFill>
              </a:rPr>
              <a:t> management </a:t>
            </a:r>
            <a:r>
              <a:rPr lang="en-GB" b="1" dirty="0" smtClean="0">
                <a:solidFill>
                  <a:srgbClr val="0070C0"/>
                </a:solidFill>
              </a:rPr>
              <a:t>decisions</a:t>
            </a:r>
          </a:p>
          <a:p>
            <a:r>
              <a:rPr lang="en-GB" dirty="0"/>
              <a:t>I</a:t>
            </a:r>
            <a:r>
              <a:rPr lang="en-GB" dirty="0" smtClean="0"/>
              <a:t>nsufficient</a:t>
            </a:r>
            <a:r>
              <a:rPr lang="en-GB" dirty="0"/>
              <a:t> </a:t>
            </a:r>
            <a:r>
              <a:rPr lang="en-GB" dirty="0" smtClean="0"/>
              <a:t>marketing</a:t>
            </a:r>
            <a:endParaRPr lang="en-GB" dirty="0"/>
          </a:p>
          <a:p>
            <a:r>
              <a:rPr lang="en-GB" dirty="0"/>
              <a:t>I</a:t>
            </a:r>
            <a:r>
              <a:rPr lang="en-GB" dirty="0" smtClean="0"/>
              <a:t>nability </a:t>
            </a:r>
            <a:r>
              <a:rPr lang="en-GB" dirty="0"/>
              <a:t>to </a:t>
            </a:r>
            <a:r>
              <a:rPr lang="en-GB" dirty="0" smtClean="0"/>
              <a:t>compete</a:t>
            </a:r>
            <a:endParaRPr lang="en-GB" dirty="0"/>
          </a:p>
          <a:p>
            <a:r>
              <a:rPr lang="en-GB" dirty="0"/>
              <a:t>L</a:t>
            </a:r>
            <a:r>
              <a:rPr lang="en-GB" dirty="0" smtClean="0"/>
              <a:t>ack </a:t>
            </a:r>
            <a:r>
              <a:rPr lang="en-GB" dirty="0"/>
              <a:t>of </a:t>
            </a:r>
            <a:r>
              <a:rPr lang="en-GB" dirty="0" smtClean="0"/>
              <a:t>customers.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6558566" y="1522504"/>
            <a:ext cx="28889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Why do companies fail?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5352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Most frequently cited reasons for startup failur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8164" y="363070"/>
            <a:ext cx="5398295" cy="63470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83736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070848" y="1385047"/>
            <a:ext cx="7143302" cy="480131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Inexperienced management</a:t>
            </a:r>
          </a:p>
          <a:p>
            <a:endParaRPr lang="en-GB" dirty="0" smtClean="0"/>
          </a:p>
          <a:p>
            <a:r>
              <a:rPr lang="en-GB" b="1" dirty="0" smtClean="0"/>
              <a:t>VISION</a:t>
            </a:r>
          </a:p>
          <a:p>
            <a:r>
              <a:rPr lang="en-GB" dirty="0"/>
              <a:t>What is our business? </a:t>
            </a:r>
            <a:r>
              <a:rPr lang="en-GB" dirty="0">
                <a:solidFill>
                  <a:srgbClr val="0070C0"/>
                </a:solidFill>
              </a:rPr>
              <a:t>Drucker</a:t>
            </a:r>
          </a:p>
          <a:p>
            <a:endParaRPr lang="en-GB" dirty="0" smtClean="0"/>
          </a:p>
          <a:p>
            <a:r>
              <a:rPr lang="en-GB" b="1" dirty="0" smtClean="0"/>
              <a:t>EXTERNAL</a:t>
            </a:r>
          </a:p>
          <a:p>
            <a:r>
              <a:rPr lang="en-GB" dirty="0" smtClean="0"/>
              <a:t>Outdated strategy</a:t>
            </a:r>
          </a:p>
          <a:p>
            <a:r>
              <a:rPr lang="en-GB" dirty="0" smtClean="0"/>
              <a:t>No knowledge of market</a:t>
            </a:r>
          </a:p>
          <a:p>
            <a:r>
              <a:rPr lang="en-GB" dirty="0" smtClean="0"/>
              <a:t>No understanding of customer needs (Create Value)</a:t>
            </a:r>
          </a:p>
          <a:p>
            <a:r>
              <a:rPr lang="en-GB" dirty="0" smtClean="0"/>
              <a:t>Unable to change &amp; adapt to changing business environment</a:t>
            </a:r>
          </a:p>
          <a:p>
            <a:endParaRPr lang="en-GB" dirty="0"/>
          </a:p>
          <a:p>
            <a:r>
              <a:rPr lang="en-GB" b="1" dirty="0" smtClean="0"/>
              <a:t>INTERNAL</a:t>
            </a:r>
          </a:p>
          <a:p>
            <a:r>
              <a:rPr lang="en-GB" dirty="0" smtClean="0"/>
              <a:t>Lack of financial control</a:t>
            </a:r>
          </a:p>
          <a:p>
            <a:r>
              <a:rPr lang="en-GB" dirty="0" smtClean="0"/>
              <a:t>Cost overruns</a:t>
            </a:r>
          </a:p>
          <a:p>
            <a:r>
              <a:rPr lang="en-GB" dirty="0" smtClean="0"/>
              <a:t>Ineffective communication of strategy</a:t>
            </a:r>
          </a:p>
          <a:p>
            <a:endParaRPr lang="en-GB" dirty="0" smtClean="0"/>
          </a:p>
          <a:p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6806279" y="1385047"/>
            <a:ext cx="481574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Uncompetitive</a:t>
            </a:r>
            <a:r>
              <a:rPr lang="en-GB" sz="2400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Management Model</a:t>
            </a:r>
          </a:p>
          <a:p>
            <a:endParaRPr lang="en-GB" sz="2400" b="1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400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Outdated </a:t>
            </a:r>
            <a:r>
              <a:rPr lang="en-GB" sz="2400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Business Model</a:t>
            </a:r>
            <a:endParaRPr lang="en-GB" sz="2400" b="1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2178967" y="390112"/>
            <a:ext cx="88590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 smtClean="0">
                <a:solidFill>
                  <a:schemeClr val="accent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DEEPER LOOK: REASONS WHY COMPANIES FAIL</a:t>
            </a:r>
            <a:endParaRPr lang="en-GB" sz="2800" b="1" dirty="0">
              <a:solidFill>
                <a:schemeClr val="accent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107041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chemeClr val="accent2"/>
                </a:solidFill>
              </a:rPr>
              <a:t>Postmodern Management Challenge: Issues &amp; Problems </a:t>
            </a:r>
            <a:endParaRPr lang="en-GB" b="1" dirty="0">
              <a:solidFill>
                <a:schemeClr val="accent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191435"/>
          </a:xfrm>
        </p:spPr>
        <p:txBody>
          <a:bodyPr>
            <a:normAutofit/>
          </a:bodyPr>
          <a:lstStyle/>
          <a:p>
            <a:r>
              <a:rPr lang="en-GB" dirty="0" smtClean="0"/>
              <a:t>People</a:t>
            </a:r>
          </a:p>
          <a:p>
            <a:pPr lvl="1"/>
            <a:r>
              <a:rPr lang="en-GB" dirty="0" smtClean="0"/>
              <a:t>Developing talent, harnessing people’s knowledge </a:t>
            </a:r>
          </a:p>
          <a:p>
            <a:r>
              <a:rPr lang="en-GB" dirty="0" smtClean="0"/>
              <a:t>Market &amp; Customer</a:t>
            </a:r>
          </a:p>
          <a:p>
            <a:pPr lvl="1"/>
            <a:r>
              <a:rPr lang="en-GB" dirty="0" smtClean="0"/>
              <a:t>Better informed customer, rapidly changing market</a:t>
            </a:r>
          </a:p>
          <a:p>
            <a:r>
              <a:rPr lang="en-GB" dirty="0" smtClean="0"/>
              <a:t>Technology</a:t>
            </a:r>
          </a:p>
          <a:p>
            <a:pPr lvl="1"/>
            <a:r>
              <a:rPr lang="en-GB" dirty="0" smtClean="0"/>
              <a:t>IT, Internet, World Wide Web, Artificial Intelligence</a:t>
            </a:r>
          </a:p>
          <a:p>
            <a:r>
              <a:rPr lang="en-GB" dirty="0" smtClean="0"/>
              <a:t>Data, Information, Knowledge</a:t>
            </a:r>
          </a:p>
          <a:p>
            <a:r>
              <a:rPr lang="en-GB" dirty="0" smtClean="0"/>
              <a:t>Globalisation</a:t>
            </a:r>
          </a:p>
          <a:p>
            <a:endParaRPr lang="en-GB" dirty="0"/>
          </a:p>
          <a:p>
            <a:endParaRPr lang="en-GB" dirty="0" smtClean="0"/>
          </a:p>
        </p:txBody>
      </p:sp>
      <p:sp>
        <p:nvSpPr>
          <p:cNvPr id="4" name="Rectangle 3"/>
          <p:cNvSpPr/>
          <p:nvPr/>
        </p:nvSpPr>
        <p:spPr>
          <a:xfrm>
            <a:off x="2589212" y="5588056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Requires radically different, new management models and business models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05011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447616" y="1456221"/>
            <a:ext cx="6338595" cy="4154984"/>
          </a:xfrm>
          <a:prstGeom prst="rect">
            <a:avLst/>
          </a:prstGeom>
          <a:solidFill>
            <a:schemeClr val="bg2"/>
          </a:solidFill>
        </p:spPr>
        <p:txBody>
          <a:bodyPr wrap="none" rtlCol="0">
            <a:spAutoFit/>
          </a:bodyPr>
          <a:lstStyle/>
          <a:p>
            <a:r>
              <a:rPr lang="en-GB" b="1" dirty="0" smtClean="0"/>
              <a:t>Managers make </a:t>
            </a:r>
            <a:r>
              <a:rPr lang="en-GB" b="1" dirty="0" smtClean="0">
                <a:solidFill>
                  <a:srgbClr val="0070C0"/>
                </a:solidFill>
              </a:rPr>
              <a:t>decisions</a:t>
            </a:r>
            <a:r>
              <a:rPr lang="en-GB" b="1" dirty="0" smtClean="0"/>
              <a:t> about</a:t>
            </a:r>
            <a:r>
              <a:rPr lang="en-GB" dirty="0" smtClean="0"/>
              <a:t>:</a:t>
            </a:r>
          </a:p>
          <a:p>
            <a:endParaRPr lang="en-GB" sz="2000" dirty="0" smtClean="0"/>
          </a:p>
          <a:p>
            <a:r>
              <a:rPr lang="en-GB" sz="2000" dirty="0" smtClean="0"/>
              <a:t>Determine the goal/mission</a:t>
            </a:r>
          </a:p>
          <a:p>
            <a:endParaRPr lang="en-GB" sz="2000" dirty="0" smtClean="0"/>
          </a:p>
          <a:p>
            <a:r>
              <a:rPr lang="en-GB" sz="2000" dirty="0" smtClean="0"/>
              <a:t>Decide what to produce/service</a:t>
            </a:r>
          </a:p>
          <a:p>
            <a:endParaRPr lang="en-GB" sz="2000" dirty="0" smtClean="0"/>
          </a:p>
          <a:p>
            <a:r>
              <a:rPr lang="en-GB" sz="2000" dirty="0" smtClean="0"/>
              <a:t>Organise operations – use technology well</a:t>
            </a:r>
          </a:p>
          <a:p>
            <a:endParaRPr lang="en-GB" sz="2000" dirty="0" smtClean="0"/>
          </a:p>
          <a:p>
            <a:r>
              <a:rPr lang="en-GB" sz="2000" dirty="0" smtClean="0"/>
              <a:t>Focus all organisational activities on the customer</a:t>
            </a:r>
          </a:p>
          <a:p>
            <a:endParaRPr lang="en-GB" sz="2000" dirty="0" smtClean="0"/>
          </a:p>
          <a:p>
            <a:r>
              <a:rPr lang="en-GB" sz="2000" dirty="0" smtClean="0"/>
              <a:t>Scan the business environment &amp; competition</a:t>
            </a:r>
          </a:p>
          <a:p>
            <a:endParaRPr lang="en-GB" sz="2000" dirty="0" smtClean="0"/>
          </a:p>
          <a:p>
            <a:r>
              <a:rPr lang="en-GB" sz="2000" dirty="0" smtClean="0"/>
              <a:t>Decide what are strengths &amp; build them up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8054789" y="1456221"/>
            <a:ext cx="3438762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Modern Management Theory</a:t>
            </a:r>
          </a:p>
          <a:p>
            <a:endParaRPr lang="en-GB" dirty="0" smtClean="0"/>
          </a:p>
          <a:p>
            <a:r>
              <a:rPr lang="en-GB" dirty="0" smtClean="0"/>
              <a:t>Management Science</a:t>
            </a:r>
          </a:p>
          <a:p>
            <a:r>
              <a:rPr lang="en-GB" dirty="0"/>
              <a:t>	</a:t>
            </a:r>
            <a:r>
              <a:rPr lang="en-GB" dirty="0" smtClean="0"/>
              <a:t>Fredrick Taylor</a:t>
            </a:r>
          </a:p>
          <a:p>
            <a:r>
              <a:rPr lang="en-GB" dirty="0"/>
              <a:t>	</a:t>
            </a:r>
            <a:r>
              <a:rPr lang="en-GB" dirty="0" smtClean="0"/>
              <a:t>Henry Fayol</a:t>
            </a:r>
          </a:p>
          <a:p>
            <a:endParaRPr lang="en-GB" dirty="0" smtClean="0"/>
          </a:p>
          <a:p>
            <a:r>
              <a:rPr lang="en-GB" dirty="0" smtClean="0"/>
              <a:t>Human Relations</a:t>
            </a:r>
          </a:p>
          <a:p>
            <a:endParaRPr lang="en-GB" dirty="0" smtClean="0"/>
          </a:p>
          <a:p>
            <a:r>
              <a:rPr lang="en-GB" dirty="0" smtClean="0"/>
              <a:t>Systems Thinking</a:t>
            </a:r>
          </a:p>
          <a:p>
            <a:endParaRPr lang="en-GB" dirty="0" smtClean="0"/>
          </a:p>
          <a:p>
            <a:r>
              <a:rPr lang="en-GB" dirty="0" smtClean="0"/>
              <a:t>Management Gurus</a:t>
            </a:r>
          </a:p>
          <a:p>
            <a:r>
              <a:rPr lang="en-GB" dirty="0"/>
              <a:t>	</a:t>
            </a:r>
            <a:r>
              <a:rPr lang="en-GB" dirty="0" smtClean="0"/>
              <a:t>Peter Drucker</a:t>
            </a:r>
          </a:p>
          <a:p>
            <a:r>
              <a:rPr lang="en-GB" dirty="0"/>
              <a:t>	</a:t>
            </a:r>
            <a:r>
              <a:rPr lang="en-GB" dirty="0" smtClean="0"/>
              <a:t>Gary Hamel</a:t>
            </a:r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2884142" y="510988"/>
            <a:ext cx="68900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 smtClean="0">
                <a:solidFill>
                  <a:schemeClr val="accent2"/>
                </a:solidFill>
              </a:rPr>
              <a:t>CRITIQUE OF MODERN MANAGEMENT THEORY</a:t>
            </a:r>
            <a:endParaRPr lang="en-GB" sz="2400" b="1" dirty="0">
              <a:solidFill>
                <a:schemeClr val="accent2"/>
              </a:solidFill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4106592" y="5910107"/>
            <a:ext cx="738695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200" b="1" dirty="0" smtClean="0">
                <a:solidFill>
                  <a:srgbClr val="FF0000"/>
                </a:solidFill>
                <a:latin typeface="Georgia" panose="02040502050405020303" pitchFamily="18" charset="0"/>
              </a:rPr>
              <a:t>Ineffective</a:t>
            </a:r>
            <a:r>
              <a:rPr lang="en-GB" sz="3200" b="1" dirty="0">
                <a:solidFill>
                  <a:srgbClr val="FF0000"/>
                </a:solidFill>
                <a:latin typeface="Georgia" panose="02040502050405020303" pitchFamily="18" charset="0"/>
              </a:rPr>
              <a:t> management </a:t>
            </a:r>
            <a:r>
              <a:rPr lang="en-GB" sz="3200" b="1" dirty="0" smtClean="0">
                <a:solidFill>
                  <a:srgbClr val="FF0000"/>
                </a:solidFill>
                <a:latin typeface="Georgia" panose="02040502050405020303" pitchFamily="18" charset="0"/>
              </a:rPr>
              <a:t>decisions</a:t>
            </a:r>
            <a:endParaRPr lang="en-GB" sz="3200" b="1" dirty="0">
              <a:solidFill>
                <a:srgbClr val="FF0000"/>
              </a:solidFill>
              <a:latin typeface="Georgia" panose="020405020504050203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878276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236922" y="1670331"/>
            <a:ext cx="10471136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sz="2400" dirty="0"/>
          </a:p>
          <a:p>
            <a:r>
              <a:rPr lang="en-GB" sz="2400" dirty="0" smtClean="0"/>
              <a:t>Assess whether modern management theory enables top </a:t>
            </a:r>
            <a:r>
              <a:rPr lang="en-GB" sz="2400" dirty="0" smtClean="0"/>
              <a:t>managers</a:t>
            </a:r>
          </a:p>
          <a:p>
            <a:r>
              <a:rPr lang="en-GB" sz="2400" dirty="0" smtClean="0"/>
              <a:t>to create a </a:t>
            </a:r>
            <a:r>
              <a:rPr lang="en-GB" sz="2400" dirty="0" smtClean="0">
                <a:solidFill>
                  <a:srgbClr val="0070C0"/>
                </a:solidFill>
              </a:rPr>
              <a:t>management model relevant for the 21 Century context </a:t>
            </a:r>
          </a:p>
          <a:p>
            <a:r>
              <a:rPr lang="en-GB" sz="2400" dirty="0" smtClean="0"/>
              <a:t>and </a:t>
            </a:r>
            <a:r>
              <a:rPr lang="en-GB" sz="2400" dirty="0" smtClean="0"/>
              <a:t>make </a:t>
            </a:r>
            <a:r>
              <a:rPr lang="en-GB" sz="2400" dirty="0" smtClean="0">
                <a:solidFill>
                  <a:srgbClr val="0070C0"/>
                </a:solidFill>
              </a:rPr>
              <a:t>effective decisions. </a:t>
            </a:r>
            <a:endParaRPr lang="en-GB" sz="2400" dirty="0">
              <a:solidFill>
                <a:srgbClr val="0070C0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3792071" y="753035"/>
            <a:ext cx="481413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 smtClean="0">
                <a:solidFill>
                  <a:schemeClr val="accent2"/>
                </a:solidFill>
              </a:rPr>
              <a:t>Analysis Approach</a:t>
            </a:r>
            <a:endParaRPr lang="en-GB" sz="4000" dirty="0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1540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146367" y="954111"/>
            <a:ext cx="6761787" cy="6771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 smtClean="0"/>
              <a:t>How should a 21</a:t>
            </a:r>
            <a:r>
              <a:rPr lang="en-GB" sz="2000" b="1" baseline="30000" dirty="0" smtClean="0"/>
              <a:t>st</a:t>
            </a:r>
            <a:r>
              <a:rPr lang="en-GB" sz="2000" b="1" dirty="0" smtClean="0"/>
              <a:t> Century Organisation be Managed</a:t>
            </a:r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 rot="16200000">
            <a:off x="-592957" y="3202959"/>
            <a:ext cx="316464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 smtClean="0"/>
              <a:t>Management By Twitter!</a:t>
            </a:r>
            <a:endParaRPr lang="en-GB" sz="2000" b="1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0847" y="1822595"/>
            <a:ext cx="2603589" cy="4043633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5126359" y="1634228"/>
            <a:ext cx="6096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/>
              <a:t>M</a:t>
            </a:r>
            <a:r>
              <a:rPr lang="en-GB" dirty="0" smtClean="0"/>
              <a:t>ission</a:t>
            </a:r>
            <a:r>
              <a:rPr lang="en-GB" dirty="0"/>
              <a:t>, “to accelerate the advent of sustainable transport by bringing compelling mass market electric cars to market as soon as possible.”</a:t>
            </a:r>
          </a:p>
        </p:txBody>
      </p:sp>
      <p:sp>
        <p:nvSpPr>
          <p:cNvPr id="10" name="Rectangle 9"/>
          <p:cNvSpPr/>
          <p:nvPr/>
        </p:nvSpPr>
        <p:spPr>
          <a:xfrm>
            <a:off x="5146367" y="2700833"/>
            <a:ext cx="6258445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Car manufacturer, </a:t>
            </a:r>
            <a:r>
              <a:rPr lang="en-GB" dirty="0"/>
              <a:t>a </a:t>
            </a:r>
            <a:r>
              <a:rPr lang="en-GB" dirty="0"/>
              <a:t>electric power hardware supplier</a:t>
            </a:r>
          </a:p>
          <a:p>
            <a:r>
              <a:rPr lang="en-GB" dirty="0"/>
              <a:t>(</a:t>
            </a:r>
            <a:r>
              <a:rPr lang="en-GB" dirty="0" err="1"/>
              <a:t>Battries</a:t>
            </a:r>
            <a:r>
              <a:rPr lang="en-GB" dirty="0"/>
              <a:t> </a:t>
            </a:r>
            <a:r>
              <a:rPr lang="en-GB" dirty="0"/>
              <a:t>- Powerwall), and a tech company.</a:t>
            </a:r>
          </a:p>
          <a:p>
            <a:endParaRPr lang="en-GB" dirty="0"/>
          </a:p>
          <a:p>
            <a:r>
              <a:rPr lang="en-GB" dirty="0"/>
              <a:t>Anything else?</a:t>
            </a:r>
            <a:r>
              <a:rPr lang="en-GB" dirty="0"/>
              <a:t> 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5126359" y="4093716"/>
            <a:ext cx="5243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Data, Information, and Knowledge company</a:t>
            </a:r>
          </a:p>
          <a:p>
            <a:r>
              <a:rPr lang="en-GB" dirty="0" smtClean="0"/>
              <a:t>AI company</a:t>
            </a:r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5126359" y="4985847"/>
            <a:ext cx="605326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The company is not managed according to modern</a:t>
            </a:r>
          </a:p>
          <a:p>
            <a:r>
              <a:rPr lang="en-GB" dirty="0"/>
              <a:t>m</a:t>
            </a:r>
            <a:r>
              <a:rPr lang="en-GB" dirty="0" smtClean="0"/>
              <a:t>anagement theory</a:t>
            </a:r>
            <a:endParaRPr lang="en-GB" dirty="0"/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70847" y="241902"/>
            <a:ext cx="2603589" cy="1422303"/>
          </a:xfrm>
          <a:prstGeom prst="rect">
            <a:avLst/>
          </a:prstGeom>
        </p:spPr>
      </p:pic>
      <p:sp>
        <p:nvSpPr>
          <p:cNvPr id="14" name="TextBox 13"/>
          <p:cNvSpPr txBox="1"/>
          <p:nvPr/>
        </p:nvSpPr>
        <p:spPr>
          <a:xfrm>
            <a:off x="789312" y="4985339"/>
            <a:ext cx="185354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rgbClr val="0070C0"/>
                </a:solidFill>
              </a:rPr>
              <a:t>32 Million Followers</a:t>
            </a:r>
            <a:endParaRPr lang="en-GB" b="1" dirty="0">
              <a:solidFill>
                <a:srgbClr val="0070C0"/>
              </a:solidFill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6158752" y="366446"/>
            <a:ext cx="374814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dirty="0" smtClean="0">
                <a:solidFill>
                  <a:schemeClr val="accent2"/>
                </a:solidFill>
              </a:rPr>
              <a:t>Tesla Motors </a:t>
            </a:r>
            <a:r>
              <a:rPr lang="en-GB" sz="3600" b="1" dirty="0" err="1" smtClean="0">
                <a:solidFill>
                  <a:schemeClr val="accent2"/>
                </a:solidFill>
              </a:rPr>
              <a:t>Inc</a:t>
            </a:r>
            <a:endParaRPr lang="en-GB" sz="3600" b="1" dirty="0">
              <a:solidFill>
                <a:schemeClr val="accent2"/>
              </a:solidFill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3745343" y="5953039"/>
            <a:ext cx="765946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Does not fit into traditional industry classification scheme explained</a:t>
            </a:r>
          </a:p>
          <a:p>
            <a:r>
              <a:rPr lang="en-GB" dirty="0" smtClean="0">
                <a:solidFill>
                  <a:srgbClr val="FF0000"/>
                </a:solidFill>
              </a:rPr>
              <a:t> by theoreticians or government schemes.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17265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  <p:bldP spid="1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1743635" y="3098021"/>
            <a:ext cx="6096000" cy="313932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 smtClean="0">
                <a:solidFill>
                  <a:srgbClr val="111111"/>
                </a:solidFill>
                <a:latin typeface="SourceSansPro"/>
              </a:rPr>
              <a:t>Roadster</a:t>
            </a:r>
            <a:r>
              <a:rPr lang="en-GB" dirty="0">
                <a:solidFill>
                  <a:srgbClr val="111111"/>
                </a:solidFill>
                <a:latin typeface="SourceSansPro"/>
              </a:rPr>
              <a:t>. </a:t>
            </a:r>
            <a:r>
              <a:rPr lang="en-GB" dirty="0" smtClean="0">
                <a:solidFill>
                  <a:srgbClr val="111111"/>
                </a:solidFill>
                <a:latin typeface="SourceSansPro"/>
              </a:rPr>
              <a:t>Sold 2,500 </a:t>
            </a:r>
            <a:r>
              <a:rPr lang="en-GB" dirty="0">
                <a:solidFill>
                  <a:srgbClr val="111111"/>
                </a:solidFill>
                <a:latin typeface="SourceSansPro"/>
              </a:rPr>
              <a:t>Roadsters </a:t>
            </a:r>
            <a:endParaRPr lang="en-GB" dirty="0" smtClean="0">
              <a:solidFill>
                <a:srgbClr val="111111"/>
              </a:solidFill>
              <a:latin typeface="SourceSansPro"/>
            </a:endParaRPr>
          </a:p>
          <a:p>
            <a:endParaRPr lang="en-GB" dirty="0">
              <a:solidFill>
                <a:srgbClr val="111111"/>
              </a:solidFill>
              <a:latin typeface="SourceSansPro"/>
            </a:endParaRPr>
          </a:p>
          <a:p>
            <a:r>
              <a:rPr lang="en-GB" dirty="0" smtClean="0">
                <a:solidFill>
                  <a:srgbClr val="111111"/>
                </a:solidFill>
                <a:latin typeface="SourceSansPro"/>
              </a:rPr>
              <a:t>Model S</a:t>
            </a:r>
          </a:p>
          <a:p>
            <a:r>
              <a:rPr lang="en-GB" dirty="0" smtClean="0">
                <a:solidFill>
                  <a:srgbClr val="111111"/>
                </a:solidFill>
                <a:latin typeface="SourceSansPro"/>
              </a:rPr>
              <a:t>Model 3</a:t>
            </a:r>
          </a:p>
          <a:p>
            <a:r>
              <a:rPr lang="en-GB" dirty="0" smtClean="0">
                <a:solidFill>
                  <a:srgbClr val="111111"/>
                </a:solidFill>
                <a:latin typeface="SourceSansPro"/>
              </a:rPr>
              <a:t>Model X</a:t>
            </a:r>
          </a:p>
          <a:p>
            <a:r>
              <a:rPr lang="en-GB" dirty="0" smtClean="0">
                <a:solidFill>
                  <a:srgbClr val="111111"/>
                </a:solidFill>
                <a:latin typeface="SourceSansPro"/>
              </a:rPr>
              <a:t>Model Y</a:t>
            </a:r>
          </a:p>
          <a:p>
            <a:endParaRPr lang="en-GB" dirty="0">
              <a:solidFill>
                <a:srgbClr val="111111"/>
              </a:solidFill>
              <a:latin typeface="SourceSansPro"/>
            </a:endParaRPr>
          </a:p>
          <a:p>
            <a:r>
              <a:rPr lang="en-GB" dirty="0" err="1" smtClean="0">
                <a:solidFill>
                  <a:srgbClr val="111111"/>
                </a:solidFill>
                <a:latin typeface="SourceSansPro"/>
              </a:rPr>
              <a:t>CyberTruck</a:t>
            </a:r>
            <a:endParaRPr lang="en-GB" dirty="0" smtClean="0">
              <a:solidFill>
                <a:srgbClr val="111111"/>
              </a:solidFill>
              <a:latin typeface="SourceSansPro"/>
            </a:endParaRPr>
          </a:p>
          <a:p>
            <a:r>
              <a:rPr lang="en-GB" dirty="0" smtClean="0">
                <a:solidFill>
                  <a:srgbClr val="111111"/>
                </a:solidFill>
                <a:latin typeface="SourceSansPro"/>
              </a:rPr>
              <a:t>Trucks</a:t>
            </a:r>
          </a:p>
          <a:p>
            <a:endParaRPr lang="en-GB" dirty="0" smtClean="0">
              <a:solidFill>
                <a:srgbClr val="111111"/>
              </a:solidFill>
              <a:latin typeface="SourceSansPro"/>
            </a:endParaRPr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7839635" y="3098021"/>
            <a:ext cx="273985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Direct sales</a:t>
            </a:r>
          </a:p>
          <a:p>
            <a:r>
              <a:rPr lang="en-GB" dirty="0" smtClean="0"/>
              <a:t>Service</a:t>
            </a:r>
          </a:p>
          <a:p>
            <a:r>
              <a:rPr lang="en-GB" dirty="0" err="1" smtClean="0"/>
              <a:t>SuperCharger</a:t>
            </a:r>
            <a:r>
              <a:rPr lang="en-GB" dirty="0" smtClean="0"/>
              <a:t> Network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3263609" y="1580928"/>
            <a:ext cx="547137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 smtClean="0">
                <a:solidFill>
                  <a:srgbClr val="00B050"/>
                </a:solidFill>
              </a:rPr>
              <a:t>Elon Musk great </a:t>
            </a:r>
            <a:r>
              <a:rPr lang="en-GB" sz="2000" b="1" dirty="0">
                <a:solidFill>
                  <a:srgbClr val="00B050"/>
                </a:solidFill>
              </a:rPr>
              <a:t>i</a:t>
            </a:r>
            <a:r>
              <a:rPr lang="en-GB" sz="2000" b="1" dirty="0" smtClean="0">
                <a:solidFill>
                  <a:srgbClr val="00B050"/>
                </a:solidFill>
              </a:rPr>
              <a:t>nnovation capital builder </a:t>
            </a:r>
            <a:endParaRPr lang="en-GB" sz="2000" b="1" dirty="0">
              <a:solidFill>
                <a:srgbClr val="00B050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743635" y="524435"/>
            <a:ext cx="481093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 smtClean="0">
                <a:solidFill>
                  <a:schemeClr val="accent1"/>
                </a:solidFill>
              </a:rPr>
              <a:t>Innovation Capital</a:t>
            </a:r>
            <a:endParaRPr lang="en-GB" sz="4000" dirty="0">
              <a:solidFill>
                <a:schemeClr val="accent1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5060576" y="2444405"/>
            <a:ext cx="18774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Business Model</a:t>
            </a:r>
            <a:endParaRPr lang="en-GB" b="1" dirty="0"/>
          </a:p>
        </p:txBody>
      </p:sp>
      <p:sp>
        <p:nvSpPr>
          <p:cNvPr id="8" name="TextBox 7"/>
          <p:cNvSpPr txBox="1"/>
          <p:nvPr/>
        </p:nvSpPr>
        <p:spPr>
          <a:xfrm>
            <a:off x="9209561" y="1457817"/>
            <a:ext cx="244009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Opposed to having </a:t>
            </a:r>
          </a:p>
          <a:p>
            <a:r>
              <a:rPr lang="en-GB" dirty="0" smtClean="0"/>
              <a:t>a network.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4654217" y="4575348"/>
            <a:ext cx="652959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Unique phased strategy using innovation capital that is not explained by entrepreneurial and modern management theory. 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89774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7" grpId="0"/>
      <p:bldP spid="8" grpId="0"/>
      <p:bldP spid="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592545" y="2834666"/>
            <a:ext cx="4014240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Divisions</a:t>
            </a:r>
          </a:p>
          <a:p>
            <a:endParaRPr lang="en-GB" dirty="0"/>
          </a:p>
          <a:p>
            <a:r>
              <a:rPr lang="en-GB" dirty="0" smtClean="0"/>
              <a:t>Design of Goods and Services</a:t>
            </a:r>
          </a:p>
          <a:p>
            <a:r>
              <a:rPr lang="en-GB" dirty="0" smtClean="0"/>
              <a:t>Quality Management</a:t>
            </a:r>
          </a:p>
          <a:p>
            <a:r>
              <a:rPr lang="en-GB" dirty="0" smtClean="0"/>
              <a:t>Process and Capacity Design</a:t>
            </a:r>
          </a:p>
          <a:p>
            <a:r>
              <a:rPr lang="en-GB" dirty="0" smtClean="0"/>
              <a:t>Location Strategy</a:t>
            </a:r>
          </a:p>
          <a:p>
            <a:r>
              <a:rPr lang="en-GB" dirty="0" smtClean="0"/>
              <a:t>Layout Design and Strategy</a:t>
            </a:r>
          </a:p>
          <a:p>
            <a:r>
              <a:rPr lang="en-GB" dirty="0" smtClean="0"/>
              <a:t>Job Design and Human Resources</a:t>
            </a:r>
          </a:p>
          <a:p>
            <a:r>
              <a:rPr lang="en-GB" dirty="0" smtClean="0"/>
              <a:t>Supply Chain Management</a:t>
            </a:r>
          </a:p>
          <a:p>
            <a:r>
              <a:rPr lang="en-GB" dirty="0" smtClean="0"/>
              <a:t>Inventory Management</a:t>
            </a:r>
          </a:p>
          <a:p>
            <a:r>
              <a:rPr lang="en-GB" dirty="0" smtClean="0"/>
              <a:t>Scheduling</a:t>
            </a:r>
          </a:p>
          <a:p>
            <a:r>
              <a:rPr lang="en-GB" dirty="0" smtClean="0"/>
              <a:t>Maintenance of Operation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5873468" y="1758413"/>
            <a:ext cx="6162264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Top Management Team</a:t>
            </a:r>
          </a:p>
          <a:p>
            <a:endParaRPr lang="en-GB" dirty="0"/>
          </a:p>
          <a:p>
            <a:r>
              <a:rPr lang="en-GB" b="1" dirty="0" smtClean="0">
                <a:solidFill>
                  <a:srgbClr val="0070C0"/>
                </a:solidFill>
              </a:rPr>
              <a:t>Elon Musk </a:t>
            </a:r>
            <a:r>
              <a:rPr lang="en-GB" dirty="0"/>
              <a:t> co-founder, chief executive officer (CEO), </a:t>
            </a:r>
            <a:endParaRPr lang="en-GB" dirty="0" smtClean="0"/>
          </a:p>
          <a:p>
            <a:r>
              <a:rPr lang="en-GB" dirty="0" smtClean="0"/>
              <a:t>director</a:t>
            </a:r>
            <a:r>
              <a:rPr lang="en-GB" dirty="0"/>
              <a:t>, product architect, </a:t>
            </a:r>
            <a:endParaRPr lang="en-GB" dirty="0" smtClean="0"/>
          </a:p>
          <a:p>
            <a:endParaRPr lang="en-GB" dirty="0"/>
          </a:p>
          <a:p>
            <a:r>
              <a:rPr lang="en-GB" b="1" dirty="0">
                <a:solidFill>
                  <a:srgbClr val="0070C0"/>
                </a:solidFill>
              </a:rPr>
              <a:t>Jeffrey Brian </a:t>
            </a:r>
            <a:r>
              <a:rPr lang="en-GB" b="1" dirty="0" err="1" smtClean="0">
                <a:solidFill>
                  <a:srgbClr val="0070C0"/>
                </a:solidFill>
              </a:rPr>
              <a:t>Straubel</a:t>
            </a:r>
            <a:r>
              <a:rPr lang="en-GB" b="1" dirty="0" smtClean="0">
                <a:solidFill>
                  <a:srgbClr val="0070C0"/>
                </a:solidFill>
              </a:rPr>
              <a:t> </a:t>
            </a:r>
            <a:r>
              <a:rPr lang="en-GB" dirty="0"/>
              <a:t>is </a:t>
            </a:r>
            <a:r>
              <a:rPr lang="en-GB" dirty="0" smtClean="0"/>
              <a:t>the chief technology officer</a:t>
            </a:r>
          </a:p>
          <a:p>
            <a:endParaRPr lang="en-GB" dirty="0"/>
          </a:p>
          <a:p>
            <a:r>
              <a:rPr lang="en-GB" b="1" dirty="0">
                <a:solidFill>
                  <a:srgbClr val="0070C0"/>
                </a:solidFill>
              </a:rPr>
              <a:t>Deepak </a:t>
            </a:r>
            <a:r>
              <a:rPr lang="en-GB" b="1" dirty="0" smtClean="0">
                <a:solidFill>
                  <a:srgbClr val="0070C0"/>
                </a:solidFill>
              </a:rPr>
              <a:t>Ahuja</a:t>
            </a:r>
            <a:r>
              <a:rPr lang="en-GB" b="1" dirty="0" smtClean="0"/>
              <a:t> </a:t>
            </a:r>
            <a:r>
              <a:rPr lang="en-GB" dirty="0" smtClean="0"/>
              <a:t>Chief Financial Officer</a:t>
            </a:r>
            <a:endParaRPr lang="en-GB" dirty="0"/>
          </a:p>
          <a:p>
            <a:r>
              <a:rPr lang="en-GB" dirty="0"/>
              <a:t> 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592545" y="1774523"/>
            <a:ext cx="4346062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Does not have traditional </a:t>
            </a:r>
          </a:p>
          <a:p>
            <a:r>
              <a:rPr lang="en-GB" dirty="0" smtClean="0">
                <a:solidFill>
                  <a:srgbClr val="FF0000"/>
                </a:solidFill>
              </a:rPr>
              <a:t>Manufacturing divisions described by</a:t>
            </a:r>
          </a:p>
          <a:p>
            <a:r>
              <a:rPr lang="en-GB" dirty="0">
                <a:solidFill>
                  <a:srgbClr val="FF0000"/>
                </a:solidFill>
              </a:rPr>
              <a:t>m</a:t>
            </a:r>
            <a:r>
              <a:rPr lang="en-GB" dirty="0" smtClean="0">
                <a:solidFill>
                  <a:srgbClr val="FF0000"/>
                </a:solidFill>
              </a:rPr>
              <a:t>odern management theory.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3511088" y="470647"/>
            <a:ext cx="694933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dirty="0" smtClean="0">
                <a:solidFill>
                  <a:schemeClr val="accent2"/>
                </a:solidFill>
              </a:rPr>
              <a:t>TESLA: ORGANISATION DESIGN</a:t>
            </a:r>
            <a:endParaRPr lang="en-GB" sz="3600" b="1" dirty="0">
              <a:solidFill>
                <a:schemeClr val="accent2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5873468" y="4982011"/>
            <a:ext cx="556755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 smtClean="0">
                <a:solidFill>
                  <a:srgbClr val="7030A0"/>
                </a:solidFill>
              </a:rPr>
              <a:t>Is this the company’s management model?</a:t>
            </a:r>
            <a:endParaRPr lang="en-GB" sz="20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42632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964725" y="2517728"/>
            <a:ext cx="9307356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Management Model is radically new, 21</a:t>
            </a:r>
            <a:r>
              <a:rPr lang="en-GB" baseline="30000" dirty="0" smtClean="0"/>
              <a:t>st</a:t>
            </a:r>
            <a:r>
              <a:rPr lang="en-GB" dirty="0" smtClean="0"/>
              <a:t> Century Knowledge Management &amp; AI  </a:t>
            </a:r>
            <a:endParaRPr lang="en-GB" dirty="0"/>
          </a:p>
          <a:p>
            <a:endParaRPr lang="en-GB" dirty="0"/>
          </a:p>
          <a:p>
            <a:r>
              <a:rPr lang="en-GB" dirty="0"/>
              <a:t>Elon Musk’s leadership effectiveness depends on the corporate structure’s ability</a:t>
            </a:r>
          </a:p>
          <a:p>
            <a:r>
              <a:rPr lang="en-GB" dirty="0" smtClean="0"/>
              <a:t>to </a:t>
            </a:r>
            <a:r>
              <a:rPr lang="en-GB" dirty="0"/>
              <a:t>disseminate and support the implementation of new strategies for business</a:t>
            </a:r>
          </a:p>
          <a:p>
            <a:r>
              <a:rPr lang="en-GB" dirty="0" smtClean="0"/>
              <a:t>growth </a:t>
            </a:r>
            <a:r>
              <a:rPr lang="en-GB" dirty="0"/>
              <a:t>and improvement. </a:t>
            </a:r>
          </a:p>
          <a:p>
            <a:endParaRPr lang="en-GB" dirty="0" smtClean="0"/>
          </a:p>
          <a:p>
            <a:r>
              <a:rPr lang="en-GB" dirty="0" smtClean="0"/>
              <a:t>Strategic Joint Venture</a:t>
            </a:r>
          </a:p>
          <a:p>
            <a:r>
              <a:rPr lang="en-GB" dirty="0"/>
              <a:t>Panasonic Corporation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1980230" y="776823"/>
            <a:ext cx="22685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  <a:p>
            <a:r>
              <a:rPr lang="en-GB" dirty="0" smtClean="0"/>
              <a:t>Green Technology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964725" y="410923"/>
            <a:ext cx="487024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dirty="0">
                <a:solidFill>
                  <a:schemeClr val="accent2"/>
                </a:solidFill>
              </a:rPr>
              <a:t>Management Model</a:t>
            </a:r>
          </a:p>
          <a:p>
            <a:endParaRPr lang="en-GB" sz="3600" b="1" dirty="0">
              <a:solidFill>
                <a:schemeClr val="accent2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8473258" y="3817499"/>
            <a:ext cx="371874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 smtClean="0">
                <a:solidFill>
                  <a:srgbClr val="0070C0"/>
                </a:solidFill>
              </a:rPr>
              <a:t>The Innovation Stack</a:t>
            </a:r>
          </a:p>
          <a:p>
            <a:endParaRPr lang="en-GB" dirty="0" smtClean="0">
              <a:solidFill>
                <a:srgbClr val="0070C0"/>
              </a:solidFill>
            </a:endParaRPr>
          </a:p>
          <a:p>
            <a:r>
              <a:rPr lang="en-GB" dirty="0" smtClean="0">
                <a:solidFill>
                  <a:srgbClr val="0070C0"/>
                </a:solidFill>
              </a:rPr>
              <a:t>Management </a:t>
            </a:r>
            <a:r>
              <a:rPr lang="en-GB" dirty="0" smtClean="0">
                <a:solidFill>
                  <a:srgbClr val="0070C0"/>
                </a:solidFill>
              </a:rPr>
              <a:t>Innovation</a:t>
            </a:r>
            <a:endParaRPr lang="en-GB" dirty="0" smtClean="0">
              <a:solidFill>
                <a:srgbClr val="0070C0"/>
              </a:solidFill>
            </a:endParaRPr>
          </a:p>
          <a:p>
            <a:r>
              <a:rPr lang="en-GB" dirty="0" smtClean="0">
                <a:solidFill>
                  <a:srgbClr val="0070C0"/>
                </a:solidFill>
              </a:rPr>
              <a:t>Strategic </a:t>
            </a:r>
            <a:r>
              <a:rPr lang="en-GB" dirty="0" smtClean="0">
                <a:solidFill>
                  <a:srgbClr val="0070C0"/>
                </a:solidFill>
              </a:rPr>
              <a:t>Innovation</a:t>
            </a:r>
            <a:endParaRPr lang="en-GB" dirty="0" smtClean="0">
              <a:solidFill>
                <a:srgbClr val="0070C0"/>
              </a:solidFill>
            </a:endParaRPr>
          </a:p>
          <a:p>
            <a:r>
              <a:rPr lang="en-GB" dirty="0" smtClean="0">
                <a:solidFill>
                  <a:srgbClr val="0070C0"/>
                </a:solidFill>
              </a:rPr>
              <a:t>Product/service </a:t>
            </a:r>
            <a:r>
              <a:rPr lang="en-GB" dirty="0" smtClean="0">
                <a:solidFill>
                  <a:srgbClr val="0070C0"/>
                </a:solidFill>
              </a:rPr>
              <a:t>innovation</a:t>
            </a:r>
            <a:endParaRPr lang="en-GB" dirty="0" smtClean="0">
              <a:solidFill>
                <a:srgbClr val="0070C0"/>
              </a:solidFill>
            </a:endParaRPr>
          </a:p>
          <a:p>
            <a:r>
              <a:rPr lang="en-GB" dirty="0" smtClean="0">
                <a:solidFill>
                  <a:srgbClr val="0070C0"/>
                </a:solidFill>
              </a:rPr>
              <a:t>Operations Innovation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1964725" y="5236301"/>
            <a:ext cx="6096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>
                <a:solidFill>
                  <a:srgbClr val="0070C0"/>
                </a:solidFill>
              </a:rPr>
              <a:t>Community</a:t>
            </a:r>
          </a:p>
          <a:p>
            <a:r>
              <a:rPr lang="en-GB" dirty="0">
                <a:solidFill>
                  <a:srgbClr val="0070C0"/>
                </a:solidFill>
              </a:rPr>
              <a:t>Variety</a:t>
            </a:r>
          </a:p>
          <a:p>
            <a:r>
              <a:rPr lang="en-GB" dirty="0">
                <a:solidFill>
                  <a:srgbClr val="0070C0"/>
                </a:solidFill>
              </a:rPr>
              <a:t>creativity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6475940" y="1048540"/>
            <a:ext cx="29963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0070C0"/>
                </a:solidFill>
              </a:rPr>
              <a:t>Management Innovation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6475940" y="1461149"/>
            <a:ext cx="471097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i="1" dirty="0">
                <a:solidFill>
                  <a:srgbClr val="0070C0"/>
                </a:solidFill>
              </a:rPr>
              <a:t>the </a:t>
            </a:r>
            <a:r>
              <a:rPr lang="en-GB" dirty="0">
                <a:solidFill>
                  <a:srgbClr val="0070C0"/>
                </a:solidFill>
              </a:rPr>
              <a:t>source of competitive advantage</a:t>
            </a:r>
          </a:p>
          <a:p>
            <a:r>
              <a:rPr lang="en-GB" dirty="0">
                <a:solidFill>
                  <a:srgbClr val="0070C0"/>
                </a:solidFill>
              </a:rPr>
              <a:t>Superior engine for productivity growth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3719632" y="5689262"/>
            <a:ext cx="776206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Modern management theory does not account for such</a:t>
            </a:r>
          </a:p>
          <a:p>
            <a:r>
              <a:rPr lang="en-GB" dirty="0" smtClean="0">
                <a:solidFill>
                  <a:srgbClr val="FF0000"/>
                </a:solidFill>
              </a:rPr>
              <a:t> a management model, company organisation,  data, information, </a:t>
            </a:r>
          </a:p>
          <a:p>
            <a:r>
              <a:rPr lang="en-GB" dirty="0" smtClean="0">
                <a:solidFill>
                  <a:srgbClr val="FF0000"/>
                </a:solidFill>
              </a:rPr>
              <a:t>and knowledge as a resource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56338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7" grpId="0"/>
      <p:bldP spid="8" grpId="0"/>
      <p:bldP spid="9" grpId="0"/>
    </p:bld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187</TotalTime>
  <Words>684</Words>
  <Application>Microsoft Office PowerPoint</Application>
  <PresentationFormat>Widescreen</PresentationFormat>
  <Paragraphs>183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Arial</vt:lpstr>
      <vt:lpstr>Century Gothic</vt:lpstr>
      <vt:lpstr>Georgia</vt:lpstr>
      <vt:lpstr>SourceSansPro</vt:lpstr>
      <vt:lpstr>Times New Roman</vt:lpstr>
      <vt:lpstr>Wingdings 3</vt:lpstr>
      <vt:lpstr>Wisp</vt:lpstr>
      <vt:lpstr>Postmodern Management Challenge</vt:lpstr>
      <vt:lpstr>PowerPoint Presentation</vt:lpstr>
      <vt:lpstr>PowerPoint Presentation</vt:lpstr>
      <vt:lpstr>PowerPoint Presentation</vt:lpstr>
      <vt:lpstr>PowerPoint Presentation</vt:lpstr>
      <vt:lpstr>Postmodern Management Challenge: Issues &amp; Problems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Author</dc:creator>
  <cp:lastModifiedBy>Author</cp:lastModifiedBy>
  <cp:revision>42</cp:revision>
  <dcterms:created xsi:type="dcterms:W3CDTF">2020-04-04T12:52:06Z</dcterms:created>
  <dcterms:modified xsi:type="dcterms:W3CDTF">2020-04-04T20:30:24Z</dcterms:modified>
</cp:coreProperties>
</file>