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0.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14"/>
  </p:notesMasterIdLst>
  <p:sldIdLst>
    <p:sldId id="256" r:id="rId2"/>
    <p:sldId id="257" r:id="rId3"/>
    <p:sldId id="258" r:id="rId4"/>
    <p:sldId id="259" r:id="rId5"/>
    <p:sldId id="260" r:id="rId6"/>
    <p:sldId id="261" r:id="rId7"/>
    <p:sldId id="262" r:id="rId8"/>
    <p:sldId id="266" r:id="rId9"/>
    <p:sldId id="263" r:id="rId10"/>
    <p:sldId id="265" r:id="rId11"/>
    <p:sldId id="267" r:id="rId12"/>
    <p:sldId id="264" r:id="rId13"/>
  </p:sldIdLst>
  <p:sldSz cx="18288000" cy="10287000"/>
  <p:notesSz cx="6858000" cy="9144000"/>
  <p:embeddedFontLst>
    <p:embeddedFont>
      <p:font typeface="Inter" panose="020B0604020202020204" charset="0"/>
      <p:regular r:id="rId15"/>
    </p:embeddedFont>
    <p:embeddedFont>
      <p:font typeface="Inter Bold" panose="020B0604020202020204" charset="0"/>
      <p:regular r:id="rId16"/>
    </p:embeddedFont>
    <p:embeddedFont>
      <p:font typeface="Scripter" panose="020B0604020202020204" charset="0"/>
      <p:regular r:id="rId17"/>
    </p:embeddedFont>
    <p:embeddedFont>
      <p:font typeface="Times New Roman Bold"/>
      <p:regular r:id="rId18"/>
      <p:bold r:id="rId1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60784" autoAdjust="0"/>
  </p:normalViewPr>
  <p:slideViewPr>
    <p:cSldViewPr>
      <p:cViewPr varScale="1">
        <p:scale>
          <a:sx n="29" d="100"/>
          <a:sy n="29" d="100"/>
        </p:scale>
        <p:origin x="1776" y="7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4.fntdata"/><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57F97BE-778D-444F-982C-002F1B4C52AE}" type="doc">
      <dgm:prSet loTypeId="urn:microsoft.com/office/officeart/2005/8/layout/hProcess9" loCatId="process" qsTypeId="urn:microsoft.com/office/officeart/2005/8/quickstyle/simple1" qsCatId="simple" csTypeId="urn:microsoft.com/office/officeart/2005/8/colors/colorful4" csCatId="colorful" phldr="1"/>
      <dgm:spPr/>
      <dgm:t>
        <a:bodyPr/>
        <a:lstStyle/>
        <a:p>
          <a:endParaRPr lang="en-US"/>
        </a:p>
      </dgm:t>
    </dgm:pt>
    <dgm:pt modelId="{443D37FC-E114-4D52-A084-E5A97E15EAA8}">
      <dgm:prSet phldrT="[Text]"/>
      <dgm:spPr/>
      <dgm:t>
        <a:bodyPr/>
        <a:lstStyle/>
        <a:p>
          <a:pPr>
            <a:buNone/>
          </a:pPr>
          <a:r>
            <a:rPr lang="en-US" b="1" dirty="0"/>
            <a:t>Website Revamp</a:t>
          </a:r>
          <a:endParaRPr lang="en-US" dirty="0"/>
        </a:p>
      </dgm:t>
    </dgm:pt>
    <dgm:pt modelId="{51C404C8-B8E2-4E94-9153-5413513A8BFF}" type="parTrans" cxnId="{58CD8B27-A93E-40A6-86A0-B19D072F9951}">
      <dgm:prSet/>
      <dgm:spPr/>
      <dgm:t>
        <a:bodyPr/>
        <a:lstStyle/>
        <a:p>
          <a:endParaRPr lang="en-US"/>
        </a:p>
      </dgm:t>
    </dgm:pt>
    <dgm:pt modelId="{9FF2C757-0C99-4483-BFD3-69FCFA6DC723}" type="sibTrans" cxnId="{58CD8B27-A93E-40A6-86A0-B19D072F9951}">
      <dgm:prSet/>
      <dgm:spPr/>
      <dgm:t>
        <a:bodyPr/>
        <a:lstStyle/>
        <a:p>
          <a:endParaRPr lang="en-US"/>
        </a:p>
      </dgm:t>
    </dgm:pt>
    <dgm:pt modelId="{A90F9680-E80D-40C6-B802-3A810DE265EF}">
      <dgm:prSet phldrT="[Text]" phldr="0"/>
      <dgm:spPr/>
      <dgm:t>
        <a:bodyPr/>
        <a:lstStyle/>
        <a:p>
          <a:r>
            <a:rPr lang="en-US" b="1" dirty="0"/>
            <a:t>Flexible Delivery Options</a:t>
          </a:r>
          <a:endParaRPr lang="en-US" dirty="0"/>
        </a:p>
      </dgm:t>
    </dgm:pt>
    <dgm:pt modelId="{F7008536-699F-47F5-83E8-6C097DF0CA03}" type="parTrans" cxnId="{C2659544-0DC2-43CA-A0B8-A24C9B13563B}">
      <dgm:prSet/>
      <dgm:spPr/>
      <dgm:t>
        <a:bodyPr/>
        <a:lstStyle/>
        <a:p>
          <a:endParaRPr lang="en-US"/>
        </a:p>
      </dgm:t>
    </dgm:pt>
    <dgm:pt modelId="{B9113EE2-5B44-4FDE-BEF9-F7C4AC2B0482}" type="sibTrans" cxnId="{C2659544-0DC2-43CA-A0B8-A24C9B13563B}">
      <dgm:prSet/>
      <dgm:spPr/>
      <dgm:t>
        <a:bodyPr/>
        <a:lstStyle/>
        <a:p>
          <a:endParaRPr lang="en-US"/>
        </a:p>
      </dgm:t>
    </dgm:pt>
    <dgm:pt modelId="{4B1440E2-D44C-484F-80BA-53768A129B9E}">
      <dgm:prSet/>
      <dgm:spPr/>
      <dgm:t>
        <a:bodyPr/>
        <a:lstStyle/>
        <a:p>
          <a:pPr>
            <a:buNone/>
          </a:pPr>
          <a:r>
            <a:rPr lang="en-US" b="1" dirty="0"/>
            <a:t>Subscription Services</a:t>
          </a:r>
          <a:endParaRPr lang="en-US" dirty="0"/>
        </a:p>
      </dgm:t>
    </dgm:pt>
    <dgm:pt modelId="{4C82261C-D6FD-46DF-AA4D-6793CDB2D083}" type="parTrans" cxnId="{AA7E28FF-7DE4-4966-89FE-34F29CA037A2}">
      <dgm:prSet/>
      <dgm:spPr/>
      <dgm:t>
        <a:bodyPr/>
        <a:lstStyle/>
        <a:p>
          <a:endParaRPr lang="en-US"/>
        </a:p>
      </dgm:t>
    </dgm:pt>
    <dgm:pt modelId="{E5A70C2B-7942-40CC-85D1-2FA8A4B49588}" type="sibTrans" cxnId="{AA7E28FF-7DE4-4966-89FE-34F29CA037A2}">
      <dgm:prSet/>
      <dgm:spPr/>
      <dgm:t>
        <a:bodyPr/>
        <a:lstStyle/>
        <a:p>
          <a:endParaRPr lang="en-US"/>
        </a:p>
      </dgm:t>
    </dgm:pt>
    <dgm:pt modelId="{18F039DA-DD54-45F6-A9DD-C9EFF575F4DC}">
      <dgm:prSet/>
      <dgm:spPr/>
      <dgm:t>
        <a:bodyPr/>
        <a:lstStyle/>
        <a:p>
          <a:pPr>
            <a:buNone/>
          </a:pPr>
          <a:r>
            <a:rPr lang="en-US" b="1" dirty="0"/>
            <a:t>Digital Marketing</a:t>
          </a:r>
          <a:endParaRPr lang="en-US" dirty="0"/>
        </a:p>
      </dgm:t>
    </dgm:pt>
    <dgm:pt modelId="{D984B0FD-154F-451D-9416-C3A96A41C45E}" type="parTrans" cxnId="{DBE28D0A-6DFD-4624-A63E-E4F7839880FB}">
      <dgm:prSet/>
      <dgm:spPr/>
      <dgm:t>
        <a:bodyPr/>
        <a:lstStyle/>
        <a:p>
          <a:endParaRPr lang="en-US"/>
        </a:p>
      </dgm:t>
    </dgm:pt>
    <dgm:pt modelId="{48771DE3-FF61-4A56-98ED-1DBEC6C8405B}" type="sibTrans" cxnId="{DBE28D0A-6DFD-4624-A63E-E4F7839880FB}">
      <dgm:prSet/>
      <dgm:spPr/>
      <dgm:t>
        <a:bodyPr/>
        <a:lstStyle/>
        <a:p>
          <a:endParaRPr lang="en-US"/>
        </a:p>
      </dgm:t>
    </dgm:pt>
    <dgm:pt modelId="{B538613E-5137-4985-B1D1-6A9E1DD1BB08}" type="pres">
      <dgm:prSet presAssocID="{F57F97BE-778D-444F-982C-002F1B4C52AE}" presName="CompostProcess" presStyleCnt="0">
        <dgm:presLayoutVars>
          <dgm:dir/>
          <dgm:resizeHandles val="exact"/>
        </dgm:presLayoutVars>
      </dgm:prSet>
      <dgm:spPr/>
    </dgm:pt>
    <dgm:pt modelId="{2B250ABA-DDC1-4E40-BE0B-DABCEDDC587B}" type="pres">
      <dgm:prSet presAssocID="{F57F97BE-778D-444F-982C-002F1B4C52AE}" presName="arrow" presStyleLbl="bgShp" presStyleIdx="0" presStyleCnt="1"/>
      <dgm:spPr/>
    </dgm:pt>
    <dgm:pt modelId="{C5591A86-B74F-4DEA-9A63-9C3E6CB10228}" type="pres">
      <dgm:prSet presAssocID="{F57F97BE-778D-444F-982C-002F1B4C52AE}" presName="linearProcess" presStyleCnt="0"/>
      <dgm:spPr/>
    </dgm:pt>
    <dgm:pt modelId="{31FE3247-6AF6-414A-AB8E-D93BAB887A3B}" type="pres">
      <dgm:prSet presAssocID="{443D37FC-E114-4D52-A084-E5A97E15EAA8}" presName="textNode" presStyleLbl="node1" presStyleIdx="0" presStyleCnt="4">
        <dgm:presLayoutVars>
          <dgm:bulletEnabled val="1"/>
        </dgm:presLayoutVars>
      </dgm:prSet>
      <dgm:spPr/>
    </dgm:pt>
    <dgm:pt modelId="{2BAA31E7-5A9C-453B-A9E0-A1F1E2CE19E2}" type="pres">
      <dgm:prSet presAssocID="{9FF2C757-0C99-4483-BFD3-69FCFA6DC723}" presName="sibTrans" presStyleCnt="0"/>
      <dgm:spPr/>
    </dgm:pt>
    <dgm:pt modelId="{FB88A508-DFA3-4CD2-AE41-E0E8B65755DA}" type="pres">
      <dgm:prSet presAssocID="{18F039DA-DD54-45F6-A9DD-C9EFF575F4DC}" presName="textNode" presStyleLbl="node1" presStyleIdx="1" presStyleCnt="4">
        <dgm:presLayoutVars>
          <dgm:bulletEnabled val="1"/>
        </dgm:presLayoutVars>
      </dgm:prSet>
      <dgm:spPr/>
    </dgm:pt>
    <dgm:pt modelId="{673E511E-C63A-49AB-9E99-27AD91BEF29E}" type="pres">
      <dgm:prSet presAssocID="{48771DE3-FF61-4A56-98ED-1DBEC6C8405B}" presName="sibTrans" presStyleCnt="0"/>
      <dgm:spPr/>
    </dgm:pt>
    <dgm:pt modelId="{7F632BAC-99CD-4286-BE57-58E98B471756}" type="pres">
      <dgm:prSet presAssocID="{4B1440E2-D44C-484F-80BA-53768A129B9E}" presName="textNode" presStyleLbl="node1" presStyleIdx="2" presStyleCnt="4">
        <dgm:presLayoutVars>
          <dgm:bulletEnabled val="1"/>
        </dgm:presLayoutVars>
      </dgm:prSet>
      <dgm:spPr/>
    </dgm:pt>
    <dgm:pt modelId="{E572322A-16CE-4BAD-B8B7-C980A64DACA1}" type="pres">
      <dgm:prSet presAssocID="{E5A70C2B-7942-40CC-85D1-2FA8A4B49588}" presName="sibTrans" presStyleCnt="0"/>
      <dgm:spPr/>
    </dgm:pt>
    <dgm:pt modelId="{C0217BDE-EFB6-49DA-8C00-C94427689D7F}" type="pres">
      <dgm:prSet presAssocID="{A90F9680-E80D-40C6-B802-3A810DE265EF}" presName="textNode" presStyleLbl="node1" presStyleIdx="3" presStyleCnt="4" custLinFactNeighborX="-40294" custLinFactNeighborY="581">
        <dgm:presLayoutVars>
          <dgm:bulletEnabled val="1"/>
        </dgm:presLayoutVars>
      </dgm:prSet>
      <dgm:spPr/>
    </dgm:pt>
  </dgm:ptLst>
  <dgm:cxnLst>
    <dgm:cxn modelId="{DBE28D0A-6DFD-4624-A63E-E4F7839880FB}" srcId="{F57F97BE-778D-444F-982C-002F1B4C52AE}" destId="{18F039DA-DD54-45F6-A9DD-C9EFF575F4DC}" srcOrd="1" destOrd="0" parTransId="{D984B0FD-154F-451D-9416-C3A96A41C45E}" sibTransId="{48771DE3-FF61-4A56-98ED-1DBEC6C8405B}"/>
    <dgm:cxn modelId="{B6260222-BECD-46FB-B9F9-D1E257F11390}" type="presOf" srcId="{A90F9680-E80D-40C6-B802-3A810DE265EF}" destId="{C0217BDE-EFB6-49DA-8C00-C94427689D7F}" srcOrd="0" destOrd="0" presId="urn:microsoft.com/office/officeart/2005/8/layout/hProcess9"/>
    <dgm:cxn modelId="{58CD8B27-A93E-40A6-86A0-B19D072F9951}" srcId="{F57F97BE-778D-444F-982C-002F1B4C52AE}" destId="{443D37FC-E114-4D52-A084-E5A97E15EAA8}" srcOrd="0" destOrd="0" parTransId="{51C404C8-B8E2-4E94-9153-5413513A8BFF}" sibTransId="{9FF2C757-0C99-4483-BFD3-69FCFA6DC723}"/>
    <dgm:cxn modelId="{B209163D-E219-44CF-8FB2-637BDA97A676}" type="presOf" srcId="{443D37FC-E114-4D52-A084-E5A97E15EAA8}" destId="{31FE3247-6AF6-414A-AB8E-D93BAB887A3B}" srcOrd="0" destOrd="0" presId="urn:microsoft.com/office/officeart/2005/8/layout/hProcess9"/>
    <dgm:cxn modelId="{C2659544-0DC2-43CA-A0B8-A24C9B13563B}" srcId="{F57F97BE-778D-444F-982C-002F1B4C52AE}" destId="{A90F9680-E80D-40C6-B802-3A810DE265EF}" srcOrd="3" destOrd="0" parTransId="{F7008536-699F-47F5-83E8-6C097DF0CA03}" sibTransId="{B9113EE2-5B44-4FDE-BEF9-F7C4AC2B0482}"/>
    <dgm:cxn modelId="{B955DA86-7BC3-4743-95DC-3C5585E65847}" type="presOf" srcId="{4B1440E2-D44C-484F-80BA-53768A129B9E}" destId="{7F632BAC-99CD-4286-BE57-58E98B471756}" srcOrd="0" destOrd="0" presId="urn:microsoft.com/office/officeart/2005/8/layout/hProcess9"/>
    <dgm:cxn modelId="{35145AC6-191F-401E-AA41-9DF5AB080991}" type="presOf" srcId="{F57F97BE-778D-444F-982C-002F1B4C52AE}" destId="{B538613E-5137-4985-B1D1-6A9E1DD1BB08}" srcOrd="0" destOrd="0" presId="urn:microsoft.com/office/officeart/2005/8/layout/hProcess9"/>
    <dgm:cxn modelId="{72C3E5EE-A38A-467A-85D1-FB490FA794E5}" type="presOf" srcId="{18F039DA-DD54-45F6-A9DD-C9EFF575F4DC}" destId="{FB88A508-DFA3-4CD2-AE41-E0E8B65755DA}" srcOrd="0" destOrd="0" presId="urn:microsoft.com/office/officeart/2005/8/layout/hProcess9"/>
    <dgm:cxn modelId="{AA7E28FF-7DE4-4966-89FE-34F29CA037A2}" srcId="{F57F97BE-778D-444F-982C-002F1B4C52AE}" destId="{4B1440E2-D44C-484F-80BA-53768A129B9E}" srcOrd="2" destOrd="0" parTransId="{4C82261C-D6FD-46DF-AA4D-6793CDB2D083}" sibTransId="{E5A70C2B-7942-40CC-85D1-2FA8A4B49588}"/>
    <dgm:cxn modelId="{2F5BB0FB-90AA-4C3E-BCC8-F31277014318}" type="presParOf" srcId="{B538613E-5137-4985-B1D1-6A9E1DD1BB08}" destId="{2B250ABA-DDC1-4E40-BE0B-DABCEDDC587B}" srcOrd="0" destOrd="0" presId="urn:microsoft.com/office/officeart/2005/8/layout/hProcess9"/>
    <dgm:cxn modelId="{F3795D76-F099-4F4E-94A0-4316CC625403}" type="presParOf" srcId="{B538613E-5137-4985-B1D1-6A9E1DD1BB08}" destId="{C5591A86-B74F-4DEA-9A63-9C3E6CB10228}" srcOrd="1" destOrd="0" presId="urn:microsoft.com/office/officeart/2005/8/layout/hProcess9"/>
    <dgm:cxn modelId="{CCD66575-0DDD-4C8C-A452-B966C43A49E4}" type="presParOf" srcId="{C5591A86-B74F-4DEA-9A63-9C3E6CB10228}" destId="{31FE3247-6AF6-414A-AB8E-D93BAB887A3B}" srcOrd="0" destOrd="0" presId="urn:microsoft.com/office/officeart/2005/8/layout/hProcess9"/>
    <dgm:cxn modelId="{5DD23C88-444A-477A-88F0-9A2F56605782}" type="presParOf" srcId="{C5591A86-B74F-4DEA-9A63-9C3E6CB10228}" destId="{2BAA31E7-5A9C-453B-A9E0-A1F1E2CE19E2}" srcOrd="1" destOrd="0" presId="urn:microsoft.com/office/officeart/2005/8/layout/hProcess9"/>
    <dgm:cxn modelId="{2D668A67-24B1-4396-A006-A96082596362}" type="presParOf" srcId="{C5591A86-B74F-4DEA-9A63-9C3E6CB10228}" destId="{FB88A508-DFA3-4CD2-AE41-E0E8B65755DA}" srcOrd="2" destOrd="0" presId="urn:microsoft.com/office/officeart/2005/8/layout/hProcess9"/>
    <dgm:cxn modelId="{B1340FE6-91B5-4E22-8A64-270871A1C02F}" type="presParOf" srcId="{C5591A86-B74F-4DEA-9A63-9C3E6CB10228}" destId="{673E511E-C63A-49AB-9E99-27AD91BEF29E}" srcOrd="3" destOrd="0" presId="urn:microsoft.com/office/officeart/2005/8/layout/hProcess9"/>
    <dgm:cxn modelId="{BDBD4849-12EB-4FC6-BCB3-E7BD551DA72B}" type="presParOf" srcId="{C5591A86-B74F-4DEA-9A63-9C3E6CB10228}" destId="{7F632BAC-99CD-4286-BE57-58E98B471756}" srcOrd="4" destOrd="0" presId="urn:microsoft.com/office/officeart/2005/8/layout/hProcess9"/>
    <dgm:cxn modelId="{04C8898A-1E59-4D87-9974-FB067665B45F}" type="presParOf" srcId="{C5591A86-B74F-4DEA-9A63-9C3E6CB10228}" destId="{E572322A-16CE-4BAD-B8B7-C980A64DACA1}" srcOrd="5" destOrd="0" presId="urn:microsoft.com/office/officeart/2005/8/layout/hProcess9"/>
    <dgm:cxn modelId="{552137D5-B313-44EF-B88F-ECED4406C011}" type="presParOf" srcId="{C5591A86-B74F-4DEA-9A63-9C3E6CB10228}" destId="{C0217BDE-EFB6-49DA-8C00-C94427689D7F}" srcOrd="6"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C3EB371-2328-4E6C-9214-D36890E0F0CB}" type="doc">
      <dgm:prSet loTypeId="urn:microsoft.com/office/officeart/2008/layout/VerticalCurvedList" loCatId="list" qsTypeId="urn:microsoft.com/office/officeart/2005/8/quickstyle/simple1" qsCatId="simple" csTypeId="urn:microsoft.com/office/officeart/2005/8/colors/colorful2" csCatId="colorful" phldr="1"/>
      <dgm:spPr/>
      <dgm:t>
        <a:bodyPr/>
        <a:lstStyle/>
        <a:p>
          <a:endParaRPr lang="en-US"/>
        </a:p>
      </dgm:t>
    </dgm:pt>
    <dgm:pt modelId="{F672867F-6BF9-41CF-B838-A26977B4A660}">
      <dgm:prSet phldrT="[Text]"/>
      <dgm:spPr/>
      <dgm:t>
        <a:bodyPr/>
        <a:lstStyle/>
        <a:p>
          <a:pPr>
            <a:buNone/>
          </a:pPr>
          <a:r>
            <a:rPr lang="en-US" b="1" dirty="0"/>
            <a:t>Outdated Website</a:t>
          </a:r>
          <a:endParaRPr lang="en-US" dirty="0"/>
        </a:p>
      </dgm:t>
    </dgm:pt>
    <dgm:pt modelId="{D7F36F91-F2A3-454F-8BB7-B73DD9072AC8}" type="parTrans" cxnId="{8263E110-26DB-488A-A587-5C9B98F1EDC5}">
      <dgm:prSet/>
      <dgm:spPr/>
      <dgm:t>
        <a:bodyPr/>
        <a:lstStyle/>
        <a:p>
          <a:endParaRPr lang="en-US"/>
        </a:p>
      </dgm:t>
    </dgm:pt>
    <dgm:pt modelId="{32621B66-938E-4283-B18A-E9884BEF740A}" type="sibTrans" cxnId="{8263E110-26DB-488A-A587-5C9B98F1EDC5}">
      <dgm:prSet/>
      <dgm:spPr/>
      <dgm:t>
        <a:bodyPr/>
        <a:lstStyle/>
        <a:p>
          <a:endParaRPr lang="en-US"/>
        </a:p>
      </dgm:t>
    </dgm:pt>
    <dgm:pt modelId="{597063A0-DC3E-4713-9FDE-07E1481283EE}">
      <dgm:prSet phldrT="[Text]"/>
      <dgm:spPr/>
      <dgm:t>
        <a:bodyPr/>
        <a:lstStyle/>
        <a:p>
          <a:pPr>
            <a:buNone/>
          </a:pPr>
          <a:r>
            <a:rPr lang="en-US" b="1" dirty="0"/>
            <a:t>Rising Costs</a:t>
          </a:r>
          <a:endParaRPr lang="en-US" dirty="0"/>
        </a:p>
      </dgm:t>
    </dgm:pt>
    <dgm:pt modelId="{38640D43-A86F-474E-9125-E9FAF6964A8A}" type="parTrans" cxnId="{402B9814-AE53-4114-A36F-A3F9B5107D3F}">
      <dgm:prSet/>
      <dgm:spPr/>
      <dgm:t>
        <a:bodyPr/>
        <a:lstStyle/>
        <a:p>
          <a:endParaRPr lang="en-US"/>
        </a:p>
      </dgm:t>
    </dgm:pt>
    <dgm:pt modelId="{CCCAA494-AE84-4BB7-9188-71496AB21867}" type="sibTrans" cxnId="{402B9814-AE53-4114-A36F-A3F9B5107D3F}">
      <dgm:prSet/>
      <dgm:spPr/>
      <dgm:t>
        <a:bodyPr/>
        <a:lstStyle/>
        <a:p>
          <a:endParaRPr lang="en-US"/>
        </a:p>
      </dgm:t>
    </dgm:pt>
    <dgm:pt modelId="{3C627511-5AD9-4517-9973-E2599C75DA36}">
      <dgm:prSet phldrT="[Text]"/>
      <dgm:spPr/>
      <dgm:t>
        <a:bodyPr/>
        <a:lstStyle/>
        <a:p>
          <a:pPr>
            <a:buNone/>
          </a:pPr>
          <a:r>
            <a:rPr lang="en-US" b="1" dirty="0"/>
            <a:t>Customer Feedback</a:t>
          </a:r>
          <a:endParaRPr lang="en-US" dirty="0"/>
        </a:p>
      </dgm:t>
    </dgm:pt>
    <dgm:pt modelId="{500B2981-8126-40E2-A090-269A18794A2C}" type="parTrans" cxnId="{5000F6D8-31C0-4C00-B83A-ADD0FBB8D446}">
      <dgm:prSet/>
      <dgm:spPr/>
      <dgm:t>
        <a:bodyPr/>
        <a:lstStyle/>
        <a:p>
          <a:endParaRPr lang="en-US"/>
        </a:p>
      </dgm:t>
    </dgm:pt>
    <dgm:pt modelId="{679847DF-19CC-4816-8C01-C12D715CA541}" type="sibTrans" cxnId="{5000F6D8-31C0-4C00-B83A-ADD0FBB8D446}">
      <dgm:prSet/>
      <dgm:spPr/>
      <dgm:t>
        <a:bodyPr/>
        <a:lstStyle/>
        <a:p>
          <a:endParaRPr lang="en-US"/>
        </a:p>
      </dgm:t>
    </dgm:pt>
    <dgm:pt modelId="{6A5CAAE5-ED58-442B-BA95-7EB36E15E0EB}">
      <dgm:prSet/>
      <dgm:spPr/>
      <dgm:t>
        <a:bodyPr/>
        <a:lstStyle/>
        <a:p>
          <a:pPr>
            <a:buNone/>
          </a:pPr>
          <a:r>
            <a:rPr lang="en-US" b="1" dirty="0"/>
            <a:t>Increased Competition</a:t>
          </a:r>
          <a:endParaRPr lang="en-US" dirty="0"/>
        </a:p>
      </dgm:t>
    </dgm:pt>
    <dgm:pt modelId="{91796159-EE2E-467A-9E6F-4EC69BBDFEFD}" type="parTrans" cxnId="{A8DC580A-E5F6-4B6C-A54E-F7CED5982CB1}">
      <dgm:prSet/>
      <dgm:spPr/>
      <dgm:t>
        <a:bodyPr/>
        <a:lstStyle/>
        <a:p>
          <a:endParaRPr lang="en-US"/>
        </a:p>
      </dgm:t>
    </dgm:pt>
    <dgm:pt modelId="{811DA149-C8F2-4AB6-B9F1-F7BBCBDD3354}" type="sibTrans" cxnId="{A8DC580A-E5F6-4B6C-A54E-F7CED5982CB1}">
      <dgm:prSet/>
      <dgm:spPr/>
      <dgm:t>
        <a:bodyPr/>
        <a:lstStyle/>
        <a:p>
          <a:endParaRPr lang="en-US"/>
        </a:p>
      </dgm:t>
    </dgm:pt>
    <dgm:pt modelId="{040D3AE3-D154-461B-B2CC-6C0E2AAE5F1B}">
      <dgm:prSet/>
      <dgm:spPr/>
      <dgm:t>
        <a:bodyPr/>
        <a:lstStyle/>
        <a:p>
          <a:pPr>
            <a:buNone/>
          </a:pPr>
          <a:r>
            <a:rPr lang="en-US" b="1"/>
            <a:t>Strategic Imperative</a:t>
          </a:r>
          <a:endParaRPr lang="en-US"/>
        </a:p>
      </dgm:t>
    </dgm:pt>
    <dgm:pt modelId="{B81C5838-441F-4574-A9D4-D762FB00FCA2}" type="parTrans" cxnId="{45A6F835-29EC-422E-ADFD-FBF3329658C2}">
      <dgm:prSet/>
      <dgm:spPr/>
      <dgm:t>
        <a:bodyPr/>
        <a:lstStyle/>
        <a:p>
          <a:endParaRPr lang="en-US"/>
        </a:p>
      </dgm:t>
    </dgm:pt>
    <dgm:pt modelId="{3F771E34-7211-4279-88D8-61DD0DD58C5C}" type="sibTrans" cxnId="{45A6F835-29EC-422E-ADFD-FBF3329658C2}">
      <dgm:prSet/>
      <dgm:spPr/>
      <dgm:t>
        <a:bodyPr/>
        <a:lstStyle/>
        <a:p>
          <a:endParaRPr lang="en-US"/>
        </a:p>
      </dgm:t>
    </dgm:pt>
    <dgm:pt modelId="{949059AF-8919-4554-8E4E-9C7126309BF0}" type="pres">
      <dgm:prSet presAssocID="{DC3EB371-2328-4E6C-9214-D36890E0F0CB}" presName="Name0" presStyleCnt="0">
        <dgm:presLayoutVars>
          <dgm:chMax val="7"/>
          <dgm:chPref val="7"/>
          <dgm:dir/>
        </dgm:presLayoutVars>
      </dgm:prSet>
      <dgm:spPr/>
    </dgm:pt>
    <dgm:pt modelId="{823606CE-0774-4986-8315-247014235138}" type="pres">
      <dgm:prSet presAssocID="{DC3EB371-2328-4E6C-9214-D36890E0F0CB}" presName="Name1" presStyleCnt="0"/>
      <dgm:spPr/>
    </dgm:pt>
    <dgm:pt modelId="{D16A53D3-F41A-406B-ABD1-2C04B848F768}" type="pres">
      <dgm:prSet presAssocID="{DC3EB371-2328-4E6C-9214-D36890E0F0CB}" presName="cycle" presStyleCnt="0"/>
      <dgm:spPr/>
    </dgm:pt>
    <dgm:pt modelId="{36B62418-6484-4C0C-B5AC-F346BED27445}" type="pres">
      <dgm:prSet presAssocID="{DC3EB371-2328-4E6C-9214-D36890E0F0CB}" presName="srcNode" presStyleLbl="node1" presStyleIdx="0" presStyleCnt="5"/>
      <dgm:spPr/>
    </dgm:pt>
    <dgm:pt modelId="{01DE2470-F7C1-4425-A536-5CF42E416E68}" type="pres">
      <dgm:prSet presAssocID="{DC3EB371-2328-4E6C-9214-D36890E0F0CB}" presName="conn" presStyleLbl="parChTrans1D2" presStyleIdx="0" presStyleCnt="1" custLinFactNeighborX="-32748" custLinFactNeighborY="140"/>
      <dgm:spPr/>
    </dgm:pt>
    <dgm:pt modelId="{32E3C3D7-B4F7-47BF-83F2-5FD533C32686}" type="pres">
      <dgm:prSet presAssocID="{DC3EB371-2328-4E6C-9214-D36890E0F0CB}" presName="extraNode" presStyleLbl="node1" presStyleIdx="0" presStyleCnt="5"/>
      <dgm:spPr/>
    </dgm:pt>
    <dgm:pt modelId="{1068339A-486C-4690-9565-1311E6F6B9A9}" type="pres">
      <dgm:prSet presAssocID="{DC3EB371-2328-4E6C-9214-D36890E0F0CB}" presName="dstNode" presStyleLbl="node1" presStyleIdx="0" presStyleCnt="5"/>
      <dgm:spPr/>
    </dgm:pt>
    <dgm:pt modelId="{E0B85403-B5B2-4DFE-8181-D447A04C1D85}" type="pres">
      <dgm:prSet presAssocID="{F672867F-6BF9-41CF-B838-A26977B4A660}" presName="text_1" presStyleLbl="node1" presStyleIdx="0" presStyleCnt="5" custLinFactNeighborX="538" custLinFactNeighborY="-15214">
        <dgm:presLayoutVars>
          <dgm:bulletEnabled val="1"/>
        </dgm:presLayoutVars>
      </dgm:prSet>
      <dgm:spPr/>
    </dgm:pt>
    <dgm:pt modelId="{F0A1AE69-A11C-4FCF-82B5-95B6FB4AB74A}" type="pres">
      <dgm:prSet presAssocID="{F672867F-6BF9-41CF-B838-A26977B4A660}" presName="accent_1" presStyleCnt="0"/>
      <dgm:spPr/>
    </dgm:pt>
    <dgm:pt modelId="{95B28BE9-1740-4836-9490-A972D82A4BBB}" type="pres">
      <dgm:prSet presAssocID="{F672867F-6BF9-41CF-B838-A26977B4A660}" presName="accentRepeatNode" presStyleLbl="solidFgAcc1" presStyleIdx="0" presStyleCnt="5"/>
      <dgm:spPr/>
    </dgm:pt>
    <dgm:pt modelId="{9C7B96B3-033B-4D29-8764-FEBF3A3F3B20}" type="pres">
      <dgm:prSet presAssocID="{6A5CAAE5-ED58-442B-BA95-7EB36E15E0EB}" presName="text_2" presStyleLbl="node1" presStyleIdx="1" presStyleCnt="5">
        <dgm:presLayoutVars>
          <dgm:bulletEnabled val="1"/>
        </dgm:presLayoutVars>
      </dgm:prSet>
      <dgm:spPr/>
    </dgm:pt>
    <dgm:pt modelId="{D222BF37-9533-4236-8872-9547CCCF7AC7}" type="pres">
      <dgm:prSet presAssocID="{6A5CAAE5-ED58-442B-BA95-7EB36E15E0EB}" presName="accent_2" presStyleCnt="0"/>
      <dgm:spPr/>
    </dgm:pt>
    <dgm:pt modelId="{0605C334-09D4-4A2A-80EC-A107BE0FD4A4}" type="pres">
      <dgm:prSet presAssocID="{6A5CAAE5-ED58-442B-BA95-7EB36E15E0EB}" presName="accentRepeatNode" presStyleLbl="solidFgAcc1" presStyleIdx="1" presStyleCnt="5"/>
      <dgm:spPr/>
    </dgm:pt>
    <dgm:pt modelId="{11A48529-CF2D-4A37-9556-C5AF0A1F8469}" type="pres">
      <dgm:prSet presAssocID="{597063A0-DC3E-4713-9FDE-07E1481283EE}" presName="text_3" presStyleLbl="node1" presStyleIdx="2" presStyleCnt="5">
        <dgm:presLayoutVars>
          <dgm:bulletEnabled val="1"/>
        </dgm:presLayoutVars>
      </dgm:prSet>
      <dgm:spPr/>
    </dgm:pt>
    <dgm:pt modelId="{EBAE7D77-A985-40B2-8BD3-87F462A4894D}" type="pres">
      <dgm:prSet presAssocID="{597063A0-DC3E-4713-9FDE-07E1481283EE}" presName="accent_3" presStyleCnt="0"/>
      <dgm:spPr/>
    </dgm:pt>
    <dgm:pt modelId="{E9519FF0-C35D-469C-BD24-DE392FBC398A}" type="pres">
      <dgm:prSet presAssocID="{597063A0-DC3E-4713-9FDE-07E1481283EE}" presName="accentRepeatNode" presStyleLbl="solidFgAcc1" presStyleIdx="2" presStyleCnt="5"/>
      <dgm:spPr/>
    </dgm:pt>
    <dgm:pt modelId="{756771F9-2B2F-4B34-A697-AE139E92EF75}" type="pres">
      <dgm:prSet presAssocID="{3C627511-5AD9-4517-9973-E2599C75DA36}" presName="text_4" presStyleLbl="node1" presStyleIdx="3" presStyleCnt="5">
        <dgm:presLayoutVars>
          <dgm:bulletEnabled val="1"/>
        </dgm:presLayoutVars>
      </dgm:prSet>
      <dgm:spPr/>
    </dgm:pt>
    <dgm:pt modelId="{AEBA6A67-ED29-4FEA-8D3E-F0EA55F2DD46}" type="pres">
      <dgm:prSet presAssocID="{3C627511-5AD9-4517-9973-E2599C75DA36}" presName="accent_4" presStyleCnt="0"/>
      <dgm:spPr/>
    </dgm:pt>
    <dgm:pt modelId="{462177A1-679D-47BB-A725-B7B1B6E7A9E5}" type="pres">
      <dgm:prSet presAssocID="{3C627511-5AD9-4517-9973-E2599C75DA36}" presName="accentRepeatNode" presStyleLbl="solidFgAcc1" presStyleIdx="3" presStyleCnt="5"/>
      <dgm:spPr/>
    </dgm:pt>
    <dgm:pt modelId="{DDB058BE-5240-44A8-9A63-D976C22FAF08}" type="pres">
      <dgm:prSet presAssocID="{040D3AE3-D154-461B-B2CC-6C0E2AAE5F1B}" presName="text_5" presStyleLbl="node1" presStyleIdx="4" presStyleCnt="5">
        <dgm:presLayoutVars>
          <dgm:bulletEnabled val="1"/>
        </dgm:presLayoutVars>
      </dgm:prSet>
      <dgm:spPr/>
    </dgm:pt>
    <dgm:pt modelId="{672439EC-2990-4218-92B9-91D54D9ADF6B}" type="pres">
      <dgm:prSet presAssocID="{040D3AE3-D154-461B-B2CC-6C0E2AAE5F1B}" presName="accent_5" presStyleCnt="0"/>
      <dgm:spPr/>
    </dgm:pt>
    <dgm:pt modelId="{21AD0953-2F0C-4B31-8C5C-25FCA64D7570}" type="pres">
      <dgm:prSet presAssocID="{040D3AE3-D154-461B-B2CC-6C0E2AAE5F1B}" presName="accentRepeatNode" presStyleLbl="solidFgAcc1" presStyleIdx="4" presStyleCnt="5"/>
      <dgm:spPr/>
    </dgm:pt>
  </dgm:ptLst>
  <dgm:cxnLst>
    <dgm:cxn modelId="{A8DC580A-E5F6-4B6C-A54E-F7CED5982CB1}" srcId="{DC3EB371-2328-4E6C-9214-D36890E0F0CB}" destId="{6A5CAAE5-ED58-442B-BA95-7EB36E15E0EB}" srcOrd="1" destOrd="0" parTransId="{91796159-EE2E-467A-9E6F-4EC69BBDFEFD}" sibTransId="{811DA149-C8F2-4AB6-B9F1-F7BBCBDD3354}"/>
    <dgm:cxn modelId="{8263E110-26DB-488A-A587-5C9B98F1EDC5}" srcId="{DC3EB371-2328-4E6C-9214-D36890E0F0CB}" destId="{F672867F-6BF9-41CF-B838-A26977B4A660}" srcOrd="0" destOrd="0" parTransId="{D7F36F91-F2A3-454F-8BB7-B73DD9072AC8}" sibTransId="{32621B66-938E-4283-B18A-E9884BEF740A}"/>
    <dgm:cxn modelId="{402B9814-AE53-4114-A36F-A3F9B5107D3F}" srcId="{DC3EB371-2328-4E6C-9214-D36890E0F0CB}" destId="{597063A0-DC3E-4713-9FDE-07E1481283EE}" srcOrd="2" destOrd="0" parTransId="{38640D43-A86F-474E-9125-E9FAF6964A8A}" sibTransId="{CCCAA494-AE84-4BB7-9188-71496AB21867}"/>
    <dgm:cxn modelId="{F895D71A-5513-4020-878A-DBF6FB69C28E}" type="presOf" srcId="{040D3AE3-D154-461B-B2CC-6C0E2AAE5F1B}" destId="{DDB058BE-5240-44A8-9A63-D976C22FAF08}" srcOrd="0" destOrd="0" presId="urn:microsoft.com/office/officeart/2008/layout/VerticalCurvedList"/>
    <dgm:cxn modelId="{75C6611E-FD7F-4793-B591-AC48BD5BC197}" type="presOf" srcId="{F672867F-6BF9-41CF-B838-A26977B4A660}" destId="{E0B85403-B5B2-4DFE-8181-D447A04C1D85}" srcOrd="0" destOrd="0" presId="urn:microsoft.com/office/officeart/2008/layout/VerticalCurvedList"/>
    <dgm:cxn modelId="{45A6F835-29EC-422E-ADFD-FBF3329658C2}" srcId="{DC3EB371-2328-4E6C-9214-D36890E0F0CB}" destId="{040D3AE3-D154-461B-B2CC-6C0E2AAE5F1B}" srcOrd="4" destOrd="0" parTransId="{B81C5838-441F-4574-A9D4-D762FB00FCA2}" sibTransId="{3F771E34-7211-4279-88D8-61DD0DD58C5C}"/>
    <dgm:cxn modelId="{4898AA69-AC61-4055-8B1E-D38512F0D385}" type="presOf" srcId="{6A5CAAE5-ED58-442B-BA95-7EB36E15E0EB}" destId="{9C7B96B3-033B-4D29-8764-FEBF3A3F3B20}" srcOrd="0" destOrd="0" presId="urn:microsoft.com/office/officeart/2008/layout/VerticalCurvedList"/>
    <dgm:cxn modelId="{C0A9E250-0A03-4EA0-87C8-39D5BEB54160}" type="presOf" srcId="{32621B66-938E-4283-B18A-E9884BEF740A}" destId="{01DE2470-F7C1-4425-A536-5CF42E416E68}" srcOrd="0" destOrd="0" presId="urn:microsoft.com/office/officeart/2008/layout/VerticalCurvedList"/>
    <dgm:cxn modelId="{82DD7779-1321-4006-9A95-8055D1F989C9}" type="presOf" srcId="{DC3EB371-2328-4E6C-9214-D36890E0F0CB}" destId="{949059AF-8919-4554-8E4E-9C7126309BF0}" srcOrd="0" destOrd="0" presId="urn:microsoft.com/office/officeart/2008/layout/VerticalCurvedList"/>
    <dgm:cxn modelId="{D79108A3-D072-446B-80CF-04CDF999568F}" type="presOf" srcId="{3C627511-5AD9-4517-9973-E2599C75DA36}" destId="{756771F9-2B2F-4B34-A697-AE139E92EF75}" srcOrd="0" destOrd="0" presId="urn:microsoft.com/office/officeart/2008/layout/VerticalCurvedList"/>
    <dgm:cxn modelId="{5000F6D8-31C0-4C00-B83A-ADD0FBB8D446}" srcId="{DC3EB371-2328-4E6C-9214-D36890E0F0CB}" destId="{3C627511-5AD9-4517-9973-E2599C75DA36}" srcOrd="3" destOrd="0" parTransId="{500B2981-8126-40E2-A090-269A18794A2C}" sibTransId="{679847DF-19CC-4816-8C01-C12D715CA541}"/>
    <dgm:cxn modelId="{DC4FE7FF-3673-4C65-AC2C-E30F5E70ECA7}" type="presOf" srcId="{597063A0-DC3E-4713-9FDE-07E1481283EE}" destId="{11A48529-CF2D-4A37-9556-C5AF0A1F8469}" srcOrd="0" destOrd="0" presId="urn:microsoft.com/office/officeart/2008/layout/VerticalCurvedList"/>
    <dgm:cxn modelId="{11CBDAFD-038D-4D2E-AFCB-A913E478EEB5}" type="presParOf" srcId="{949059AF-8919-4554-8E4E-9C7126309BF0}" destId="{823606CE-0774-4986-8315-247014235138}" srcOrd="0" destOrd="0" presId="urn:microsoft.com/office/officeart/2008/layout/VerticalCurvedList"/>
    <dgm:cxn modelId="{ECA728D2-8E96-45F9-A82D-7618988A120F}" type="presParOf" srcId="{823606CE-0774-4986-8315-247014235138}" destId="{D16A53D3-F41A-406B-ABD1-2C04B848F768}" srcOrd="0" destOrd="0" presId="urn:microsoft.com/office/officeart/2008/layout/VerticalCurvedList"/>
    <dgm:cxn modelId="{93BF8511-0CE0-4015-BD6B-8F19A549516F}" type="presParOf" srcId="{D16A53D3-F41A-406B-ABD1-2C04B848F768}" destId="{36B62418-6484-4C0C-B5AC-F346BED27445}" srcOrd="0" destOrd="0" presId="urn:microsoft.com/office/officeart/2008/layout/VerticalCurvedList"/>
    <dgm:cxn modelId="{0434DC38-D47D-4E0F-8795-B2B457EC0EBA}" type="presParOf" srcId="{D16A53D3-F41A-406B-ABD1-2C04B848F768}" destId="{01DE2470-F7C1-4425-A536-5CF42E416E68}" srcOrd="1" destOrd="0" presId="urn:microsoft.com/office/officeart/2008/layout/VerticalCurvedList"/>
    <dgm:cxn modelId="{44EB7D9E-773F-4432-A8C9-CD500A2B5CF1}" type="presParOf" srcId="{D16A53D3-F41A-406B-ABD1-2C04B848F768}" destId="{32E3C3D7-B4F7-47BF-83F2-5FD533C32686}" srcOrd="2" destOrd="0" presId="urn:microsoft.com/office/officeart/2008/layout/VerticalCurvedList"/>
    <dgm:cxn modelId="{C957A2EA-E577-4AE3-89FD-73FCA4CABFF7}" type="presParOf" srcId="{D16A53D3-F41A-406B-ABD1-2C04B848F768}" destId="{1068339A-486C-4690-9565-1311E6F6B9A9}" srcOrd="3" destOrd="0" presId="urn:microsoft.com/office/officeart/2008/layout/VerticalCurvedList"/>
    <dgm:cxn modelId="{4F5E9213-37F6-4E56-81EF-6B05707A031D}" type="presParOf" srcId="{823606CE-0774-4986-8315-247014235138}" destId="{E0B85403-B5B2-4DFE-8181-D447A04C1D85}" srcOrd="1" destOrd="0" presId="urn:microsoft.com/office/officeart/2008/layout/VerticalCurvedList"/>
    <dgm:cxn modelId="{BBE92407-849E-4DE7-A731-4BC651060BFA}" type="presParOf" srcId="{823606CE-0774-4986-8315-247014235138}" destId="{F0A1AE69-A11C-4FCF-82B5-95B6FB4AB74A}" srcOrd="2" destOrd="0" presId="urn:microsoft.com/office/officeart/2008/layout/VerticalCurvedList"/>
    <dgm:cxn modelId="{F2A4CF3F-EEA2-429E-A742-5515A0CFB0E0}" type="presParOf" srcId="{F0A1AE69-A11C-4FCF-82B5-95B6FB4AB74A}" destId="{95B28BE9-1740-4836-9490-A972D82A4BBB}" srcOrd="0" destOrd="0" presId="urn:microsoft.com/office/officeart/2008/layout/VerticalCurvedList"/>
    <dgm:cxn modelId="{7EAC0419-32B7-4F47-AF57-35BB44AE4A64}" type="presParOf" srcId="{823606CE-0774-4986-8315-247014235138}" destId="{9C7B96B3-033B-4D29-8764-FEBF3A3F3B20}" srcOrd="3" destOrd="0" presId="urn:microsoft.com/office/officeart/2008/layout/VerticalCurvedList"/>
    <dgm:cxn modelId="{20DE3807-4751-430F-AA09-D0EB62EFA152}" type="presParOf" srcId="{823606CE-0774-4986-8315-247014235138}" destId="{D222BF37-9533-4236-8872-9547CCCF7AC7}" srcOrd="4" destOrd="0" presId="urn:microsoft.com/office/officeart/2008/layout/VerticalCurvedList"/>
    <dgm:cxn modelId="{8DF3C11E-AE27-410D-8F8B-01E0AD3F7C53}" type="presParOf" srcId="{D222BF37-9533-4236-8872-9547CCCF7AC7}" destId="{0605C334-09D4-4A2A-80EC-A107BE0FD4A4}" srcOrd="0" destOrd="0" presId="urn:microsoft.com/office/officeart/2008/layout/VerticalCurvedList"/>
    <dgm:cxn modelId="{A4E0F106-4444-4B72-B49B-7B8FF278576E}" type="presParOf" srcId="{823606CE-0774-4986-8315-247014235138}" destId="{11A48529-CF2D-4A37-9556-C5AF0A1F8469}" srcOrd="5" destOrd="0" presId="urn:microsoft.com/office/officeart/2008/layout/VerticalCurvedList"/>
    <dgm:cxn modelId="{718A42EC-C676-49AA-AC9A-584D8DE584AB}" type="presParOf" srcId="{823606CE-0774-4986-8315-247014235138}" destId="{EBAE7D77-A985-40B2-8BD3-87F462A4894D}" srcOrd="6" destOrd="0" presId="urn:microsoft.com/office/officeart/2008/layout/VerticalCurvedList"/>
    <dgm:cxn modelId="{1E2E7598-3239-4DE9-81B3-200AF9971D62}" type="presParOf" srcId="{EBAE7D77-A985-40B2-8BD3-87F462A4894D}" destId="{E9519FF0-C35D-469C-BD24-DE392FBC398A}" srcOrd="0" destOrd="0" presId="urn:microsoft.com/office/officeart/2008/layout/VerticalCurvedList"/>
    <dgm:cxn modelId="{73E52385-6214-450D-8F6D-CBC4D7ACC2EF}" type="presParOf" srcId="{823606CE-0774-4986-8315-247014235138}" destId="{756771F9-2B2F-4B34-A697-AE139E92EF75}" srcOrd="7" destOrd="0" presId="urn:microsoft.com/office/officeart/2008/layout/VerticalCurvedList"/>
    <dgm:cxn modelId="{B919ABC7-8A2D-4868-A51C-3C0815A40AC3}" type="presParOf" srcId="{823606CE-0774-4986-8315-247014235138}" destId="{AEBA6A67-ED29-4FEA-8D3E-F0EA55F2DD46}" srcOrd="8" destOrd="0" presId="urn:microsoft.com/office/officeart/2008/layout/VerticalCurvedList"/>
    <dgm:cxn modelId="{E3533C89-493A-4E62-80A8-5AB3A115CD83}" type="presParOf" srcId="{AEBA6A67-ED29-4FEA-8D3E-F0EA55F2DD46}" destId="{462177A1-679D-47BB-A725-B7B1B6E7A9E5}" srcOrd="0" destOrd="0" presId="urn:microsoft.com/office/officeart/2008/layout/VerticalCurvedList"/>
    <dgm:cxn modelId="{89765230-037F-4EF6-B831-16CE4250A922}" type="presParOf" srcId="{823606CE-0774-4986-8315-247014235138}" destId="{DDB058BE-5240-44A8-9A63-D976C22FAF08}" srcOrd="9" destOrd="0" presId="urn:microsoft.com/office/officeart/2008/layout/VerticalCurvedList"/>
    <dgm:cxn modelId="{D379EE4F-E552-4A02-9413-723ADCA52B11}" type="presParOf" srcId="{823606CE-0774-4986-8315-247014235138}" destId="{672439EC-2990-4218-92B9-91D54D9ADF6B}" srcOrd="10" destOrd="0" presId="urn:microsoft.com/office/officeart/2008/layout/VerticalCurvedList"/>
    <dgm:cxn modelId="{CE2F8E15-1E05-4FB9-A6CD-283DA7C5D094}" type="presParOf" srcId="{672439EC-2990-4218-92B9-91D54D9ADF6B}" destId="{21AD0953-2F0C-4B31-8C5C-25FCA64D7570}"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250ABA-DDC1-4E40-BE0B-DABCEDDC587B}">
      <dsp:nvSpPr>
        <dsp:cNvPr id="0" name=""/>
        <dsp:cNvSpPr/>
      </dsp:nvSpPr>
      <dsp:spPr>
        <a:xfrm>
          <a:off x="1148714" y="0"/>
          <a:ext cx="13018770" cy="6553200"/>
        </a:xfrm>
        <a:prstGeom prst="rightArrow">
          <a:avLst/>
        </a:prstGeom>
        <a:solidFill>
          <a:schemeClr val="accent4">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1FE3247-6AF6-414A-AB8E-D93BAB887A3B}">
      <dsp:nvSpPr>
        <dsp:cNvPr id="0" name=""/>
        <dsp:cNvSpPr/>
      </dsp:nvSpPr>
      <dsp:spPr>
        <a:xfrm>
          <a:off x="8039" y="1965960"/>
          <a:ext cx="3515415" cy="2621280"/>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0" algn="ctr" defTabSz="1955800">
            <a:lnSpc>
              <a:spcPct val="90000"/>
            </a:lnSpc>
            <a:spcBef>
              <a:spcPct val="0"/>
            </a:spcBef>
            <a:spcAft>
              <a:spcPct val="35000"/>
            </a:spcAft>
            <a:buNone/>
          </a:pPr>
          <a:r>
            <a:rPr lang="en-US" sz="4400" b="1" kern="1200" dirty="0"/>
            <a:t>Website Revamp</a:t>
          </a:r>
          <a:endParaRPr lang="en-US" sz="4400" kern="1200" dirty="0"/>
        </a:p>
      </dsp:txBody>
      <dsp:txXfrm>
        <a:off x="135999" y="2093920"/>
        <a:ext cx="3259495" cy="2365360"/>
      </dsp:txXfrm>
    </dsp:sp>
    <dsp:sp modelId="{FB88A508-DFA3-4CD2-AE41-E0E8B65755DA}">
      <dsp:nvSpPr>
        <dsp:cNvPr id="0" name=""/>
        <dsp:cNvSpPr/>
      </dsp:nvSpPr>
      <dsp:spPr>
        <a:xfrm>
          <a:off x="3936274" y="1965960"/>
          <a:ext cx="3515415" cy="2621280"/>
        </a:xfrm>
        <a:prstGeom prst="roundRect">
          <a:avLst/>
        </a:prstGeom>
        <a:solidFill>
          <a:schemeClr val="accent4">
            <a:hueOff val="-1488257"/>
            <a:satOff val="8966"/>
            <a:lumOff val="71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0" algn="ctr" defTabSz="1955800">
            <a:lnSpc>
              <a:spcPct val="90000"/>
            </a:lnSpc>
            <a:spcBef>
              <a:spcPct val="0"/>
            </a:spcBef>
            <a:spcAft>
              <a:spcPct val="35000"/>
            </a:spcAft>
            <a:buNone/>
          </a:pPr>
          <a:r>
            <a:rPr lang="en-US" sz="4400" b="1" kern="1200" dirty="0"/>
            <a:t>Digital Marketing</a:t>
          </a:r>
          <a:endParaRPr lang="en-US" sz="4400" kern="1200" dirty="0"/>
        </a:p>
      </dsp:txBody>
      <dsp:txXfrm>
        <a:off x="4064234" y="2093920"/>
        <a:ext cx="3259495" cy="2365360"/>
      </dsp:txXfrm>
    </dsp:sp>
    <dsp:sp modelId="{7F632BAC-99CD-4286-BE57-58E98B471756}">
      <dsp:nvSpPr>
        <dsp:cNvPr id="0" name=""/>
        <dsp:cNvSpPr/>
      </dsp:nvSpPr>
      <dsp:spPr>
        <a:xfrm>
          <a:off x="7864509" y="1965960"/>
          <a:ext cx="3515415" cy="2621280"/>
        </a:xfrm>
        <a:prstGeom prst="roundRect">
          <a:avLst/>
        </a:prstGeom>
        <a:solidFill>
          <a:schemeClr val="accent4">
            <a:hueOff val="-2976513"/>
            <a:satOff val="17933"/>
            <a:lumOff val="143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0" algn="ctr" defTabSz="1955800">
            <a:lnSpc>
              <a:spcPct val="90000"/>
            </a:lnSpc>
            <a:spcBef>
              <a:spcPct val="0"/>
            </a:spcBef>
            <a:spcAft>
              <a:spcPct val="35000"/>
            </a:spcAft>
            <a:buNone/>
          </a:pPr>
          <a:r>
            <a:rPr lang="en-US" sz="4400" b="1" kern="1200" dirty="0"/>
            <a:t>Subscription Services</a:t>
          </a:r>
          <a:endParaRPr lang="en-US" sz="4400" kern="1200" dirty="0"/>
        </a:p>
      </dsp:txBody>
      <dsp:txXfrm>
        <a:off x="7992469" y="2093920"/>
        <a:ext cx="3259495" cy="2365360"/>
      </dsp:txXfrm>
    </dsp:sp>
    <dsp:sp modelId="{C0217BDE-EFB6-49DA-8C00-C94427689D7F}">
      <dsp:nvSpPr>
        <dsp:cNvPr id="0" name=""/>
        <dsp:cNvSpPr/>
      </dsp:nvSpPr>
      <dsp:spPr>
        <a:xfrm>
          <a:off x="11626403" y="1981189"/>
          <a:ext cx="3515415" cy="2621280"/>
        </a:xfrm>
        <a:prstGeom prst="roundRect">
          <a:avLst/>
        </a:prstGeom>
        <a:solidFill>
          <a:schemeClr val="accent4">
            <a:hueOff val="-4464770"/>
            <a:satOff val="26899"/>
            <a:lumOff val="215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0" algn="ctr" defTabSz="1955800">
            <a:lnSpc>
              <a:spcPct val="90000"/>
            </a:lnSpc>
            <a:spcBef>
              <a:spcPct val="0"/>
            </a:spcBef>
            <a:spcAft>
              <a:spcPct val="35000"/>
            </a:spcAft>
            <a:buNone/>
          </a:pPr>
          <a:r>
            <a:rPr lang="en-US" sz="4400" b="1" kern="1200" dirty="0"/>
            <a:t>Flexible Delivery Options</a:t>
          </a:r>
          <a:endParaRPr lang="en-US" sz="4400" kern="1200" dirty="0"/>
        </a:p>
      </dsp:txBody>
      <dsp:txXfrm>
        <a:off x="11754363" y="2109149"/>
        <a:ext cx="3259495" cy="236536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DE2470-F7C1-4425-A536-5CF42E416E68}">
      <dsp:nvSpPr>
        <dsp:cNvPr id="0" name=""/>
        <dsp:cNvSpPr/>
      </dsp:nvSpPr>
      <dsp:spPr>
        <a:xfrm>
          <a:off x="-6548457" y="-990574"/>
          <a:ext cx="7794171" cy="7794171"/>
        </a:xfrm>
        <a:prstGeom prst="blockArc">
          <a:avLst>
            <a:gd name="adj1" fmla="val 18900000"/>
            <a:gd name="adj2" fmla="val 2700000"/>
            <a:gd name="adj3" fmla="val 277"/>
          </a:avLst>
        </a:pr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0B85403-B5B2-4DFE-8181-D447A04C1D85}">
      <dsp:nvSpPr>
        <dsp:cNvPr id="0" name=""/>
        <dsp:cNvSpPr/>
      </dsp:nvSpPr>
      <dsp:spPr>
        <a:xfrm>
          <a:off x="626607" y="251664"/>
          <a:ext cx="16061192" cy="724131"/>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4779" tIns="96520" rIns="96520" bIns="96520" numCol="1" spcCol="1270" anchor="ctr" anchorCtr="0">
          <a:noAutofit/>
        </a:bodyPr>
        <a:lstStyle/>
        <a:p>
          <a:pPr marL="0" lvl="0" indent="0" algn="l" defTabSz="1689100">
            <a:lnSpc>
              <a:spcPct val="90000"/>
            </a:lnSpc>
            <a:spcBef>
              <a:spcPct val="0"/>
            </a:spcBef>
            <a:spcAft>
              <a:spcPct val="35000"/>
            </a:spcAft>
            <a:buNone/>
          </a:pPr>
          <a:r>
            <a:rPr lang="en-US" sz="3800" b="1" kern="1200" dirty="0"/>
            <a:t>Outdated Website</a:t>
          </a:r>
          <a:endParaRPr lang="en-US" sz="3800" kern="1200" dirty="0"/>
        </a:p>
      </dsp:txBody>
      <dsp:txXfrm>
        <a:off x="626607" y="251664"/>
        <a:ext cx="16061192" cy="724131"/>
      </dsp:txXfrm>
    </dsp:sp>
    <dsp:sp modelId="{95B28BE9-1740-4836-9490-A972D82A4BBB}">
      <dsp:nvSpPr>
        <dsp:cNvPr id="0" name=""/>
        <dsp:cNvSpPr/>
      </dsp:nvSpPr>
      <dsp:spPr>
        <a:xfrm>
          <a:off x="91559" y="271317"/>
          <a:ext cx="905164" cy="905164"/>
        </a:xfrm>
        <a:prstGeom prst="ellipse">
          <a:avLst/>
        </a:prstGeom>
        <a:solidFill>
          <a:schemeClr val="lt1">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C7B96B3-033B-4D29-8764-FEBF3A3F3B20}">
      <dsp:nvSpPr>
        <dsp:cNvPr id="0" name=""/>
        <dsp:cNvSpPr/>
      </dsp:nvSpPr>
      <dsp:spPr>
        <a:xfrm>
          <a:off x="1063033" y="1447683"/>
          <a:ext cx="15542300" cy="724131"/>
        </a:xfrm>
        <a:prstGeom prst="rect">
          <a:avLst/>
        </a:prstGeom>
        <a:solidFill>
          <a:schemeClr val="accent2">
            <a:hueOff val="1170380"/>
            <a:satOff val="-1460"/>
            <a:lumOff val="34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4779" tIns="96520" rIns="96520" bIns="96520" numCol="1" spcCol="1270" anchor="ctr" anchorCtr="0">
          <a:noAutofit/>
        </a:bodyPr>
        <a:lstStyle/>
        <a:p>
          <a:pPr marL="0" lvl="0" indent="0" algn="l" defTabSz="1689100">
            <a:lnSpc>
              <a:spcPct val="90000"/>
            </a:lnSpc>
            <a:spcBef>
              <a:spcPct val="0"/>
            </a:spcBef>
            <a:spcAft>
              <a:spcPct val="35000"/>
            </a:spcAft>
            <a:buNone/>
          </a:pPr>
          <a:r>
            <a:rPr lang="en-US" sz="3800" b="1" kern="1200" dirty="0"/>
            <a:t>Increased Competition</a:t>
          </a:r>
          <a:endParaRPr lang="en-US" sz="3800" kern="1200" dirty="0"/>
        </a:p>
      </dsp:txBody>
      <dsp:txXfrm>
        <a:off x="1063033" y="1447683"/>
        <a:ext cx="15542300" cy="724131"/>
      </dsp:txXfrm>
    </dsp:sp>
    <dsp:sp modelId="{0605C334-09D4-4A2A-80EC-A107BE0FD4A4}">
      <dsp:nvSpPr>
        <dsp:cNvPr id="0" name=""/>
        <dsp:cNvSpPr/>
      </dsp:nvSpPr>
      <dsp:spPr>
        <a:xfrm>
          <a:off x="610451" y="1357167"/>
          <a:ext cx="905164" cy="905164"/>
        </a:xfrm>
        <a:prstGeom prst="ellipse">
          <a:avLst/>
        </a:prstGeom>
        <a:solidFill>
          <a:schemeClr val="lt1">
            <a:hueOff val="0"/>
            <a:satOff val="0"/>
            <a:lumOff val="0"/>
            <a:alphaOff val="0"/>
          </a:schemeClr>
        </a:solidFill>
        <a:ln w="25400" cap="flat" cmpd="sng" algn="ctr">
          <a:solidFill>
            <a:schemeClr val="accent2">
              <a:hueOff val="1170380"/>
              <a:satOff val="-1460"/>
              <a:lumOff val="343"/>
              <a:alphaOff val="0"/>
            </a:schemeClr>
          </a:solidFill>
          <a:prstDash val="solid"/>
        </a:ln>
        <a:effectLst/>
      </dsp:spPr>
      <dsp:style>
        <a:lnRef idx="2">
          <a:scrgbClr r="0" g="0" b="0"/>
        </a:lnRef>
        <a:fillRef idx="1">
          <a:scrgbClr r="0" g="0" b="0"/>
        </a:fillRef>
        <a:effectRef idx="0">
          <a:scrgbClr r="0" g="0" b="0"/>
        </a:effectRef>
        <a:fontRef idx="minor"/>
      </dsp:style>
    </dsp:sp>
    <dsp:sp modelId="{11A48529-CF2D-4A37-9556-C5AF0A1F8469}">
      <dsp:nvSpPr>
        <dsp:cNvPr id="0" name=""/>
        <dsp:cNvSpPr/>
      </dsp:nvSpPr>
      <dsp:spPr>
        <a:xfrm>
          <a:off x="1222291" y="2533533"/>
          <a:ext cx="15383042" cy="724131"/>
        </a:xfrm>
        <a:prstGeom prst="rect">
          <a:avLst/>
        </a:prstGeom>
        <a:solidFill>
          <a:schemeClr val="accent2">
            <a:hueOff val="2340759"/>
            <a:satOff val="-2919"/>
            <a:lumOff val="68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4779" tIns="96520" rIns="96520" bIns="96520" numCol="1" spcCol="1270" anchor="ctr" anchorCtr="0">
          <a:noAutofit/>
        </a:bodyPr>
        <a:lstStyle/>
        <a:p>
          <a:pPr marL="0" lvl="0" indent="0" algn="l" defTabSz="1689100">
            <a:lnSpc>
              <a:spcPct val="90000"/>
            </a:lnSpc>
            <a:spcBef>
              <a:spcPct val="0"/>
            </a:spcBef>
            <a:spcAft>
              <a:spcPct val="35000"/>
            </a:spcAft>
            <a:buNone/>
          </a:pPr>
          <a:r>
            <a:rPr lang="en-US" sz="3800" b="1" kern="1200" dirty="0"/>
            <a:t>Rising Costs</a:t>
          </a:r>
          <a:endParaRPr lang="en-US" sz="3800" kern="1200" dirty="0"/>
        </a:p>
      </dsp:txBody>
      <dsp:txXfrm>
        <a:off x="1222291" y="2533533"/>
        <a:ext cx="15383042" cy="724131"/>
      </dsp:txXfrm>
    </dsp:sp>
    <dsp:sp modelId="{E9519FF0-C35D-469C-BD24-DE392FBC398A}">
      <dsp:nvSpPr>
        <dsp:cNvPr id="0" name=""/>
        <dsp:cNvSpPr/>
      </dsp:nvSpPr>
      <dsp:spPr>
        <a:xfrm>
          <a:off x="769709" y="2443017"/>
          <a:ext cx="905164" cy="905164"/>
        </a:xfrm>
        <a:prstGeom prst="ellipse">
          <a:avLst/>
        </a:prstGeom>
        <a:solidFill>
          <a:schemeClr val="lt1">
            <a:hueOff val="0"/>
            <a:satOff val="0"/>
            <a:lumOff val="0"/>
            <a:alphaOff val="0"/>
          </a:schemeClr>
        </a:solidFill>
        <a:ln w="25400" cap="flat" cmpd="sng" algn="ctr">
          <a:solidFill>
            <a:schemeClr val="accent2">
              <a:hueOff val="2340759"/>
              <a:satOff val="-2919"/>
              <a:lumOff val="686"/>
              <a:alphaOff val="0"/>
            </a:schemeClr>
          </a:solidFill>
          <a:prstDash val="solid"/>
        </a:ln>
        <a:effectLst/>
      </dsp:spPr>
      <dsp:style>
        <a:lnRef idx="2">
          <a:scrgbClr r="0" g="0" b="0"/>
        </a:lnRef>
        <a:fillRef idx="1">
          <a:scrgbClr r="0" g="0" b="0"/>
        </a:fillRef>
        <a:effectRef idx="0">
          <a:scrgbClr r="0" g="0" b="0"/>
        </a:effectRef>
        <a:fontRef idx="minor"/>
      </dsp:style>
    </dsp:sp>
    <dsp:sp modelId="{756771F9-2B2F-4B34-A697-AE139E92EF75}">
      <dsp:nvSpPr>
        <dsp:cNvPr id="0" name=""/>
        <dsp:cNvSpPr/>
      </dsp:nvSpPr>
      <dsp:spPr>
        <a:xfrm>
          <a:off x="1063033" y="3619383"/>
          <a:ext cx="15542300" cy="724131"/>
        </a:xfrm>
        <a:prstGeom prst="rect">
          <a:avLst/>
        </a:prstGeom>
        <a:solidFill>
          <a:schemeClr val="accent2">
            <a:hueOff val="3511139"/>
            <a:satOff val="-4379"/>
            <a:lumOff val="103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4779" tIns="96520" rIns="96520" bIns="96520" numCol="1" spcCol="1270" anchor="ctr" anchorCtr="0">
          <a:noAutofit/>
        </a:bodyPr>
        <a:lstStyle/>
        <a:p>
          <a:pPr marL="0" lvl="0" indent="0" algn="l" defTabSz="1689100">
            <a:lnSpc>
              <a:spcPct val="90000"/>
            </a:lnSpc>
            <a:spcBef>
              <a:spcPct val="0"/>
            </a:spcBef>
            <a:spcAft>
              <a:spcPct val="35000"/>
            </a:spcAft>
            <a:buNone/>
          </a:pPr>
          <a:r>
            <a:rPr lang="en-US" sz="3800" b="1" kern="1200" dirty="0"/>
            <a:t>Customer Feedback</a:t>
          </a:r>
          <a:endParaRPr lang="en-US" sz="3800" kern="1200" dirty="0"/>
        </a:p>
      </dsp:txBody>
      <dsp:txXfrm>
        <a:off x="1063033" y="3619383"/>
        <a:ext cx="15542300" cy="724131"/>
      </dsp:txXfrm>
    </dsp:sp>
    <dsp:sp modelId="{462177A1-679D-47BB-A725-B7B1B6E7A9E5}">
      <dsp:nvSpPr>
        <dsp:cNvPr id="0" name=""/>
        <dsp:cNvSpPr/>
      </dsp:nvSpPr>
      <dsp:spPr>
        <a:xfrm>
          <a:off x="610451" y="3528867"/>
          <a:ext cx="905164" cy="905164"/>
        </a:xfrm>
        <a:prstGeom prst="ellipse">
          <a:avLst/>
        </a:prstGeom>
        <a:solidFill>
          <a:schemeClr val="lt1">
            <a:hueOff val="0"/>
            <a:satOff val="0"/>
            <a:lumOff val="0"/>
            <a:alphaOff val="0"/>
          </a:schemeClr>
        </a:solidFill>
        <a:ln w="25400" cap="flat" cmpd="sng" algn="ctr">
          <a:solidFill>
            <a:schemeClr val="accent2">
              <a:hueOff val="3511139"/>
              <a:satOff val="-4379"/>
              <a:lumOff val="1030"/>
              <a:alphaOff val="0"/>
            </a:schemeClr>
          </a:solidFill>
          <a:prstDash val="solid"/>
        </a:ln>
        <a:effectLst/>
      </dsp:spPr>
      <dsp:style>
        <a:lnRef idx="2">
          <a:scrgbClr r="0" g="0" b="0"/>
        </a:lnRef>
        <a:fillRef idx="1">
          <a:scrgbClr r="0" g="0" b="0"/>
        </a:fillRef>
        <a:effectRef idx="0">
          <a:scrgbClr r="0" g="0" b="0"/>
        </a:effectRef>
        <a:fontRef idx="minor"/>
      </dsp:style>
    </dsp:sp>
    <dsp:sp modelId="{DDB058BE-5240-44A8-9A63-D976C22FAF08}">
      <dsp:nvSpPr>
        <dsp:cNvPr id="0" name=""/>
        <dsp:cNvSpPr/>
      </dsp:nvSpPr>
      <dsp:spPr>
        <a:xfrm>
          <a:off x="544141" y="4705233"/>
          <a:ext cx="16061192" cy="724131"/>
        </a:xfrm>
        <a:prstGeom prst="rect">
          <a:avLst/>
        </a:prstGeom>
        <a:solidFill>
          <a:schemeClr val="accent2">
            <a:hueOff val="4681519"/>
            <a:satOff val="-5839"/>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4779" tIns="96520" rIns="96520" bIns="96520" numCol="1" spcCol="1270" anchor="ctr" anchorCtr="0">
          <a:noAutofit/>
        </a:bodyPr>
        <a:lstStyle/>
        <a:p>
          <a:pPr marL="0" lvl="0" indent="0" algn="l" defTabSz="1689100">
            <a:lnSpc>
              <a:spcPct val="90000"/>
            </a:lnSpc>
            <a:spcBef>
              <a:spcPct val="0"/>
            </a:spcBef>
            <a:spcAft>
              <a:spcPct val="35000"/>
            </a:spcAft>
            <a:buNone/>
          </a:pPr>
          <a:r>
            <a:rPr lang="en-US" sz="3800" b="1" kern="1200"/>
            <a:t>Strategic Imperative</a:t>
          </a:r>
          <a:endParaRPr lang="en-US" sz="3800" kern="1200"/>
        </a:p>
      </dsp:txBody>
      <dsp:txXfrm>
        <a:off x="544141" y="4705233"/>
        <a:ext cx="16061192" cy="724131"/>
      </dsp:txXfrm>
    </dsp:sp>
    <dsp:sp modelId="{21AD0953-2F0C-4B31-8C5C-25FCA64D7570}">
      <dsp:nvSpPr>
        <dsp:cNvPr id="0" name=""/>
        <dsp:cNvSpPr/>
      </dsp:nvSpPr>
      <dsp:spPr>
        <a:xfrm>
          <a:off x="91559" y="4614716"/>
          <a:ext cx="905164" cy="905164"/>
        </a:xfrm>
        <a:prstGeom prst="ellipse">
          <a:avLst/>
        </a:prstGeom>
        <a:solidFill>
          <a:schemeClr val="lt1">
            <a:hueOff val="0"/>
            <a:satOff val="0"/>
            <a:lumOff val="0"/>
            <a:alphaOff val="0"/>
          </a:schemeClr>
        </a:solidFill>
        <a:ln w="25400" cap="flat" cmpd="sng" algn="ctr">
          <a:solidFill>
            <a:schemeClr val="accent2">
              <a:hueOff val="4681519"/>
              <a:satOff val="-5839"/>
              <a:lumOff val="1373"/>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99DC559-DEA9-4C04-AB47-E936E73B6135}" type="datetimeFigureOut">
              <a:rPr lang="en-US" smtClean="0"/>
              <a:t>11/8/2025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3610BA9-181F-4725-8D8C-C1C347CABE14}" type="slidenum">
              <a:rPr lang="en-US" smtClean="0"/>
              <a:t>‹#›</a:t>
            </a:fld>
            <a:endParaRPr lang="en-US"/>
          </a:p>
        </p:txBody>
      </p:sp>
    </p:spTree>
    <p:extLst>
      <p:ext uri="{BB962C8B-B14F-4D97-AF65-F5344CB8AC3E}">
        <p14:creationId xmlns:p14="http://schemas.microsoft.com/office/powerpoint/2010/main" val="24778555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8" Type="http://schemas.openxmlformats.org/officeDocument/2006/relationships/hyperlink" Target="https://www.researchgate.net/publication/371781828_Impact_of_Covid-19_on_Floriculture_Industry-Challenges_and_Strategies_Introduction" TargetMode="External"/><Relationship Id="rId3" Type="http://schemas.openxmlformats.org/officeDocument/2006/relationships/hyperlink" Target="https://doi.org/10.3390/horticulturae6040080" TargetMode="External"/><Relationship Id="rId7" Type="http://schemas.openxmlformats.org/officeDocument/2006/relationships/hyperlink" Target="https://doi.org/10.1016/j.actpsy.2025.104845" TargetMode="External"/><Relationship Id="rId2" Type="http://schemas.openxmlformats.org/officeDocument/2006/relationships/slide" Target="../slides/slide11.xml"/><Relationship Id="rId1" Type="http://schemas.openxmlformats.org/officeDocument/2006/relationships/notesMaster" Target="../notesMasters/notesMaster1.xml"/><Relationship Id="rId6" Type="http://schemas.openxmlformats.org/officeDocument/2006/relationships/hyperlink" Target="https://www.oecd.org/content/dam/oecd/en/publications/reports/2021/02/the-digital-transformation-of-smes_ec3163f5/bdb9256a-en.pdf" TargetMode="External"/><Relationship Id="rId5" Type="http://schemas.openxmlformats.org/officeDocument/2006/relationships/hyperlink" Target="https://prezi.com/p/cid94g7ccp8b/revitalizing-green-haven-florists-strategies-for-survival-and-growth" TargetMode="External"/><Relationship Id="rId4" Type="http://schemas.openxmlformats.org/officeDocument/2006/relationships/hyperlink" Target="https://doi.org/10.4018/978-1-7998-2559-3.ch016" TargetMode="External"/></Relationships>
</file>

<file path=ppt/notesSlides/_rels/notesSlide12.xml.rels><?xml version="1.0" encoding="UTF-8" standalone="yes"?>
<Relationships xmlns="http://schemas.openxmlformats.org/package/2006/relationships"><Relationship Id="rId8" Type="http://schemas.openxmlformats.org/officeDocument/2006/relationships/hyperlink" Target="https://www.researchgate.net/publication/371781828_Impact_of_Covid-19_on_Floriculture_Industry-Challenges_and_Strategies_Introduction" TargetMode="External"/><Relationship Id="rId3" Type="http://schemas.openxmlformats.org/officeDocument/2006/relationships/hyperlink" Target="https://doi.org/10.3390/horticulturae6040080" TargetMode="External"/><Relationship Id="rId7" Type="http://schemas.openxmlformats.org/officeDocument/2006/relationships/hyperlink" Target="https://doi.org/10.1016/j.actpsy.2025.104845" TargetMode="External"/><Relationship Id="rId2" Type="http://schemas.openxmlformats.org/officeDocument/2006/relationships/slide" Target="../slides/slide12.xml"/><Relationship Id="rId1" Type="http://schemas.openxmlformats.org/officeDocument/2006/relationships/notesMaster" Target="../notesMasters/notesMaster1.xml"/><Relationship Id="rId6" Type="http://schemas.openxmlformats.org/officeDocument/2006/relationships/hyperlink" Target="https://www.oecd.org/content/dam/oecd/en/publications/reports/2021/02/the-digital-transformation-of-smes_ec3163f5/bdb9256a-en.pdf" TargetMode="External"/><Relationship Id="rId5" Type="http://schemas.openxmlformats.org/officeDocument/2006/relationships/hyperlink" Target="https://prezi.com/p/cid94g7ccp8b/revitalizing-green-haven-florists-strategies-for-survival-and-growth" TargetMode="External"/><Relationship Id="rId4" Type="http://schemas.openxmlformats.org/officeDocument/2006/relationships/hyperlink" Target="https://doi.org/10.4018/978-1-7998-2559-3.ch016"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3610BA9-181F-4725-8D8C-C1C347CABE14}" type="slidenum">
              <a:rPr lang="en-US" smtClean="0"/>
              <a:t>1</a:t>
            </a:fld>
            <a:endParaRPr lang="en-US"/>
          </a:p>
        </p:txBody>
      </p:sp>
    </p:spTree>
    <p:extLst>
      <p:ext uri="{BB962C8B-B14F-4D97-AF65-F5344CB8AC3E}">
        <p14:creationId xmlns:p14="http://schemas.microsoft.com/office/powerpoint/2010/main" val="16176143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This presentation has discussed the case of Green Haven Florists, which is a start-up company that was established by Liam and Priya Patel in Norwich, UK, in 2016. The company has also been identified with its bespoke floral arrangements and sustainability that have seen the company a customer favourite. However, the present threat to Green Haven is the loss of revenue and pedestrian traffic, which is mostly contributed by the intensifying competition in the web and the rising costs of operation (Mehta, 2025). These issues are taken up step by step and strategic recommendations to modernise the business are being discussed as part of the presentation. The overall suggestions include; to enhance the site, to buy more digital marketing, and to offer flexible delivery systems so as to be ahead of the fast-evolving market.</a:t>
            </a:r>
            <a:endParaRPr lang="en-US" dirty="0"/>
          </a:p>
        </p:txBody>
      </p:sp>
      <p:sp>
        <p:nvSpPr>
          <p:cNvPr id="4" name="Slide Number Placeholder 3"/>
          <p:cNvSpPr>
            <a:spLocks noGrp="1"/>
          </p:cNvSpPr>
          <p:nvPr>
            <p:ph type="sldNum" sz="quarter" idx="5"/>
          </p:nvPr>
        </p:nvSpPr>
        <p:spPr/>
        <p:txBody>
          <a:bodyPr/>
          <a:lstStyle/>
          <a:p>
            <a:fld id="{C3610BA9-181F-4725-8D8C-C1C347CABE14}" type="slidenum">
              <a:rPr lang="en-US" smtClean="0"/>
              <a:t>2</a:t>
            </a:fld>
            <a:endParaRPr lang="en-US"/>
          </a:p>
        </p:txBody>
      </p:sp>
    </p:spTree>
    <p:extLst>
      <p:ext uri="{BB962C8B-B14F-4D97-AF65-F5344CB8AC3E}">
        <p14:creationId xmlns:p14="http://schemas.microsoft.com/office/powerpoint/2010/main" val="5866926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Green Haven Florists has had a number of challenges, with a 30% decline in in-store sales throughout the past year. The business has seen a decrease in foot traffic with the closures of businesses nearby and a general increase in online shopping (Shabnam </a:t>
            </a:r>
            <a:r>
              <a:rPr lang="en-GB" sz="1200" kern="1200" dirty="0" err="1">
                <a:solidFill>
                  <a:schemeClr val="tx1"/>
                </a:solidFill>
                <a:effectLst/>
                <a:latin typeface="+mn-lt"/>
                <a:ea typeface="+mn-ea"/>
                <a:cs typeface="+mn-cs"/>
              </a:rPr>
              <a:t>Pangtu</a:t>
            </a:r>
            <a:r>
              <a:rPr lang="en-GB" sz="1200" kern="1200" dirty="0">
                <a:solidFill>
                  <a:schemeClr val="tx1"/>
                </a:solidFill>
                <a:effectLst/>
                <a:latin typeface="+mn-lt"/>
                <a:ea typeface="+mn-ea"/>
                <a:cs typeface="+mn-cs"/>
              </a:rPr>
              <a:t> et al., 2023). In addition, more competition from online florists with their lower prices and convenient delivery services has put much pressure on. Increasing costs of operations, particularly for flowers and eco-friendly packaging, are taking a toll on profitability, making it a challenge to offer competitive prices and keep it green (Haron et al., 2024).</a:t>
            </a:r>
            <a:endParaRPr lang="en-US" dirty="0"/>
          </a:p>
        </p:txBody>
      </p:sp>
      <p:sp>
        <p:nvSpPr>
          <p:cNvPr id="4" name="Slide Number Placeholder 3"/>
          <p:cNvSpPr>
            <a:spLocks noGrp="1"/>
          </p:cNvSpPr>
          <p:nvPr>
            <p:ph type="sldNum" sz="quarter" idx="5"/>
          </p:nvPr>
        </p:nvSpPr>
        <p:spPr/>
        <p:txBody>
          <a:bodyPr/>
          <a:lstStyle/>
          <a:p>
            <a:fld id="{C3610BA9-181F-4725-8D8C-C1C347CABE14}" type="slidenum">
              <a:rPr lang="en-US" smtClean="0"/>
              <a:t>3</a:t>
            </a:fld>
            <a:endParaRPr lang="en-US"/>
          </a:p>
        </p:txBody>
      </p:sp>
    </p:spTree>
    <p:extLst>
      <p:ext uri="{BB962C8B-B14F-4D97-AF65-F5344CB8AC3E}">
        <p14:creationId xmlns:p14="http://schemas.microsoft.com/office/powerpoint/2010/main" val="42275986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5W2H Method is used to provide the structured analysis of Green Haven Florists' challenges. The who is owners of the business, Liam and Priya Patel, and the what is down declining revenue, less foot traffic and operational issues. These problems have happened in Norwich, UK, over the past year. This is due to the increasing online competition, increasing costs, and changing consumer preferences (Mehta, 2025). The why is because of the absence of present-day web-based advertising and an obsolete site. 30% of shop-floor deals have been down, defining how much of the issue there's been. This case analysis involves identifying the major factors influencing Green Haven Florists (</a:t>
            </a:r>
            <a:r>
              <a:rPr lang="en-GB" sz="1200" kern="1200" dirty="0" err="1">
                <a:solidFill>
                  <a:schemeClr val="tx1"/>
                </a:solidFill>
                <a:effectLst/>
                <a:latin typeface="+mn-lt"/>
                <a:ea typeface="+mn-ea"/>
                <a:cs typeface="+mn-cs"/>
              </a:rPr>
              <a:t>NSch</a:t>
            </a:r>
            <a:r>
              <a:rPr lang="en-GB" sz="1200" kern="1200" dirty="0">
                <a:solidFill>
                  <a:schemeClr val="tx1"/>
                </a:solidFill>
                <a:effectLst/>
                <a:latin typeface="+mn-lt"/>
                <a:ea typeface="+mn-ea"/>
                <a:cs typeface="+mn-cs"/>
              </a:rPr>
              <a:t>, 2025).</a:t>
            </a:r>
            <a:endParaRPr lang="en-US" dirty="0"/>
          </a:p>
        </p:txBody>
      </p:sp>
      <p:sp>
        <p:nvSpPr>
          <p:cNvPr id="4" name="Slide Number Placeholder 3"/>
          <p:cNvSpPr>
            <a:spLocks noGrp="1"/>
          </p:cNvSpPr>
          <p:nvPr>
            <p:ph type="sldNum" sz="quarter" idx="5"/>
          </p:nvPr>
        </p:nvSpPr>
        <p:spPr/>
        <p:txBody>
          <a:bodyPr/>
          <a:lstStyle/>
          <a:p>
            <a:fld id="{C3610BA9-181F-4725-8D8C-C1C347CABE14}" type="slidenum">
              <a:rPr lang="en-US" smtClean="0"/>
              <a:t>4</a:t>
            </a:fld>
            <a:endParaRPr lang="en-US"/>
          </a:p>
        </p:txBody>
      </p:sp>
    </p:spTree>
    <p:extLst>
      <p:ext uri="{BB962C8B-B14F-4D97-AF65-F5344CB8AC3E}">
        <p14:creationId xmlns:p14="http://schemas.microsoft.com/office/powerpoint/2010/main" val="22894949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PESTEL analysis of Green Haven Florists shows several environmental factors that influence the internal aspects of the business. Political factors Post post-Brexit regulations, and local tax policies, which add to operational costs (Green Haven). Increasing flower and material costs are creating a tight profit margin as well, while each consumer is becoming more conscious of their spending (</a:t>
            </a:r>
            <a:r>
              <a:rPr lang="en-GB" sz="1200" kern="1200" dirty="0" err="1">
                <a:solidFill>
                  <a:schemeClr val="tx1"/>
                </a:solidFill>
                <a:effectLst/>
                <a:latin typeface="+mn-lt"/>
                <a:ea typeface="+mn-ea"/>
                <a:cs typeface="+mn-cs"/>
              </a:rPr>
              <a:t>Citilci</a:t>
            </a:r>
            <a:r>
              <a:rPr lang="en-GB" sz="1200" kern="1200" dirty="0">
                <a:solidFill>
                  <a:schemeClr val="tx1"/>
                </a:solidFill>
                <a:effectLst/>
                <a:latin typeface="+mn-lt"/>
                <a:ea typeface="+mn-ea"/>
                <a:cs typeface="+mn-cs"/>
              </a:rPr>
              <a:t> and </a:t>
            </a:r>
            <a:r>
              <a:rPr lang="en-GB" sz="1200" kern="1200" dirty="0" err="1">
                <a:solidFill>
                  <a:schemeClr val="tx1"/>
                </a:solidFill>
                <a:effectLst/>
                <a:latin typeface="+mn-lt"/>
                <a:ea typeface="+mn-ea"/>
                <a:cs typeface="+mn-cs"/>
              </a:rPr>
              <a:t>Akbalik</a:t>
            </a:r>
            <a:r>
              <a:rPr lang="en-GB" sz="1200" kern="1200" dirty="0">
                <a:solidFill>
                  <a:schemeClr val="tx1"/>
                </a:solidFill>
                <a:effectLst/>
                <a:latin typeface="+mn-lt"/>
                <a:ea typeface="+mn-ea"/>
                <a:cs typeface="+mn-cs"/>
              </a:rPr>
              <a:t>, 2019). The foot traffic has been lower due to more people shopping online and a demand for sustainable products. If we are talking about digital marketing of the business, then we may be faced with technological difficulties, like an outdated website. Moreover, increased eco-material prices as well as legal requirements increase operational loads (</a:t>
            </a:r>
            <a:r>
              <a:rPr lang="en-GB" sz="1200" kern="1200" dirty="0" err="1">
                <a:solidFill>
                  <a:schemeClr val="tx1"/>
                </a:solidFill>
                <a:effectLst/>
                <a:latin typeface="+mn-lt"/>
                <a:ea typeface="+mn-ea"/>
                <a:cs typeface="+mn-cs"/>
              </a:rPr>
              <a:t>Ljubojevic</a:t>
            </a:r>
            <a:r>
              <a:rPr lang="en-GB" sz="1200" kern="1200" dirty="0">
                <a:solidFill>
                  <a:schemeClr val="tx1"/>
                </a:solidFill>
                <a:effectLst/>
                <a:latin typeface="+mn-lt"/>
                <a:ea typeface="+mn-ea"/>
                <a:cs typeface="+mn-cs"/>
              </a:rPr>
              <a:t> et al., 2022).</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C3610BA9-181F-4725-8D8C-C1C347CABE14}" type="slidenum">
              <a:rPr lang="en-US" smtClean="0"/>
              <a:t>5</a:t>
            </a:fld>
            <a:endParaRPr lang="en-US"/>
          </a:p>
        </p:txBody>
      </p:sp>
    </p:spTree>
    <p:extLst>
      <p:ext uri="{BB962C8B-B14F-4D97-AF65-F5344CB8AC3E}">
        <p14:creationId xmlns:p14="http://schemas.microsoft.com/office/powerpoint/2010/main" val="153004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Customer Sentiment and Feedback, New Zealand client opinion is very positive for Green Haven Florists, offering both positive and negative feedback from clients. The creativity and quality of the floral arrangements, which is one of the strengths of the business, is referred to as positive feedback. The site navigation, however, has negative feedback, as it is uneasy for the customer to navigate (Quan et al., 2025). Moreover, the customers have also requested flexible delivery and subscription services, meaning that they have more convenient requirements. To compensate for such concerns, customers are looking for more digital interaction and modern delivery services to improve the whole shopping experience and customer satisfaction (Ye Yujian, 2022).</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C3610BA9-181F-4725-8D8C-C1C347CABE14}" type="slidenum">
              <a:rPr lang="en-US" smtClean="0"/>
              <a:t>6</a:t>
            </a:fld>
            <a:endParaRPr lang="en-US"/>
          </a:p>
        </p:txBody>
      </p:sp>
    </p:spTree>
    <p:extLst>
      <p:ext uri="{BB962C8B-B14F-4D97-AF65-F5344CB8AC3E}">
        <p14:creationId xmlns:p14="http://schemas.microsoft.com/office/powerpoint/2010/main" val="33381450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Green Haven Florists has both internal and external competition. One of the local competitors has a strong Instagram presence with younger, social-media-savvy customers and generates brand loyalty with engaging content (OECD, 2021). On the other hand, a national competitor has competitive pricing and a variety of delivery options, including same-day delivery and subscriptions, making them more attractive to consumers who value convenience. The superiorities of competitors in digital visibility and accommodating delivery choices may impede Green Haven Florists in the competitive landscape (Quan et al., 2025). But in order to remain competitive, the business needs to improve its online marketing and delivery flexibility.</a:t>
            </a:r>
            <a:endParaRPr lang="en-US" sz="1200" kern="1200" dirty="0">
              <a:solidFill>
                <a:schemeClr val="tx1"/>
              </a:solidFill>
              <a:effectLst/>
              <a:latin typeface="+mn-lt"/>
              <a:ea typeface="+mn-ea"/>
              <a:cs typeface="+mn-cs"/>
            </a:endParaRPr>
          </a:p>
          <a:p>
            <a:br>
              <a:rPr lang="en-GB" sz="1200" kern="1200" dirty="0">
                <a:solidFill>
                  <a:schemeClr val="tx1"/>
                </a:solidFill>
                <a:effectLst/>
                <a:latin typeface="+mn-lt"/>
                <a:ea typeface="+mn-ea"/>
                <a:cs typeface="+mn-cs"/>
              </a:rPr>
            </a:br>
            <a:endParaRPr lang="en-US" dirty="0">
              <a:effectLst/>
            </a:endParaRPr>
          </a:p>
          <a:p>
            <a:r>
              <a:rPr lang="en-GB"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C3610BA9-181F-4725-8D8C-C1C347CABE14}" type="slidenum">
              <a:rPr lang="en-US" smtClean="0"/>
              <a:t>7</a:t>
            </a:fld>
            <a:endParaRPr lang="en-US"/>
          </a:p>
        </p:txBody>
      </p:sp>
    </p:spTree>
    <p:extLst>
      <p:ext uri="{BB962C8B-B14F-4D97-AF65-F5344CB8AC3E}">
        <p14:creationId xmlns:p14="http://schemas.microsoft.com/office/powerpoint/2010/main" val="6608330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cause-and-effect diagram presents the most prominent issues that Green Haven Florists is experiencing. It is due to the reduction in foot traffic because of the closures of nearby businesses, and the mode of shopping has changed towards online shopping and also its outdated website, which doesn't help in online engagement (Mehta, 2025). The high costs of flowers, materials and eco-friendly packaging also contribute to the considerable operating costs that are a major drain on profitability. These elements result in problems of customer acquisition and growing pressure of competition from local florists and those with a Web presence. The end impact of these challenges is diminished revenue, as a result of diminished in-store sales and failing to effectively compete within the digital and price-based market (Haron et al., 2024).</a:t>
            </a:r>
            <a:endParaRPr lang="en-US" dirty="0"/>
          </a:p>
        </p:txBody>
      </p:sp>
      <p:sp>
        <p:nvSpPr>
          <p:cNvPr id="4" name="Slide Number Placeholder 3"/>
          <p:cNvSpPr>
            <a:spLocks noGrp="1"/>
          </p:cNvSpPr>
          <p:nvPr>
            <p:ph type="sldNum" sz="quarter" idx="5"/>
          </p:nvPr>
        </p:nvSpPr>
        <p:spPr/>
        <p:txBody>
          <a:bodyPr/>
          <a:lstStyle/>
          <a:p>
            <a:fld id="{C3610BA9-181F-4725-8D8C-C1C347CABE14}" type="slidenum">
              <a:rPr lang="en-US" smtClean="0"/>
              <a:t>8</a:t>
            </a:fld>
            <a:endParaRPr lang="en-US"/>
          </a:p>
        </p:txBody>
      </p:sp>
    </p:spTree>
    <p:extLst>
      <p:ext uri="{BB962C8B-B14F-4D97-AF65-F5344CB8AC3E}">
        <p14:creationId xmlns:p14="http://schemas.microsoft.com/office/powerpoint/2010/main" val="37011080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four major areas of focus for the Strategic Decision Making for Green Haven Florists are </a:t>
            </a:r>
            <a:endParaRPr lang="en-US"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Website Revamp:</a:t>
            </a:r>
            <a:r>
              <a:rPr lang="en-GB" sz="1200" kern="1200" dirty="0">
                <a:solidFill>
                  <a:schemeClr val="tx1"/>
                </a:solidFill>
                <a:effectLst/>
                <a:latin typeface="+mn-lt"/>
                <a:ea typeface="+mn-ea"/>
                <a:cs typeface="+mn-cs"/>
              </a:rPr>
              <a:t> Changing the website to better serve users, be mobile-friendly and increase online sales (Chen and Huang, 2020). </a:t>
            </a:r>
            <a:endParaRPr lang="en-US"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Digital Marketing:</a:t>
            </a:r>
            <a:r>
              <a:rPr lang="en-GB" sz="1200" kern="1200" dirty="0">
                <a:solidFill>
                  <a:schemeClr val="tx1"/>
                </a:solidFill>
                <a:effectLst/>
                <a:latin typeface="+mn-lt"/>
                <a:ea typeface="+mn-ea"/>
                <a:cs typeface="+mn-cs"/>
              </a:rPr>
              <a:t> Commitment to specific social media advertising and online ads to build an audience in an attempt to raise brand awareness and reach out to a more significant part of the general population. </a:t>
            </a:r>
            <a:endParaRPr lang="en-US"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Subscription Services:</a:t>
            </a:r>
            <a:r>
              <a:rPr lang="en-GB" sz="1200" kern="1200" dirty="0">
                <a:solidFill>
                  <a:schemeClr val="tx1"/>
                </a:solidFill>
                <a:effectLst/>
                <a:latin typeface="+mn-lt"/>
                <a:ea typeface="+mn-ea"/>
                <a:cs typeface="+mn-cs"/>
              </a:rPr>
              <a:t> Tests to establish a recurring income stream through flower delivery subscriptions to generate acquisition of client loyalty (OECD, 2021). </a:t>
            </a:r>
            <a:endParaRPr lang="en-US"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Flexible Delivery Structure:</a:t>
            </a:r>
            <a:r>
              <a:rPr lang="en-GB" sz="1200" kern="1200" dirty="0">
                <a:solidFill>
                  <a:schemeClr val="tx1"/>
                </a:solidFill>
                <a:effectLst/>
                <a:latin typeface="+mn-lt"/>
                <a:ea typeface="+mn-ea"/>
                <a:cs typeface="+mn-cs"/>
              </a:rPr>
              <a:t> The flexible delivery structure could be conducted by adopting a same-day delivery system and timed delivery slots as a delivery option in order to give convenience and differentiate the firm among its competitors, thus resulting in high customer satisfaction and business.</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C3610BA9-181F-4725-8D8C-C1C347CABE14}" type="slidenum">
              <a:rPr lang="en-US" smtClean="0"/>
              <a:t>9</a:t>
            </a:fld>
            <a:endParaRPr lang="en-US"/>
          </a:p>
        </p:txBody>
      </p:sp>
    </p:spTree>
    <p:extLst>
      <p:ext uri="{BB962C8B-B14F-4D97-AF65-F5344CB8AC3E}">
        <p14:creationId xmlns:p14="http://schemas.microsoft.com/office/powerpoint/2010/main" val="13915049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Green Haven Florists needs to be flexible in the market, which is fast changing. Major conclusions are as follows: The old-fashioned site does not facilitate online communication and purchases, which leaves the number of attracted clients small. Competition pressure is implied by other local florists and national franchises with better online presence and more flexible delivery services. The profitability is being affected by the skyrocketing costs of flowers and sustainable materials. The feedback obtained by customers indicates that they would like to have an opportunity to select their delivery models and experience the Internet better. It is consequently apparent that to secure the future in the marketplace, the strategic value of modernising its digital image, introducing mobile delivery opportunities and addressing the rising costs, Green Haven must face.</a:t>
            </a:r>
            <a:endParaRPr lang="en-US" dirty="0"/>
          </a:p>
        </p:txBody>
      </p:sp>
      <p:sp>
        <p:nvSpPr>
          <p:cNvPr id="4" name="Slide Number Placeholder 3"/>
          <p:cNvSpPr>
            <a:spLocks noGrp="1"/>
          </p:cNvSpPr>
          <p:nvPr>
            <p:ph type="sldNum" sz="quarter" idx="5"/>
          </p:nvPr>
        </p:nvSpPr>
        <p:spPr/>
        <p:txBody>
          <a:bodyPr/>
          <a:lstStyle/>
          <a:p>
            <a:fld id="{C3610BA9-181F-4725-8D8C-C1C347CABE14}" type="slidenum">
              <a:rPr lang="en-US" smtClean="0"/>
              <a:t>10</a:t>
            </a:fld>
            <a:endParaRPr lang="en-US"/>
          </a:p>
        </p:txBody>
      </p:sp>
    </p:spTree>
    <p:extLst>
      <p:ext uri="{BB962C8B-B14F-4D97-AF65-F5344CB8AC3E}">
        <p14:creationId xmlns:p14="http://schemas.microsoft.com/office/powerpoint/2010/main" val="1534195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Chen, L.-C. and Huang, L.-C. (2020). The Motivation, Strategies, and Barriers for Adopting Social Media Marketing in the Flower Retailing Business. </a:t>
            </a:r>
            <a:r>
              <a:rPr lang="en-GB" sz="1200" i="1" kern="1200" dirty="0" err="1">
                <a:solidFill>
                  <a:schemeClr val="tx1"/>
                </a:solidFill>
                <a:effectLst/>
                <a:latin typeface="+mn-lt"/>
                <a:ea typeface="+mn-ea"/>
                <a:cs typeface="+mn-cs"/>
              </a:rPr>
              <a:t>Horticulturae</a:t>
            </a:r>
            <a:r>
              <a:rPr lang="en-GB" sz="1200" kern="1200" dirty="0">
                <a:solidFill>
                  <a:schemeClr val="tx1"/>
                </a:solidFill>
                <a:effectLst/>
                <a:latin typeface="+mn-lt"/>
                <a:ea typeface="+mn-ea"/>
                <a:cs typeface="+mn-cs"/>
              </a:rPr>
              <a:t>, [online] 6(4), p.80. Doi: </a:t>
            </a:r>
            <a:r>
              <a:rPr lang="en-GB" sz="1200" u="sng" kern="1200" dirty="0">
                <a:solidFill>
                  <a:schemeClr val="tx1"/>
                </a:solidFill>
                <a:effectLst/>
                <a:latin typeface="+mn-lt"/>
                <a:ea typeface="+mn-ea"/>
                <a:cs typeface="+mn-cs"/>
                <a:hlinkClick r:id="rId3"/>
              </a:rPr>
              <a:t>https://doi.org/10.3390/horticulturae6040080</a:t>
            </a:r>
            <a:r>
              <a:rPr lang="en-GB" sz="1200" kern="1200" dirty="0">
                <a:solidFill>
                  <a:schemeClr val="tx1"/>
                </a:solidFill>
                <a:effectLst/>
                <a:latin typeface="+mn-lt"/>
                <a:ea typeface="+mn-ea"/>
                <a:cs typeface="+mn-cs"/>
              </a:rPr>
              <a:t>.</a:t>
            </a:r>
            <a:endParaRPr lang="en-US" sz="1200" kern="1200" dirty="0">
              <a:solidFill>
                <a:schemeClr val="tx1"/>
              </a:solidFill>
              <a:effectLst/>
              <a:latin typeface="+mn-lt"/>
              <a:ea typeface="+mn-ea"/>
              <a:cs typeface="+mn-cs"/>
            </a:endParaRPr>
          </a:p>
          <a:p>
            <a:r>
              <a:rPr lang="en-GB" sz="1200" kern="1200" dirty="0" err="1">
                <a:solidFill>
                  <a:schemeClr val="tx1"/>
                </a:solidFill>
                <a:effectLst/>
                <a:latin typeface="+mn-lt"/>
                <a:ea typeface="+mn-ea"/>
                <a:cs typeface="+mn-cs"/>
              </a:rPr>
              <a:t>Citilci</a:t>
            </a:r>
            <a:r>
              <a:rPr lang="en-GB" sz="1200" kern="1200" dirty="0">
                <a:solidFill>
                  <a:schemeClr val="tx1"/>
                </a:solidFill>
                <a:effectLst/>
                <a:latin typeface="+mn-lt"/>
                <a:ea typeface="+mn-ea"/>
                <a:cs typeface="+mn-cs"/>
              </a:rPr>
              <a:t>, T. and </a:t>
            </a:r>
            <a:r>
              <a:rPr lang="en-GB" sz="1200" kern="1200" dirty="0" err="1">
                <a:solidFill>
                  <a:schemeClr val="tx1"/>
                </a:solidFill>
                <a:effectLst/>
                <a:latin typeface="+mn-lt"/>
                <a:ea typeface="+mn-ea"/>
                <a:cs typeface="+mn-cs"/>
              </a:rPr>
              <a:t>Akbalik</a:t>
            </a:r>
            <a:r>
              <a:rPr lang="en-GB" sz="1200" kern="1200" dirty="0">
                <a:solidFill>
                  <a:schemeClr val="tx1"/>
                </a:solidFill>
                <a:effectLst/>
                <a:latin typeface="+mn-lt"/>
                <a:ea typeface="+mn-ea"/>
                <a:cs typeface="+mn-cs"/>
              </a:rPr>
              <a:t>, M. (2019). The Importance of PESTEL Analysis for the Environmental Scanning Process. </a:t>
            </a:r>
            <a:r>
              <a:rPr lang="en-GB" sz="1200" i="1" kern="1200" dirty="0">
                <a:solidFill>
                  <a:schemeClr val="tx1"/>
                </a:solidFill>
                <a:effectLst/>
                <a:latin typeface="+mn-lt"/>
                <a:ea typeface="+mn-ea"/>
                <a:cs typeface="+mn-cs"/>
              </a:rPr>
              <a:t>Advances in Marketing, Customer Relationship Management, and E-Services</a:t>
            </a:r>
            <a:r>
              <a:rPr lang="en-GB" sz="1200" kern="1200" dirty="0">
                <a:solidFill>
                  <a:schemeClr val="tx1"/>
                </a:solidFill>
                <a:effectLst/>
                <a:latin typeface="+mn-lt"/>
                <a:ea typeface="+mn-ea"/>
                <a:cs typeface="+mn-cs"/>
              </a:rPr>
              <a:t>, [online] pp.336–357. Doi: </a:t>
            </a:r>
            <a:r>
              <a:rPr lang="en-GB" sz="1200" u="sng" kern="1200" dirty="0">
                <a:solidFill>
                  <a:schemeClr val="tx1"/>
                </a:solidFill>
                <a:effectLst/>
                <a:latin typeface="+mn-lt"/>
                <a:ea typeface="+mn-ea"/>
                <a:cs typeface="+mn-cs"/>
                <a:hlinkClick r:id="rId4"/>
              </a:rPr>
              <a:t>https://doi.org/10.4018/978-1-7998-2559-3.ch016</a:t>
            </a:r>
            <a:r>
              <a:rPr lang="en-GB" sz="1200" kern="1200" dirty="0">
                <a:solidFill>
                  <a:schemeClr val="tx1"/>
                </a:solidFill>
                <a:effectLst/>
                <a:latin typeface="+mn-lt"/>
                <a:ea typeface="+mn-ea"/>
                <a:cs typeface="+mn-cs"/>
              </a:rPr>
              <a:t>.</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HARON, H., DEWANTI, R., HERIYANTI, P. and GUI, A. (2024). SUSTAINABILITY OF FLOWER VENDORS AT PASAR BUNGA RAWA BELONG, JAKARTA, INDONESIA. In </a:t>
            </a:r>
            <a:r>
              <a:rPr lang="en-GB" sz="1200" i="1" kern="1200" dirty="0">
                <a:solidFill>
                  <a:schemeClr val="tx1"/>
                </a:solidFill>
                <a:effectLst/>
                <a:latin typeface="+mn-lt"/>
                <a:ea typeface="+mn-ea"/>
                <a:cs typeface="+mn-cs"/>
              </a:rPr>
              <a:t>ICCD</a:t>
            </a:r>
            <a:r>
              <a:rPr lang="en-GB" sz="1200" kern="1200" dirty="0">
                <a:solidFill>
                  <a:schemeClr val="tx1"/>
                </a:solidFill>
                <a:effectLst/>
                <a:latin typeface="+mn-lt"/>
                <a:ea typeface="+mn-ea"/>
                <a:cs typeface="+mn-cs"/>
              </a:rPr>
              <a:t> (Vol. 6, No. 1, pp. 574-583).</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Ljubojević, M., </a:t>
            </a:r>
            <a:r>
              <a:rPr lang="en-GB" sz="1200" kern="1200" dirty="0" err="1">
                <a:solidFill>
                  <a:schemeClr val="tx1"/>
                </a:solidFill>
                <a:effectLst/>
                <a:latin typeface="+mn-lt"/>
                <a:ea typeface="+mn-ea"/>
                <a:cs typeface="+mn-cs"/>
              </a:rPr>
              <a:t>Narandžić</a:t>
            </a:r>
            <a:r>
              <a:rPr lang="en-GB" sz="1200" kern="1200" dirty="0">
                <a:solidFill>
                  <a:schemeClr val="tx1"/>
                </a:solidFill>
                <a:effectLst/>
                <a:latin typeface="+mn-lt"/>
                <a:ea typeface="+mn-ea"/>
                <a:cs typeface="+mn-cs"/>
              </a:rPr>
              <a:t>, T., Ostojić, J., Božanić </a:t>
            </a:r>
            <a:r>
              <a:rPr lang="en-GB" sz="1200" kern="1200" dirty="0" err="1">
                <a:solidFill>
                  <a:schemeClr val="tx1"/>
                </a:solidFill>
                <a:effectLst/>
                <a:latin typeface="+mn-lt"/>
                <a:ea typeface="+mn-ea"/>
                <a:cs typeface="+mn-cs"/>
              </a:rPr>
              <a:t>Tanjga</a:t>
            </a:r>
            <a:r>
              <a:rPr lang="en-GB" sz="1200" kern="1200" dirty="0">
                <a:solidFill>
                  <a:schemeClr val="tx1"/>
                </a:solidFill>
                <a:effectLst/>
                <a:latin typeface="+mn-lt"/>
                <a:ea typeface="+mn-ea"/>
                <a:cs typeface="+mn-cs"/>
              </a:rPr>
              <a:t>, B., </a:t>
            </a:r>
            <a:r>
              <a:rPr lang="en-GB" sz="1200" kern="1200" dirty="0" err="1">
                <a:solidFill>
                  <a:schemeClr val="tx1"/>
                </a:solidFill>
                <a:effectLst/>
                <a:latin typeface="+mn-lt"/>
                <a:ea typeface="+mn-ea"/>
                <a:cs typeface="+mn-cs"/>
              </a:rPr>
              <a:t>Grubač</a:t>
            </a:r>
            <a:r>
              <a:rPr lang="en-GB" sz="1200" kern="1200" dirty="0">
                <a:solidFill>
                  <a:schemeClr val="tx1"/>
                </a:solidFill>
                <a:effectLst/>
                <a:latin typeface="+mn-lt"/>
                <a:ea typeface="+mn-ea"/>
                <a:cs typeface="+mn-cs"/>
              </a:rPr>
              <a:t>, M., Kolarov, R., Greksa, A. and Pušić, M., (2022). Rethinking horticulture to meet sustainable development goals—the case study of Novi Sad, Serbia. </a:t>
            </a:r>
            <a:r>
              <a:rPr lang="en-GB" sz="1200" i="1" kern="1200" dirty="0" err="1">
                <a:solidFill>
                  <a:schemeClr val="tx1"/>
                </a:solidFill>
                <a:effectLst/>
                <a:latin typeface="+mn-lt"/>
                <a:ea typeface="+mn-ea"/>
                <a:cs typeface="+mn-cs"/>
              </a:rPr>
              <a:t>Horticulturae</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8</a:t>
            </a:r>
            <a:r>
              <a:rPr lang="en-GB" sz="1200" kern="1200" dirty="0">
                <a:solidFill>
                  <a:schemeClr val="tx1"/>
                </a:solidFill>
                <a:effectLst/>
                <a:latin typeface="+mn-lt"/>
                <a:ea typeface="+mn-ea"/>
                <a:cs typeface="+mn-cs"/>
              </a:rPr>
              <a:t>(12), p.1222.</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Mehta, T. (2025). </a:t>
            </a:r>
            <a:r>
              <a:rPr lang="en-GB" sz="1200" i="1" kern="1200" dirty="0">
                <a:solidFill>
                  <a:schemeClr val="tx1"/>
                </a:solidFill>
                <a:effectLst/>
                <a:latin typeface="+mn-lt"/>
                <a:ea typeface="+mn-ea"/>
                <a:cs typeface="+mn-cs"/>
              </a:rPr>
              <a:t>Revitalising Green Haven Florists: Strategies for Survival and Growth</a:t>
            </a:r>
            <a:r>
              <a:rPr lang="en-GB" sz="1200" kern="1200" dirty="0">
                <a:solidFill>
                  <a:schemeClr val="tx1"/>
                </a:solidFill>
                <a:effectLst/>
                <a:latin typeface="+mn-lt"/>
                <a:ea typeface="+mn-ea"/>
                <a:cs typeface="+mn-cs"/>
              </a:rPr>
              <a:t>. [online] prezi.com. Available at: </a:t>
            </a:r>
            <a:r>
              <a:rPr lang="en-GB" sz="1200" u="sng" kern="1200" dirty="0">
                <a:solidFill>
                  <a:schemeClr val="tx1"/>
                </a:solidFill>
                <a:effectLst/>
                <a:latin typeface="+mn-lt"/>
                <a:ea typeface="+mn-ea"/>
                <a:cs typeface="+mn-cs"/>
                <a:hlinkClick r:id="rId5"/>
              </a:rPr>
              <a:t>https://prezi.com/p/cid94g7ccp8b/revitalizing-green-haven-florists-strategies-for-survival-and-growth</a:t>
            </a:r>
            <a:r>
              <a:rPr lang="en-GB" sz="1200" kern="1200" dirty="0">
                <a:solidFill>
                  <a:schemeClr val="tx1"/>
                </a:solidFill>
                <a:effectLst/>
                <a:latin typeface="+mn-lt"/>
                <a:ea typeface="+mn-ea"/>
                <a:cs typeface="+mn-cs"/>
              </a:rPr>
              <a:t>.</a:t>
            </a:r>
            <a:endParaRPr lang="en-US" sz="1200" kern="1200" dirty="0">
              <a:solidFill>
                <a:schemeClr val="tx1"/>
              </a:solidFill>
              <a:effectLst/>
              <a:latin typeface="+mn-lt"/>
              <a:ea typeface="+mn-ea"/>
              <a:cs typeface="+mn-cs"/>
            </a:endParaRPr>
          </a:p>
          <a:p>
            <a:r>
              <a:rPr lang="en-GB" sz="1200" kern="1200" dirty="0" err="1">
                <a:solidFill>
                  <a:schemeClr val="tx1"/>
                </a:solidFill>
                <a:effectLst/>
                <a:latin typeface="+mn-lt"/>
                <a:ea typeface="+mn-ea"/>
                <a:cs typeface="+mn-cs"/>
              </a:rPr>
              <a:t>NSch</a:t>
            </a:r>
            <a:r>
              <a:rPr lang="en-GB" sz="1200" kern="1200" dirty="0">
                <a:solidFill>
                  <a:schemeClr val="tx1"/>
                </a:solidFill>
                <a:effectLst/>
                <a:latin typeface="+mn-lt"/>
                <a:ea typeface="+mn-ea"/>
                <a:cs typeface="+mn-cs"/>
              </a:rPr>
              <a:t>, R.T., (2025). Revival and Survival: Is the British cut flower industry prepared for a 2-degree warming world?</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OECD (2021). </a:t>
            </a:r>
            <a:r>
              <a:rPr lang="en-GB" sz="1200" i="1" kern="1200" dirty="0">
                <a:solidFill>
                  <a:schemeClr val="tx1"/>
                </a:solidFill>
                <a:effectLst/>
                <a:latin typeface="+mn-lt"/>
                <a:ea typeface="+mn-ea"/>
                <a:cs typeface="+mn-cs"/>
              </a:rPr>
              <a:t>OECD Studies on SMEs and Entrepreneurship: The Digital Transformation of SMEs</a:t>
            </a:r>
            <a:r>
              <a:rPr lang="en-GB" sz="1200" kern="1200" dirty="0">
                <a:solidFill>
                  <a:schemeClr val="tx1"/>
                </a:solidFill>
                <a:effectLst/>
                <a:latin typeface="+mn-lt"/>
                <a:ea typeface="+mn-ea"/>
                <a:cs typeface="+mn-cs"/>
              </a:rPr>
              <a:t>. [online] Available at: </a:t>
            </a:r>
            <a:r>
              <a:rPr lang="en-GB" sz="1200" u="sng" kern="1200" dirty="0">
                <a:solidFill>
                  <a:schemeClr val="tx1"/>
                </a:solidFill>
                <a:effectLst/>
                <a:latin typeface="+mn-lt"/>
                <a:ea typeface="+mn-ea"/>
                <a:cs typeface="+mn-cs"/>
                <a:hlinkClick r:id="rId6"/>
              </a:rPr>
              <a:t>https://www.oecd.org/content/dam/oecd/en/publications/reports/2021/02/the-digital-transformation-of-smes_ec3163f5/bdb9256a-en.pdf</a:t>
            </a:r>
            <a:r>
              <a:rPr lang="en-GB" sz="1200" kern="1200" dirty="0">
                <a:solidFill>
                  <a:schemeClr val="tx1"/>
                </a:solidFill>
                <a:effectLst/>
                <a:latin typeface="+mn-lt"/>
                <a:ea typeface="+mn-ea"/>
                <a:cs typeface="+mn-cs"/>
              </a:rPr>
              <a:t>.</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Quan, L., Han, H., Ariza-Montes, A., Ryu, H.B. and Yu, J. (2025). Emerging nature café: Boosting customer quality of life, emotional well-being, and positive approach behaviour. </a:t>
            </a:r>
            <a:r>
              <a:rPr lang="en-GB" sz="1200" i="1" kern="1200" dirty="0">
                <a:solidFill>
                  <a:schemeClr val="tx1"/>
                </a:solidFill>
                <a:effectLst/>
                <a:latin typeface="+mn-lt"/>
                <a:ea typeface="+mn-ea"/>
                <a:cs typeface="+mn-cs"/>
              </a:rPr>
              <a:t>Acta </a:t>
            </a:r>
            <a:r>
              <a:rPr lang="en-GB" sz="1200" i="1" kern="1200" dirty="0" err="1">
                <a:solidFill>
                  <a:schemeClr val="tx1"/>
                </a:solidFill>
                <a:effectLst/>
                <a:latin typeface="+mn-lt"/>
                <a:ea typeface="+mn-ea"/>
                <a:cs typeface="+mn-cs"/>
              </a:rPr>
              <a:t>Psychologica</a:t>
            </a:r>
            <a:r>
              <a:rPr lang="en-GB" sz="1200" kern="1200" dirty="0">
                <a:solidFill>
                  <a:schemeClr val="tx1"/>
                </a:solidFill>
                <a:effectLst/>
                <a:latin typeface="+mn-lt"/>
                <a:ea typeface="+mn-ea"/>
                <a:cs typeface="+mn-cs"/>
              </a:rPr>
              <a:t>, [online] 254, p.104845. Doi: </a:t>
            </a:r>
            <a:r>
              <a:rPr lang="en-GB" sz="1200" u="sng" kern="1200" dirty="0">
                <a:solidFill>
                  <a:schemeClr val="tx1"/>
                </a:solidFill>
                <a:effectLst/>
                <a:latin typeface="+mn-lt"/>
                <a:ea typeface="+mn-ea"/>
                <a:cs typeface="+mn-cs"/>
                <a:hlinkClick r:id="rId7"/>
              </a:rPr>
              <a:t>https://doi.org/10.1016/j.actpsy.2025.104845</a:t>
            </a:r>
            <a:r>
              <a:rPr lang="en-GB" sz="1200" kern="1200" dirty="0">
                <a:solidFill>
                  <a:schemeClr val="tx1"/>
                </a:solidFill>
                <a:effectLst/>
                <a:latin typeface="+mn-lt"/>
                <a:ea typeface="+mn-ea"/>
                <a:cs typeface="+mn-cs"/>
              </a:rPr>
              <a:t>.</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Shabnam </a:t>
            </a:r>
            <a:r>
              <a:rPr lang="en-GB" sz="1200" kern="1200" dirty="0" err="1">
                <a:solidFill>
                  <a:schemeClr val="tx1"/>
                </a:solidFill>
                <a:effectLst/>
                <a:latin typeface="+mn-lt"/>
                <a:ea typeface="+mn-ea"/>
                <a:cs typeface="+mn-cs"/>
              </a:rPr>
              <a:t>Pangtu</a:t>
            </a:r>
            <a:r>
              <a:rPr lang="en-GB" sz="1200" kern="1200" dirty="0">
                <a:solidFill>
                  <a:schemeClr val="tx1"/>
                </a:solidFill>
                <a:effectLst/>
                <a:latin typeface="+mn-lt"/>
                <a:ea typeface="+mn-ea"/>
                <a:cs typeface="+mn-cs"/>
              </a:rPr>
              <a:t>, Sharma, P., Dhiman, S.R., Thakur, D. and Negi, M. (2023). </a:t>
            </a:r>
            <a:r>
              <a:rPr lang="en-GB" sz="1200" i="1" kern="1200" dirty="0">
                <a:solidFill>
                  <a:schemeClr val="tx1"/>
                </a:solidFill>
                <a:effectLst/>
                <a:latin typeface="+mn-lt"/>
                <a:ea typeface="+mn-ea"/>
                <a:cs typeface="+mn-cs"/>
              </a:rPr>
              <a:t>Impact of Covid-19 on Floriculture Industry-Challenges and Strategies. Introduction</a:t>
            </a:r>
            <a:r>
              <a:rPr lang="en-GB" sz="1200" kern="1200" dirty="0">
                <a:solidFill>
                  <a:schemeClr val="tx1"/>
                </a:solidFill>
                <a:effectLst/>
                <a:latin typeface="+mn-lt"/>
                <a:ea typeface="+mn-ea"/>
                <a:cs typeface="+mn-cs"/>
              </a:rPr>
              <a:t>. [online] Available at: </a:t>
            </a:r>
            <a:r>
              <a:rPr lang="en-GB" sz="1200" u="sng" kern="1200" dirty="0">
                <a:solidFill>
                  <a:schemeClr val="tx1"/>
                </a:solidFill>
                <a:effectLst/>
                <a:latin typeface="+mn-lt"/>
                <a:ea typeface="+mn-ea"/>
                <a:cs typeface="+mn-cs"/>
                <a:hlinkClick r:id="rId8"/>
              </a:rPr>
              <a:t>https://www.researchgate.net/publication/371781828_Impact_of_Covid-19_on_Floriculture_Industry-Challenges_and_Strategies_Introduction</a:t>
            </a:r>
            <a:r>
              <a:rPr lang="en-GB" sz="1200" kern="1200" dirty="0">
                <a:solidFill>
                  <a:schemeClr val="tx1"/>
                </a:solidFill>
                <a:effectLst/>
                <a:latin typeface="+mn-lt"/>
                <a:ea typeface="+mn-ea"/>
                <a:cs typeface="+mn-cs"/>
              </a:rPr>
              <a:t>.</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Ye Yujian (2022). </a:t>
            </a:r>
            <a:r>
              <a:rPr lang="en-GB" sz="1200" i="1" kern="1200" dirty="0">
                <a:solidFill>
                  <a:schemeClr val="tx1"/>
                </a:solidFill>
                <a:effectLst/>
                <a:latin typeface="+mn-lt"/>
                <a:ea typeface="+mn-ea"/>
                <a:cs typeface="+mn-cs"/>
              </a:rPr>
              <a:t>Modelling and Analysing the Market Integration of Flexible Demand and Storage Resources</a:t>
            </a:r>
            <a:r>
              <a:rPr lang="en-GB" sz="1200" kern="1200" dirty="0">
                <a:solidFill>
                  <a:schemeClr val="tx1"/>
                </a:solidFill>
                <a:effectLst/>
                <a:latin typeface="+mn-lt"/>
                <a:ea typeface="+mn-ea"/>
                <a:cs typeface="+mn-cs"/>
              </a:rPr>
              <a:t>. Springer Nature.</a:t>
            </a:r>
            <a:endParaRPr lang="en-US"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C3610BA9-181F-4725-8D8C-C1C347CABE14}" type="slidenum">
              <a:rPr lang="en-US" smtClean="0"/>
              <a:t>11</a:t>
            </a:fld>
            <a:endParaRPr lang="en-US"/>
          </a:p>
        </p:txBody>
      </p:sp>
    </p:spTree>
    <p:extLst>
      <p:ext uri="{BB962C8B-B14F-4D97-AF65-F5344CB8AC3E}">
        <p14:creationId xmlns:p14="http://schemas.microsoft.com/office/powerpoint/2010/main" val="39955767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Chen, L.-C. and Huang, L.-C. (2020). The Motivation, Strategies, and Barriers for Adopting Social Media Marketing in the Flower Retailing Business. </a:t>
            </a:r>
            <a:r>
              <a:rPr lang="en-GB" sz="1200" i="1" kern="1200" dirty="0" err="1">
                <a:solidFill>
                  <a:schemeClr val="tx1"/>
                </a:solidFill>
                <a:effectLst/>
                <a:latin typeface="+mn-lt"/>
                <a:ea typeface="+mn-ea"/>
                <a:cs typeface="+mn-cs"/>
              </a:rPr>
              <a:t>Horticulturae</a:t>
            </a:r>
            <a:r>
              <a:rPr lang="en-GB" sz="1200" kern="1200" dirty="0">
                <a:solidFill>
                  <a:schemeClr val="tx1"/>
                </a:solidFill>
                <a:effectLst/>
                <a:latin typeface="+mn-lt"/>
                <a:ea typeface="+mn-ea"/>
                <a:cs typeface="+mn-cs"/>
              </a:rPr>
              <a:t>, [online] 6(4), p.80. Doi: </a:t>
            </a:r>
            <a:r>
              <a:rPr lang="en-GB" sz="1200" u="sng" kern="1200" dirty="0">
                <a:solidFill>
                  <a:schemeClr val="tx1"/>
                </a:solidFill>
                <a:effectLst/>
                <a:latin typeface="+mn-lt"/>
                <a:ea typeface="+mn-ea"/>
                <a:cs typeface="+mn-cs"/>
                <a:hlinkClick r:id="rId3"/>
              </a:rPr>
              <a:t>https://doi.org/10.3390/horticulturae6040080</a:t>
            </a:r>
            <a:r>
              <a:rPr lang="en-GB" sz="1200" kern="1200" dirty="0">
                <a:solidFill>
                  <a:schemeClr val="tx1"/>
                </a:solidFill>
                <a:effectLst/>
                <a:latin typeface="+mn-lt"/>
                <a:ea typeface="+mn-ea"/>
                <a:cs typeface="+mn-cs"/>
              </a:rPr>
              <a:t>.</a:t>
            </a:r>
            <a:endParaRPr lang="en-US" sz="1200" kern="1200" dirty="0">
              <a:solidFill>
                <a:schemeClr val="tx1"/>
              </a:solidFill>
              <a:effectLst/>
              <a:latin typeface="+mn-lt"/>
              <a:ea typeface="+mn-ea"/>
              <a:cs typeface="+mn-cs"/>
            </a:endParaRPr>
          </a:p>
          <a:p>
            <a:r>
              <a:rPr lang="en-GB" sz="1200" kern="1200" dirty="0" err="1">
                <a:solidFill>
                  <a:schemeClr val="tx1"/>
                </a:solidFill>
                <a:effectLst/>
                <a:latin typeface="+mn-lt"/>
                <a:ea typeface="+mn-ea"/>
                <a:cs typeface="+mn-cs"/>
              </a:rPr>
              <a:t>Citilci</a:t>
            </a:r>
            <a:r>
              <a:rPr lang="en-GB" sz="1200" kern="1200" dirty="0">
                <a:solidFill>
                  <a:schemeClr val="tx1"/>
                </a:solidFill>
                <a:effectLst/>
                <a:latin typeface="+mn-lt"/>
                <a:ea typeface="+mn-ea"/>
                <a:cs typeface="+mn-cs"/>
              </a:rPr>
              <a:t>, T. and </a:t>
            </a:r>
            <a:r>
              <a:rPr lang="en-GB" sz="1200" kern="1200" dirty="0" err="1">
                <a:solidFill>
                  <a:schemeClr val="tx1"/>
                </a:solidFill>
                <a:effectLst/>
                <a:latin typeface="+mn-lt"/>
                <a:ea typeface="+mn-ea"/>
                <a:cs typeface="+mn-cs"/>
              </a:rPr>
              <a:t>Akbalik</a:t>
            </a:r>
            <a:r>
              <a:rPr lang="en-GB" sz="1200" kern="1200" dirty="0">
                <a:solidFill>
                  <a:schemeClr val="tx1"/>
                </a:solidFill>
                <a:effectLst/>
                <a:latin typeface="+mn-lt"/>
                <a:ea typeface="+mn-ea"/>
                <a:cs typeface="+mn-cs"/>
              </a:rPr>
              <a:t>, M. (2019). The Importance of PESTEL Analysis for the Environmental Scanning Process. </a:t>
            </a:r>
            <a:r>
              <a:rPr lang="en-GB" sz="1200" i="1" kern="1200" dirty="0">
                <a:solidFill>
                  <a:schemeClr val="tx1"/>
                </a:solidFill>
                <a:effectLst/>
                <a:latin typeface="+mn-lt"/>
                <a:ea typeface="+mn-ea"/>
                <a:cs typeface="+mn-cs"/>
              </a:rPr>
              <a:t>Advances in Marketing, Customer Relationship Management, and E-Services</a:t>
            </a:r>
            <a:r>
              <a:rPr lang="en-GB" sz="1200" kern="1200" dirty="0">
                <a:solidFill>
                  <a:schemeClr val="tx1"/>
                </a:solidFill>
                <a:effectLst/>
                <a:latin typeface="+mn-lt"/>
                <a:ea typeface="+mn-ea"/>
                <a:cs typeface="+mn-cs"/>
              </a:rPr>
              <a:t>, [online] pp.336–357. Doi: </a:t>
            </a:r>
            <a:r>
              <a:rPr lang="en-GB" sz="1200" u="sng" kern="1200" dirty="0">
                <a:solidFill>
                  <a:schemeClr val="tx1"/>
                </a:solidFill>
                <a:effectLst/>
                <a:latin typeface="+mn-lt"/>
                <a:ea typeface="+mn-ea"/>
                <a:cs typeface="+mn-cs"/>
                <a:hlinkClick r:id="rId4"/>
              </a:rPr>
              <a:t>https://doi.org/10.4018/978-1-7998-2559-3.ch016</a:t>
            </a:r>
            <a:r>
              <a:rPr lang="en-GB" sz="1200" kern="1200" dirty="0">
                <a:solidFill>
                  <a:schemeClr val="tx1"/>
                </a:solidFill>
                <a:effectLst/>
                <a:latin typeface="+mn-lt"/>
                <a:ea typeface="+mn-ea"/>
                <a:cs typeface="+mn-cs"/>
              </a:rPr>
              <a:t>.</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HARON, H., DEWANTI, R., HERIYANTI, P. and GUI, A. (2024). SUSTAINABILITY OF FLOWER VENDORS AT PASAR BUNGA RAWA BELONG, JAKARTA, INDONESIA. In </a:t>
            </a:r>
            <a:r>
              <a:rPr lang="en-GB" sz="1200" i="1" kern="1200" dirty="0">
                <a:solidFill>
                  <a:schemeClr val="tx1"/>
                </a:solidFill>
                <a:effectLst/>
                <a:latin typeface="+mn-lt"/>
                <a:ea typeface="+mn-ea"/>
                <a:cs typeface="+mn-cs"/>
              </a:rPr>
              <a:t>ICCD</a:t>
            </a:r>
            <a:r>
              <a:rPr lang="en-GB" sz="1200" kern="1200" dirty="0">
                <a:solidFill>
                  <a:schemeClr val="tx1"/>
                </a:solidFill>
                <a:effectLst/>
                <a:latin typeface="+mn-lt"/>
                <a:ea typeface="+mn-ea"/>
                <a:cs typeface="+mn-cs"/>
              </a:rPr>
              <a:t> (Vol. 6, No. 1, pp. 574-583).</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Ljubojević, M., </a:t>
            </a:r>
            <a:r>
              <a:rPr lang="en-GB" sz="1200" kern="1200" dirty="0" err="1">
                <a:solidFill>
                  <a:schemeClr val="tx1"/>
                </a:solidFill>
                <a:effectLst/>
                <a:latin typeface="+mn-lt"/>
                <a:ea typeface="+mn-ea"/>
                <a:cs typeface="+mn-cs"/>
              </a:rPr>
              <a:t>Narandžić</a:t>
            </a:r>
            <a:r>
              <a:rPr lang="en-GB" sz="1200" kern="1200" dirty="0">
                <a:solidFill>
                  <a:schemeClr val="tx1"/>
                </a:solidFill>
                <a:effectLst/>
                <a:latin typeface="+mn-lt"/>
                <a:ea typeface="+mn-ea"/>
                <a:cs typeface="+mn-cs"/>
              </a:rPr>
              <a:t>, T., Ostojić, J., Božanić </a:t>
            </a:r>
            <a:r>
              <a:rPr lang="en-GB" sz="1200" kern="1200" dirty="0" err="1">
                <a:solidFill>
                  <a:schemeClr val="tx1"/>
                </a:solidFill>
                <a:effectLst/>
                <a:latin typeface="+mn-lt"/>
                <a:ea typeface="+mn-ea"/>
                <a:cs typeface="+mn-cs"/>
              </a:rPr>
              <a:t>Tanjga</a:t>
            </a:r>
            <a:r>
              <a:rPr lang="en-GB" sz="1200" kern="1200" dirty="0">
                <a:solidFill>
                  <a:schemeClr val="tx1"/>
                </a:solidFill>
                <a:effectLst/>
                <a:latin typeface="+mn-lt"/>
                <a:ea typeface="+mn-ea"/>
                <a:cs typeface="+mn-cs"/>
              </a:rPr>
              <a:t>, B., </a:t>
            </a:r>
            <a:r>
              <a:rPr lang="en-GB" sz="1200" kern="1200" dirty="0" err="1">
                <a:solidFill>
                  <a:schemeClr val="tx1"/>
                </a:solidFill>
                <a:effectLst/>
                <a:latin typeface="+mn-lt"/>
                <a:ea typeface="+mn-ea"/>
                <a:cs typeface="+mn-cs"/>
              </a:rPr>
              <a:t>Grubač</a:t>
            </a:r>
            <a:r>
              <a:rPr lang="en-GB" sz="1200" kern="1200" dirty="0">
                <a:solidFill>
                  <a:schemeClr val="tx1"/>
                </a:solidFill>
                <a:effectLst/>
                <a:latin typeface="+mn-lt"/>
                <a:ea typeface="+mn-ea"/>
                <a:cs typeface="+mn-cs"/>
              </a:rPr>
              <a:t>, M., Kolarov, R., Greksa, A. and Pušić, M., (2022). Rethinking horticulture to meet sustainable development goals—the case study of Novi Sad, Serbia. </a:t>
            </a:r>
            <a:r>
              <a:rPr lang="en-GB" sz="1200" i="1" kern="1200" dirty="0" err="1">
                <a:solidFill>
                  <a:schemeClr val="tx1"/>
                </a:solidFill>
                <a:effectLst/>
                <a:latin typeface="+mn-lt"/>
                <a:ea typeface="+mn-ea"/>
                <a:cs typeface="+mn-cs"/>
              </a:rPr>
              <a:t>Horticulturae</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8</a:t>
            </a:r>
            <a:r>
              <a:rPr lang="en-GB" sz="1200" kern="1200" dirty="0">
                <a:solidFill>
                  <a:schemeClr val="tx1"/>
                </a:solidFill>
                <a:effectLst/>
                <a:latin typeface="+mn-lt"/>
                <a:ea typeface="+mn-ea"/>
                <a:cs typeface="+mn-cs"/>
              </a:rPr>
              <a:t>(12), p.1222.</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Mehta, T. (2025). </a:t>
            </a:r>
            <a:r>
              <a:rPr lang="en-GB" sz="1200" i="1" kern="1200" dirty="0">
                <a:solidFill>
                  <a:schemeClr val="tx1"/>
                </a:solidFill>
                <a:effectLst/>
                <a:latin typeface="+mn-lt"/>
                <a:ea typeface="+mn-ea"/>
                <a:cs typeface="+mn-cs"/>
              </a:rPr>
              <a:t>Revitalising Green Haven Florists: Strategies for Survival and Growth</a:t>
            </a:r>
            <a:r>
              <a:rPr lang="en-GB" sz="1200" kern="1200" dirty="0">
                <a:solidFill>
                  <a:schemeClr val="tx1"/>
                </a:solidFill>
                <a:effectLst/>
                <a:latin typeface="+mn-lt"/>
                <a:ea typeface="+mn-ea"/>
                <a:cs typeface="+mn-cs"/>
              </a:rPr>
              <a:t>. [online] prezi.com. Available at: </a:t>
            </a:r>
            <a:r>
              <a:rPr lang="en-GB" sz="1200" u="sng" kern="1200" dirty="0">
                <a:solidFill>
                  <a:schemeClr val="tx1"/>
                </a:solidFill>
                <a:effectLst/>
                <a:latin typeface="+mn-lt"/>
                <a:ea typeface="+mn-ea"/>
                <a:cs typeface="+mn-cs"/>
                <a:hlinkClick r:id="rId5"/>
              </a:rPr>
              <a:t>https://prezi.com/p/cid94g7ccp8b/revitalizing-green-haven-florists-strategies-for-survival-and-growth</a:t>
            </a:r>
            <a:r>
              <a:rPr lang="en-GB" sz="1200" kern="1200" dirty="0">
                <a:solidFill>
                  <a:schemeClr val="tx1"/>
                </a:solidFill>
                <a:effectLst/>
                <a:latin typeface="+mn-lt"/>
                <a:ea typeface="+mn-ea"/>
                <a:cs typeface="+mn-cs"/>
              </a:rPr>
              <a:t>.</a:t>
            </a:r>
            <a:endParaRPr lang="en-US" sz="1200" kern="1200" dirty="0">
              <a:solidFill>
                <a:schemeClr val="tx1"/>
              </a:solidFill>
              <a:effectLst/>
              <a:latin typeface="+mn-lt"/>
              <a:ea typeface="+mn-ea"/>
              <a:cs typeface="+mn-cs"/>
            </a:endParaRPr>
          </a:p>
          <a:p>
            <a:r>
              <a:rPr lang="en-GB" sz="1200" kern="1200" dirty="0" err="1">
                <a:solidFill>
                  <a:schemeClr val="tx1"/>
                </a:solidFill>
                <a:effectLst/>
                <a:latin typeface="+mn-lt"/>
                <a:ea typeface="+mn-ea"/>
                <a:cs typeface="+mn-cs"/>
              </a:rPr>
              <a:t>NSch</a:t>
            </a:r>
            <a:r>
              <a:rPr lang="en-GB" sz="1200" kern="1200" dirty="0">
                <a:solidFill>
                  <a:schemeClr val="tx1"/>
                </a:solidFill>
                <a:effectLst/>
                <a:latin typeface="+mn-lt"/>
                <a:ea typeface="+mn-ea"/>
                <a:cs typeface="+mn-cs"/>
              </a:rPr>
              <a:t>, R.T., (2025). Revival and Survival: Is the British cut flower industry prepared for a 2-degree warming world?</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OECD (2021). </a:t>
            </a:r>
            <a:r>
              <a:rPr lang="en-GB" sz="1200" i="1" kern="1200" dirty="0">
                <a:solidFill>
                  <a:schemeClr val="tx1"/>
                </a:solidFill>
                <a:effectLst/>
                <a:latin typeface="+mn-lt"/>
                <a:ea typeface="+mn-ea"/>
                <a:cs typeface="+mn-cs"/>
              </a:rPr>
              <a:t>OECD Studies on SMEs and Entrepreneurship: The Digital Transformation of SMEs</a:t>
            </a:r>
            <a:r>
              <a:rPr lang="en-GB" sz="1200" kern="1200" dirty="0">
                <a:solidFill>
                  <a:schemeClr val="tx1"/>
                </a:solidFill>
                <a:effectLst/>
                <a:latin typeface="+mn-lt"/>
                <a:ea typeface="+mn-ea"/>
                <a:cs typeface="+mn-cs"/>
              </a:rPr>
              <a:t>. [online] Available at: </a:t>
            </a:r>
            <a:r>
              <a:rPr lang="en-GB" sz="1200" u="sng" kern="1200" dirty="0">
                <a:solidFill>
                  <a:schemeClr val="tx1"/>
                </a:solidFill>
                <a:effectLst/>
                <a:latin typeface="+mn-lt"/>
                <a:ea typeface="+mn-ea"/>
                <a:cs typeface="+mn-cs"/>
                <a:hlinkClick r:id="rId6"/>
              </a:rPr>
              <a:t>https://www.oecd.org/content/dam/oecd/en/publications/reports/2021/02/the-digital-transformation-of-smes_ec3163f5/bdb9256a-en.pdf</a:t>
            </a:r>
            <a:r>
              <a:rPr lang="en-GB" sz="1200" kern="1200" dirty="0">
                <a:solidFill>
                  <a:schemeClr val="tx1"/>
                </a:solidFill>
                <a:effectLst/>
                <a:latin typeface="+mn-lt"/>
                <a:ea typeface="+mn-ea"/>
                <a:cs typeface="+mn-cs"/>
              </a:rPr>
              <a:t>.</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Quan, L., Han, H., Ariza-Montes, A., Ryu, H.B. and Yu, J. (2025). Emerging nature café: Boosting customer quality of life, emotional well-being, and positive approach behaviour. </a:t>
            </a:r>
            <a:r>
              <a:rPr lang="en-GB" sz="1200" i="1" kern="1200" dirty="0">
                <a:solidFill>
                  <a:schemeClr val="tx1"/>
                </a:solidFill>
                <a:effectLst/>
                <a:latin typeface="+mn-lt"/>
                <a:ea typeface="+mn-ea"/>
                <a:cs typeface="+mn-cs"/>
              </a:rPr>
              <a:t>Acta </a:t>
            </a:r>
            <a:r>
              <a:rPr lang="en-GB" sz="1200" i="1" kern="1200" dirty="0" err="1">
                <a:solidFill>
                  <a:schemeClr val="tx1"/>
                </a:solidFill>
                <a:effectLst/>
                <a:latin typeface="+mn-lt"/>
                <a:ea typeface="+mn-ea"/>
                <a:cs typeface="+mn-cs"/>
              </a:rPr>
              <a:t>Psychologica</a:t>
            </a:r>
            <a:r>
              <a:rPr lang="en-GB" sz="1200" kern="1200" dirty="0">
                <a:solidFill>
                  <a:schemeClr val="tx1"/>
                </a:solidFill>
                <a:effectLst/>
                <a:latin typeface="+mn-lt"/>
                <a:ea typeface="+mn-ea"/>
                <a:cs typeface="+mn-cs"/>
              </a:rPr>
              <a:t>, [online] 254, p.104845. Doi: </a:t>
            </a:r>
            <a:r>
              <a:rPr lang="en-GB" sz="1200" u="sng" kern="1200" dirty="0">
                <a:solidFill>
                  <a:schemeClr val="tx1"/>
                </a:solidFill>
                <a:effectLst/>
                <a:latin typeface="+mn-lt"/>
                <a:ea typeface="+mn-ea"/>
                <a:cs typeface="+mn-cs"/>
                <a:hlinkClick r:id="rId7"/>
              </a:rPr>
              <a:t>https://doi.org/10.1016/j.actpsy.2025.104845</a:t>
            </a:r>
            <a:r>
              <a:rPr lang="en-GB" sz="1200" kern="1200" dirty="0">
                <a:solidFill>
                  <a:schemeClr val="tx1"/>
                </a:solidFill>
                <a:effectLst/>
                <a:latin typeface="+mn-lt"/>
                <a:ea typeface="+mn-ea"/>
                <a:cs typeface="+mn-cs"/>
              </a:rPr>
              <a:t>.</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Shabnam </a:t>
            </a:r>
            <a:r>
              <a:rPr lang="en-GB" sz="1200" kern="1200" dirty="0" err="1">
                <a:solidFill>
                  <a:schemeClr val="tx1"/>
                </a:solidFill>
                <a:effectLst/>
                <a:latin typeface="+mn-lt"/>
                <a:ea typeface="+mn-ea"/>
                <a:cs typeface="+mn-cs"/>
              </a:rPr>
              <a:t>Pangtu</a:t>
            </a:r>
            <a:r>
              <a:rPr lang="en-GB" sz="1200" kern="1200" dirty="0">
                <a:solidFill>
                  <a:schemeClr val="tx1"/>
                </a:solidFill>
                <a:effectLst/>
                <a:latin typeface="+mn-lt"/>
                <a:ea typeface="+mn-ea"/>
                <a:cs typeface="+mn-cs"/>
              </a:rPr>
              <a:t>, Sharma, P., Dhiman, S.R., Thakur, D. and Negi, M. (2023). </a:t>
            </a:r>
            <a:r>
              <a:rPr lang="en-GB" sz="1200" i="1" kern="1200" dirty="0">
                <a:solidFill>
                  <a:schemeClr val="tx1"/>
                </a:solidFill>
                <a:effectLst/>
                <a:latin typeface="+mn-lt"/>
                <a:ea typeface="+mn-ea"/>
                <a:cs typeface="+mn-cs"/>
              </a:rPr>
              <a:t>Impact of Covid-19 on Floriculture Industry-Challenges and Strategies. Introduction</a:t>
            </a:r>
            <a:r>
              <a:rPr lang="en-GB" sz="1200" kern="1200" dirty="0">
                <a:solidFill>
                  <a:schemeClr val="tx1"/>
                </a:solidFill>
                <a:effectLst/>
                <a:latin typeface="+mn-lt"/>
                <a:ea typeface="+mn-ea"/>
                <a:cs typeface="+mn-cs"/>
              </a:rPr>
              <a:t>. [online] Available at: </a:t>
            </a:r>
            <a:r>
              <a:rPr lang="en-GB" sz="1200" u="sng" kern="1200" dirty="0">
                <a:solidFill>
                  <a:schemeClr val="tx1"/>
                </a:solidFill>
                <a:effectLst/>
                <a:latin typeface="+mn-lt"/>
                <a:ea typeface="+mn-ea"/>
                <a:cs typeface="+mn-cs"/>
                <a:hlinkClick r:id="rId8"/>
              </a:rPr>
              <a:t>https://www.researchgate.net/publication/371781828_Impact_of_Covid-19_on_Floriculture_Industry-Challenges_and_Strategies_Introduction</a:t>
            </a:r>
            <a:r>
              <a:rPr lang="en-GB" sz="1200" kern="1200" dirty="0">
                <a:solidFill>
                  <a:schemeClr val="tx1"/>
                </a:solidFill>
                <a:effectLst/>
                <a:latin typeface="+mn-lt"/>
                <a:ea typeface="+mn-ea"/>
                <a:cs typeface="+mn-cs"/>
              </a:rPr>
              <a:t>.</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Ye Yujian (2022). </a:t>
            </a:r>
            <a:r>
              <a:rPr lang="en-GB" sz="1200" i="1" kern="1200" dirty="0">
                <a:solidFill>
                  <a:schemeClr val="tx1"/>
                </a:solidFill>
                <a:effectLst/>
                <a:latin typeface="+mn-lt"/>
                <a:ea typeface="+mn-ea"/>
                <a:cs typeface="+mn-cs"/>
              </a:rPr>
              <a:t>Modelling and Analysing the Market Integration of Flexible Demand and Storage Resources</a:t>
            </a:r>
            <a:r>
              <a:rPr lang="en-GB" sz="1200" kern="1200" dirty="0">
                <a:solidFill>
                  <a:schemeClr val="tx1"/>
                </a:solidFill>
                <a:effectLst/>
                <a:latin typeface="+mn-lt"/>
                <a:ea typeface="+mn-ea"/>
                <a:cs typeface="+mn-cs"/>
              </a:rPr>
              <a:t>. Springer Nature.</a:t>
            </a:r>
            <a:endParaRPr lang="en-US"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C3610BA9-181F-4725-8D8C-C1C347CABE14}" type="slidenum">
              <a:rPr lang="en-US" smtClean="0"/>
              <a:t>12</a:t>
            </a:fld>
            <a:endParaRPr lang="en-US"/>
          </a:p>
        </p:txBody>
      </p:sp>
    </p:spTree>
    <p:extLst>
      <p:ext uri="{BB962C8B-B14F-4D97-AF65-F5344CB8AC3E}">
        <p14:creationId xmlns:p14="http://schemas.microsoft.com/office/powerpoint/2010/main" val="576172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11/8/2025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11/8/2025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11/8/2025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prezi.com/p/cid94g7ccp8b/revitalizing-green-haven-florists-strategies-for-survival-and-growth/" TargetMode="External"/><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EFEDEC"/>
        </a:solidFill>
        <a:effectLst/>
      </p:bgPr>
    </p:bg>
    <p:spTree>
      <p:nvGrpSpPr>
        <p:cNvPr id="1" name=""/>
        <p:cNvGrpSpPr/>
        <p:nvPr/>
      </p:nvGrpSpPr>
      <p:grpSpPr>
        <a:xfrm>
          <a:off x="0" y="0"/>
          <a:ext cx="0" cy="0"/>
          <a:chOff x="0" y="0"/>
          <a:chExt cx="0" cy="0"/>
        </a:xfrm>
      </p:grpSpPr>
      <p:grpSp>
        <p:nvGrpSpPr>
          <p:cNvPr id="2" name="Group 2"/>
          <p:cNvGrpSpPr/>
          <p:nvPr/>
        </p:nvGrpSpPr>
        <p:grpSpPr>
          <a:xfrm>
            <a:off x="-112448" y="1860451"/>
            <a:ext cx="619206" cy="4260651"/>
            <a:chOff x="0" y="0"/>
            <a:chExt cx="163083" cy="1122147"/>
          </a:xfrm>
        </p:grpSpPr>
        <p:sp>
          <p:nvSpPr>
            <p:cNvPr id="3" name="Freeform 3"/>
            <p:cNvSpPr/>
            <p:nvPr/>
          </p:nvSpPr>
          <p:spPr>
            <a:xfrm>
              <a:off x="0" y="0"/>
              <a:ext cx="163083" cy="1122147"/>
            </a:xfrm>
            <a:custGeom>
              <a:avLst/>
              <a:gdLst/>
              <a:ahLst/>
              <a:cxnLst/>
              <a:rect l="l" t="t" r="r" b="b"/>
              <a:pathLst>
                <a:path w="163083" h="1122147">
                  <a:moveTo>
                    <a:pt x="0" y="0"/>
                  </a:moveTo>
                  <a:lnTo>
                    <a:pt x="163083" y="0"/>
                  </a:lnTo>
                  <a:lnTo>
                    <a:pt x="163083" y="1122147"/>
                  </a:lnTo>
                  <a:lnTo>
                    <a:pt x="0" y="1122147"/>
                  </a:lnTo>
                  <a:close/>
                </a:path>
              </a:pathLst>
            </a:custGeom>
            <a:solidFill>
              <a:srgbClr val="7A4B2D"/>
            </a:solidFill>
          </p:spPr>
        </p:sp>
        <p:sp>
          <p:nvSpPr>
            <p:cNvPr id="4" name="TextBox 4"/>
            <p:cNvSpPr txBox="1"/>
            <p:nvPr/>
          </p:nvSpPr>
          <p:spPr>
            <a:xfrm>
              <a:off x="0" y="9525"/>
              <a:ext cx="163083" cy="1112622"/>
            </a:xfrm>
            <a:prstGeom prst="rect">
              <a:avLst/>
            </a:prstGeom>
          </p:spPr>
          <p:txBody>
            <a:bodyPr lIns="50800" tIns="50800" rIns="50800" bIns="50800" rtlCol="0" anchor="ctr"/>
            <a:lstStyle/>
            <a:p>
              <a:pPr algn="ctr">
                <a:lnSpc>
                  <a:spcPts val="2750"/>
                </a:lnSpc>
              </a:pPr>
              <a:endParaRPr/>
            </a:p>
          </p:txBody>
        </p:sp>
      </p:grpSp>
      <p:grpSp>
        <p:nvGrpSpPr>
          <p:cNvPr id="5" name="Group 5"/>
          <p:cNvGrpSpPr/>
          <p:nvPr/>
        </p:nvGrpSpPr>
        <p:grpSpPr>
          <a:xfrm>
            <a:off x="16951340" y="9042915"/>
            <a:ext cx="1783363" cy="1464937"/>
            <a:chOff x="0" y="0"/>
            <a:chExt cx="469692" cy="385827"/>
          </a:xfrm>
        </p:grpSpPr>
        <p:sp>
          <p:nvSpPr>
            <p:cNvPr id="6" name="Freeform 6"/>
            <p:cNvSpPr/>
            <p:nvPr/>
          </p:nvSpPr>
          <p:spPr>
            <a:xfrm>
              <a:off x="0" y="0"/>
              <a:ext cx="469692" cy="385827"/>
            </a:xfrm>
            <a:custGeom>
              <a:avLst/>
              <a:gdLst/>
              <a:ahLst/>
              <a:cxnLst/>
              <a:rect l="l" t="t" r="r" b="b"/>
              <a:pathLst>
                <a:path w="469692" h="385827">
                  <a:moveTo>
                    <a:pt x="0" y="0"/>
                  </a:moveTo>
                  <a:lnTo>
                    <a:pt x="469692" y="0"/>
                  </a:lnTo>
                  <a:lnTo>
                    <a:pt x="469692" y="385827"/>
                  </a:lnTo>
                  <a:lnTo>
                    <a:pt x="0" y="385827"/>
                  </a:lnTo>
                  <a:close/>
                </a:path>
              </a:pathLst>
            </a:custGeom>
            <a:solidFill>
              <a:srgbClr val="7A4B2D"/>
            </a:solidFill>
          </p:spPr>
        </p:sp>
        <p:sp>
          <p:nvSpPr>
            <p:cNvPr id="7" name="TextBox 7"/>
            <p:cNvSpPr txBox="1"/>
            <p:nvPr/>
          </p:nvSpPr>
          <p:spPr>
            <a:xfrm>
              <a:off x="0" y="9525"/>
              <a:ext cx="469692" cy="376302"/>
            </a:xfrm>
            <a:prstGeom prst="rect">
              <a:avLst/>
            </a:prstGeom>
          </p:spPr>
          <p:txBody>
            <a:bodyPr lIns="50800" tIns="50800" rIns="50800" bIns="50800" rtlCol="0" anchor="ctr"/>
            <a:lstStyle/>
            <a:p>
              <a:pPr algn="ctr">
                <a:lnSpc>
                  <a:spcPts val="2750"/>
                </a:lnSpc>
              </a:pPr>
              <a:endParaRPr/>
            </a:p>
          </p:txBody>
        </p:sp>
      </p:grpSp>
      <p:sp>
        <p:nvSpPr>
          <p:cNvPr id="8" name="Freeform 8"/>
          <p:cNvSpPr/>
          <p:nvPr/>
        </p:nvSpPr>
        <p:spPr>
          <a:xfrm>
            <a:off x="8926960" y="4380026"/>
            <a:ext cx="8024380" cy="4353201"/>
          </a:xfrm>
          <a:custGeom>
            <a:avLst/>
            <a:gdLst/>
            <a:ahLst/>
            <a:cxnLst/>
            <a:rect l="l" t="t" r="r" b="b"/>
            <a:pathLst>
              <a:path w="8024380" h="4353201">
                <a:moveTo>
                  <a:pt x="0" y="0"/>
                </a:moveTo>
                <a:lnTo>
                  <a:pt x="8024380" y="0"/>
                </a:lnTo>
                <a:lnTo>
                  <a:pt x="8024380" y="4353202"/>
                </a:lnTo>
                <a:lnTo>
                  <a:pt x="0" y="4353202"/>
                </a:lnTo>
                <a:lnTo>
                  <a:pt x="0" y="0"/>
                </a:lnTo>
                <a:close/>
              </a:path>
            </a:pathLst>
          </a:custGeom>
          <a:blipFill>
            <a:blip r:embed="rId3"/>
            <a:stretch>
              <a:fillRect t="-1958" b="-1958"/>
            </a:stretch>
          </a:blipFill>
        </p:spPr>
      </p:sp>
      <p:sp>
        <p:nvSpPr>
          <p:cNvPr id="9" name="TextBox 9"/>
          <p:cNvSpPr txBox="1"/>
          <p:nvPr/>
        </p:nvSpPr>
        <p:spPr>
          <a:xfrm>
            <a:off x="906344" y="1869976"/>
            <a:ext cx="16044996" cy="1086485"/>
          </a:xfrm>
          <a:prstGeom prst="rect">
            <a:avLst/>
          </a:prstGeom>
        </p:spPr>
        <p:txBody>
          <a:bodyPr lIns="0" tIns="0" rIns="0" bIns="0" rtlCol="0" anchor="t">
            <a:spAutoFit/>
          </a:bodyPr>
          <a:lstStyle/>
          <a:p>
            <a:pPr algn="ctr">
              <a:lnSpc>
                <a:spcPts val="4179"/>
              </a:lnSpc>
            </a:pPr>
            <a:r>
              <a:rPr lang="en-US" sz="3799" b="1">
                <a:solidFill>
                  <a:srgbClr val="7A4B2D"/>
                </a:solidFill>
                <a:latin typeface="Times New Roman Bold"/>
                <a:ea typeface="Times New Roman Bold"/>
                <a:cs typeface="Times New Roman Bold"/>
                <a:sym typeface="Times New Roman Bold"/>
              </a:rPr>
              <a:t>TITLE: REVITALIZING GREEN HAVEN FLORISTS: ADDRESSING CHALLENGES AND ADAPTING TO MARKET CHANGES</a:t>
            </a:r>
          </a:p>
        </p:txBody>
      </p:sp>
      <p:sp>
        <p:nvSpPr>
          <p:cNvPr id="10" name="TextBox 10"/>
          <p:cNvSpPr txBox="1"/>
          <p:nvPr/>
        </p:nvSpPr>
        <p:spPr>
          <a:xfrm>
            <a:off x="1206336" y="3682796"/>
            <a:ext cx="9284191" cy="1403985"/>
          </a:xfrm>
          <a:prstGeom prst="rect">
            <a:avLst/>
          </a:prstGeom>
        </p:spPr>
        <p:txBody>
          <a:bodyPr lIns="0" tIns="0" rIns="0" bIns="0" rtlCol="0" anchor="t">
            <a:spAutoFit/>
          </a:bodyPr>
          <a:lstStyle/>
          <a:p>
            <a:pPr algn="l">
              <a:lnSpc>
                <a:spcPts val="3630"/>
              </a:lnSpc>
            </a:pPr>
            <a:r>
              <a:rPr lang="en-US" sz="3300" b="1">
                <a:solidFill>
                  <a:srgbClr val="000000"/>
                </a:solidFill>
                <a:latin typeface="Times New Roman Bold"/>
                <a:ea typeface="Times New Roman Bold"/>
                <a:cs typeface="Times New Roman Bold"/>
                <a:sym typeface="Times New Roman Bold"/>
              </a:rPr>
              <a:t>MODULE CODE: LCLM4004 AND PROBLEM SOLVING AND DECISION MAKING</a:t>
            </a:r>
          </a:p>
          <a:p>
            <a:pPr algn="l">
              <a:lnSpc>
                <a:spcPts val="3630"/>
              </a:lnSpc>
            </a:pPr>
            <a:endParaRPr lang="en-US" sz="3300" b="1">
              <a:solidFill>
                <a:srgbClr val="000000"/>
              </a:solidFill>
              <a:latin typeface="Times New Roman Bold"/>
              <a:ea typeface="Times New Roman Bold"/>
              <a:cs typeface="Times New Roman Bold"/>
              <a:sym typeface="Times New Roman Bold"/>
            </a:endParaRPr>
          </a:p>
        </p:txBody>
      </p:sp>
      <p:sp>
        <p:nvSpPr>
          <p:cNvPr id="11" name="TextBox 11"/>
          <p:cNvSpPr txBox="1"/>
          <p:nvPr/>
        </p:nvSpPr>
        <p:spPr>
          <a:xfrm>
            <a:off x="506758" y="7586878"/>
            <a:ext cx="7679563" cy="1671422"/>
          </a:xfrm>
          <a:prstGeom prst="rect">
            <a:avLst/>
          </a:prstGeom>
        </p:spPr>
        <p:txBody>
          <a:bodyPr lIns="0" tIns="0" rIns="0" bIns="0" rtlCol="0" anchor="t">
            <a:spAutoFit/>
          </a:bodyPr>
          <a:lstStyle/>
          <a:p>
            <a:pPr algn="l">
              <a:lnSpc>
                <a:spcPts val="4474"/>
              </a:lnSpc>
            </a:pPr>
            <a:r>
              <a:rPr lang="en-US" sz="3195" b="1">
                <a:solidFill>
                  <a:srgbClr val="000000"/>
                </a:solidFill>
                <a:latin typeface="Inter Bold"/>
                <a:ea typeface="Inter Bold"/>
                <a:cs typeface="Inter Bold"/>
                <a:sym typeface="Inter Bold"/>
              </a:rPr>
              <a:t>Student Name : Florin Uta </a:t>
            </a:r>
          </a:p>
          <a:p>
            <a:pPr algn="l">
              <a:lnSpc>
                <a:spcPts val="4474"/>
              </a:lnSpc>
            </a:pPr>
            <a:r>
              <a:rPr lang="en-US" sz="3195" b="1">
                <a:solidFill>
                  <a:srgbClr val="000000"/>
                </a:solidFill>
                <a:latin typeface="Inter Bold"/>
                <a:ea typeface="Inter Bold"/>
                <a:cs typeface="Inter Bold"/>
                <a:sym typeface="Inter Bold"/>
              </a:rPr>
              <a:t>Student ID : 2229344</a:t>
            </a:r>
          </a:p>
          <a:p>
            <a:pPr algn="l">
              <a:lnSpc>
                <a:spcPts val="4474"/>
              </a:lnSpc>
            </a:pPr>
            <a:endParaRPr lang="en-US" sz="3195" b="1">
              <a:solidFill>
                <a:srgbClr val="000000"/>
              </a:solidFill>
              <a:latin typeface="Inter Bold"/>
              <a:ea typeface="Inter Bold"/>
              <a:cs typeface="Inter Bold"/>
              <a:sym typeface="Inter Bold"/>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EFEDEC"/>
        </a:solidFill>
        <a:effectLst/>
      </p:bgPr>
    </p:bg>
    <p:spTree>
      <p:nvGrpSpPr>
        <p:cNvPr id="1" name=""/>
        <p:cNvGrpSpPr/>
        <p:nvPr/>
      </p:nvGrpSpPr>
      <p:grpSpPr>
        <a:xfrm>
          <a:off x="0" y="0"/>
          <a:ext cx="0" cy="0"/>
          <a:chOff x="0" y="0"/>
          <a:chExt cx="0" cy="0"/>
        </a:xfrm>
      </p:grpSpPr>
      <p:grpSp>
        <p:nvGrpSpPr>
          <p:cNvPr id="2" name="Group 2"/>
          <p:cNvGrpSpPr/>
          <p:nvPr/>
        </p:nvGrpSpPr>
        <p:grpSpPr>
          <a:xfrm>
            <a:off x="14069006" y="6963956"/>
            <a:ext cx="4517257" cy="3543897"/>
            <a:chOff x="0" y="0"/>
            <a:chExt cx="1189730" cy="933372"/>
          </a:xfrm>
        </p:grpSpPr>
        <p:sp>
          <p:nvSpPr>
            <p:cNvPr id="3" name="Freeform 3"/>
            <p:cNvSpPr/>
            <p:nvPr/>
          </p:nvSpPr>
          <p:spPr>
            <a:xfrm>
              <a:off x="0" y="0"/>
              <a:ext cx="1189730" cy="933372"/>
            </a:xfrm>
            <a:custGeom>
              <a:avLst/>
              <a:gdLst/>
              <a:ahLst/>
              <a:cxnLst/>
              <a:rect l="l" t="t" r="r" b="b"/>
              <a:pathLst>
                <a:path w="1189730" h="933372">
                  <a:moveTo>
                    <a:pt x="0" y="0"/>
                  </a:moveTo>
                  <a:lnTo>
                    <a:pt x="1189730" y="0"/>
                  </a:lnTo>
                  <a:lnTo>
                    <a:pt x="1189730" y="933372"/>
                  </a:lnTo>
                  <a:lnTo>
                    <a:pt x="0" y="933372"/>
                  </a:lnTo>
                  <a:close/>
                </a:path>
              </a:pathLst>
            </a:custGeom>
            <a:solidFill>
              <a:srgbClr val="7A4B2D"/>
            </a:solidFill>
          </p:spPr>
        </p:sp>
        <p:sp>
          <p:nvSpPr>
            <p:cNvPr id="4" name="TextBox 4"/>
            <p:cNvSpPr txBox="1"/>
            <p:nvPr/>
          </p:nvSpPr>
          <p:spPr>
            <a:xfrm>
              <a:off x="0" y="9525"/>
              <a:ext cx="1189730" cy="923847"/>
            </a:xfrm>
            <a:prstGeom prst="rect">
              <a:avLst/>
            </a:prstGeom>
          </p:spPr>
          <p:txBody>
            <a:bodyPr lIns="50800" tIns="50800" rIns="50800" bIns="50800" rtlCol="0" anchor="ctr"/>
            <a:lstStyle/>
            <a:p>
              <a:pPr algn="ctr">
                <a:lnSpc>
                  <a:spcPts val="2750"/>
                </a:lnSpc>
              </a:pPr>
              <a:endParaRPr/>
            </a:p>
          </p:txBody>
        </p:sp>
      </p:grpSp>
      <p:grpSp>
        <p:nvGrpSpPr>
          <p:cNvPr id="5" name="Group 5"/>
          <p:cNvGrpSpPr/>
          <p:nvPr/>
        </p:nvGrpSpPr>
        <p:grpSpPr>
          <a:xfrm>
            <a:off x="-112448" y="1860451"/>
            <a:ext cx="619206" cy="1749683"/>
            <a:chOff x="0" y="0"/>
            <a:chExt cx="163083" cy="460822"/>
          </a:xfrm>
        </p:grpSpPr>
        <p:sp>
          <p:nvSpPr>
            <p:cNvPr id="6" name="Freeform 6"/>
            <p:cNvSpPr/>
            <p:nvPr/>
          </p:nvSpPr>
          <p:spPr>
            <a:xfrm>
              <a:off x="0" y="0"/>
              <a:ext cx="163083" cy="460822"/>
            </a:xfrm>
            <a:custGeom>
              <a:avLst/>
              <a:gdLst/>
              <a:ahLst/>
              <a:cxnLst/>
              <a:rect l="l" t="t" r="r" b="b"/>
              <a:pathLst>
                <a:path w="163083" h="460822">
                  <a:moveTo>
                    <a:pt x="0" y="0"/>
                  </a:moveTo>
                  <a:lnTo>
                    <a:pt x="163083" y="0"/>
                  </a:lnTo>
                  <a:lnTo>
                    <a:pt x="163083" y="460822"/>
                  </a:lnTo>
                  <a:lnTo>
                    <a:pt x="0" y="460822"/>
                  </a:lnTo>
                  <a:close/>
                </a:path>
              </a:pathLst>
            </a:custGeom>
            <a:solidFill>
              <a:srgbClr val="7A4B2D"/>
            </a:solidFill>
          </p:spPr>
        </p:sp>
        <p:sp>
          <p:nvSpPr>
            <p:cNvPr id="7" name="TextBox 7"/>
            <p:cNvSpPr txBox="1"/>
            <p:nvPr/>
          </p:nvSpPr>
          <p:spPr>
            <a:xfrm>
              <a:off x="0" y="9525"/>
              <a:ext cx="163083" cy="451297"/>
            </a:xfrm>
            <a:prstGeom prst="rect">
              <a:avLst/>
            </a:prstGeom>
          </p:spPr>
          <p:txBody>
            <a:bodyPr lIns="50800" tIns="50800" rIns="50800" bIns="50800" rtlCol="0" anchor="ctr"/>
            <a:lstStyle/>
            <a:p>
              <a:pPr algn="ctr">
                <a:lnSpc>
                  <a:spcPts val="2750"/>
                </a:lnSpc>
              </a:pPr>
              <a:endParaRPr/>
            </a:p>
          </p:txBody>
        </p:sp>
      </p:grpSp>
      <p:sp>
        <p:nvSpPr>
          <p:cNvPr id="8" name="Freeform 8"/>
          <p:cNvSpPr/>
          <p:nvPr/>
        </p:nvSpPr>
        <p:spPr>
          <a:xfrm>
            <a:off x="12801600" y="1663052"/>
            <a:ext cx="5170802" cy="7377118"/>
          </a:xfrm>
          <a:custGeom>
            <a:avLst/>
            <a:gdLst/>
            <a:ahLst/>
            <a:cxnLst/>
            <a:rect l="l" t="t" r="r" b="b"/>
            <a:pathLst>
              <a:path w="5170802" h="5170802">
                <a:moveTo>
                  <a:pt x="0" y="0"/>
                </a:moveTo>
                <a:lnTo>
                  <a:pt x="5170802" y="0"/>
                </a:lnTo>
                <a:lnTo>
                  <a:pt x="5170802" y="5170802"/>
                </a:lnTo>
                <a:lnTo>
                  <a:pt x="0" y="5170802"/>
                </a:lnTo>
                <a:lnTo>
                  <a:pt x="0" y="0"/>
                </a:lnTo>
                <a:close/>
              </a:path>
            </a:pathLst>
          </a:custGeom>
          <a:blipFill>
            <a:blip r:embed="rId3"/>
            <a:stretch>
              <a:fillRect/>
            </a:stretch>
          </a:blipFill>
        </p:spPr>
      </p:sp>
      <p:sp>
        <p:nvSpPr>
          <p:cNvPr id="9" name="TextBox 9"/>
          <p:cNvSpPr txBox="1"/>
          <p:nvPr/>
        </p:nvSpPr>
        <p:spPr>
          <a:xfrm>
            <a:off x="1676400" y="1896616"/>
            <a:ext cx="13175882" cy="1846659"/>
          </a:xfrm>
          <a:prstGeom prst="rect">
            <a:avLst/>
          </a:prstGeom>
        </p:spPr>
        <p:txBody>
          <a:bodyPr wrap="square" lIns="0" tIns="0" rIns="0" bIns="0" rtlCol="0" anchor="t">
            <a:spAutoFit/>
          </a:bodyPr>
          <a:lstStyle/>
          <a:p>
            <a:pPr algn="l">
              <a:lnSpc>
                <a:spcPts val="7150"/>
              </a:lnSpc>
            </a:pPr>
            <a:r>
              <a:rPr lang="en-US" sz="8800" b="1" dirty="0">
                <a:solidFill>
                  <a:srgbClr val="000000"/>
                </a:solidFill>
                <a:latin typeface="Times New Roman Bold"/>
                <a:ea typeface="Times New Roman Bold"/>
                <a:cs typeface="Times New Roman Bold"/>
                <a:sym typeface="Times New Roman Bold"/>
              </a:rPr>
              <a:t>Introduction </a:t>
            </a:r>
          </a:p>
          <a:p>
            <a:pPr algn="l">
              <a:lnSpc>
                <a:spcPts val="7150"/>
              </a:lnSpc>
            </a:pPr>
            <a:endParaRPr lang="en-US" sz="6500" b="1" dirty="0">
              <a:solidFill>
                <a:srgbClr val="000000"/>
              </a:solidFill>
              <a:latin typeface="Times New Roman Bold"/>
              <a:ea typeface="Times New Roman Bold"/>
              <a:cs typeface="Times New Roman Bold"/>
              <a:sym typeface="Times New Roman Bold"/>
            </a:endParaRPr>
          </a:p>
        </p:txBody>
      </p:sp>
      <p:sp>
        <p:nvSpPr>
          <p:cNvPr id="10" name="TextBox 10"/>
          <p:cNvSpPr txBox="1"/>
          <p:nvPr/>
        </p:nvSpPr>
        <p:spPr>
          <a:xfrm>
            <a:off x="1294375" y="3873191"/>
            <a:ext cx="11156751" cy="6048022"/>
          </a:xfrm>
          <a:prstGeom prst="rect">
            <a:avLst/>
          </a:prstGeom>
        </p:spPr>
        <p:txBody>
          <a:bodyPr lIns="0" tIns="0" rIns="0" bIns="0" rtlCol="0" anchor="t">
            <a:spAutoFit/>
          </a:bodyPr>
          <a:lstStyle/>
          <a:p>
            <a:pPr marL="569740" lvl="1" indent="-284870" algn="l">
              <a:lnSpc>
                <a:spcPts val="3694"/>
              </a:lnSpc>
              <a:buFont typeface="Arial"/>
              <a:buChar char="•"/>
            </a:pPr>
            <a:r>
              <a:rPr lang="en-US" sz="2638" b="1">
                <a:solidFill>
                  <a:srgbClr val="000000"/>
                </a:solidFill>
                <a:latin typeface="Inter Bold"/>
                <a:ea typeface="Inter Bold"/>
                <a:cs typeface="Inter Bold"/>
                <a:sym typeface="Inter Bold"/>
              </a:rPr>
              <a:t>Business Overview:</a:t>
            </a:r>
            <a:r>
              <a:rPr lang="en-US" sz="2638">
                <a:solidFill>
                  <a:srgbClr val="000000"/>
                </a:solidFill>
                <a:latin typeface="Inter"/>
                <a:ea typeface="Inter"/>
                <a:cs typeface="Inter"/>
                <a:sym typeface="Inter"/>
              </a:rPr>
              <a:t> Green Haven Florists was founded in 2016 by Liam and Priya Patel in Norwich, UK, and is known for its unique floral arrangements.</a:t>
            </a:r>
          </a:p>
          <a:p>
            <a:pPr marL="569740" lvl="1" indent="-284870" algn="l">
              <a:lnSpc>
                <a:spcPts val="3694"/>
              </a:lnSpc>
              <a:buFont typeface="Arial"/>
              <a:buChar char="•"/>
            </a:pPr>
            <a:r>
              <a:rPr lang="en-US" sz="2638" b="1">
                <a:solidFill>
                  <a:srgbClr val="000000"/>
                </a:solidFill>
                <a:latin typeface="Inter Bold"/>
                <a:ea typeface="Inter Bold"/>
                <a:cs typeface="Inter Bold"/>
                <a:sym typeface="Inter Bold"/>
              </a:rPr>
              <a:t>Key Features: </a:t>
            </a:r>
            <a:r>
              <a:rPr lang="en-US" sz="2638">
                <a:solidFill>
                  <a:srgbClr val="000000"/>
                </a:solidFill>
                <a:latin typeface="Inter"/>
                <a:ea typeface="Inter"/>
                <a:cs typeface="Inter"/>
                <a:sym typeface="Inter"/>
              </a:rPr>
              <a:t>The business specialises in bespoke arrangements, eco-friendly packaging, and sustainable practices.</a:t>
            </a:r>
          </a:p>
          <a:p>
            <a:pPr marL="569740" lvl="1" indent="-284870" algn="l">
              <a:lnSpc>
                <a:spcPts val="3694"/>
              </a:lnSpc>
              <a:buFont typeface="Arial"/>
              <a:buChar char="•"/>
            </a:pPr>
            <a:r>
              <a:rPr lang="en-US" sz="2638" b="1">
                <a:solidFill>
                  <a:srgbClr val="000000"/>
                </a:solidFill>
                <a:latin typeface="Inter Bold"/>
                <a:ea typeface="Inter Bold"/>
                <a:cs typeface="Inter Bold"/>
                <a:sym typeface="Inter Bold"/>
              </a:rPr>
              <a:t>Community Engagement:</a:t>
            </a:r>
            <a:r>
              <a:rPr lang="en-US" sz="2638">
                <a:solidFill>
                  <a:srgbClr val="000000"/>
                </a:solidFill>
                <a:latin typeface="Inter"/>
                <a:ea typeface="Inter"/>
                <a:cs typeface="Inter"/>
                <a:sym typeface="Inter"/>
              </a:rPr>
              <a:t> Strong ties with the local community through participation in events, fostering a loyal customer base.</a:t>
            </a:r>
          </a:p>
          <a:p>
            <a:pPr marL="569740" lvl="1" indent="-284870" algn="l">
              <a:lnSpc>
                <a:spcPts val="3694"/>
              </a:lnSpc>
              <a:buFont typeface="Arial"/>
              <a:buChar char="•"/>
            </a:pPr>
            <a:r>
              <a:rPr lang="en-US" sz="2638" b="1">
                <a:solidFill>
                  <a:srgbClr val="000000"/>
                </a:solidFill>
                <a:latin typeface="Inter Bold"/>
                <a:ea typeface="Inter Bold"/>
                <a:cs typeface="Inter Bold"/>
                <a:sym typeface="Inter Bold"/>
              </a:rPr>
              <a:t>Customer Base:</a:t>
            </a:r>
            <a:r>
              <a:rPr lang="en-US" sz="2638">
                <a:solidFill>
                  <a:srgbClr val="000000"/>
                </a:solidFill>
                <a:latin typeface="Inter"/>
                <a:ea typeface="Inter"/>
                <a:cs typeface="Inter"/>
                <a:sym typeface="Inter"/>
              </a:rPr>
              <a:t> Serves a diverse clientele, including walk-in customers, corporate clients, and couples seeking wedding arrangements.</a:t>
            </a:r>
          </a:p>
          <a:p>
            <a:pPr marL="569740" lvl="1" indent="-284870" algn="l">
              <a:lnSpc>
                <a:spcPts val="3694"/>
              </a:lnSpc>
              <a:buFont typeface="Arial"/>
              <a:buChar char="•"/>
            </a:pPr>
            <a:r>
              <a:rPr lang="en-US" sz="2638" b="1">
                <a:solidFill>
                  <a:srgbClr val="000000"/>
                </a:solidFill>
                <a:latin typeface="Inter Bold"/>
                <a:ea typeface="Inter Bold"/>
                <a:cs typeface="Inter Bold"/>
                <a:sym typeface="Inter Bold"/>
              </a:rPr>
              <a:t>Current Challenges:</a:t>
            </a:r>
            <a:r>
              <a:rPr lang="en-US" sz="2638">
                <a:solidFill>
                  <a:srgbClr val="000000"/>
                </a:solidFill>
                <a:latin typeface="Inter"/>
                <a:ea typeface="Inter"/>
                <a:cs typeface="Inter"/>
                <a:sym typeface="Inter"/>
              </a:rPr>
              <a:t>Facing a decline in revenue and foot traffic due to online competition and rising operational costs.</a:t>
            </a:r>
          </a:p>
          <a:p>
            <a:pPr algn="l">
              <a:lnSpc>
                <a:spcPts val="3694"/>
              </a:lnSpc>
            </a:pPr>
            <a:endParaRPr lang="en-US" sz="2638">
              <a:solidFill>
                <a:srgbClr val="000000"/>
              </a:solidFill>
              <a:latin typeface="Inter"/>
              <a:ea typeface="Inter"/>
              <a:cs typeface="Inter"/>
              <a:sym typeface="Inte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EFEDEC"/>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3"/>
          <a:stretch>
            <a:fillRect/>
          </a:stretch>
        </p:blipFill>
        <p:spPr>
          <a:xfrm>
            <a:off x="1344188" y="1662332"/>
            <a:ext cx="7566078" cy="7566078"/>
          </a:xfrm>
          <a:prstGeom prst="rect">
            <a:avLst/>
          </a:prstGeom>
        </p:spPr>
      </p:pic>
      <p:grpSp>
        <p:nvGrpSpPr>
          <p:cNvPr id="3" name="Group 3"/>
          <p:cNvGrpSpPr/>
          <p:nvPr/>
        </p:nvGrpSpPr>
        <p:grpSpPr>
          <a:xfrm>
            <a:off x="1560750" y="9628617"/>
            <a:ext cx="7957558" cy="861415"/>
            <a:chOff x="0" y="0"/>
            <a:chExt cx="2095818" cy="226875"/>
          </a:xfrm>
        </p:grpSpPr>
        <p:sp>
          <p:nvSpPr>
            <p:cNvPr id="4" name="Freeform 4"/>
            <p:cNvSpPr/>
            <p:nvPr/>
          </p:nvSpPr>
          <p:spPr>
            <a:xfrm>
              <a:off x="0" y="0"/>
              <a:ext cx="2095818" cy="226875"/>
            </a:xfrm>
            <a:custGeom>
              <a:avLst/>
              <a:gdLst/>
              <a:ahLst/>
              <a:cxnLst/>
              <a:rect l="l" t="t" r="r" b="b"/>
              <a:pathLst>
                <a:path w="2095818" h="226875">
                  <a:moveTo>
                    <a:pt x="0" y="0"/>
                  </a:moveTo>
                  <a:lnTo>
                    <a:pt x="2095818" y="0"/>
                  </a:lnTo>
                  <a:lnTo>
                    <a:pt x="2095818" y="226875"/>
                  </a:lnTo>
                  <a:lnTo>
                    <a:pt x="0" y="226875"/>
                  </a:lnTo>
                  <a:close/>
                </a:path>
              </a:pathLst>
            </a:custGeom>
            <a:solidFill>
              <a:srgbClr val="7A4B2D"/>
            </a:solidFill>
          </p:spPr>
        </p:sp>
        <p:sp>
          <p:nvSpPr>
            <p:cNvPr id="5" name="TextBox 5"/>
            <p:cNvSpPr txBox="1"/>
            <p:nvPr/>
          </p:nvSpPr>
          <p:spPr>
            <a:xfrm>
              <a:off x="0" y="9525"/>
              <a:ext cx="2095818" cy="217350"/>
            </a:xfrm>
            <a:prstGeom prst="rect">
              <a:avLst/>
            </a:prstGeom>
          </p:spPr>
          <p:txBody>
            <a:bodyPr lIns="50800" tIns="50800" rIns="50800" bIns="50800" rtlCol="0" anchor="ctr"/>
            <a:lstStyle/>
            <a:p>
              <a:pPr algn="ctr">
                <a:lnSpc>
                  <a:spcPts val="2750"/>
                </a:lnSpc>
              </a:pPr>
              <a:endParaRPr/>
            </a:p>
          </p:txBody>
        </p:sp>
      </p:grpSp>
      <p:sp>
        <p:nvSpPr>
          <p:cNvPr id="6" name="TextBox 6"/>
          <p:cNvSpPr txBox="1"/>
          <p:nvPr/>
        </p:nvSpPr>
        <p:spPr>
          <a:xfrm>
            <a:off x="9929533" y="1424793"/>
            <a:ext cx="7938949" cy="1764665"/>
          </a:xfrm>
          <a:prstGeom prst="rect">
            <a:avLst/>
          </a:prstGeom>
        </p:spPr>
        <p:txBody>
          <a:bodyPr lIns="0" tIns="0" rIns="0" bIns="0" rtlCol="0" anchor="t">
            <a:spAutoFit/>
          </a:bodyPr>
          <a:lstStyle/>
          <a:p>
            <a:pPr algn="l">
              <a:lnSpc>
                <a:spcPts val="6820"/>
              </a:lnSpc>
            </a:pPr>
            <a:r>
              <a:rPr lang="en-US" sz="6200" b="1">
                <a:solidFill>
                  <a:srgbClr val="000000"/>
                </a:solidFill>
                <a:latin typeface="Times New Roman Bold"/>
                <a:ea typeface="Times New Roman Bold"/>
                <a:cs typeface="Times New Roman Bold"/>
                <a:sym typeface="Times New Roman Bold"/>
              </a:rPr>
              <a:t>Key Challenges Facing Green Haven Florists</a:t>
            </a:r>
          </a:p>
        </p:txBody>
      </p:sp>
      <p:sp>
        <p:nvSpPr>
          <p:cNvPr id="7" name="TextBox 7"/>
          <p:cNvSpPr txBox="1"/>
          <p:nvPr/>
        </p:nvSpPr>
        <p:spPr>
          <a:xfrm>
            <a:off x="9929533" y="4074871"/>
            <a:ext cx="7938949" cy="5245558"/>
          </a:xfrm>
          <a:prstGeom prst="rect">
            <a:avLst/>
          </a:prstGeom>
        </p:spPr>
        <p:txBody>
          <a:bodyPr lIns="0" tIns="0" rIns="0" bIns="0" rtlCol="0" anchor="t">
            <a:spAutoFit/>
          </a:bodyPr>
          <a:lstStyle/>
          <a:p>
            <a:pPr marL="589834" lvl="1" indent="-294917" algn="l">
              <a:lnSpc>
                <a:spcPts val="3824"/>
              </a:lnSpc>
              <a:buFont typeface="Arial"/>
              <a:buChar char="•"/>
            </a:pPr>
            <a:r>
              <a:rPr lang="en-US" sz="2731" b="1">
                <a:solidFill>
                  <a:srgbClr val="000000"/>
                </a:solidFill>
                <a:latin typeface="Times New Roman Bold"/>
                <a:ea typeface="Times New Roman Bold"/>
                <a:cs typeface="Times New Roman Bold"/>
                <a:sym typeface="Times New Roman Bold"/>
              </a:rPr>
              <a:t>Declining Sales</a:t>
            </a:r>
            <a:r>
              <a:rPr lang="en-US" sz="2731">
                <a:solidFill>
                  <a:srgbClr val="000000"/>
                </a:solidFill>
                <a:latin typeface="Times New Roman"/>
                <a:ea typeface="Times New Roman"/>
                <a:cs typeface="Times New Roman"/>
                <a:sym typeface="Times New Roman"/>
              </a:rPr>
              <a:t>: 30% drop in in-store sales over the past year.</a:t>
            </a:r>
          </a:p>
          <a:p>
            <a:pPr marL="589834" lvl="1" indent="-294917" algn="l">
              <a:lnSpc>
                <a:spcPts val="3824"/>
              </a:lnSpc>
              <a:buFont typeface="Arial"/>
              <a:buChar char="•"/>
            </a:pPr>
            <a:r>
              <a:rPr lang="en-US" sz="2731" b="1">
                <a:solidFill>
                  <a:srgbClr val="000000"/>
                </a:solidFill>
                <a:latin typeface="Times New Roman Bold"/>
                <a:ea typeface="Times New Roman Bold"/>
                <a:cs typeface="Times New Roman Bold"/>
                <a:sym typeface="Times New Roman Bold"/>
              </a:rPr>
              <a:t>Reduced Foot Traffic</a:t>
            </a:r>
            <a:r>
              <a:rPr lang="en-US" sz="2731">
                <a:solidFill>
                  <a:srgbClr val="000000"/>
                </a:solidFill>
                <a:latin typeface="Times New Roman"/>
                <a:ea typeface="Times New Roman"/>
                <a:cs typeface="Times New Roman"/>
                <a:sym typeface="Times New Roman"/>
              </a:rPr>
              <a:t>:Business closures and the shift to online shopping have decreased customer visits.</a:t>
            </a:r>
          </a:p>
          <a:p>
            <a:pPr marL="589834" lvl="1" indent="-294917" algn="l">
              <a:lnSpc>
                <a:spcPts val="3824"/>
              </a:lnSpc>
              <a:buFont typeface="Arial"/>
              <a:buChar char="•"/>
            </a:pPr>
            <a:r>
              <a:rPr lang="en-US" sz="2731">
                <a:solidFill>
                  <a:srgbClr val="000000"/>
                </a:solidFill>
                <a:latin typeface="Times New Roman"/>
                <a:ea typeface="Times New Roman"/>
                <a:cs typeface="Times New Roman"/>
                <a:sym typeface="Times New Roman"/>
              </a:rPr>
              <a:t>Increased Online Competition:More online florists are offering lower prices and convenience.</a:t>
            </a:r>
          </a:p>
          <a:p>
            <a:pPr marL="589834" lvl="1" indent="-294917" algn="l">
              <a:lnSpc>
                <a:spcPts val="3824"/>
              </a:lnSpc>
              <a:buFont typeface="Arial"/>
              <a:buChar char="•"/>
            </a:pPr>
            <a:r>
              <a:rPr lang="en-US" sz="2731" b="1">
                <a:solidFill>
                  <a:srgbClr val="000000"/>
                </a:solidFill>
                <a:latin typeface="Times New Roman Bold"/>
                <a:ea typeface="Times New Roman Bold"/>
                <a:cs typeface="Times New Roman Bold"/>
                <a:sym typeface="Times New Roman Bold"/>
              </a:rPr>
              <a:t>Rising Operational Costs:</a:t>
            </a:r>
            <a:r>
              <a:rPr lang="en-US" sz="2731">
                <a:solidFill>
                  <a:srgbClr val="000000"/>
                </a:solidFill>
                <a:latin typeface="Times New Roman"/>
                <a:ea typeface="Times New Roman"/>
                <a:cs typeface="Times New Roman"/>
                <a:sym typeface="Times New Roman"/>
              </a:rPr>
              <a:t>Increased costs for flowers and eco-friendly packaging are straining profitability.</a:t>
            </a:r>
          </a:p>
          <a:p>
            <a:pPr algn="l">
              <a:lnSpc>
                <a:spcPts val="3824"/>
              </a:lnSpc>
            </a:pPr>
            <a:endParaRPr lang="en-US" sz="2731">
              <a:solidFill>
                <a:srgbClr val="000000"/>
              </a:solidFill>
              <a:latin typeface="Times New Roman"/>
              <a:ea typeface="Times New Roman"/>
              <a:cs typeface="Times New Roman"/>
              <a:sym typeface="Times New Roman"/>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EFEDEC"/>
        </a:solidFill>
        <a:effectLst/>
      </p:bgPr>
    </p:bg>
    <p:spTree>
      <p:nvGrpSpPr>
        <p:cNvPr id="1" name=""/>
        <p:cNvGrpSpPr/>
        <p:nvPr/>
      </p:nvGrpSpPr>
      <p:grpSpPr>
        <a:xfrm>
          <a:off x="0" y="0"/>
          <a:ext cx="0" cy="0"/>
          <a:chOff x="0" y="0"/>
          <a:chExt cx="0" cy="0"/>
        </a:xfrm>
      </p:grpSpPr>
      <p:grpSp>
        <p:nvGrpSpPr>
          <p:cNvPr id="2" name="Group 2"/>
          <p:cNvGrpSpPr/>
          <p:nvPr/>
        </p:nvGrpSpPr>
        <p:grpSpPr>
          <a:xfrm>
            <a:off x="-155041" y="8643608"/>
            <a:ext cx="2607107" cy="1749683"/>
            <a:chOff x="0" y="0"/>
            <a:chExt cx="686646" cy="460822"/>
          </a:xfrm>
        </p:grpSpPr>
        <p:sp>
          <p:nvSpPr>
            <p:cNvPr id="3" name="Freeform 3"/>
            <p:cNvSpPr/>
            <p:nvPr/>
          </p:nvSpPr>
          <p:spPr>
            <a:xfrm>
              <a:off x="0" y="0"/>
              <a:ext cx="686646" cy="460822"/>
            </a:xfrm>
            <a:custGeom>
              <a:avLst/>
              <a:gdLst/>
              <a:ahLst/>
              <a:cxnLst/>
              <a:rect l="l" t="t" r="r" b="b"/>
              <a:pathLst>
                <a:path w="686646" h="460822">
                  <a:moveTo>
                    <a:pt x="0" y="0"/>
                  </a:moveTo>
                  <a:lnTo>
                    <a:pt x="686646" y="0"/>
                  </a:lnTo>
                  <a:lnTo>
                    <a:pt x="686646" y="460822"/>
                  </a:lnTo>
                  <a:lnTo>
                    <a:pt x="0" y="460822"/>
                  </a:lnTo>
                  <a:close/>
                </a:path>
              </a:pathLst>
            </a:custGeom>
            <a:solidFill>
              <a:srgbClr val="7A4B2D"/>
            </a:solidFill>
          </p:spPr>
        </p:sp>
        <p:sp>
          <p:nvSpPr>
            <p:cNvPr id="4" name="TextBox 4"/>
            <p:cNvSpPr txBox="1"/>
            <p:nvPr/>
          </p:nvSpPr>
          <p:spPr>
            <a:xfrm>
              <a:off x="0" y="9525"/>
              <a:ext cx="686646" cy="451297"/>
            </a:xfrm>
            <a:prstGeom prst="rect">
              <a:avLst/>
            </a:prstGeom>
          </p:spPr>
          <p:txBody>
            <a:bodyPr lIns="50800" tIns="50800" rIns="50800" bIns="50800" rtlCol="0" anchor="ctr"/>
            <a:lstStyle/>
            <a:p>
              <a:pPr algn="ctr">
                <a:lnSpc>
                  <a:spcPts val="2750"/>
                </a:lnSpc>
              </a:pPr>
              <a:endParaRPr>
                <a:latin typeface="Times New Roman" panose="02020603050405020304" pitchFamily="18" charset="0"/>
                <a:cs typeface="Times New Roman" panose="02020603050405020304" pitchFamily="18" charset="0"/>
              </a:endParaRPr>
            </a:p>
          </p:txBody>
        </p:sp>
      </p:grpSp>
      <p:grpSp>
        <p:nvGrpSpPr>
          <p:cNvPr id="5" name="Group 5"/>
          <p:cNvGrpSpPr/>
          <p:nvPr/>
        </p:nvGrpSpPr>
        <p:grpSpPr>
          <a:xfrm>
            <a:off x="588325" y="2306226"/>
            <a:ext cx="9397155" cy="6337382"/>
            <a:chOff x="0" y="0"/>
            <a:chExt cx="1248024" cy="841660"/>
          </a:xfrm>
        </p:grpSpPr>
        <p:sp>
          <p:nvSpPr>
            <p:cNvPr id="6" name="Freeform 6"/>
            <p:cNvSpPr/>
            <p:nvPr/>
          </p:nvSpPr>
          <p:spPr>
            <a:xfrm>
              <a:off x="0" y="0"/>
              <a:ext cx="1248024" cy="841660"/>
            </a:xfrm>
            <a:custGeom>
              <a:avLst/>
              <a:gdLst/>
              <a:ahLst/>
              <a:cxnLst/>
              <a:rect l="l" t="t" r="r" b="b"/>
              <a:pathLst>
                <a:path w="1248024" h="841660">
                  <a:moveTo>
                    <a:pt x="0" y="0"/>
                  </a:moveTo>
                  <a:lnTo>
                    <a:pt x="1248024" y="0"/>
                  </a:lnTo>
                  <a:lnTo>
                    <a:pt x="1248024" y="841660"/>
                  </a:lnTo>
                  <a:lnTo>
                    <a:pt x="0" y="841660"/>
                  </a:lnTo>
                  <a:close/>
                </a:path>
              </a:pathLst>
            </a:custGeom>
            <a:blipFill>
              <a:blip r:embed="rId3"/>
              <a:stretch>
                <a:fillRect l="-10756" r="-10756"/>
              </a:stretch>
            </a:blipFill>
          </p:spPr>
        </p:sp>
      </p:grpSp>
      <p:grpSp>
        <p:nvGrpSpPr>
          <p:cNvPr id="7" name="Group 7"/>
          <p:cNvGrpSpPr/>
          <p:nvPr/>
        </p:nvGrpSpPr>
        <p:grpSpPr>
          <a:xfrm>
            <a:off x="13432977" y="9119418"/>
            <a:ext cx="2736646" cy="798064"/>
            <a:chOff x="0" y="0"/>
            <a:chExt cx="720763" cy="210190"/>
          </a:xfrm>
        </p:grpSpPr>
        <p:sp>
          <p:nvSpPr>
            <p:cNvPr id="8" name="Freeform 8"/>
            <p:cNvSpPr/>
            <p:nvPr/>
          </p:nvSpPr>
          <p:spPr>
            <a:xfrm>
              <a:off x="0" y="0"/>
              <a:ext cx="720763" cy="210190"/>
            </a:xfrm>
            <a:custGeom>
              <a:avLst/>
              <a:gdLst/>
              <a:ahLst/>
              <a:cxnLst/>
              <a:rect l="l" t="t" r="r" b="b"/>
              <a:pathLst>
                <a:path w="720763" h="210190">
                  <a:moveTo>
                    <a:pt x="0" y="0"/>
                  </a:moveTo>
                  <a:lnTo>
                    <a:pt x="720763" y="0"/>
                  </a:lnTo>
                  <a:lnTo>
                    <a:pt x="720763" y="210190"/>
                  </a:lnTo>
                  <a:lnTo>
                    <a:pt x="0" y="210190"/>
                  </a:lnTo>
                  <a:close/>
                </a:path>
              </a:pathLst>
            </a:custGeom>
            <a:solidFill>
              <a:srgbClr val="7A4B2D"/>
            </a:solidFill>
          </p:spPr>
        </p:sp>
        <p:sp>
          <p:nvSpPr>
            <p:cNvPr id="9" name="TextBox 9"/>
            <p:cNvSpPr txBox="1"/>
            <p:nvPr/>
          </p:nvSpPr>
          <p:spPr>
            <a:xfrm>
              <a:off x="0" y="9525"/>
              <a:ext cx="720763" cy="200665"/>
            </a:xfrm>
            <a:prstGeom prst="rect">
              <a:avLst/>
            </a:prstGeom>
          </p:spPr>
          <p:txBody>
            <a:bodyPr lIns="50800" tIns="50800" rIns="50800" bIns="50800" rtlCol="0" anchor="ctr"/>
            <a:lstStyle/>
            <a:p>
              <a:pPr algn="ctr">
                <a:lnSpc>
                  <a:spcPts val="2750"/>
                </a:lnSpc>
              </a:pPr>
              <a:endParaRPr>
                <a:latin typeface="Times New Roman" panose="02020603050405020304" pitchFamily="18" charset="0"/>
                <a:cs typeface="Times New Roman" panose="02020603050405020304" pitchFamily="18" charset="0"/>
              </a:endParaRPr>
            </a:p>
          </p:txBody>
        </p:sp>
      </p:grpSp>
      <p:sp>
        <p:nvSpPr>
          <p:cNvPr id="10" name="TextBox 10"/>
          <p:cNvSpPr txBox="1"/>
          <p:nvPr/>
        </p:nvSpPr>
        <p:spPr>
          <a:xfrm>
            <a:off x="2452066" y="1470439"/>
            <a:ext cx="15377599" cy="756617"/>
          </a:xfrm>
          <a:prstGeom prst="rect">
            <a:avLst/>
          </a:prstGeom>
        </p:spPr>
        <p:txBody>
          <a:bodyPr lIns="0" tIns="0" rIns="0" bIns="0" rtlCol="0" anchor="t">
            <a:spAutoFit/>
          </a:bodyPr>
          <a:lstStyle/>
          <a:p>
            <a:pPr algn="l">
              <a:lnSpc>
                <a:spcPts val="5870"/>
              </a:lnSpc>
            </a:pPr>
            <a:r>
              <a:rPr lang="en-US" sz="5336" b="1" dirty="0">
                <a:solidFill>
                  <a:srgbClr val="000000"/>
                </a:solidFill>
                <a:latin typeface="Times New Roman" panose="02020603050405020304" pitchFamily="18" charset="0"/>
                <a:ea typeface="Times New Roman Bold"/>
                <a:cs typeface="Times New Roman" panose="02020603050405020304" pitchFamily="18" charset="0"/>
                <a:sym typeface="Times New Roman Bold"/>
              </a:rPr>
              <a:t>5W2H Method: Nature and Scope of the Problem</a:t>
            </a:r>
          </a:p>
        </p:txBody>
      </p:sp>
      <p:sp>
        <p:nvSpPr>
          <p:cNvPr id="11" name="TextBox 11"/>
          <p:cNvSpPr txBox="1"/>
          <p:nvPr/>
        </p:nvSpPr>
        <p:spPr>
          <a:xfrm>
            <a:off x="9220200" y="3175477"/>
            <a:ext cx="7699949" cy="4759508"/>
          </a:xfrm>
          <a:prstGeom prst="rect">
            <a:avLst/>
          </a:prstGeom>
        </p:spPr>
        <p:txBody>
          <a:bodyPr wrap="square" lIns="0" tIns="0" rIns="0" bIns="0" rtlCol="0" anchor="t">
            <a:spAutoFit/>
          </a:bodyPr>
          <a:lstStyle/>
          <a:p>
            <a:pPr marL="519747" lvl="1" indent="-259873" algn="l">
              <a:lnSpc>
                <a:spcPts val="3370"/>
              </a:lnSpc>
              <a:buFont typeface="Arial"/>
              <a:buChar char="•"/>
            </a:pPr>
            <a:r>
              <a:rPr lang="en-US" sz="2407" b="1" dirty="0">
                <a:solidFill>
                  <a:srgbClr val="000000"/>
                </a:solidFill>
                <a:latin typeface="Times New Roman" panose="02020603050405020304" pitchFamily="18" charset="0"/>
                <a:ea typeface="Inter"/>
                <a:cs typeface="Times New Roman" panose="02020603050405020304" pitchFamily="18" charset="0"/>
                <a:sym typeface="Inter"/>
              </a:rPr>
              <a:t>Who: </a:t>
            </a:r>
            <a:r>
              <a:rPr lang="en-US" sz="2407" dirty="0">
                <a:solidFill>
                  <a:srgbClr val="000000"/>
                </a:solidFill>
                <a:latin typeface="Times New Roman" panose="02020603050405020304" pitchFamily="18" charset="0"/>
                <a:ea typeface="Inter"/>
                <a:cs typeface="Times New Roman" panose="02020603050405020304" pitchFamily="18" charset="0"/>
                <a:sym typeface="Inter"/>
              </a:rPr>
              <a:t>Green Haven Florists (Liam and Priya Patel).</a:t>
            </a:r>
          </a:p>
          <a:p>
            <a:pPr marL="519747" lvl="1" indent="-259873" algn="l">
              <a:lnSpc>
                <a:spcPts val="3370"/>
              </a:lnSpc>
              <a:buFont typeface="Arial"/>
              <a:buChar char="•"/>
            </a:pPr>
            <a:r>
              <a:rPr lang="en-US" sz="2407" b="1" dirty="0">
                <a:solidFill>
                  <a:srgbClr val="000000"/>
                </a:solidFill>
                <a:latin typeface="Times New Roman" panose="02020603050405020304" pitchFamily="18" charset="0"/>
                <a:ea typeface="Inter"/>
                <a:cs typeface="Times New Roman" panose="02020603050405020304" pitchFamily="18" charset="0"/>
                <a:sym typeface="Inter"/>
              </a:rPr>
              <a:t>What: </a:t>
            </a:r>
            <a:r>
              <a:rPr lang="en-US" sz="2407" dirty="0">
                <a:solidFill>
                  <a:srgbClr val="000000"/>
                </a:solidFill>
                <a:latin typeface="Times New Roman" panose="02020603050405020304" pitchFamily="18" charset="0"/>
                <a:ea typeface="Inter"/>
                <a:cs typeface="Times New Roman" panose="02020603050405020304" pitchFamily="18" charset="0"/>
                <a:sym typeface="Inter"/>
              </a:rPr>
              <a:t>Declining revenue, reduced foot traffic, operational challenges.</a:t>
            </a:r>
          </a:p>
          <a:p>
            <a:pPr marL="519747" lvl="1" indent="-259873" algn="l">
              <a:lnSpc>
                <a:spcPts val="3370"/>
              </a:lnSpc>
              <a:buFont typeface="Arial"/>
              <a:buChar char="•"/>
            </a:pPr>
            <a:r>
              <a:rPr lang="en-US" sz="2407" b="1" dirty="0">
                <a:solidFill>
                  <a:srgbClr val="000000"/>
                </a:solidFill>
                <a:latin typeface="Times New Roman" panose="02020603050405020304" pitchFamily="18" charset="0"/>
                <a:ea typeface="Inter"/>
                <a:cs typeface="Times New Roman" panose="02020603050405020304" pitchFamily="18" charset="0"/>
                <a:sym typeface="Inter"/>
              </a:rPr>
              <a:t>When: </a:t>
            </a:r>
            <a:r>
              <a:rPr lang="en-US" sz="2407" dirty="0">
                <a:solidFill>
                  <a:srgbClr val="000000"/>
                </a:solidFill>
                <a:latin typeface="Times New Roman" panose="02020603050405020304" pitchFamily="18" charset="0"/>
                <a:ea typeface="Inter"/>
                <a:cs typeface="Times New Roman" panose="02020603050405020304" pitchFamily="18" charset="0"/>
                <a:sym typeface="Inter"/>
              </a:rPr>
              <a:t>Over the past year.</a:t>
            </a:r>
          </a:p>
          <a:p>
            <a:pPr marL="519747" lvl="1" indent="-259873" algn="l">
              <a:lnSpc>
                <a:spcPts val="3370"/>
              </a:lnSpc>
              <a:buFont typeface="Arial"/>
              <a:buChar char="•"/>
            </a:pPr>
            <a:r>
              <a:rPr lang="en-US" sz="2407" b="1" dirty="0">
                <a:solidFill>
                  <a:srgbClr val="000000"/>
                </a:solidFill>
                <a:latin typeface="Times New Roman" panose="02020603050405020304" pitchFamily="18" charset="0"/>
                <a:ea typeface="Inter"/>
                <a:cs typeface="Times New Roman" panose="02020603050405020304" pitchFamily="18" charset="0"/>
                <a:sym typeface="Inter"/>
              </a:rPr>
              <a:t>Where: </a:t>
            </a:r>
            <a:r>
              <a:rPr lang="en-US" sz="2407" dirty="0">
                <a:solidFill>
                  <a:srgbClr val="000000"/>
                </a:solidFill>
                <a:latin typeface="Times New Roman" panose="02020603050405020304" pitchFamily="18" charset="0"/>
                <a:ea typeface="Inter"/>
                <a:cs typeface="Times New Roman" panose="02020603050405020304" pitchFamily="18" charset="0"/>
                <a:sym typeface="Inter"/>
              </a:rPr>
              <a:t>Norwich, UK.</a:t>
            </a:r>
          </a:p>
          <a:p>
            <a:pPr marL="519747" lvl="1" indent="-259873" algn="l">
              <a:lnSpc>
                <a:spcPts val="3370"/>
              </a:lnSpc>
              <a:buFont typeface="Arial"/>
              <a:buChar char="•"/>
            </a:pPr>
            <a:r>
              <a:rPr lang="en-US" sz="2407" b="1" dirty="0">
                <a:solidFill>
                  <a:srgbClr val="000000"/>
                </a:solidFill>
                <a:latin typeface="Times New Roman" panose="02020603050405020304" pitchFamily="18" charset="0"/>
                <a:ea typeface="Inter"/>
                <a:cs typeface="Times New Roman" panose="02020603050405020304" pitchFamily="18" charset="0"/>
                <a:sym typeface="Inter"/>
              </a:rPr>
              <a:t>Why: </a:t>
            </a:r>
            <a:r>
              <a:rPr lang="en-US" sz="2407" dirty="0">
                <a:solidFill>
                  <a:srgbClr val="000000"/>
                </a:solidFill>
                <a:latin typeface="Times New Roman" panose="02020603050405020304" pitchFamily="18" charset="0"/>
                <a:ea typeface="Inter"/>
                <a:cs typeface="Times New Roman" panose="02020603050405020304" pitchFamily="18" charset="0"/>
                <a:sym typeface="Inter"/>
              </a:rPr>
              <a:t>Increased online competition, rising costs, changing consumer preferences.</a:t>
            </a:r>
          </a:p>
          <a:p>
            <a:pPr marL="519747" lvl="1" indent="-259873" algn="l">
              <a:lnSpc>
                <a:spcPts val="3370"/>
              </a:lnSpc>
              <a:buFont typeface="Arial"/>
              <a:buChar char="•"/>
            </a:pPr>
            <a:r>
              <a:rPr lang="en-US" sz="2407" b="1" dirty="0">
                <a:solidFill>
                  <a:srgbClr val="000000"/>
                </a:solidFill>
                <a:latin typeface="Times New Roman" panose="02020603050405020304" pitchFamily="18" charset="0"/>
                <a:ea typeface="Inter"/>
                <a:cs typeface="Times New Roman" panose="02020603050405020304" pitchFamily="18" charset="0"/>
                <a:sym typeface="Inter"/>
              </a:rPr>
              <a:t>How: </a:t>
            </a:r>
            <a:r>
              <a:rPr lang="en-US" sz="2407" dirty="0">
                <a:solidFill>
                  <a:srgbClr val="000000"/>
                </a:solidFill>
                <a:latin typeface="Times New Roman" panose="02020603050405020304" pitchFamily="18" charset="0"/>
                <a:ea typeface="Inter"/>
                <a:cs typeface="Times New Roman" panose="02020603050405020304" pitchFamily="18" charset="0"/>
                <a:sym typeface="Inter"/>
              </a:rPr>
              <a:t>Lack of modern digital marketing, outdated website.</a:t>
            </a:r>
          </a:p>
          <a:p>
            <a:pPr marL="519747" lvl="1" indent="-259873" algn="l">
              <a:lnSpc>
                <a:spcPts val="3370"/>
              </a:lnSpc>
              <a:buFont typeface="Arial"/>
              <a:buChar char="•"/>
            </a:pPr>
            <a:r>
              <a:rPr lang="en-US" sz="2407" b="1" dirty="0">
                <a:solidFill>
                  <a:srgbClr val="000000"/>
                </a:solidFill>
                <a:latin typeface="Times New Roman" panose="02020603050405020304" pitchFamily="18" charset="0"/>
                <a:ea typeface="Inter"/>
                <a:cs typeface="Times New Roman" panose="02020603050405020304" pitchFamily="18" charset="0"/>
                <a:sym typeface="Inter"/>
              </a:rPr>
              <a:t>How Much: </a:t>
            </a:r>
            <a:r>
              <a:rPr lang="en-US" sz="2407" dirty="0">
                <a:solidFill>
                  <a:srgbClr val="000000"/>
                </a:solidFill>
                <a:latin typeface="Times New Roman" panose="02020603050405020304" pitchFamily="18" charset="0"/>
                <a:ea typeface="Inter"/>
                <a:cs typeface="Times New Roman" panose="02020603050405020304" pitchFamily="18" charset="0"/>
                <a:sym typeface="Inter"/>
              </a:rPr>
              <a:t>30% decrease in in-store sales.</a:t>
            </a:r>
          </a:p>
          <a:p>
            <a:pPr algn="l">
              <a:lnSpc>
                <a:spcPts val="3370"/>
              </a:lnSpc>
            </a:pPr>
            <a:endParaRPr lang="en-US" sz="2407" dirty="0">
              <a:solidFill>
                <a:srgbClr val="000000"/>
              </a:solidFill>
              <a:latin typeface="Times New Roman" panose="02020603050405020304" pitchFamily="18" charset="0"/>
              <a:ea typeface="Inter"/>
              <a:cs typeface="Times New Roman" panose="02020603050405020304" pitchFamily="18" charset="0"/>
              <a:sym typeface="Inte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EFEDEC"/>
        </a:solidFill>
        <a:effectLst/>
      </p:bgPr>
    </p:bg>
    <p:spTree>
      <p:nvGrpSpPr>
        <p:cNvPr id="1" name=""/>
        <p:cNvGrpSpPr/>
        <p:nvPr/>
      </p:nvGrpSpPr>
      <p:grpSpPr>
        <a:xfrm>
          <a:off x="0" y="0"/>
          <a:ext cx="0" cy="0"/>
          <a:chOff x="0" y="0"/>
          <a:chExt cx="0" cy="0"/>
        </a:xfrm>
      </p:grpSpPr>
      <p:sp>
        <p:nvSpPr>
          <p:cNvPr id="3" name="TextBox 3"/>
          <p:cNvSpPr txBox="1"/>
          <p:nvPr/>
        </p:nvSpPr>
        <p:spPr>
          <a:xfrm>
            <a:off x="3305035" y="1480233"/>
            <a:ext cx="13954265" cy="1863725"/>
          </a:xfrm>
          <a:prstGeom prst="rect">
            <a:avLst/>
          </a:prstGeom>
        </p:spPr>
        <p:txBody>
          <a:bodyPr lIns="0" tIns="0" rIns="0" bIns="0" rtlCol="0" anchor="t">
            <a:spAutoFit/>
          </a:bodyPr>
          <a:lstStyle/>
          <a:p>
            <a:pPr algn="l">
              <a:lnSpc>
                <a:spcPts val="7150"/>
              </a:lnSpc>
            </a:pPr>
            <a:r>
              <a:rPr lang="en-US" sz="6500" b="1">
                <a:solidFill>
                  <a:srgbClr val="000000"/>
                </a:solidFill>
                <a:latin typeface="Times New Roman Bold"/>
                <a:ea typeface="Times New Roman Bold"/>
                <a:cs typeface="Times New Roman Bold"/>
                <a:sym typeface="Times New Roman Bold"/>
              </a:rPr>
              <a:t>PESTEL Analysis (External Factors)</a:t>
            </a:r>
          </a:p>
          <a:p>
            <a:pPr algn="l">
              <a:lnSpc>
                <a:spcPts val="7150"/>
              </a:lnSpc>
            </a:pPr>
            <a:endParaRPr lang="en-US" sz="6500" b="1">
              <a:solidFill>
                <a:srgbClr val="000000"/>
              </a:solidFill>
              <a:latin typeface="Times New Roman Bold"/>
              <a:ea typeface="Times New Roman Bold"/>
              <a:cs typeface="Times New Roman Bold"/>
              <a:sym typeface="Times New Roman Bold"/>
            </a:endParaRPr>
          </a:p>
        </p:txBody>
      </p:sp>
      <p:graphicFrame>
        <p:nvGraphicFramePr>
          <p:cNvPr id="4" name="Table 3">
            <a:extLst>
              <a:ext uri="{FF2B5EF4-FFF2-40B4-BE49-F238E27FC236}">
                <a16:creationId xmlns:a16="http://schemas.microsoft.com/office/drawing/2014/main" id="{2C475F37-2203-1F4F-E2D0-12A80EA26F99}"/>
              </a:ext>
            </a:extLst>
          </p:cNvPr>
          <p:cNvGraphicFramePr>
            <a:graphicFrameLocks noGrp="1"/>
          </p:cNvGraphicFramePr>
          <p:nvPr>
            <p:extLst>
              <p:ext uri="{D42A27DB-BD31-4B8C-83A1-F6EECF244321}">
                <p14:modId xmlns:p14="http://schemas.microsoft.com/office/powerpoint/2010/main" val="1954001656"/>
              </p:ext>
            </p:extLst>
          </p:nvPr>
        </p:nvGraphicFramePr>
        <p:xfrm>
          <a:off x="1676400" y="2781300"/>
          <a:ext cx="15049500" cy="7027626"/>
        </p:xfrm>
        <a:graphic>
          <a:graphicData uri="http://schemas.openxmlformats.org/drawingml/2006/table">
            <a:tbl>
              <a:tblPr>
                <a:tableStyleId>{775DCB02-9BB8-47FD-8907-85C794F793BA}</a:tableStyleId>
              </a:tblPr>
              <a:tblGrid>
                <a:gridCol w="5041412">
                  <a:extLst>
                    <a:ext uri="{9D8B030D-6E8A-4147-A177-3AD203B41FA5}">
                      <a16:colId xmlns:a16="http://schemas.microsoft.com/office/drawing/2014/main" val="3576351950"/>
                    </a:ext>
                  </a:extLst>
                </a:gridCol>
                <a:gridCol w="10008088">
                  <a:extLst>
                    <a:ext uri="{9D8B030D-6E8A-4147-A177-3AD203B41FA5}">
                      <a16:colId xmlns:a16="http://schemas.microsoft.com/office/drawing/2014/main" val="735469646"/>
                    </a:ext>
                  </a:extLst>
                </a:gridCol>
              </a:tblGrid>
              <a:tr h="574718">
                <a:tc>
                  <a:txBody>
                    <a:bodyPr/>
                    <a:lstStyle/>
                    <a:p>
                      <a:pPr algn="ctr">
                        <a:buNone/>
                      </a:pPr>
                      <a:r>
                        <a:rPr lang="en-US" sz="3200" b="1" dirty="0"/>
                        <a:t>Factor</a:t>
                      </a:r>
                      <a:endParaRPr lang="en-US" sz="3200" dirty="0">
                        <a:latin typeface="Times New Roman" panose="02020603050405020304" pitchFamily="18" charset="0"/>
                        <a:cs typeface="Times New Roman" panose="02020603050405020304" pitchFamily="18" charset="0"/>
                      </a:endParaRPr>
                    </a:p>
                  </a:txBody>
                  <a:tcPr marL="87038" marR="87038" marT="43519" marB="4351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buNone/>
                      </a:pPr>
                      <a:r>
                        <a:rPr lang="en-US" sz="3200" b="1" dirty="0"/>
                        <a:t>Description</a:t>
                      </a:r>
                      <a:endParaRPr lang="en-US" sz="3200" dirty="0">
                        <a:latin typeface="Times New Roman" panose="02020603050405020304" pitchFamily="18" charset="0"/>
                        <a:cs typeface="Times New Roman" panose="02020603050405020304" pitchFamily="18" charset="0"/>
                      </a:endParaRPr>
                    </a:p>
                  </a:txBody>
                  <a:tcPr marL="87038" marR="87038" marT="43519" marB="4351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extLst>
                  <a:ext uri="{0D108BD9-81ED-4DB2-BD59-A6C34878D82A}">
                    <a16:rowId xmlns:a16="http://schemas.microsoft.com/office/drawing/2014/main" val="2567313028"/>
                  </a:ext>
                </a:extLst>
              </a:tr>
              <a:tr h="1062398">
                <a:tc>
                  <a:txBody>
                    <a:bodyPr/>
                    <a:lstStyle/>
                    <a:p>
                      <a:pPr algn="ctr">
                        <a:buNone/>
                      </a:pPr>
                      <a:r>
                        <a:rPr lang="en-US" sz="3200" b="1" dirty="0"/>
                        <a:t>Political</a:t>
                      </a:r>
                      <a:endParaRPr lang="en-US" sz="3200" dirty="0">
                        <a:latin typeface="Times New Roman" panose="02020603050405020304" pitchFamily="18" charset="0"/>
                        <a:cs typeface="Times New Roman" panose="02020603050405020304" pitchFamily="18" charset="0"/>
                      </a:endParaRPr>
                    </a:p>
                  </a:txBody>
                  <a:tcPr marL="87038" marR="87038" marT="43519" marB="4351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buNone/>
                      </a:pPr>
                      <a:r>
                        <a:rPr lang="en-US" sz="3200" dirty="0"/>
                        <a:t>Post-Brexit regulations and local tax policies increase operational costs.</a:t>
                      </a:r>
                      <a:endParaRPr lang="en-US" sz="3200" dirty="0">
                        <a:latin typeface="Times New Roman" panose="02020603050405020304" pitchFamily="18" charset="0"/>
                        <a:cs typeface="Times New Roman" panose="02020603050405020304" pitchFamily="18" charset="0"/>
                      </a:endParaRPr>
                    </a:p>
                  </a:txBody>
                  <a:tcPr marL="87038" marR="87038" marT="43519" marB="4351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832006652"/>
                  </a:ext>
                </a:extLst>
              </a:tr>
              <a:tr h="1101658">
                <a:tc>
                  <a:txBody>
                    <a:bodyPr/>
                    <a:lstStyle/>
                    <a:p>
                      <a:pPr algn="ctr">
                        <a:buNone/>
                      </a:pPr>
                      <a:r>
                        <a:rPr lang="en-US" sz="3200" b="1" dirty="0"/>
                        <a:t>Economic</a:t>
                      </a:r>
                      <a:endParaRPr lang="en-US" sz="3200" dirty="0">
                        <a:latin typeface="Times New Roman" panose="02020603050405020304" pitchFamily="18" charset="0"/>
                        <a:cs typeface="Times New Roman" panose="02020603050405020304" pitchFamily="18" charset="0"/>
                      </a:endParaRPr>
                    </a:p>
                  </a:txBody>
                  <a:tcPr marL="87038" marR="87038" marT="43519" marB="4351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buNone/>
                      </a:pPr>
                      <a:r>
                        <a:rPr lang="en-US" sz="3200" dirty="0"/>
                        <a:t>Rising flower and material costs, plus a cost-conscious consumer base, impact profitability.</a:t>
                      </a:r>
                      <a:endParaRPr lang="en-US" sz="3200" dirty="0">
                        <a:latin typeface="Times New Roman" panose="02020603050405020304" pitchFamily="18" charset="0"/>
                        <a:cs typeface="Times New Roman" panose="02020603050405020304" pitchFamily="18" charset="0"/>
                      </a:endParaRPr>
                    </a:p>
                  </a:txBody>
                  <a:tcPr marL="87038" marR="87038" marT="43519" marB="4351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96213564"/>
                  </a:ext>
                </a:extLst>
              </a:tr>
              <a:tr h="1062398">
                <a:tc>
                  <a:txBody>
                    <a:bodyPr/>
                    <a:lstStyle/>
                    <a:p>
                      <a:pPr algn="ctr">
                        <a:buNone/>
                      </a:pPr>
                      <a:r>
                        <a:rPr lang="en-US" sz="3200" b="1" dirty="0"/>
                        <a:t>Social</a:t>
                      </a:r>
                      <a:endParaRPr lang="en-US" sz="3200" dirty="0">
                        <a:latin typeface="Times New Roman" panose="02020603050405020304" pitchFamily="18" charset="0"/>
                        <a:cs typeface="Times New Roman" panose="02020603050405020304" pitchFamily="18" charset="0"/>
                      </a:endParaRPr>
                    </a:p>
                  </a:txBody>
                  <a:tcPr marL="87038" marR="87038" marT="43519" marB="4351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buNone/>
                      </a:pPr>
                      <a:r>
                        <a:rPr lang="en-US" sz="3200" dirty="0"/>
                        <a:t>Shift toward online shopping and demand for sustainable products affect foot traffic.</a:t>
                      </a:r>
                      <a:endParaRPr lang="en-US" sz="3200" dirty="0">
                        <a:latin typeface="Times New Roman" panose="02020603050405020304" pitchFamily="18" charset="0"/>
                        <a:cs typeface="Times New Roman" panose="02020603050405020304" pitchFamily="18" charset="0"/>
                      </a:endParaRPr>
                    </a:p>
                  </a:txBody>
                  <a:tcPr marL="87038" marR="87038" marT="43519" marB="4351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202735507"/>
                  </a:ext>
                </a:extLst>
              </a:tr>
              <a:tr h="1062398">
                <a:tc>
                  <a:txBody>
                    <a:bodyPr/>
                    <a:lstStyle/>
                    <a:p>
                      <a:pPr algn="ctr">
                        <a:buNone/>
                      </a:pPr>
                      <a:r>
                        <a:rPr lang="en-US" sz="3200" b="1" dirty="0"/>
                        <a:t>Technological</a:t>
                      </a:r>
                      <a:endParaRPr lang="en-US" sz="3200" dirty="0">
                        <a:latin typeface="Times New Roman" panose="02020603050405020304" pitchFamily="18" charset="0"/>
                        <a:cs typeface="Times New Roman" panose="02020603050405020304" pitchFamily="18" charset="0"/>
                      </a:endParaRPr>
                    </a:p>
                  </a:txBody>
                  <a:tcPr marL="87038" marR="87038" marT="43519" marB="4351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buNone/>
                      </a:pPr>
                      <a:r>
                        <a:rPr lang="en-US" sz="3200" dirty="0"/>
                        <a:t>Outdated website and limited digital marketing hinder online engagement.</a:t>
                      </a:r>
                      <a:endParaRPr lang="en-US" sz="3200" dirty="0">
                        <a:latin typeface="Times New Roman" panose="02020603050405020304" pitchFamily="18" charset="0"/>
                        <a:cs typeface="Times New Roman" panose="02020603050405020304" pitchFamily="18" charset="0"/>
                      </a:endParaRPr>
                    </a:p>
                  </a:txBody>
                  <a:tcPr marL="87038" marR="87038" marT="43519" marB="4351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029064281"/>
                  </a:ext>
                </a:extLst>
              </a:tr>
              <a:tr h="1101658">
                <a:tc>
                  <a:txBody>
                    <a:bodyPr/>
                    <a:lstStyle/>
                    <a:p>
                      <a:pPr algn="ctr">
                        <a:buNone/>
                      </a:pPr>
                      <a:r>
                        <a:rPr lang="en-US" sz="3200" b="1" dirty="0"/>
                        <a:t>Environmental</a:t>
                      </a:r>
                      <a:endParaRPr lang="en-US" sz="3200" dirty="0">
                        <a:latin typeface="Times New Roman" panose="02020603050405020304" pitchFamily="18" charset="0"/>
                        <a:cs typeface="Times New Roman" panose="02020603050405020304" pitchFamily="18" charset="0"/>
                      </a:endParaRPr>
                    </a:p>
                  </a:txBody>
                  <a:tcPr marL="87038" marR="87038" marT="43519" marB="4351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buNone/>
                      </a:pPr>
                      <a:r>
                        <a:rPr lang="en-US" sz="3200" dirty="0"/>
                        <a:t>Rising eco-material costs and sustainability regulations increase expenses.</a:t>
                      </a:r>
                      <a:endParaRPr lang="en-US" sz="3200" dirty="0">
                        <a:latin typeface="Times New Roman" panose="02020603050405020304" pitchFamily="18" charset="0"/>
                        <a:cs typeface="Times New Roman" panose="02020603050405020304" pitchFamily="18" charset="0"/>
                      </a:endParaRPr>
                    </a:p>
                  </a:txBody>
                  <a:tcPr marL="87038" marR="87038" marT="43519" marB="4351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83788945"/>
                  </a:ext>
                </a:extLst>
              </a:tr>
              <a:tr h="1062398">
                <a:tc>
                  <a:txBody>
                    <a:bodyPr/>
                    <a:lstStyle/>
                    <a:p>
                      <a:pPr algn="ctr">
                        <a:buNone/>
                      </a:pPr>
                      <a:r>
                        <a:rPr lang="en-US" sz="3200" b="1" dirty="0"/>
                        <a:t>Legal</a:t>
                      </a:r>
                      <a:endParaRPr lang="en-US" sz="3200" dirty="0">
                        <a:latin typeface="Times New Roman" panose="02020603050405020304" pitchFamily="18" charset="0"/>
                        <a:cs typeface="Times New Roman" panose="02020603050405020304" pitchFamily="18" charset="0"/>
                      </a:endParaRPr>
                    </a:p>
                  </a:txBody>
                  <a:tcPr marL="87038" marR="87038" marT="43519" marB="4351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buNone/>
                      </a:pPr>
                      <a:r>
                        <a:rPr lang="en-US" sz="3200" dirty="0"/>
                        <a:t>Packaging and environmental compliance laws raise operational challenges.</a:t>
                      </a:r>
                      <a:endParaRPr lang="en-US" sz="3200" dirty="0">
                        <a:latin typeface="Times New Roman" panose="02020603050405020304" pitchFamily="18" charset="0"/>
                        <a:cs typeface="Times New Roman" panose="02020603050405020304" pitchFamily="18" charset="0"/>
                      </a:endParaRPr>
                    </a:p>
                  </a:txBody>
                  <a:tcPr marL="87038" marR="87038" marT="43519" marB="4351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07924777"/>
                  </a:ext>
                </a:extLst>
              </a:tr>
            </a:tbl>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EFEDEC"/>
        </a:solidFill>
        <a:effectLst/>
      </p:bgPr>
    </p:bg>
    <p:spTree>
      <p:nvGrpSpPr>
        <p:cNvPr id="1" name=""/>
        <p:cNvGrpSpPr/>
        <p:nvPr/>
      </p:nvGrpSpPr>
      <p:grpSpPr>
        <a:xfrm>
          <a:off x="0" y="0"/>
          <a:ext cx="0" cy="0"/>
          <a:chOff x="0" y="0"/>
          <a:chExt cx="0" cy="0"/>
        </a:xfrm>
      </p:grpSpPr>
      <p:grpSp>
        <p:nvGrpSpPr>
          <p:cNvPr id="2" name="Group 2"/>
          <p:cNvGrpSpPr/>
          <p:nvPr/>
        </p:nvGrpSpPr>
        <p:grpSpPr>
          <a:xfrm>
            <a:off x="16012426" y="8643608"/>
            <a:ext cx="2480212" cy="1749683"/>
            <a:chOff x="0" y="0"/>
            <a:chExt cx="653225" cy="460822"/>
          </a:xfrm>
        </p:grpSpPr>
        <p:sp>
          <p:nvSpPr>
            <p:cNvPr id="3" name="Freeform 3"/>
            <p:cNvSpPr/>
            <p:nvPr/>
          </p:nvSpPr>
          <p:spPr>
            <a:xfrm>
              <a:off x="0" y="0"/>
              <a:ext cx="653225" cy="460822"/>
            </a:xfrm>
            <a:custGeom>
              <a:avLst/>
              <a:gdLst/>
              <a:ahLst/>
              <a:cxnLst/>
              <a:rect l="l" t="t" r="r" b="b"/>
              <a:pathLst>
                <a:path w="653225" h="460822">
                  <a:moveTo>
                    <a:pt x="0" y="0"/>
                  </a:moveTo>
                  <a:lnTo>
                    <a:pt x="653225" y="0"/>
                  </a:lnTo>
                  <a:lnTo>
                    <a:pt x="653225" y="460822"/>
                  </a:lnTo>
                  <a:lnTo>
                    <a:pt x="0" y="460822"/>
                  </a:lnTo>
                  <a:close/>
                </a:path>
              </a:pathLst>
            </a:custGeom>
            <a:solidFill>
              <a:srgbClr val="7A4B2D"/>
            </a:solidFill>
          </p:spPr>
        </p:sp>
        <p:sp>
          <p:nvSpPr>
            <p:cNvPr id="4" name="TextBox 4"/>
            <p:cNvSpPr txBox="1"/>
            <p:nvPr/>
          </p:nvSpPr>
          <p:spPr>
            <a:xfrm>
              <a:off x="0" y="9525"/>
              <a:ext cx="653225" cy="451297"/>
            </a:xfrm>
            <a:prstGeom prst="rect">
              <a:avLst/>
            </a:prstGeom>
          </p:spPr>
          <p:txBody>
            <a:bodyPr lIns="50800" tIns="50800" rIns="50800" bIns="50800" rtlCol="0" anchor="ctr"/>
            <a:lstStyle/>
            <a:p>
              <a:pPr algn="ctr">
                <a:lnSpc>
                  <a:spcPts val="2750"/>
                </a:lnSpc>
              </a:pPr>
              <a:endParaRPr/>
            </a:p>
          </p:txBody>
        </p:sp>
      </p:grpSp>
      <p:grpSp>
        <p:nvGrpSpPr>
          <p:cNvPr id="5" name="Group 5"/>
          <p:cNvGrpSpPr/>
          <p:nvPr/>
        </p:nvGrpSpPr>
        <p:grpSpPr>
          <a:xfrm>
            <a:off x="12323366" y="1827538"/>
            <a:ext cx="6169272" cy="7196293"/>
            <a:chOff x="0" y="0"/>
            <a:chExt cx="955782" cy="1114894"/>
          </a:xfrm>
        </p:grpSpPr>
        <p:sp>
          <p:nvSpPr>
            <p:cNvPr id="6" name="Freeform 6"/>
            <p:cNvSpPr/>
            <p:nvPr/>
          </p:nvSpPr>
          <p:spPr>
            <a:xfrm>
              <a:off x="0" y="0"/>
              <a:ext cx="955782" cy="1114894"/>
            </a:xfrm>
            <a:custGeom>
              <a:avLst/>
              <a:gdLst/>
              <a:ahLst/>
              <a:cxnLst/>
              <a:rect l="l" t="t" r="r" b="b"/>
              <a:pathLst>
                <a:path w="955782" h="1114894">
                  <a:moveTo>
                    <a:pt x="0" y="0"/>
                  </a:moveTo>
                  <a:lnTo>
                    <a:pt x="955782" y="0"/>
                  </a:lnTo>
                  <a:lnTo>
                    <a:pt x="955782" y="1114894"/>
                  </a:lnTo>
                  <a:lnTo>
                    <a:pt x="0" y="1114894"/>
                  </a:lnTo>
                  <a:close/>
                </a:path>
              </a:pathLst>
            </a:custGeom>
            <a:blipFill>
              <a:blip r:embed="rId3"/>
              <a:stretch>
                <a:fillRect l="-19953" r="-19953"/>
              </a:stretch>
            </a:blipFill>
          </p:spPr>
        </p:sp>
      </p:grpSp>
      <p:sp>
        <p:nvSpPr>
          <p:cNvPr id="7" name="TextBox 7"/>
          <p:cNvSpPr txBox="1"/>
          <p:nvPr/>
        </p:nvSpPr>
        <p:spPr>
          <a:xfrm>
            <a:off x="1028700" y="1244600"/>
            <a:ext cx="5430295" cy="2918511"/>
          </a:xfrm>
          <a:prstGeom prst="rect">
            <a:avLst/>
          </a:prstGeom>
        </p:spPr>
        <p:txBody>
          <a:bodyPr lIns="0" tIns="0" rIns="0" bIns="0" rtlCol="0" anchor="t">
            <a:spAutoFit/>
          </a:bodyPr>
          <a:lstStyle/>
          <a:p>
            <a:pPr algn="l">
              <a:lnSpc>
                <a:spcPts val="7533"/>
              </a:lnSpc>
            </a:pPr>
            <a:r>
              <a:rPr lang="en-US" sz="6848" b="1">
                <a:solidFill>
                  <a:srgbClr val="000000"/>
                </a:solidFill>
                <a:latin typeface="Times New Roman Bold"/>
                <a:ea typeface="Times New Roman Bold"/>
                <a:cs typeface="Times New Roman Bold"/>
                <a:sym typeface="Times New Roman Bold"/>
              </a:rPr>
              <a:t>Customer Sentiment and  Feedback</a:t>
            </a:r>
          </a:p>
        </p:txBody>
      </p:sp>
      <p:sp>
        <p:nvSpPr>
          <p:cNvPr id="8" name="TextBox 8"/>
          <p:cNvSpPr txBox="1"/>
          <p:nvPr/>
        </p:nvSpPr>
        <p:spPr>
          <a:xfrm>
            <a:off x="1865614" y="6871231"/>
            <a:ext cx="3858887" cy="1989455"/>
          </a:xfrm>
          <a:prstGeom prst="rect">
            <a:avLst/>
          </a:prstGeom>
        </p:spPr>
        <p:txBody>
          <a:bodyPr lIns="0" tIns="0" rIns="0" bIns="0" rtlCol="0" anchor="t">
            <a:spAutoFit/>
          </a:bodyPr>
          <a:lstStyle/>
          <a:p>
            <a:pPr algn="l">
              <a:lnSpc>
                <a:spcPts val="3220"/>
              </a:lnSpc>
            </a:pPr>
            <a:r>
              <a:rPr lang="en-US" sz="2300">
                <a:solidFill>
                  <a:srgbClr val="000000"/>
                </a:solidFill>
                <a:latin typeface="Inter"/>
                <a:ea typeface="Inter"/>
                <a:cs typeface="Inter"/>
                <a:sym typeface="Inter"/>
              </a:rPr>
              <a:t>The website's navigation is a concern, and there's demand for flexible delivery options and subscription services.</a:t>
            </a:r>
          </a:p>
        </p:txBody>
      </p:sp>
      <p:sp>
        <p:nvSpPr>
          <p:cNvPr id="9" name="TextBox 9"/>
          <p:cNvSpPr txBox="1"/>
          <p:nvPr/>
        </p:nvSpPr>
        <p:spPr>
          <a:xfrm>
            <a:off x="6837574" y="6871231"/>
            <a:ext cx="3833047" cy="2966085"/>
          </a:xfrm>
          <a:prstGeom prst="rect">
            <a:avLst/>
          </a:prstGeom>
        </p:spPr>
        <p:txBody>
          <a:bodyPr lIns="0" tIns="0" rIns="0" bIns="0" rtlCol="0" anchor="t">
            <a:spAutoFit/>
          </a:bodyPr>
          <a:lstStyle/>
          <a:p>
            <a:pPr algn="l">
              <a:lnSpc>
                <a:spcPts val="2940"/>
              </a:lnSpc>
            </a:pPr>
            <a:r>
              <a:rPr lang="en-US" sz="2100">
                <a:solidFill>
                  <a:srgbClr val="000000"/>
                </a:solidFill>
                <a:latin typeface="Inter"/>
                <a:ea typeface="Inter"/>
                <a:cs typeface="Inter"/>
                <a:sym typeface="Inter"/>
              </a:rPr>
              <a:t>Customers seek more digital engagement and modern delivery services to improve convenience and experience.</a:t>
            </a:r>
          </a:p>
          <a:p>
            <a:pPr algn="l">
              <a:lnSpc>
                <a:spcPts val="2940"/>
              </a:lnSpc>
            </a:pPr>
            <a:endParaRPr lang="en-US" sz="2100">
              <a:solidFill>
                <a:srgbClr val="000000"/>
              </a:solidFill>
              <a:latin typeface="Inter"/>
              <a:ea typeface="Inter"/>
              <a:cs typeface="Inter"/>
              <a:sym typeface="Inter"/>
            </a:endParaRPr>
          </a:p>
          <a:p>
            <a:pPr algn="l">
              <a:lnSpc>
                <a:spcPts val="2940"/>
              </a:lnSpc>
            </a:pPr>
            <a:endParaRPr lang="en-US" sz="2100">
              <a:solidFill>
                <a:srgbClr val="000000"/>
              </a:solidFill>
              <a:latin typeface="Inter"/>
              <a:ea typeface="Inter"/>
              <a:cs typeface="Inter"/>
              <a:sym typeface="Inter"/>
            </a:endParaRPr>
          </a:p>
          <a:p>
            <a:pPr algn="l">
              <a:lnSpc>
                <a:spcPts val="2940"/>
              </a:lnSpc>
            </a:pPr>
            <a:endParaRPr lang="en-US" sz="2100">
              <a:solidFill>
                <a:srgbClr val="000000"/>
              </a:solidFill>
              <a:latin typeface="Inter"/>
              <a:ea typeface="Inter"/>
              <a:cs typeface="Inter"/>
              <a:sym typeface="Inter"/>
            </a:endParaRPr>
          </a:p>
          <a:p>
            <a:pPr algn="l">
              <a:lnSpc>
                <a:spcPts val="2940"/>
              </a:lnSpc>
            </a:pPr>
            <a:endParaRPr lang="en-US" sz="2100">
              <a:solidFill>
                <a:srgbClr val="000000"/>
              </a:solidFill>
              <a:latin typeface="Inter"/>
              <a:ea typeface="Inter"/>
              <a:cs typeface="Inter"/>
              <a:sym typeface="Inter"/>
            </a:endParaRPr>
          </a:p>
        </p:txBody>
      </p:sp>
      <p:sp>
        <p:nvSpPr>
          <p:cNvPr id="10" name="TextBox 10"/>
          <p:cNvSpPr txBox="1"/>
          <p:nvPr/>
        </p:nvSpPr>
        <p:spPr>
          <a:xfrm>
            <a:off x="7474657" y="3463341"/>
            <a:ext cx="3833047" cy="1563369"/>
          </a:xfrm>
          <a:prstGeom prst="rect">
            <a:avLst/>
          </a:prstGeom>
        </p:spPr>
        <p:txBody>
          <a:bodyPr lIns="0" tIns="0" rIns="0" bIns="0" rtlCol="0" anchor="t">
            <a:spAutoFit/>
          </a:bodyPr>
          <a:lstStyle/>
          <a:p>
            <a:pPr algn="l">
              <a:lnSpc>
                <a:spcPts val="3080"/>
              </a:lnSpc>
            </a:pPr>
            <a:r>
              <a:rPr lang="en-US" sz="2200">
                <a:solidFill>
                  <a:srgbClr val="000000"/>
                </a:solidFill>
                <a:latin typeface="Times New Roman"/>
                <a:ea typeface="Times New Roman"/>
                <a:cs typeface="Times New Roman"/>
                <a:sym typeface="Times New Roman"/>
              </a:rPr>
              <a:t>Customers praise the creativity and quality of Green Haven's floral arrangements, highlighting its strength in product offerings.</a:t>
            </a:r>
          </a:p>
        </p:txBody>
      </p:sp>
      <p:sp>
        <p:nvSpPr>
          <p:cNvPr id="11" name="TextBox 11"/>
          <p:cNvSpPr txBox="1"/>
          <p:nvPr/>
        </p:nvSpPr>
        <p:spPr>
          <a:xfrm>
            <a:off x="1865614" y="5789123"/>
            <a:ext cx="1825135" cy="698500"/>
          </a:xfrm>
          <a:prstGeom prst="rect">
            <a:avLst/>
          </a:prstGeom>
        </p:spPr>
        <p:txBody>
          <a:bodyPr lIns="0" tIns="0" rIns="0" bIns="0" rtlCol="0" anchor="t">
            <a:spAutoFit/>
          </a:bodyPr>
          <a:lstStyle/>
          <a:p>
            <a:pPr algn="l">
              <a:lnSpc>
                <a:spcPts val="2750"/>
              </a:lnSpc>
            </a:pPr>
            <a:r>
              <a:rPr lang="en-US" sz="2500" b="1">
                <a:solidFill>
                  <a:srgbClr val="000000"/>
                </a:solidFill>
                <a:latin typeface="Inter Bold"/>
                <a:ea typeface="Inter Bold"/>
                <a:cs typeface="Inter Bold"/>
                <a:sym typeface="Inter Bold"/>
              </a:rPr>
              <a:t>Negative Feedback</a:t>
            </a:r>
          </a:p>
        </p:txBody>
      </p:sp>
      <p:sp>
        <p:nvSpPr>
          <p:cNvPr id="12" name="TextBox 12"/>
          <p:cNvSpPr txBox="1"/>
          <p:nvPr/>
        </p:nvSpPr>
        <p:spPr>
          <a:xfrm>
            <a:off x="6837574" y="6147898"/>
            <a:ext cx="3833047" cy="355600"/>
          </a:xfrm>
          <a:prstGeom prst="rect">
            <a:avLst/>
          </a:prstGeom>
        </p:spPr>
        <p:txBody>
          <a:bodyPr lIns="0" tIns="0" rIns="0" bIns="0" rtlCol="0" anchor="t">
            <a:spAutoFit/>
          </a:bodyPr>
          <a:lstStyle/>
          <a:p>
            <a:pPr algn="l">
              <a:lnSpc>
                <a:spcPts val="2750"/>
              </a:lnSpc>
            </a:pPr>
            <a:r>
              <a:rPr lang="en-US" sz="2500" b="1">
                <a:solidFill>
                  <a:srgbClr val="000000"/>
                </a:solidFill>
                <a:latin typeface="Inter Bold"/>
                <a:ea typeface="Inter Bold"/>
                <a:cs typeface="Inter Bold"/>
                <a:sym typeface="Inter Bold"/>
              </a:rPr>
              <a:t>Customer Demands</a:t>
            </a:r>
          </a:p>
        </p:txBody>
      </p:sp>
      <p:sp>
        <p:nvSpPr>
          <p:cNvPr id="13" name="TextBox 13"/>
          <p:cNvSpPr txBox="1"/>
          <p:nvPr/>
        </p:nvSpPr>
        <p:spPr>
          <a:xfrm>
            <a:off x="7338813" y="2521293"/>
            <a:ext cx="2936062" cy="355600"/>
          </a:xfrm>
          <a:prstGeom prst="rect">
            <a:avLst/>
          </a:prstGeom>
        </p:spPr>
        <p:txBody>
          <a:bodyPr lIns="0" tIns="0" rIns="0" bIns="0" rtlCol="0" anchor="t">
            <a:spAutoFit/>
          </a:bodyPr>
          <a:lstStyle/>
          <a:p>
            <a:pPr algn="l">
              <a:lnSpc>
                <a:spcPts val="2750"/>
              </a:lnSpc>
            </a:pPr>
            <a:r>
              <a:rPr lang="en-US" sz="2500" b="1">
                <a:solidFill>
                  <a:srgbClr val="000000"/>
                </a:solidFill>
                <a:latin typeface="Inter Bold"/>
                <a:ea typeface="Inter Bold"/>
                <a:cs typeface="Inter Bold"/>
                <a:sym typeface="Inter Bold"/>
              </a:rPr>
              <a:t>Positive Feedback</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EFEDEC"/>
        </a:solidFill>
        <a:effectLst/>
      </p:bgPr>
    </p:bg>
    <p:spTree>
      <p:nvGrpSpPr>
        <p:cNvPr id="1" name=""/>
        <p:cNvGrpSpPr/>
        <p:nvPr/>
      </p:nvGrpSpPr>
      <p:grpSpPr>
        <a:xfrm>
          <a:off x="0" y="0"/>
          <a:ext cx="0" cy="0"/>
          <a:chOff x="0" y="0"/>
          <a:chExt cx="0" cy="0"/>
        </a:xfrm>
      </p:grpSpPr>
      <p:grpSp>
        <p:nvGrpSpPr>
          <p:cNvPr id="2" name="Group 2"/>
          <p:cNvGrpSpPr/>
          <p:nvPr/>
        </p:nvGrpSpPr>
        <p:grpSpPr>
          <a:xfrm>
            <a:off x="16012426" y="8643608"/>
            <a:ext cx="2480212" cy="1749683"/>
            <a:chOff x="0" y="0"/>
            <a:chExt cx="653225" cy="460822"/>
          </a:xfrm>
        </p:grpSpPr>
        <p:sp>
          <p:nvSpPr>
            <p:cNvPr id="3" name="Freeform 3"/>
            <p:cNvSpPr/>
            <p:nvPr/>
          </p:nvSpPr>
          <p:spPr>
            <a:xfrm>
              <a:off x="0" y="0"/>
              <a:ext cx="653225" cy="460822"/>
            </a:xfrm>
            <a:custGeom>
              <a:avLst/>
              <a:gdLst/>
              <a:ahLst/>
              <a:cxnLst/>
              <a:rect l="l" t="t" r="r" b="b"/>
              <a:pathLst>
                <a:path w="653225" h="460822">
                  <a:moveTo>
                    <a:pt x="0" y="0"/>
                  </a:moveTo>
                  <a:lnTo>
                    <a:pt x="653225" y="0"/>
                  </a:lnTo>
                  <a:lnTo>
                    <a:pt x="653225" y="460822"/>
                  </a:lnTo>
                  <a:lnTo>
                    <a:pt x="0" y="460822"/>
                  </a:lnTo>
                  <a:close/>
                </a:path>
              </a:pathLst>
            </a:custGeom>
            <a:solidFill>
              <a:srgbClr val="7A4B2D"/>
            </a:solidFill>
          </p:spPr>
        </p:sp>
        <p:sp>
          <p:nvSpPr>
            <p:cNvPr id="4" name="TextBox 4"/>
            <p:cNvSpPr txBox="1"/>
            <p:nvPr/>
          </p:nvSpPr>
          <p:spPr>
            <a:xfrm>
              <a:off x="0" y="9525"/>
              <a:ext cx="653225" cy="451297"/>
            </a:xfrm>
            <a:prstGeom prst="rect">
              <a:avLst/>
            </a:prstGeom>
          </p:spPr>
          <p:txBody>
            <a:bodyPr lIns="50800" tIns="50800" rIns="50800" bIns="50800" rtlCol="0" anchor="ctr"/>
            <a:lstStyle/>
            <a:p>
              <a:pPr algn="ctr">
                <a:lnSpc>
                  <a:spcPts val="2750"/>
                </a:lnSpc>
              </a:pPr>
              <a:endParaRPr/>
            </a:p>
          </p:txBody>
        </p:sp>
      </p:grpSp>
      <p:grpSp>
        <p:nvGrpSpPr>
          <p:cNvPr id="5" name="Group 5"/>
          <p:cNvGrpSpPr/>
          <p:nvPr/>
        </p:nvGrpSpPr>
        <p:grpSpPr>
          <a:xfrm>
            <a:off x="11233473" y="4810125"/>
            <a:ext cx="5487839" cy="5689298"/>
            <a:chOff x="0" y="0"/>
            <a:chExt cx="850210" cy="881421"/>
          </a:xfrm>
        </p:grpSpPr>
        <p:sp>
          <p:nvSpPr>
            <p:cNvPr id="6" name="Freeform 6"/>
            <p:cNvSpPr/>
            <p:nvPr/>
          </p:nvSpPr>
          <p:spPr>
            <a:xfrm>
              <a:off x="0" y="0"/>
              <a:ext cx="850210" cy="881421"/>
            </a:xfrm>
            <a:custGeom>
              <a:avLst/>
              <a:gdLst/>
              <a:ahLst/>
              <a:cxnLst/>
              <a:rect l="l" t="t" r="r" b="b"/>
              <a:pathLst>
                <a:path w="850210" h="881421">
                  <a:moveTo>
                    <a:pt x="0" y="0"/>
                  </a:moveTo>
                  <a:lnTo>
                    <a:pt x="850210" y="0"/>
                  </a:lnTo>
                  <a:lnTo>
                    <a:pt x="850210" y="881421"/>
                  </a:lnTo>
                  <a:lnTo>
                    <a:pt x="0" y="881421"/>
                  </a:lnTo>
                  <a:close/>
                </a:path>
              </a:pathLst>
            </a:custGeom>
            <a:blipFill>
              <a:blip r:embed="rId3"/>
              <a:stretch>
                <a:fillRect l="-27801" r="-27801"/>
              </a:stretch>
            </a:blipFill>
          </p:spPr>
        </p:sp>
      </p:grpSp>
      <p:grpSp>
        <p:nvGrpSpPr>
          <p:cNvPr id="7" name="Group 7"/>
          <p:cNvGrpSpPr/>
          <p:nvPr/>
        </p:nvGrpSpPr>
        <p:grpSpPr>
          <a:xfrm>
            <a:off x="-374719" y="2463116"/>
            <a:ext cx="4375174" cy="6795184"/>
            <a:chOff x="0" y="0"/>
            <a:chExt cx="677829" cy="1052752"/>
          </a:xfrm>
        </p:grpSpPr>
        <p:sp>
          <p:nvSpPr>
            <p:cNvPr id="8" name="Freeform 8"/>
            <p:cNvSpPr/>
            <p:nvPr/>
          </p:nvSpPr>
          <p:spPr>
            <a:xfrm>
              <a:off x="0" y="0"/>
              <a:ext cx="677829" cy="1052752"/>
            </a:xfrm>
            <a:custGeom>
              <a:avLst/>
              <a:gdLst/>
              <a:ahLst/>
              <a:cxnLst/>
              <a:rect l="l" t="t" r="r" b="b"/>
              <a:pathLst>
                <a:path w="677829" h="1052752">
                  <a:moveTo>
                    <a:pt x="0" y="0"/>
                  </a:moveTo>
                  <a:lnTo>
                    <a:pt x="677829" y="0"/>
                  </a:lnTo>
                  <a:lnTo>
                    <a:pt x="677829" y="1052752"/>
                  </a:lnTo>
                  <a:lnTo>
                    <a:pt x="0" y="1052752"/>
                  </a:lnTo>
                  <a:close/>
                </a:path>
              </a:pathLst>
            </a:custGeom>
            <a:blipFill>
              <a:blip r:embed="rId4"/>
              <a:stretch>
                <a:fillRect l="-66378" r="-66378"/>
              </a:stretch>
            </a:blipFill>
          </p:spPr>
        </p:sp>
      </p:grpSp>
      <p:sp>
        <p:nvSpPr>
          <p:cNvPr id="9" name="TextBox 9"/>
          <p:cNvSpPr txBox="1"/>
          <p:nvPr/>
        </p:nvSpPr>
        <p:spPr>
          <a:xfrm>
            <a:off x="5218685" y="1965296"/>
            <a:ext cx="13466807" cy="2332353"/>
          </a:xfrm>
          <a:prstGeom prst="rect">
            <a:avLst/>
          </a:prstGeom>
        </p:spPr>
        <p:txBody>
          <a:bodyPr lIns="0" tIns="0" rIns="0" bIns="0" rtlCol="0" anchor="t">
            <a:spAutoFit/>
          </a:bodyPr>
          <a:lstStyle/>
          <a:p>
            <a:pPr algn="l">
              <a:lnSpc>
                <a:spcPts val="9569"/>
              </a:lnSpc>
            </a:pPr>
            <a:r>
              <a:rPr lang="en-US" sz="8699" b="1">
                <a:solidFill>
                  <a:srgbClr val="000000"/>
                </a:solidFill>
                <a:latin typeface="Times New Roman Bold"/>
                <a:ea typeface="Times New Roman Bold"/>
                <a:cs typeface="Times New Roman Bold"/>
                <a:sym typeface="Times New Roman Bold"/>
              </a:rPr>
              <a:t>Competitor Analysis</a:t>
            </a:r>
          </a:p>
          <a:p>
            <a:pPr algn="l">
              <a:lnSpc>
                <a:spcPts val="8359"/>
              </a:lnSpc>
            </a:pPr>
            <a:endParaRPr lang="en-US" sz="8699" b="1">
              <a:solidFill>
                <a:srgbClr val="000000"/>
              </a:solidFill>
              <a:latin typeface="Times New Roman Bold"/>
              <a:ea typeface="Times New Roman Bold"/>
              <a:cs typeface="Times New Roman Bold"/>
              <a:sym typeface="Times New Roman Bold"/>
            </a:endParaRPr>
          </a:p>
        </p:txBody>
      </p:sp>
      <p:sp>
        <p:nvSpPr>
          <p:cNvPr id="10" name="TextBox 10"/>
          <p:cNvSpPr txBox="1"/>
          <p:nvPr/>
        </p:nvSpPr>
        <p:spPr>
          <a:xfrm>
            <a:off x="5218685" y="4772025"/>
            <a:ext cx="4796557" cy="4323714"/>
          </a:xfrm>
          <a:prstGeom prst="rect">
            <a:avLst/>
          </a:prstGeom>
        </p:spPr>
        <p:txBody>
          <a:bodyPr lIns="0" tIns="0" rIns="0" bIns="0" rtlCol="0" anchor="t">
            <a:spAutoFit/>
          </a:bodyPr>
          <a:lstStyle/>
          <a:p>
            <a:pPr marL="410218" lvl="1" indent="-205109" algn="l">
              <a:lnSpc>
                <a:spcPts val="2660"/>
              </a:lnSpc>
              <a:buFont typeface="Arial"/>
              <a:buChar char="•"/>
            </a:pPr>
            <a:r>
              <a:rPr lang="en-US" sz="1900" b="1">
                <a:solidFill>
                  <a:srgbClr val="000000"/>
                </a:solidFill>
                <a:latin typeface="Inter Bold"/>
                <a:ea typeface="Inter Bold"/>
                <a:cs typeface="Inter Bold"/>
                <a:sym typeface="Inter Bold"/>
              </a:rPr>
              <a:t>Local Competitor: </a:t>
            </a:r>
            <a:r>
              <a:rPr lang="en-US" sz="1900">
                <a:solidFill>
                  <a:srgbClr val="000000"/>
                </a:solidFill>
                <a:latin typeface="Inter"/>
                <a:ea typeface="Inter"/>
                <a:cs typeface="Inter"/>
                <a:sym typeface="Inter"/>
              </a:rPr>
              <a:t>A boutique florist with a strong Instagram presence, attracting younger, social-media-focused customers.</a:t>
            </a:r>
          </a:p>
          <a:p>
            <a:pPr marL="410218" lvl="1" indent="-205109" algn="l">
              <a:lnSpc>
                <a:spcPts val="2660"/>
              </a:lnSpc>
              <a:buFont typeface="Arial"/>
              <a:buChar char="•"/>
            </a:pPr>
            <a:r>
              <a:rPr lang="en-US" sz="1900" b="1">
                <a:solidFill>
                  <a:srgbClr val="000000"/>
                </a:solidFill>
                <a:latin typeface="Inter Bold"/>
                <a:ea typeface="Inter Bold"/>
                <a:cs typeface="Inter Bold"/>
                <a:sym typeface="Inter Bold"/>
              </a:rPr>
              <a:t>National Competitor:</a:t>
            </a:r>
            <a:r>
              <a:rPr lang="en-US" sz="1900">
                <a:solidFill>
                  <a:srgbClr val="000000"/>
                </a:solidFill>
                <a:latin typeface="Inter"/>
                <a:ea typeface="Inter"/>
                <a:cs typeface="Inter"/>
                <a:sym typeface="Inter"/>
              </a:rPr>
              <a:t> A chain offering competitive pricing and wider delivery options, including same-day delivery and subscriptions.</a:t>
            </a:r>
          </a:p>
          <a:p>
            <a:pPr marL="410218" lvl="1" indent="-205109" algn="l">
              <a:lnSpc>
                <a:spcPts val="2660"/>
              </a:lnSpc>
              <a:buFont typeface="Arial"/>
              <a:buChar char="•"/>
            </a:pPr>
            <a:r>
              <a:rPr lang="en-US" sz="1900" b="1">
                <a:solidFill>
                  <a:srgbClr val="000000"/>
                </a:solidFill>
                <a:latin typeface="Inter Bold"/>
                <a:ea typeface="Inter Bold"/>
                <a:cs typeface="Inter Bold"/>
                <a:sym typeface="Inter Bold"/>
              </a:rPr>
              <a:t>Key Threats: </a:t>
            </a:r>
            <a:r>
              <a:rPr lang="en-US" sz="1900">
                <a:solidFill>
                  <a:srgbClr val="000000"/>
                </a:solidFill>
                <a:latin typeface="Inter"/>
                <a:ea typeface="Inter"/>
                <a:cs typeface="Inter"/>
                <a:sym typeface="Inter"/>
              </a:rPr>
              <a:t>Competitors' superior digital presence and delivery flexibility challenge Green Haven’s market position.</a:t>
            </a:r>
          </a:p>
          <a:p>
            <a:pPr algn="l">
              <a:lnSpc>
                <a:spcPts val="2660"/>
              </a:lnSpc>
            </a:pPr>
            <a:endParaRPr lang="en-US" sz="1900">
              <a:solidFill>
                <a:srgbClr val="000000"/>
              </a:solidFill>
              <a:latin typeface="Inter"/>
              <a:ea typeface="Inter"/>
              <a:cs typeface="Inter"/>
              <a:sym typeface="Inte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2" name="Group 2"/>
          <p:cNvGrpSpPr/>
          <p:nvPr/>
        </p:nvGrpSpPr>
        <p:grpSpPr>
          <a:xfrm>
            <a:off x="4562554" y="5761192"/>
            <a:ext cx="2597130" cy="1678006"/>
            <a:chOff x="0" y="0"/>
            <a:chExt cx="943507" cy="609600"/>
          </a:xfrm>
        </p:grpSpPr>
        <p:sp>
          <p:nvSpPr>
            <p:cNvPr id="3" name="Freeform 3"/>
            <p:cNvSpPr/>
            <p:nvPr/>
          </p:nvSpPr>
          <p:spPr>
            <a:xfrm>
              <a:off x="0" y="0"/>
              <a:ext cx="943507" cy="609600"/>
            </a:xfrm>
            <a:custGeom>
              <a:avLst/>
              <a:gdLst/>
              <a:ahLst/>
              <a:cxnLst/>
              <a:rect l="l" t="t" r="r" b="b"/>
              <a:pathLst>
                <a:path w="943507" h="609600">
                  <a:moveTo>
                    <a:pt x="203200" y="0"/>
                  </a:moveTo>
                  <a:lnTo>
                    <a:pt x="943507" y="0"/>
                  </a:lnTo>
                  <a:lnTo>
                    <a:pt x="740307" y="609600"/>
                  </a:lnTo>
                  <a:lnTo>
                    <a:pt x="0" y="609600"/>
                  </a:lnTo>
                  <a:lnTo>
                    <a:pt x="203200" y="0"/>
                  </a:lnTo>
                  <a:close/>
                </a:path>
              </a:pathLst>
            </a:custGeom>
            <a:solidFill>
              <a:srgbClr val="000000">
                <a:alpha val="0"/>
              </a:srgbClr>
            </a:solidFill>
            <a:ln w="19050" cap="sq">
              <a:solidFill>
                <a:srgbClr val="1F1F1F"/>
              </a:solidFill>
              <a:prstDash val="solid"/>
              <a:miter/>
            </a:ln>
          </p:spPr>
        </p:sp>
        <p:sp>
          <p:nvSpPr>
            <p:cNvPr id="4" name="TextBox 4"/>
            <p:cNvSpPr txBox="1"/>
            <p:nvPr/>
          </p:nvSpPr>
          <p:spPr>
            <a:xfrm>
              <a:off x="101600" y="-38100"/>
              <a:ext cx="740307" cy="647700"/>
            </a:xfrm>
            <a:prstGeom prst="rect">
              <a:avLst/>
            </a:prstGeom>
          </p:spPr>
          <p:txBody>
            <a:bodyPr lIns="71438" tIns="71438" rIns="71438" bIns="71438" rtlCol="0" anchor="ctr"/>
            <a:lstStyle/>
            <a:p>
              <a:pPr algn="ctr">
                <a:lnSpc>
                  <a:spcPts val="2756"/>
                </a:lnSpc>
              </a:pPr>
              <a:endParaRPr sz="2531"/>
            </a:p>
          </p:txBody>
        </p:sp>
      </p:grpSp>
      <p:grpSp>
        <p:nvGrpSpPr>
          <p:cNvPr id="5" name="Group 5"/>
          <p:cNvGrpSpPr/>
          <p:nvPr/>
        </p:nvGrpSpPr>
        <p:grpSpPr>
          <a:xfrm>
            <a:off x="7207287" y="5761192"/>
            <a:ext cx="2849671" cy="2137254"/>
            <a:chOff x="0" y="0"/>
            <a:chExt cx="812800" cy="609600"/>
          </a:xfrm>
        </p:grpSpPr>
        <p:sp>
          <p:nvSpPr>
            <p:cNvPr id="6" name="Freeform 6"/>
            <p:cNvSpPr/>
            <p:nvPr/>
          </p:nvSpPr>
          <p:spPr>
            <a:xfrm>
              <a:off x="0" y="0"/>
              <a:ext cx="812800" cy="609600"/>
            </a:xfrm>
            <a:custGeom>
              <a:avLst/>
              <a:gdLst/>
              <a:ahLst/>
              <a:cxnLst/>
              <a:rect l="l" t="t" r="r" b="b"/>
              <a:pathLst>
                <a:path w="812800" h="609600">
                  <a:moveTo>
                    <a:pt x="203200" y="0"/>
                  </a:moveTo>
                  <a:lnTo>
                    <a:pt x="812800" y="0"/>
                  </a:lnTo>
                  <a:lnTo>
                    <a:pt x="609600" y="609600"/>
                  </a:lnTo>
                  <a:lnTo>
                    <a:pt x="0" y="609600"/>
                  </a:lnTo>
                  <a:lnTo>
                    <a:pt x="203200" y="0"/>
                  </a:lnTo>
                  <a:close/>
                </a:path>
              </a:pathLst>
            </a:custGeom>
            <a:solidFill>
              <a:srgbClr val="000000">
                <a:alpha val="0"/>
              </a:srgbClr>
            </a:solidFill>
            <a:ln w="19050" cap="sq">
              <a:solidFill>
                <a:srgbClr val="1F1F1F"/>
              </a:solidFill>
              <a:prstDash val="solid"/>
              <a:miter/>
            </a:ln>
          </p:spPr>
        </p:sp>
        <p:sp>
          <p:nvSpPr>
            <p:cNvPr id="7" name="TextBox 7"/>
            <p:cNvSpPr txBox="1"/>
            <p:nvPr/>
          </p:nvSpPr>
          <p:spPr>
            <a:xfrm>
              <a:off x="101600" y="-38100"/>
              <a:ext cx="609600" cy="647700"/>
            </a:xfrm>
            <a:prstGeom prst="rect">
              <a:avLst/>
            </a:prstGeom>
          </p:spPr>
          <p:txBody>
            <a:bodyPr lIns="71438" tIns="71438" rIns="71438" bIns="71438" rtlCol="0" anchor="ctr"/>
            <a:lstStyle/>
            <a:p>
              <a:pPr algn="ctr">
                <a:lnSpc>
                  <a:spcPts val="2756"/>
                </a:lnSpc>
              </a:pPr>
              <a:endParaRPr sz="2531"/>
            </a:p>
          </p:txBody>
        </p:sp>
      </p:grpSp>
      <p:grpSp>
        <p:nvGrpSpPr>
          <p:cNvPr id="8" name="Group 8"/>
          <p:cNvGrpSpPr/>
          <p:nvPr/>
        </p:nvGrpSpPr>
        <p:grpSpPr>
          <a:xfrm>
            <a:off x="10144921" y="5761192"/>
            <a:ext cx="3391888" cy="2543916"/>
            <a:chOff x="0" y="0"/>
            <a:chExt cx="812800" cy="609600"/>
          </a:xfrm>
        </p:grpSpPr>
        <p:sp>
          <p:nvSpPr>
            <p:cNvPr id="9" name="Freeform 9"/>
            <p:cNvSpPr/>
            <p:nvPr/>
          </p:nvSpPr>
          <p:spPr>
            <a:xfrm>
              <a:off x="0" y="0"/>
              <a:ext cx="812800" cy="609600"/>
            </a:xfrm>
            <a:custGeom>
              <a:avLst/>
              <a:gdLst/>
              <a:ahLst/>
              <a:cxnLst/>
              <a:rect l="l" t="t" r="r" b="b"/>
              <a:pathLst>
                <a:path w="812800" h="609600">
                  <a:moveTo>
                    <a:pt x="203200" y="0"/>
                  </a:moveTo>
                  <a:lnTo>
                    <a:pt x="812800" y="0"/>
                  </a:lnTo>
                  <a:lnTo>
                    <a:pt x="609600" y="609600"/>
                  </a:lnTo>
                  <a:lnTo>
                    <a:pt x="0" y="609600"/>
                  </a:lnTo>
                  <a:lnTo>
                    <a:pt x="203200" y="0"/>
                  </a:lnTo>
                  <a:close/>
                </a:path>
              </a:pathLst>
            </a:custGeom>
            <a:solidFill>
              <a:srgbClr val="000000">
                <a:alpha val="0"/>
              </a:srgbClr>
            </a:solidFill>
            <a:ln w="19050" cap="sq">
              <a:solidFill>
                <a:srgbClr val="1F1F1F"/>
              </a:solidFill>
              <a:prstDash val="solid"/>
              <a:miter/>
            </a:ln>
          </p:spPr>
        </p:sp>
        <p:sp>
          <p:nvSpPr>
            <p:cNvPr id="10" name="TextBox 10"/>
            <p:cNvSpPr txBox="1"/>
            <p:nvPr/>
          </p:nvSpPr>
          <p:spPr>
            <a:xfrm>
              <a:off x="101600" y="-38100"/>
              <a:ext cx="609600" cy="647700"/>
            </a:xfrm>
            <a:prstGeom prst="rect">
              <a:avLst/>
            </a:prstGeom>
          </p:spPr>
          <p:txBody>
            <a:bodyPr lIns="71438" tIns="71438" rIns="71438" bIns="71438" rtlCol="0" anchor="ctr"/>
            <a:lstStyle/>
            <a:p>
              <a:pPr algn="ctr">
                <a:lnSpc>
                  <a:spcPts val="2756"/>
                </a:lnSpc>
              </a:pPr>
              <a:endParaRPr sz="2531"/>
            </a:p>
          </p:txBody>
        </p:sp>
      </p:grpSp>
      <p:grpSp>
        <p:nvGrpSpPr>
          <p:cNvPr id="11" name="Group 11"/>
          <p:cNvGrpSpPr/>
          <p:nvPr/>
        </p:nvGrpSpPr>
        <p:grpSpPr>
          <a:xfrm>
            <a:off x="4562554" y="4115332"/>
            <a:ext cx="2597130" cy="1678006"/>
            <a:chOff x="0" y="0"/>
            <a:chExt cx="943507" cy="609600"/>
          </a:xfrm>
        </p:grpSpPr>
        <p:sp>
          <p:nvSpPr>
            <p:cNvPr id="12" name="Freeform 12"/>
            <p:cNvSpPr/>
            <p:nvPr/>
          </p:nvSpPr>
          <p:spPr>
            <a:xfrm>
              <a:off x="0" y="0"/>
              <a:ext cx="943507" cy="609600"/>
            </a:xfrm>
            <a:custGeom>
              <a:avLst/>
              <a:gdLst/>
              <a:ahLst/>
              <a:cxnLst/>
              <a:rect l="l" t="t" r="r" b="b"/>
              <a:pathLst>
                <a:path w="943507" h="609600">
                  <a:moveTo>
                    <a:pt x="740307" y="0"/>
                  </a:moveTo>
                  <a:lnTo>
                    <a:pt x="0" y="0"/>
                  </a:lnTo>
                  <a:lnTo>
                    <a:pt x="203200" y="609600"/>
                  </a:lnTo>
                  <a:lnTo>
                    <a:pt x="943507" y="609600"/>
                  </a:lnTo>
                  <a:lnTo>
                    <a:pt x="740307" y="0"/>
                  </a:lnTo>
                  <a:close/>
                </a:path>
              </a:pathLst>
            </a:custGeom>
            <a:solidFill>
              <a:srgbClr val="000000">
                <a:alpha val="0"/>
              </a:srgbClr>
            </a:solidFill>
            <a:ln w="19050" cap="sq">
              <a:solidFill>
                <a:srgbClr val="1F1F1F"/>
              </a:solidFill>
              <a:prstDash val="solid"/>
              <a:miter/>
            </a:ln>
          </p:spPr>
        </p:sp>
        <p:sp>
          <p:nvSpPr>
            <p:cNvPr id="13" name="TextBox 13"/>
            <p:cNvSpPr txBox="1"/>
            <p:nvPr/>
          </p:nvSpPr>
          <p:spPr>
            <a:xfrm>
              <a:off x="101600" y="-38100"/>
              <a:ext cx="740307" cy="647700"/>
            </a:xfrm>
            <a:prstGeom prst="rect">
              <a:avLst/>
            </a:prstGeom>
          </p:spPr>
          <p:txBody>
            <a:bodyPr lIns="71438" tIns="71438" rIns="71438" bIns="71438" rtlCol="0" anchor="ctr"/>
            <a:lstStyle/>
            <a:p>
              <a:pPr algn="ctr">
                <a:lnSpc>
                  <a:spcPts val="2756"/>
                </a:lnSpc>
              </a:pPr>
              <a:endParaRPr sz="2531"/>
            </a:p>
          </p:txBody>
        </p:sp>
      </p:grpSp>
      <p:grpSp>
        <p:nvGrpSpPr>
          <p:cNvPr id="14" name="Group 14"/>
          <p:cNvGrpSpPr/>
          <p:nvPr/>
        </p:nvGrpSpPr>
        <p:grpSpPr>
          <a:xfrm>
            <a:off x="7207287" y="3656086"/>
            <a:ext cx="2849671" cy="2137254"/>
            <a:chOff x="0" y="0"/>
            <a:chExt cx="812800" cy="609600"/>
          </a:xfrm>
        </p:grpSpPr>
        <p:sp>
          <p:nvSpPr>
            <p:cNvPr id="15" name="Freeform 15"/>
            <p:cNvSpPr/>
            <p:nvPr/>
          </p:nvSpPr>
          <p:spPr>
            <a:xfrm>
              <a:off x="0" y="0"/>
              <a:ext cx="812800" cy="609600"/>
            </a:xfrm>
            <a:custGeom>
              <a:avLst/>
              <a:gdLst/>
              <a:ahLst/>
              <a:cxnLst/>
              <a:rect l="l" t="t" r="r" b="b"/>
              <a:pathLst>
                <a:path w="812800" h="609600">
                  <a:moveTo>
                    <a:pt x="609600" y="0"/>
                  </a:moveTo>
                  <a:lnTo>
                    <a:pt x="0" y="0"/>
                  </a:lnTo>
                  <a:lnTo>
                    <a:pt x="203200" y="609600"/>
                  </a:lnTo>
                  <a:lnTo>
                    <a:pt x="812800" y="609600"/>
                  </a:lnTo>
                  <a:lnTo>
                    <a:pt x="609600" y="0"/>
                  </a:lnTo>
                  <a:close/>
                </a:path>
              </a:pathLst>
            </a:custGeom>
            <a:solidFill>
              <a:srgbClr val="000000">
                <a:alpha val="0"/>
              </a:srgbClr>
            </a:solidFill>
            <a:ln w="19050" cap="sq">
              <a:solidFill>
                <a:srgbClr val="1F1F1F"/>
              </a:solidFill>
              <a:prstDash val="solid"/>
              <a:miter/>
            </a:ln>
          </p:spPr>
        </p:sp>
        <p:sp>
          <p:nvSpPr>
            <p:cNvPr id="16" name="TextBox 16"/>
            <p:cNvSpPr txBox="1"/>
            <p:nvPr/>
          </p:nvSpPr>
          <p:spPr>
            <a:xfrm>
              <a:off x="101600" y="-38100"/>
              <a:ext cx="609600" cy="647700"/>
            </a:xfrm>
            <a:prstGeom prst="rect">
              <a:avLst/>
            </a:prstGeom>
          </p:spPr>
          <p:txBody>
            <a:bodyPr lIns="71438" tIns="71438" rIns="71438" bIns="71438" rtlCol="0" anchor="ctr"/>
            <a:lstStyle/>
            <a:p>
              <a:pPr algn="ctr">
                <a:lnSpc>
                  <a:spcPts val="2756"/>
                </a:lnSpc>
              </a:pPr>
              <a:endParaRPr sz="2531"/>
            </a:p>
          </p:txBody>
        </p:sp>
      </p:grpSp>
      <p:grpSp>
        <p:nvGrpSpPr>
          <p:cNvPr id="17" name="Group 17"/>
          <p:cNvGrpSpPr/>
          <p:nvPr/>
        </p:nvGrpSpPr>
        <p:grpSpPr>
          <a:xfrm>
            <a:off x="10144921" y="3249424"/>
            <a:ext cx="3391888" cy="2543916"/>
            <a:chOff x="0" y="0"/>
            <a:chExt cx="812800" cy="609600"/>
          </a:xfrm>
        </p:grpSpPr>
        <p:sp>
          <p:nvSpPr>
            <p:cNvPr id="18" name="Freeform 18"/>
            <p:cNvSpPr/>
            <p:nvPr/>
          </p:nvSpPr>
          <p:spPr>
            <a:xfrm>
              <a:off x="0" y="0"/>
              <a:ext cx="812800" cy="609600"/>
            </a:xfrm>
            <a:custGeom>
              <a:avLst/>
              <a:gdLst/>
              <a:ahLst/>
              <a:cxnLst/>
              <a:rect l="l" t="t" r="r" b="b"/>
              <a:pathLst>
                <a:path w="812800" h="609600">
                  <a:moveTo>
                    <a:pt x="609600" y="0"/>
                  </a:moveTo>
                  <a:lnTo>
                    <a:pt x="0" y="0"/>
                  </a:lnTo>
                  <a:lnTo>
                    <a:pt x="203200" y="609600"/>
                  </a:lnTo>
                  <a:lnTo>
                    <a:pt x="812800" y="609600"/>
                  </a:lnTo>
                  <a:lnTo>
                    <a:pt x="609600" y="0"/>
                  </a:lnTo>
                  <a:close/>
                </a:path>
              </a:pathLst>
            </a:custGeom>
            <a:solidFill>
              <a:srgbClr val="000000">
                <a:alpha val="0"/>
              </a:srgbClr>
            </a:solidFill>
            <a:ln w="19050" cap="sq">
              <a:solidFill>
                <a:srgbClr val="1F1F1F"/>
              </a:solidFill>
              <a:prstDash val="solid"/>
              <a:miter/>
            </a:ln>
          </p:spPr>
        </p:sp>
        <p:sp>
          <p:nvSpPr>
            <p:cNvPr id="19" name="TextBox 19"/>
            <p:cNvSpPr txBox="1"/>
            <p:nvPr/>
          </p:nvSpPr>
          <p:spPr>
            <a:xfrm>
              <a:off x="101600" y="-38100"/>
              <a:ext cx="609600" cy="647700"/>
            </a:xfrm>
            <a:prstGeom prst="rect">
              <a:avLst/>
            </a:prstGeom>
          </p:spPr>
          <p:txBody>
            <a:bodyPr lIns="71438" tIns="71438" rIns="71438" bIns="71438" rtlCol="0" anchor="ctr"/>
            <a:lstStyle/>
            <a:p>
              <a:pPr algn="ctr">
                <a:lnSpc>
                  <a:spcPts val="2756"/>
                </a:lnSpc>
              </a:pPr>
              <a:endParaRPr sz="2531"/>
            </a:p>
          </p:txBody>
        </p:sp>
      </p:grpSp>
      <p:grpSp>
        <p:nvGrpSpPr>
          <p:cNvPr id="20" name="Group 20"/>
          <p:cNvGrpSpPr/>
          <p:nvPr/>
        </p:nvGrpSpPr>
        <p:grpSpPr>
          <a:xfrm rot="5400000">
            <a:off x="13132209" y="5189267"/>
            <a:ext cx="3024350" cy="1175998"/>
            <a:chOff x="0" y="0"/>
            <a:chExt cx="812800" cy="316052"/>
          </a:xfrm>
        </p:grpSpPr>
        <p:sp>
          <p:nvSpPr>
            <p:cNvPr id="21" name="Freeform 21"/>
            <p:cNvSpPr/>
            <p:nvPr/>
          </p:nvSpPr>
          <p:spPr>
            <a:xfrm>
              <a:off x="0" y="0"/>
              <a:ext cx="812800" cy="316052"/>
            </a:xfrm>
            <a:custGeom>
              <a:avLst/>
              <a:gdLst/>
              <a:ahLst/>
              <a:cxnLst/>
              <a:rect l="l" t="t" r="r" b="b"/>
              <a:pathLst>
                <a:path w="812800" h="316052">
                  <a:moveTo>
                    <a:pt x="406400" y="0"/>
                  </a:moveTo>
                  <a:lnTo>
                    <a:pt x="812800" y="316052"/>
                  </a:lnTo>
                  <a:lnTo>
                    <a:pt x="0" y="316052"/>
                  </a:lnTo>
                  <a:lnTo>
                    <a:pt x="406400" y="0"/>
                  </a:lnTo>
                  <a:close/>
                </a:path>
              </a:pathLst>
            </a:custGeom>
            <a:solidFill>
              <a:srgbClr val="1F1F1F"/>
            </a:solidFill>
          </p:spPr>
        </p:sp>
        <p:sp>
          <p:nvSpPr>
            <p:cNvPr id="22" name="TextBox 22"/>
            <p:cNvSpPr txBox="1"/>
            <p:nvPr/>
          </p:nvSpPr>
          <p:spPr>
            <a:xfrm>
              <a:off x="127000" y="108638"/>
              <a:ext cx="558800" cy="184838"/>
            </a:xfrm>
            <a:prstGeom prst="rect">
              <a:avLst/>
            </a:prstGeom>
          </p:spPr>
          <p:txBody>
            <a:bodyPr lIns="71438" tIns="71438" rIns="71438" bIns="71438" rtlCol="0" anchor="ctr"/>
            <a:lstStyle/>
            <a:p>
              <a:pPr algn="ctr">
                <a:lnSpc>
                  <a:spcPts val="2756"/>
                </a:lnSpc>
              </a:pPr>
              <a:endParaRPr sz="2531"/>
            </a:p>
          </p:txBody>
        </p:sp>
      </p:grpSp>
      <p:sp>
        <p:nvSpPr>
          <p:cNvPr id="23" name="AutoShape 23"/>
          <p:cNvSpPr/>
          <p:nvPr/>
        </p:nvSpPr>
        <p:spPr>
          <a:xfrm flipV="1">
            <a:off x="3984934" y="5777265"/>
            <a:ext cx="9812368" cy="0"/>
          </a:xfrm>
          <a:prstGeom prst="line">
            <a:avLst/>
          </a:prstGeom>
          <a:ln w="19050" cap="flat">
            <a:solidFill>
              <a:srgbClr val="1F1F1F"/>
            </a:solidFill>
            <a:prstDash val="solid"/>
            <a:headEnd type="none" w="sm" len="sm"/>
            <a:tailEnd type="none" w="sm" len="sm"/>
          </a:ln>
        </p:spPr>
      </p:sp>
      <p:sp>
        <p:nvSpPr>
          <p:cNvPr id="24" name="AutoShape 24"/>
          <p:cNvSpPr/>
          <p:nvPr/>
        </p:nvSpPr>
        <p:spPr>
          <a:xfrm>
            <a:off x="14644383" y="5774586"/>
            <a:ext cx="328918" cy="0"/>
          </a:xfrm>
          <a:prstGeom prst="line">
            <a:avLst/>
          </a:prstGeom>
          <a:ln w="19050" cap="flat">
            <a:solidFill>
              <a:srgbClr val="FFFFFF"/>
            </a:solidFill>
            <a:prstDash val="solid"/>
            <a:headEnd type="none" w="sm" len="sm"/>
            <a:tailEnd type="none" w="sm" len="sm"/>
          </a:ln>
        </p:spPr>
      </p:sp>
      <p:grpSp>
        <p:nvGrpSpPr>
          <p:cNvPr id="25" name="Group 25"/>
          <p:cNvGrpSpPr/>
          <p:nvPr/>
        </p:nvGrpSpPr>
        <p:grpSpPr>
          <a:xfrm rot="5400000">
            <a:off x="2781534" y="5481650"/>
            <a:ext cx="1930258" cy="591231"/>
            <a:chOff x="0" y="0"/>
            <a:chExt cx="812800" cy="248957"/>
          </a:xfrm>
        </p:grpSpPr>
        <p:sp>
          <p:nvSpPr>
            <p:cNvPr id="26" name="Freeform 26"/>
            <p:cNvSpPr/>
            <p:nvPr/>
          </p:nvSpPr>
          <p:spPr>
            <a:xfrm>
              <a:off x="0" y="0"/>
              <a:ext cx="812800" cy="248957"/>
            </a:xfrm>
            <a:custGeom>
              <a:avLst/>
              <a:gdLst/>
              <a:ahLst/>
              <a:cxnLst/>
              <a:rect l="l" t="t" r="r" b="b"/>
              <a:pathLst>
                <a:path w="812800" h="248957">
                  <a:moveTo>
                    <a:pt x="406400" y="0"/>
                  </a:moveTo>
                  <a:lnTo>
                    <a:pt x="812800" y="248957"/>
                  </a:lnTo>
                  <a:lnTo>
                    <a:pt x="0" y="248957"/>
                  </a:lnTo>
                  <a:lnTo>
                    <a:pt x="406400" y="0"/>
                  </a:lnTo>
                  <a:close/>
                </a:path>
              </a:pathLst>
            </a:custGeom>
            <a:solidFill>
              <a:srgbClr val="1F1F1F"/>
            </a:solidFill>
          </p:spPr>
        </p:sp>
        <p:sp>
          <p:nvSpPr>
            <p:cNvPr id="27" name="TextBox 27"/>
            <p:cNvSpPr txBox="1"/>
            <p:nvPr/>
          </p:nvSpPr>
          <p:spPr>
            <a:xfrm>
              <a:off x="127000" y="77487"/>
              <a:ext cx="558800" cy="153687"/>
            </a:xfrm>
            <a:prstGeom prst="rect">
              <a:avLst/>
            </a:prstGeom>
          </p:spPr>
          <p:txBody>
            <a:bodyPr lIns="71438" tIns="71438" rIns="71438" bIns="71438" rtlCol="0" anchor="ctr"/>
            <a:lstStyle/>
            <a:p>
              <a:pPr algn="ctr">
                <a:lnSpc>
                  <a:spcPts val="2756"/>
                </a:lnSpc>
              </a:pPr>
              <a:endParaRPr sz="2531"/>
            </a:p>
          </p:txBody>
        </p:sp>
      </p:grpSp>
      <p:grpSp>
        <p:nvGrpSpPr>
          <p:cNvPr id="28" name="Group 28"/>
          <p:cNvGrpSpPr/>
          <p:nvPr/>
        </p:nvGrpSpPr>
        <p:grpSpPr>
          <a:xfrm>
            <a:off x="14279452" y="5224032"/>
            <a:ext cx="169059" cy="169059"/>
            <a:chOff x="0" y="0"/>
            <a:chExt cx="812800" cy="812800"/>
          </a:xfrm>
        </p:grpSpPr>
        <p:sp>
          <p:nvSpPr>
            <p:cNvPr id="29" name="Freeform 2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p:spPr>
        </p:sp>
        <p:sp>
          <p:nvSpPr>
            <p:cNvPr id="30" name="TextBox 30"/>
            <p:cNvSpPr txBox="1"/>
            <p:nvPr/>
          </p:nvSpPr>
          <p:spPr>
            <a:xfrm>
              <a:off x="76200" y="38100"/>
              <a:ext cx="660400" cy="698500"/>
            </a:xfrm>
            <a:prstGeom prst="rect">
              <a:avLst/>
            </a:prstGeom>
          </p:spPr>
          <p:txBody>
            <a:bodyPr lIns="71438" tIns="71438" rIns="71438" bIns="71438" rtlCol="0" anchor="ctr"/>
            <a:lstStyle/>
            <a:p>
              <a:pPr algn="ctr">
                <a:lnSpc>
                  <a:spcPts val="2756"/>
                </a:lnSpc>
              </a:pPr>
              <a:endParaRPr sz="2531"/>
            </a:p>
          </p:txBody>
        </p:sp>
      </p:grpSp>
      <p:grpSp>
        <p:nvGrpSpPr>
          <p:cNvPr id="31" name="Group 31"/>
          <p:cNvGrpSpPr/>
          <p:nvPr/>
        </p:nvGrpSpPr>
        <p:grpSpPr>
          <a:xfrm>
            <a:off x="5319004" y="3656085"/>
            <a:ext cx="710345" cy="826583"/>
            <a:chOff x="0" y="0"/>
            <a:chExt cx="698500" cy="812800"/>
          </a:xfrm>
        </p:grpSpPr>
        <p:sp>
          <p:nvSpPr>
            <p:cNvPr id="32" name="Freeform 32"/>
            <p:cNvSpPr/>
            <p:nvPr/>
          </p:nvSpPr>
          <p:spPr>
            <a:xfrm>
              <a:off x="0" y="0"/>
              <a:ext cx="698500" cy="812800"/>
            </a:xfrm>
            <a:custGeom>
              <a:avLst/>
              <a:gdLst/>
              <a:ahLst/>
              <a:cxnLst/>
              <a:rect l="l" t="t" r="r" b="b"/>
              <a:pathLst>
                <a:path w="698500" h="812800">
                  <a:moveTo>
                    <a:pt x="349250" y="0"/>
                  </a:moveTo>
                  <a:lnTo>
                    <a:pt x="698500" y="203200"/>
                  </a:lnTo>
                  <a:lnTo>
                    <a:pt x="698500" y="609600"/>
                  </a:lnTo>
                  <a:lnTo>
                    <a:pt x="349250" y="812800"/>
                  </a:lnTo>
                  <a:lnTo>
                    <a:pt x="0" y="609600"/>
                  </a:lnTo>
                  <a:lnTo>
                    <a:pt x="0" y="203200"/>
                  </a:lnTo>
                  <a:lnTo>
                    <a:pt x="349250" y="0"/>
                  </a:lnTo>
                  <a:close/>
                </a:path>
              </a:pathLst>
            </a:custGeom>
            <a:solidFill>
              <a:srgbClr val="1F1F1F"/>
            </a:solidFill>
          </p:spPr>
        </p:sp>
        <p:sp>
          <p:nvSpPr>
            <p:cNvPr id="33" name="TextBox 33"/>
            <p:cNvSpPr txBox="1"/>
            <p:nvPr/>
          </p:nvSpPr>
          <p:spPr>
            <a:xfrm>
              <a:off x="0" y="101600"/>
              <a:ext cx="698500" cy="571500"/>
            </a:xfrm>
            <a:prstGeom prst="rect">
              <a:avLst/>
            </a:prstGeom>
          </p:spPr>
          <p:txBody>
            <a:bodyPr lIns="71438" tIns="71438" rIns="71438" bIns="71438" rtlCol="0" anchor="ctr"/>
            <a:lstStyle/>
            <a:p>
              <a:pPr algn="ctr">
                <a:lnSpc>
                  <a:spcPts val="2756"/>
                </a:lnSpc>
              </a:pPr>
              <a:endParaRPr sz="2531"/>
            </a:p>
          </p:txBody>
        </p:sp>
      </p:grpSp>
      <p:grpSp>
        <p:nvGrpSpPr>
          <p:cNvPr id="34" name="Group 34"/>
          <p:cNvGrpSpPr/>
          <p:nvPr/>
        </p:nvGrpSpPr>
        <p:grpSpPr>
          <a:xfrm>
            <a:off x="5204033" y="7164883"/>
            <a:ext cx="710345" cy="826583"/>
            <a:chOff x="0" y="0"/>
            <a:chExt cx="698500" cy="812800"/>
          </a:xfrm>
        </p:grpSpPr>
        <p:sp>
          <p:nvSpPr>
            <p:cNvPr id="35" name="Freeform 35"/>
            <p:cNvSpPr/>
            <p:nvPr/>
          </p:nvSpPr>
          <p:spPr>
            <a:xfrm>
              <a:off x="0" y="0"/>
              <a:ext cx="698500" cy="812800"/>
            </a:xfrm>
            <a:custGeom>
              <a:avLst/>
              <a:gdLst/>
              <a:ahLst/>
              <a:cxnLst/>
              <a:rect l="l" t="t" r="r" b="b"/>
              <a:pathLst>
                <a:path w="698500" h="812800">
                  <a:moveTo>
                    <a:pt x="349250" y="0"/>
                  </a:moveTo>
                  <a:lnTo>
                    <a:pt x="698500" y="203200"/>
                  </a:lnTo>
                  <a:lnTo>
                    <a:pt x="698500" y="609600"/>
                  </a:lnTo>
                  <a:lnTo>
                    <a:pt x="349250" y="812800"/>
                  </a:lnTo>
                  <a:lnTo>
                    <a:pt x="0" y="609600"/>
                  </a:lnTo>
                  <a:lnTo>
                    <a:pt x="0" y="203200"/>
                  </a:lnTo>
                  <a:lnTo>
                    <a:pt x="349250" y="0"/>
                  </a:lnTo>
                  <a:close/>
                </a:path>
              </a:pathLst>
            </a:custGeom>
            <a:solidFill>
              <a:srgbClr val="1F1F1F"/>
            </a:solidFill>
          </p:spPr>
        </p:sp>
        <p:sp>
          <p:nvSpPr>
            <p:cNvPr id="36" name="TextBox 36"/>
            <p:cNvSpPr txBox="1"/>
            <p:nvPr/>
          </p:nvSpPr>
          <p:spPr>
            <a:xfrm>
              <a:off x="0" y="101600"/>
              <a:ext cx="698500" cy="571500"/>
            </a:xfrm>
            <a:prstGeom prst="rect">
              <a:avLst/>
            </a:prstGeom>
          </p:spPr>
          <p:txBody>
            <a:bodyPr lIns="71438" tIns="71438" rIns="71438" bIns="71438" rtlCol="0" anchor="ctr"/>
            <a:lstStyle/>
            <a:p>
              <a:pPr algn="ctr">
                <a:lnSpc>
                  <a:spcPts val="2756"/>
                </a:lnSpc>
              </a:pPr>
              <a:endParaRPr sz="2531"/>
            </a:p>
          </p:txBody>
        </p:sp>
      </p:grpSp>
      <p:grpSp>
        <p:nvGrpSpPr>
          <p:cNvPr id="37" name="Group 37"/>
          <p:cNvGrpSpPr/>
          <p:nvPr/>
        </p:nvGrpSpPr>
        <p:grpSpPr>
          <a:xfrm>
            <a:off x="7986283" y="3242794"/>
            <a:ext cx="710345" cy="826583"/>
            <a:chOff x="0" y="0"/>
            <a:chExt cx="698500" cy="812800"/>
          </a:xfrm>
        </p:grpSpPr>
        <p:sp>
          <p:nvSpPr>
            <p:cNvPr id="38" name="Freeform 38"/>
            <p:cNvSpPr/>
            <p:nvPr/>
          </p:nvSpPr>
          <p:spPr>
            <a:xfrm>
              <a:off x="0" y="0"/>
              <a:ext cx="698500" cy="812800"/>
            </a:xfrm>
            <a:custGeom>
              <a:avLst/>
              <a:gdLst/>
              <a:ahLst/>
              <a:cxnLst/>
              <a:rect l="l" t="t" r="r" b="b"/>
              <a:pathLst>
                <a:path w="698500" h="812800">
                  <a:moveTo>
                    <a:pt x="349250" y="0"/>
                  </a:moveTo>
                  <a:lnTo>
                    <a:pt x="698500" y="203200"/>
                  </a:lnTo>
                  <a:lnTo>
                    <a:pt x="698500" y="609600"/>
                  </a:lnTo>
                  <a:lnTo>
                    <a:pt x="349250" y="812800"/>
                  </a:lnTo>
                  <a:lnTo>
                    <a:pt x="0" y="609600"/>
                  </a:lnTo>
                  <a:lnTo>
                    <a:pt x="0" y="203200"/>
                  </a:lnTo>
                  <a:lnTo>
                    <a:pt x="349250" y="0"/>
                  </a:lnTo>
                  <a:close/>
                </a:path>
              </a:pathLst>
            </a:custGeom>
            <a:solidFill>
              <a:srgbClr val="1F1F1F"/>
            </a:solidFill>
          </p:spPr>
        </p:sp>
        <p:sp>
          <p:nvSpPr>
            <p:cNvPr id="39" name="TextBox 39"/>
            <p:cNvSpPr txBox="1"/>
            <p:nvPr/>
          </p:nvSpPr>
          <p:spPr>
            <a:xfrm>
              <a:off x="0" y="101600"/>
              <a:ext cx="698500" cy="571500"/>
            </a:xfrm>
            <a:prstGeom prst="rect">
              <a:avLst/>
            </a:prstGeom>
          </p:spPr>
          <p:txBody>
            <a:bodyPr lIns="71438" tIns="71438" rIns="71438" bIns="71438" rtlCol="0" anchor="ctr"/>
            <a:lstStyle/>
            <a:p>
              <a:pPr algn="ctr">
                <a:lnSpc>
                  <a:spcPts val="2756"/>
                </a:lnSpc>
              </a:pPr>
              <a:endParaRPr sz="2531"/>
            </a:p>
          </p:txBody>
        </p:sp>
      </p:grpSp>
      <p:grpSp>
        <p:nvGrpSpPr>
          <p:cNvPr id="40" name="Group 40"/>
          <p:cNvGrpSpPr/>
          <p:nvPr/>
        </p:nvGrpSpPr>
        <p:grpSpPr>
          <a:xfrm>
            <a:off x="7986283" y="7478524"/>
            <a:ext cx="710345" cy="826583"/>
            <a:chOff x="0" y="0"/>
            <a:chExt cx="698500" cy="812800"/>
          </a:xfrm>
        </p:grpSpPr>
        <p:sp>
          <p:nvSpPr>
            <p:cNvPr id="41" name="Freeform 41"/>
            <p:cNvSpPr/>
            <p:nvPr/>
          </p:nvSpPr>
          <p:spPr>
            <a:xfrm>
              <a:off x="0" y="0"/>
              <a:ext cx="698500" cy="812800"/>
            </a:xfrm>
            <a:custGeom>
              <a:avLst/>
              <a:gdLst/>
              <a:ahLst/>
              <a:cxnLst/>
              <a:rect l="l" t="t" r="r" b="b"/>
              <a:pathLst>
                <a:path w="698500" h="812800">
                  <a:moveTo>
                    <a:pt x="349250" y="0"/>
                  </a:moveTo>
                  <a:lnTo>
                    <a:pt x="698500" y="203200"/>
                  </a:lnTo>
                  <a:lnTo>
                    <a:pt x="698500" y="609600"/>
                  </a:lnTo>
                  <a:lnTo>
                    <a:pt x="349250" y="812800"/>
                  </a:lnTo>
                  <a:lnTo>
                    <a:pt x="0" y="609600"/>
                  </a:lnTo>
                  <a:lnTo>
                    <a:pt x="0" y="203200"/>
                  </a:lnTo>
                  <a:lnTo>
                    <a:pt x="349250" y="0"/>
                  </a:lnTo>
                  <a:close/>
                </a:path>
              </a:pathLst>
            </a:custGeom>
            <a:solidFill>
              <a:srgbClr val="1F1F1F"/>
            </a:solidFill>
          </p:spPr>
        </p:sp>
        <p:sp>
          <p:nvSpPr>
            <p:cNvPr id="42" name="TextBox 42"/>
            <p:cNvSpPr txBox="1"/>
            <p:nvPr/>
          </p:nvSpPr>
          <p:spPr>
            <a:xfrm>
              <a:off x="0" y="101600"/>
              <a:ext cx="698500" cy="571500"/>
            </a:xfrm>
            <a:prstGeom prst="rect">
              <a:avLst/>
            </a:prstGeom>
          </p:spPr>
          <p:txBody>
            <a:bodyPr lIns="71438" tIns="71438" rIns="71438" bIns="71438" rtlCol="0" anchor="ctr"/>
            <a:lstStyle/>
            <a:p>
              <a:pPr algn="ctr">
                <a:lnSpc>
                  <a:spcPts val="2756"/>
                </a:lnSpc>
              </a:pPr>
              <a:endParaRPr sz="2531"/>
            </a:p>
          </p:txBody>
        </p:sp>
      </p:grpSp>
      <p:grpSp>
        <p:nvGrpSpPr>
          <p:cNvPr id="43" name="Group 43"/>
          <p:cNvGrpSpPr/>
          <p:nvPr/>
        </p:nvGrpSpPr>
        <p:grpSpPr>
          <a:xfrm>
            <a:off x="11130519" y="2836130"/>
            <a:ext cx="710345" cy="826583"/>
            <a:chOff x="0" y="0"/>
            <a:chExt cx="698500" cy="812800"/>
          </a:xfrm>
        </p:grpSpPr>
        <p:sp>
          <p:nvSpPr>
            <p:cNvPr id="44" name="Freeform 44"/>
            <p:cNvSpPr/>
            <p:nvPr/>
          </p:nvSpPr>
          <p:spPr>
            <a:xfrm>
              <a:off x="0" y="0"/>
              <a:ext cx="698500" cy="812800"/>
            </a:xfrm>
            <a:custGeom>
              <a:avLst/>
              <a:gdLst/>
              <a:ahLst/>
              <a:cxnLst/>
              <a:rect l="l" t="t" r="r" b="b"/>
              <a:pathLst>
                <a:path w="698500" h="812800">
                  <a:moveTo>
                    <a:pt x="349250" y="0"/>
                  </a:moveTo>
                  <a:lnTo>
                    <a:pt x="698500" y="203200"/>
                  </a:lnTo>
                  <a:lnTo>
                    <a:pt x="698500" y="609600"/>
                  </a:lnTo>
                  <a:lnTo>
                    <a:pt x="349250" y="812800"/>
                  </a:lnTo>
                  <a:lnTo>
                    <a:pt x="0" y="609600"/>
                  </a:lnTo>
                  <a:lnTo>
                    <a:pt x="0" y="203200"/>
                  </a:lnTo>
                  <a:lnTo>
                    <a:pt x="349250" y="0"/>
                  </a:lnTo>
                  <a:close/>
                </a:path>
              </a:pathLst>
            </a:custGeom>
            <a:solidFill>
              <a:srgbClr val="1F1F1F"/>
            </a:solidFill>
          </p:spPr>
        </p:sp>
        <p:sp>
          <p:nvSpPr>
            <p:cNvPr id="45" name="TextBox 45"/>
            <p:cNvSpPr txBox="1"/>
            <p:nvPr/>
          </p:nvSpPr>
          <p:spPr>
            <a:xfrm>
              <a:off x="0" y="101600"/>
              <a:ext cx="698500" cy="571500"/>
            </a:xfrm>
            <a:prstGeom prst="rect">
              <a:avLst/>
            </a:prstGeom>
          </p:spPr>
          <p:txBody>
            <a:bodyPr lIns="71438" tIns="71438" rIns="71438" bIns="71438" rtlCol="0" anchor="ctr"/>
            <a:lstStyle/>
            <a:p>
              <a:pPr algn="ctr">
                <a:lnSpc>
                  <a:spcPts val="2756"/>
                </a:lnSpc>
              </a:pPr>
              <a:endParaRPr sz="2531"/>
            </a:p>
          </p:txBody>
        </p:sp>
      </p:grpSp>
      <p:grpSp>
        <p:nvGrpSpPr>
          <p:cNvPr id="46" name="Group 46"/>
          <p:cNvGrpSpPr/>
          <p:nvPr/>
        </p:nvGrpSpPr>
        <p:grpSpPr>
          <a:xfrm>
            <a:off x="11130519" y="7891816"/>
            <a:ext cx="710345" cy="826583"/>
            <a:chOff x="0" y="0"/>
            <a:chExt cx="698500" cy="812800"/>
          </a:xfrm>
        </p:grpSpPr>
        <p:sp>
          <p:nvSpPr>
            <p:cNvPr id="47" name="Freeform 47"/>
            <p:cNvSpPr/>
            <p:nvPr/>
          </p:nvSpPr>
          <p:spPr>
            <a:xfrm>
              <a:off x="0" y="0"/>
              <a:ext cx="698500" cy="812800"/>
            </a:xfrm>
            <a:custGeom>
              <a:avLst/>
              <a:gdLst/>
              <a:ahLst/>
              <a:cxnLst/>
              <a:rect l="l" t="t" r="r" b="b"/>
              <a:pathLst>
                <a:path w="698500" h="812800">
                  <a:moveTo>
                    <a:pt x="349250" y="0"/>
                  </a:moveTo>
                  <a:lnTo>
                    <a:pt x="698500" y="203200"/>
                  </a:lnTo>
                  <a:lnTo>
                    <a:pt x="698500" y="609600"/>
                  </a:lnTo>
                  <a:lnTo>
                    <a:pt x="349250" y="812800"/>
                  </a:lnTo>
                  <a:lnTo>
                    <a:pt x="0" y="609600"/>
                  </a:lnTo>
                  <a:lnTo>
                    <a:pt x="0" y="203200"/>
                  </a:lnTo>
                  <a:lnTo>
                    <a:pt x="349250" y="0"/>
                  </a:lnTo>
                  <a:close/>
                </a:path>
              </a:pathLst>
            </a:custGeom>
            <a:solidFill>
              <a:srgbClr val="1F1F1F"/>
            </a:solidFill>
          </p:spPr>
        </p:sp>
        <p:sp>
          <p:nvSpPr>
            <p:cNvPr id="48" name="TextBox 48"/>
            <p:cNvSpPr txBox="1"/>
            <p:nvPr/>
          </p:nvSpPr>
          <p:spPr>
            <a:xfrm>
              <a:off x="0" y="101600"/>
              <a:ext cx="698500" cy="571500"/>
            </a:xfrm>
            <a:prstGeom prst="rect">
              <a:avLst/>
            </a:prstGeom>
          </p:spPr>
          <p:txBody>
            <a:bodyPr lIns="71438" tIns="71438" rIns="71438" bIns="71438" rtlCol="0" anchor="ctr"/>
            <a:lstStyle/>
            <a:p>
              <a:pPr algn="ctr">
                <a:lnSpc>
                  <a:spcPts val="2756"/>
                </a:lnSpc>
              </a:pPr>
              <a:endParaRPr sz="2531"/>
            </a:p>
          </p:txBody>
        </p:sp>
      </p:grpSp>
      <p:sp>
        <p:nvSpPr>
          <p:cNvPr id="49" name="TextBox 49"/>
          <p:cNvSpPr txBox="1"/>
          <p:nvPr/>
        </p:nvSpPr>
        <p:spPr>
          <a:xfrm>
            <a:off x="3846407" y="887556"/>
            <a:ext cx="10602104" cy="2286908"/>
          </a:xfrm>
          <a:prstGeom prst="rect">
            <a:avLst/>
          </a:prstGeom>
        </p:spPr>
        <p:txBody>
          <a:bodyPr lIns="0" tIns="0" rIns="0" bIns="0" rtlCol="0" anchor="t">
            <a:spAutoFit/>
          </a:bodyPr>
          <a:lstStyle/>
          <a:p>
            <a:pPr algn="ctr">
              <a:lnSpc>
                <a:spcPts val="9307"/>
              </a:lnSpc>
            </a:pPr>
            <a:r>
              <a:rPr lang="en-US" sz="6648" b="1" spc="-132" dirty="0">
                <a:solidFill>
                  <a:srgbClr val="000000"/>
                </a:solidFill>
                <a:latin typeface="Times New Roman Bold"/>
                <a:ea typeface="Times New Roman Bold"/>
                <a:cs typeface="Times New Roman Bold"/>
                <a:sym typeface="Times New Roman Bold"/>
              </a:rPr>
              <a:t>Cause-and-Effect Diagram</a:t>
            </a:r>
          </a:p>
          <a:p>
            <a:pPr algn="ctr">
              <a:lnSpc>
                <a:spcPts val="9307"/>
              </a:lnSpc>
              <a:spcBef>
                <a:spcPct val="0"/>
              </a:spcBef>
            </a:pPr>
            <a:endParaRPr lang="en-US" sz="6648" b="1" spc="-132" dirty="0">
              <a:solidFill>
                <a:srgbClr val="000000"/>
              </a:solidFill>
              <a:latin typeface="Times New Roman Bold"/>
              <a:ea typeface="Times New Roman Bold"/>
              <a:cs typeface="Times New Roman Bold"/>
              <a:sym typeface="Times New Roman Bold"/>
            </a:endParaRPr>
          </a:p>
        </p:txBody>
      </p:sp>
      <p:sp>
        <p:nvSpPr>
          <p:cNvPr id="50" name="TextBox 50"/>
          <p:cNvSpPr txBox="1"/>
          <p:nvPr/>
        </p:nvSpPr>
        <p:spPr>
          <a:xfrm>
            <a:off x="5319004" y="4544577"/>
            <a:ext cx="1002406" cy="392480"/>
          </a:xfrm>
          <a:prstGeom prst="rect">
            <a:avLst/>
          </a:prstGeom>
        </p:spPr>
        <p:txBody>
          <a:bodyPr lIns="0" tIns="0" rIns="0" bIns="0" rtlCol="0" anchor="t">
            <a:spAutoFit/>
          </a:bodyPr>
          <a:lstStyle/>
          <a:p>
            <a:pPr>
              <a:lnSpc>
                <a:spcPts val="1555"/>
              </a:lnSpc>
              <a:spcBef>
                <a:spcPct val="0"/>
              </a:spcBef>
            </a:pPr>
            <a:r>
              <a:rPr lang="en-US" sz="1111" b="1" spc="-21">
                <a:solidFill>
                  <a:srgbClr val="000000"/>
                </a:solidFill>
                <a:latin typeface="Times New Roman Bold"/>
                <a:ea typeface="Times New Roman Bold"/>
                <a:cs typeface="Times New Roman Bold"/>
                <a:sym typeface="Times New Roman Bold"/>
              </a:rPr>
              <a:t>Declining Foot Traffic</a:t>
            </a:r>
          </a:p>
        </p:txBody>
      </p:sp>
      <p:sp>
        <p:nvSpPr>
          <p:cNvPr id="51" name="TextBox 51"/>
          <p:cNvSpPr txBox="1"/>
          <p:nvPr/>
        </p:nvSpPr>
        <p:spPr>
          <a:xfrm>
            <a:off x="7964443" y="4235780"/>
            <a:ext cx="1508795" cy="246542"/>
          </a:xfrm>
          <a:prstGeom prst="rect">
            <a:avLst/>
          </a:prstGeom>
        </p:spPr>
        <p:txBody>
          <a:bodyPr lIns="0" tIns="0" rIns="0" bIns="0" rtlCol="0" anchor="t">
            <a:spAutoFit/>
          </a:bodyPr>
          <a:lstStyle/>
          <a:p>
            <a:pPr>
              <a:lnSpc>
                <a:spcPts val="2076"/>
              </a:lnSpc>
              <a:spcBef>
                <a:spcPct val="0"/>
              </a:spcBef>
            </a:pPr>
            <a:r>
              <a:rPr lang="en-US" sz="1482" b="1" spc="-30">
                <a:solidFill>
                  <a:srgbClr val="000000"/>
                </a:solidFill>
                <a:latin typeface="Times New Roman Bold"/>
                <a:ea typeface="Times New Roman Bold"/>
                <a:cs typeface="Times New Roman Bold"/>
                <a:sym typeface="Times New Roman Bold"/>
              </a:rPr>
              <a:t>Outdated Website</a:t>
            </a:r>
          </a:p>
        </p:txBody>
      </p:sp>
      <p:sp>
        <p:nvSpPr>
          <p:cNvPr id="52" name="TextBox 52"/>
          <p:cNvSpPr txBox="1"/>
          <p:nvPr/>
        </p:nvSpPr>
        <p:spPr>
          <a:xfrm>
            <a:off x="10894173" y="3872909"/>
            <a:ext cx="2065913" cy="246542"/>
          </a:xfrm>
          <a:prstGeom prst="rect">
            <a:avLst/>
          </a:prstGeom>
        </p:spPr>
        <p:txBody>
          <a:bodyPr lIns="0" tIns="0" rIns="0" bIns="0" rtlCol="0" anchor="t">
            <a:spAutoFit/>
          </a:bodyPr>
          <a:lstStyle/>
          <a:p>
            <a:pPr>
              <a:lnSpc>
                <a:spcPts val="2076"/>
              </a:lnSpc>
              <a:spcBef>
                <a:spcPct val="0"/>
              </a:spcBef>
            </a:pPr>
            <a:r>
              <a:rPr lang="en-US" sz="1482" b="1" spc="-30">
                <a:solidFill>
                  <a:srgbClr val="000000"/>
                </a:solidFill>
                <a:latin typeface="Times New Roman Bold"/>
                <a:ea typeface="Times New Roman Bold"/>
                <a:cs typeface="Times New Roman Bold"/>
                <a:sym typeface="Times New Roman Bold"/>
              </a:rPr>
              <a:t>High Operational Costs</a:t>
            </a:r>
          </a:p>
        </p:txBody>
      </p:sp>
      <p:sp>
        <p:nvSpPr>
          <p:cNvPr id="53" name="TextBox 53"/>
          <p:cNvSpPr txBox="1"/>
          <p:nvPr/>
        </p:nvSpPr>
        <p:spPr>
          <a:xfrm>
            <a:off x="5138536" y="5967467"/>
            <a:ext cx="1454957" cy="652807"/>
          </a:xfrm>
          <a:prstGeom prst="rect">
            <a:avLst/>
          </a:prstGeom>
        </p:spPr>
        <p:txBody>
          <a:bodyPr lIns="0" tIns="0" rIns="0" bIns="0" rtlCol="0" anchor="t">
            <a:spAutoFit/>
          </a:bodyPr>
          <a:lstStyle/>
          <a:p>
            <a:pPr marL="198868" lvl="1" indent="-99434">
              <a:lnSpc>
                <a:spcPts val="1288"/>
              </a:lnSpc>
              <a:spcBef>
                <a:spcPct val="0"/>
              </a:spcBef>
              <a:buFont typeface="Arial"/>
              <a:buChar char="•"/>
            </a:pPr>
            <a:r>
              <a:rPr lang="en-US" sz="920" spc="-18">
                <a:solidFill>
                  <a:srgbClr val="000000"/>
                </a:solidFill>
                <a:latin typeface="Times New Roman"/>
                <a:ea typeface="Times New Roman"/>
                <a:cs typeface="Times New Roman"/>
                <a:sym typeface="Times New Roman"/>
              </a:rPr>
              <a:t>Limited online presence and outdated systems make it harder to reach new clients.</a:t>
            </a:r>
          </a:p>
        </p:txBody>
      </p:sp>
      <p:sp>
        <p:nvSpPr>
          <p:cNvPr id="54" name="TextBox 54"/>
          <p:cNvSpPr txBox="1"/>
          <p:nvPr/>
        </p:nvSpPr>
        <p:spPr>
          <a:xfrm>
            <a:off x="7924825" y="6226400"/>
            <a:ext cx="1548413" cy="560859"/>
          </a:xfrm>
          <a:prstGeom prst="rect">
            <a:avLst/>
          </a:prstGeom>
        </p:spPr>
        <p:txBody>
          <a:bodyPr lIns="0" tIns="0" rIns="0" bIns="0" rtlCol="0" anchor="t">
            <a:spAutoFit/>
          </a:bodyPr>
          <a:lstStyle/>
          <a:p>
            <a:pPr marL="229230" lvl="1" indent="-114615">
              <a:lnSpc>
                <a:spcPts val="1485"/>
              </a:lnSpc>
              <a:spcBef>
                <a:spcPct val="0"/>
              </a:spcBef>
              <a:buFont typeface="Arial"/>
              <a:buChar char="•"/>
            </a:pPr>
            <a:r>
              <a:rPr lang="en-US" sz="1060" spc="-21">
                <a:solidFill>
                  <a:srgbClr val="000000"/>
                </a:solidFill>
                <a:latin typeface="Times New Roman"/>
                <a:ea typeface="Times New Roman"/>
                <a:cs typeface="Times New Roman"/>
                <a:sym typeface="Times New Roman"/>
              </a:rPr>
              <a:t>Competitors offer better pricing, delivery options, and digital presence.</a:t>
            </a:r>
          </a:p>
        </p:txBody>
      </p:sp>
      <p:sp>
        <p:nvSpPr>
          <p:cNvPr id="55" name="TextBox 55"/>
          <p:cNvSpPr txBox="1"/>
          <p:nvPr/>
        </p:nvSpPr>
        <p:spPr>
          <a:xfrm>
            <a:off x="11090772" y="6226400"/>
            <a:ext cx="1766478" cy="954044"/>
          </a:xfrm>
          <a:prstGeom prst="rect">
            <a:avLst/>
          </a:prstGeom>
        </p:spPr>
        <p:txBody>
          <a:bodyPr lIns="0" tIns="0" rIns="0" bIns="0" rtlCol="0" anchor="t">
            <a:spAutoFit/>
          </a:bodyPr>
          <a:lstStyle/>
          <a:p>
            <a:pPr marL="289952" lvl="1" indent="-144975">
              <a:lnSpc>
                <a:spcPts val="1879"/>
              </a:lnSpc>
              <a:spcBef>
                <a:spcPct val="0"/>
              </a:spcBef>
              <a:buFont typeface="Arial"/>
              <a:buChar char="•"/>
            </a:pPr>
            <a:r>
              <a:rPr lang="en-US" sz="1342" spc="-27">
                <a:solidFill>
                  <a:srgbClr val="000000"/>
                </a:solidFill>
                <a:latin typeface="Times New Roman"/>
                <a:ea typeface="Times New Roman"/>
                <a:cs typeface="Times New Roman"/>
                <a:sym typeface="Times New Roman"/>
              </a:rPr>
              <a:t>Decreased in-store sales due to lower foot traffic and competition.</a:t>
            </a:r>
          </a:p>
        </p:txBody>
      </p:sp>
      <p:sp>
        <p:nvSpPr>
          <p:cNvPr id="56" name="TextBox 56"/>
          <p:cNvSpPr txBox="1"/>
          <p:nvPr/>
        </p:nvSpPr>
        <p:spPr>
          <a:xfrm>
            <a:off x="5138536" y="5004767"/>
            <a:ext cx="1609152" cy="486095"/>
          </a:xfrm>
          <a:prstGeom prst="rect">
            <a:avLst/>
          </a:prstGeom>
        </p:spPr>
        <p:txBody>
          <a:bodyPr lIns="0" tIns="0" rIns="0" bIns="0" rtlCol="0" anchor="t">
            <a:spAutoFit/>
          </a:bodyPr>
          <a:lstStyle/>
          <a:p>
            <a:pPr marL="198868" lvl="1" indent="-99434">
              <a:lnSpc>
                <a:spcPts val="1288"/>
              </a:lnSpc>
              <a:spcBef>
                <a:spcPct val="0"/>
              </a:spcBef>
              <a:buFont typeface="Arial"/>
              <a:buChar char="•"/>
            </a:pPr>
            <a:r>
              <a:rPr lang="en-US" sz="920" spc="-18">
                <a:solidFill>
                  <a:srgbClr val="000000"/>
                </a:solidFill>
                <a:latin typeface="Times New Roman"/>
                <a:ea typeface="Times New Roman"/>
                <a:cs typeface="Times New Roman"/>
                <a:sym typeface="Times New Roman"/>
              </a:rPr>
              <a:t>Impacted by business closures nearby and the shift to online shopping</a:t>
            </a:r>
          </a:p>
        </p:txBody>
      </p:sp>
      <p:sp>
        <p:nvSpPr>
          <p:cNvPr id="57" name="TextBox 57"/>
          <p:cNvSpPr txBox="1"/>
          <p:nvPr/>
        </p:nvSpPr>
        <p:spPr>
          <a:xfrm>
            <a:off x="7847728" y="4669231"/>
            <a:ext cx="1745892" cy="635623"/>
          </a:xfrm>
          <a:prstGeom prst="rect">
            <a:avLst/>
          </a:prstGeom>
        </p:spPr>
        <p:txBody>
          <a:bodyPr lIns="0" tIns="0" rIns="0" bIns="0" rtlCol="0" anchor="t">
            <a:spAutoFit/>
          </a:bodyPr>
          <a:lstStyle/>
          <a:p>
            <a:pPr marL="259590" lvl="1" indent="-129796">
              <a:lnSpc>
                <a:spcPts val="1682"/>
              </a:lnSpc>
              <a:spcBef>
                <a:spcPct val="0"/>
              </a:spcBef>
              <a:buFont typeface="Arial"/>
              <a:buChar char="•"/>
            </a:pPr>
            <a:r>
              <a:rPr lang="en-US" sz="1201" spc="-24" dirty="0">
                <a:solidFill>
                  <a:srgbClr val="000000"/>
                </a:solidFill>
                <a:latin typeface="Times New Roman"/>
                <a:ea typeface="Times New Roman"/>
                <a:cs typeface="Times New Roman"/>
                <a:sym typeface="Times New Roman"/>
              </a:rPr>
              <a:t>Poor user experience, limiting online engagement and sales.</a:t>
            </a:r>
          </a:p>
        </p:txBody>
      </p:sp>
      <p:sp>
        <p:nvSpPr>
          <p:cNvPr id="58" name="TextBox 58"/>
          <p:cNvSpPr txBox="1"/>
          <p:nvPr/>
        </p:nvSpPr>
        <p:spPr>
          <a:xfrm>
            <a:off x="10860629" y="4360023"/>
            <a:ext cx="1992168" cy="710387"/>
          </a:xfrm>
          <a:prstGeom prst="rect">
            <a:avLst/>
          </a:prstGeom>
        </p:spPr>
        <p:txBody>
          <a:bodyPr lIns="0" tIns="0" rIns="0" bIns="0" rtlCol="0" anchor="t">
            <a:spAutoFit/>
          </a:bodyPr>
          <a:lstStyle/>
          <a:p>
            <a:pPr marL="289952" lvl="1" indent="-144975">
              <a:lnSpc>
                <a:spcPts val="1879"/>
              </a:lnSpc>
              <a:spcBef>
                <a:spcPct val="0"/>
              </a:spcBef>
              <a:buFont typeface="Arial"/>
              <a:buChar char="•"/>
            </a:pPr>
            <a:r>
              <a:rPr lang="en-US" sz="1342" spc="-27">
                <a:solidFill>
                  <a:srgbClr val="000000"/>
                </a:solidFill>
                <a:latin typeface="Times New Roman"/>
                <a:ea typeface="Times New Roman"/>
                <a:cs typeface="Times New Roman"/>
                <a:sym typeface="Times New Roman"/>
              </a:rPr>
              <a:t>Rising prices for flowers, materials, and sustainable packaging.</a:t>
            </a:r>
          </a:p>
        </p:txBody>
      </p:sp>
      <p:sp>
        <p:nvSpPr>
          <p:cNvPr id="59" name="TextBox 59"/>
          <p:cNvSpPr txBox="1"/>
          <p:nvPr/>
        </p:nvSpPr>
        <p:spPr>
          <a:xfrm>
            <a:off x="5204034" y="6702211"/>
            <a:ext cx="1333526" cy="368499"/>
          </a:xfrm>
          <a:prstGeom prst="rect">
            <a:avLst/>
          </a:prstGeom>
        </p:spPr>
        <p:txBody>
          <a:bodyPr lIns="0" tIns="0" rIns="0" bIns="0" rtlCol="0" anchor="t">
            <a:spAutoFit/>
          </a:bodyPr>
          <a:lstStyle/>
          <a:p>
            <a:pPr>
              <a:lnSpc>
                <a:spcPts val="1485"/>
              </a:lnSpc>
              <a:spcBef>
                <a:spcPct val="0"/>
              </a:spcBef>
            </a:pPr>
            <a:r>
              <a:rPr lang="en-US" sz="1060" b="1" spc="-21">
                <a:solidFill>
                  <a:srgbClr val="000000"/>
                </a:solidFill>
                <a:latin typeface="Times New Roman Bold"/>
                <a:ea typeface="Times New Roman Bold"/>
                <a:cs typeface="Times New Roman Bold"/>
                <a:sym typeface="Times New Roman Bold"/>
              </a:rPr>
              <a:t>Difficulty in Attracting New Customers</a:t>
            </a:r>
          </a:p>
        </p:txBody>
      </p:sp>
      <p:sp>
        <p:nvSpPr>
          <p:cNvPr id="60" name="TextBox 60"/>
          <p:cNvSpPr txBox="1"/>
          <p:nvPr/>
        </p:nvSpPr>
        <p:spPr>
          <a:xfrm>
            <a:off x="7990322" y="6961143"/>
            <a:ext cx="1603298" cy="417615"/>
          </a:xfrm>
          <a:prstGeom prst="rect">
            <a:avLst/>
          </a:prstGeom>
        </p:spPr>
        <p:txBody>
          <a:bodyPr lIns="0" tIns="0" rIns="0" bIns="0" rtlCol="0" anchor="t">
            <a:spAutoFit/>
          </a:bodyPr>
          <a:lstStyle/>
          <a:p>
            <a:pPr>
              <a:lnSpc>
                <a:spcPts val="1682"/>
              </a:lnSpc>
              <a:spcBef>
                <a:spcPct val="0"/>
              </a:spcBef>
            </a:pPr>
            <a:r>
              <a:rPr lang="en-US" sz="1201" b="1" spc="-24">
                <a:solidFill>
                  <a:srgbClr val="000000"/>
                </a:solidFill>
                <a:latin typeface="Times New Roman Bold"/>
                <a:ea typeface="Times New Roman Bold"/>
                <a:cs typeface="Times New Roman Bold"/>
                <a:sym typeface="Times New Roman Bold"/>
              </a:rPr>
              <a:t>Increased Competition Pressure</a:t>
            </a:r>
          </a:p>
        </p:txBody>
      </p:sp>
      <p:sp>
        <p:nvSpPr>
          <p:cNvPr id="61" name="TextBox 61"/>
          <p:cNvSpPr txBox="1"/>
          <p:nvPr/>
        </p:nvSpPr>
        <p:spPr>
          <a:xfrm>
            <a:off x="11094427" y="7304965"/>
            <a:ext cx="1394087" cy="246542"/>
          </a:xfrm>
          <a:prstGeom prst="rect">
            <a:avLst/>
          </a:prstGeom>
        </p:spPr>
        <p:txBody>
          <a:bodyPr lIns="0" tIns="0" rIns="0" bIns="0" rtlCol="0" anchor="t">
            <a:spAutoFit/>
          </a:bodyPr>
          <a:lstStyle/>
          <a:p>
            <a:pPr>
              <a:lnSpc>
                <a:spcPts val="2076"/>
              </a:lnSpc>
              <a:spcBef>
                <a:spcPct val="0"/>
              </a:spcBef>
            </a:pPr>
            <a:r>
              <a:rPr lang="en-US" sz="1482" b="1" spc="-30">
                <a:solidFill>
                  <a:srgbClr val="000000"/>
                </a:solidFill>
                <a:latin typeface="Times New Roman Bold"/>
                <a:ea typeface="Times New Roman Bold"/>
                <a:cs typeface="Times New Roman Bold"/>
                <a:sym typeface="Times New Roman Bold"/>
              </a:rPr>
              <a:t>Reduced Revenue</a:t>
            </a:r>
          </a:p>
        </p:txBody>
      </p:sp>
      <p:sp>
        <p:nvSpPr>
          <p:cNvPr id="62" name="TextBox 62"/>
          <p:cNvSpPr txBox="1"/>
          <p:nvPr/>
        </p:nvSpPr>
        <p:spPr>
          <a:xfrm>
            <a:off x="7817383" y="2755763"/>
            <a:ext cx="2327538" cy="412677"/>
          </a:xfrm>
          <a:prstGeom prst="rect">
            <a:avLst/>
          </a:prstGeom>
        </p:spPr>
        <p:txBody>
          <a:bodyPr lIns="0" tIns="0" rIns="0" bIns="0" rtlCol="0" anchor="t">
            <a:spAutoFit/>
          </a:bodyPr>
          <a:lstStyle/>
          <a:p>
            <a:pPr algn="ctr">
              <a:lnSpc>
                <a:spcPts val="3542"/>
              </a:lnSpc>
              <a:spcBef>
                <a:spcPct val="0"/>
              </a:spcBef>
            </a:pPr>
            <a:r>
              <a:rPr lang="en-US" sz="2530" b="1">
                <a:solidFill>
                  <a:srgbClr val="000000"/>
                </a:solidFill>
                <a:latin typeface="Times New Roman Bold"/>
                <a:ea typeface="Times New Roman Bold"/>
                <a:cs typeface="Times New Roman Bold"/>
                <a:sym typeface="Times New Roman Bold"/>
              </a:rPr>
              <a:t>Root Causes</a:t>
            </a:r>
          </a:p>
        </p:txBody>
      </p:sp>
      <p:sp>
        <p:nvSpPr>
          <p:cNvPr id="63" name="TextBox 63"/>
          <p:cNvSpPr txBox="1"/>
          <p:nvPr/>
        </p:nvSpPr>
        <p:spPr>
          <a:xfrm>
            <a:off x="6819808" y="8706943"/>
            <a:ext cx="2795992" cy="436210"/>
          </a:xfrm>
          <a:prstGeom prst="rect">
            <a:avLst/>
          </a:prstGeom>
        </p:spPr>
        <p:txBody>
          <a:bodyPr lIns="0" tIns="0" rIns="0" bIns="0" rtlCol="0" anchor="t">
            <a:spAutoFit/>
          </a:bodyPr>
          <a:lstStyle/>
          <a:p>
            <a:pPr algn="ctr">
              <a:lnSpc>
                <a:spcPts val="3739"/>
              </a:lnSpc>
              <a:spcBef>
                <a:spcPct val="0"/>
              </a:spcBef>
            </a:pPr>
            <a:r>
              <a:rPr lang="en-US" sz="2671" b="1">
                <a:solidFill>
                  <a:srgbClr val="000000"/>
                </a:solidFill>
                <a:latin typeface="Times New Roman Bold"/>
                <a:ea typeface="Times New Roman Bold"/>
                <a:cs typeface="Times New Roman Bold"/>
                <a:sym typeface="Times New Roman Bold"/>
              </a:rPr>
              <a:t>Effects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EFEDEC"/>
        </a:solidFill>
        <a:effectLst/>
      </p:bgPr>
    </p:bg>
    <p:spTree>
      <p:nvGrpSpPr>
        <p:cNvPr id="1" name=""/>
        <p:cNvGrpSpPr/>
        <p:nvPr/>
      </p:nvGrpSpPr>
      <p:grpSpPr>
        <a:xfrm>
          <a:off x="0" y="0"/>
          <a:ext cx="0" cy="0"/>
          <a:chOff x="0" y="0"/>
          <a:chExt cx="0" cy="0"/>
        </a:xfrm>
      </p:grpSpPr>
      <p:sp>
        <p:nvSpPr>
          <p:cNvPr id="2" name="TextBox 2"/>
          <p:cNvSpPr txBox="1"/>
          <p:nvPr/>
        </p:nvSpPr>
        <p:spPr>
          <a:xfrm>
            <a:off x="1828800" y="1028701"/>
            <a:ext cx="13411199" cy="932948"/>
          </a:xfrm>
          <a:prstGeom prst="rect">
            <a:avLst/>
          </a:prstGeom>
        </p:spPr>
        <p:txBody>
          <a:bodyPr wrap="square" lIns="0" tIns="0" rIns="0" bIns="0" rtlCol="0" anchor="t">
            <a:spAutoFit/>
          </a:bodyPr>
          <a:lstStyle/>
          <a:p>
            <a:pPr algn="ctr">
              <a:lnSpc>
                <a:spcPts val="7150"/>
              </a:lnSpc>
            </a:pPr>
            <a:r>
              <a:rPr lang="en-US" sz="8000" b="1" dirty="0">
                <a:latin typeface="Times New Roman" panose="02020603050405020304" pitchFamily="18" charset="0"/>
                <a:cs typeface="Times New Roman" panose="02020603050405020304" pitchFamily="18" charset="0"/>
              </a:rPr>
              <a:t>Strategic </a:t>
            </a:r>
            <a:r>
              <a:rPr lang="en-US" sz="6000" b="1" dirty="0">
                <a:latin typeface="Times New Roman" panose="02020603050405020304" pitchFamily="18" charset="0"/>
                <a:cs typeface="Times New Roman" panose="02020603050405020304" pitchFamily="18" charset="0"/>
              </a:rPr>
              <a:t>Decision-Making</a:t>
            </a:r>
            <a:endParaRPr lang="en-US" sz="41300" b="1" dirty="0">
              <a:solidFill>
                <a:srgbClr val="000000"/>
              </a:solidFill>
              <a:latin typeface="Times New Roman" panose="02020603050405020304" pitchFamily="18" charset="0"/>
              <a:ea typeface="Times New Roman Bold"/>
              <a:cs typeface="Times New Roman" panose="02020603050405020304" pitchFamily="18" charset="0"/>
              <a:sym typeface="Times New Roman Bold"/>
            </a:endParaRPr>
          </a:p>
        </p:txBody>
      </p:sp>
      <p:graphicFrame>
        <p:nvGraphicFramePr>
          <p:cNvPr id="3" name="Diagram 2">
            <a:extLst>
              <a:ext uri="{FF2B5EF4-FFF2-40B4-BE49-F238E27FC236}">
                <a16:creationId xmlns:a16="http://schemas.microsoft.com/office/drawing/2014/main" id="{76B3577A-3C69-A73F-D69C-09B658604350}"/>
              </a:ext>
            </a:extLst>
          </p:cNvPr>
          <p:cNvGraphicFramePr/>
          <p:nvPr>
            <p:extLst>
              <p:ext uri="{D42A27DB-BD31-4B8C-83A1-F6EECF244321}">
                <p14:modId xmlns:p14="http://schemas.microsoft.com/office/powerpoint/2010/main" val="2670556594"/>
              </p:ext>
            </p:extLst>
          </p:nvPr>
        </p:nvGraphicFramePr>
        <p:xfrm>
          <a:off x="1219200" y="2324100"/>
          <a:ext cx="15316200" cy="6553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EFEDEC"/>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20F2FC0-D395-B5D6-08F8-095D59F18EBE}"/>
              </a:ext>
            </a:extLst>
          </p:cNvPr>
          <p:cNvSpPr txBox="1"/>
          <p:nvPr/>
        </p:nvSpPr>
        <p:spPr>
          <a:xfrm>
            <a:off x="4343400" y="495301"/>
            <a:ext cx="9525000" cy="1189493"/>
          </a:xfrm>
          <a:prstGeom prst="rect">
            <a:avLst/>
          </a:prstGeom>
          <a:noFill/>
        </p:spPr>
        <p:txBody>
          <a:bodyPr wrap="square">
            <a:spAutoFit/>
          </a:bodyPr>
          <a:lstStyle/>
          <a:p>
            <a:pPr marL="0" marR="0" algn="just">
              <a:lnSpc>
                <a:spcPct val="150000"/>
              </a:lnSpc>
              <a:spcBef>
                <a:spcPts val="600"/>
              </a:spcBef>
              <a:spcAft>
                <a:spcPts val="1200"/>
              </a:spcAft>
              <a:buNone/>
            </a:pPr>
            <a:r>
              <a:rPr lang="en-US" sz="5400" b="1" kern="100" dirty="0">
                <a:effectLst/>
                <a:latin typeface="Times New Roman" panose="02020603050405020304" pitchFamily="18" charset="0"/>
                <a:ea typeface="Calibri" panose="020F0502020204030204" pitchFamily="34" charset="0"/>
                <a:cs typeface="Times New Roman" panose="02020603050405020304" pitchFamily="18" charset="0"/>
              </a:rPr>
              <a:t>Conclusion and Key Findings</a:t>
            </a:r>
            <a:endParaRPr lang="en-US" sz="54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BB7620C4-4261-2168-49D0-34F99E668B32}"/>
              </a:ext>
            </a:extLst>
          </p:cNvPr>
          <p:cNvSpPr txBox="1"/>
          <p:nvPr/>
        </p:nvSpPr>
        <p:spPr>
          <a:xfrm>
            <a:off x="1295400" y="2258736"/>
            <a:ext cx="16687800" cy="1200329"/>
          </a:xfrm>
          <a:prstGeom prst="rect">
            <a:avLst/>
          </a:prstGeom>
          <a:noFill/>
        </p:spPr>
        <p:txBody>
          <a:bodyPr wrap="square">
            <a:spAutoFit/>
          </a:bodyPr>
          <a:lstStyle/>
          <a:p>
            <a:r>
              <a:rPr lang="en-US" sz="3600" dirty="0">
                <a:effectLst/>
                <a:latin typeface="Times New Roman" panose="02020603050405020304" pitchFamily="18" charset="0"/>
                <a:ea typeface="Calibri" panose="020F0502020204030204" pitchFamily="34" charset="0"/>
                <a:cs typeface="Times New Roman" panose="02020603050405020304" pitchFamily="18" charset="0"/>
              </a:rPr>
              <a:t>Green Haven Florists needs to adapt to survive in a rapidly changing market by modernizing its digital presence and business model</a:t>
            </a:r>
            <a:endParaRPr lang="en-US" sz="3600" dirty="0">
              <a:latin typeface="Times New Roman" panose="02020603050405020304" pitchFamily="18" charset="0"/>
              <a:cs typeface="Times New Roman" panose="02020603050405020304" pitchFamily="18" charset="0"/>
            </a:endParaRPr>
          </a:p>
        </p:txBody>
      </p:sp>
      <p:graphicFrame>
        <p:nvGraphicFramePr>
          <p:cNvPr id="7" name="Diagram 6">
            <a:extLst>
              <a:ext uri="{FF2B5EF4-FFF2-40B4-BE49-F238E27FC236}">
                <a16:creationId xmlns:a16="http://schemas.microsoft.com/office/drawing/2014/main" id="{E7FBDE0F-B9CF-31DF-165A-A1E2CCE60619}"/>
              </a:ext>
            </a:extLst>
          </p:cNvPr>
          <p:cNvGraphicFramePr/>
          <p:nvPr>
            <p:extLst>
              <p:ext uri="{D42A27DB-BD31-4B8C-83A1-F6EECF244321}">
                <p14:modId xmlns:p14="http://schemas.microsoft.com/office/powerpoint/2010/main" val="3495650933"/>
              </p:ext>
            </p:extLst>
          </p:nvPr>
        </p:nvGraphicFramePr>
        <p:xfrm>
          <a:off x="1295400" y="3771900"/>
          <a:ext cx="16687800" cy="57911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BD4C9F-7606-660A-532C-6A5CEB0A00FD}"/>
              </a:ext>
            </a:extLst>
          </p:cNvPr>
          <p:cNvSpPr>
            <a:spLocks noGrp="1"/>
          </p:cNvSpPr>
          <p:nvPr>
            <p:ph type="title"/>
          </p:nvPr>
        </p:nvSpPr>
        <p:spPr>
          <a:xfrm>
            <a:off x="457200" y="190500"/>
            <a:ext cx="5257800" cy="2438400"/>
          </a:xfrm>
        </p:spPr>
        <p:txBody>
          <a:bodyPr>
            <a:noAutofit/>
          </a:bodyPr>
          <a:lstStyle/>
          <a:p>
            <a:r>
              <a:rPr lang="en-US" sz="8000" b="1" dirty="0">
                <a:latin typeface="Times New Roman" panose="02020603050405020304" pitchFamily="18" charset="0"/>
                <a:cs typeface="Times New Roman" panose="02020603050405020304" pitchFamily="18" charset="0"/>
              </a:rPr>
              <a:t>References</a:t>
            </a:r>
            <a:br>
              <a:rPr lang="en-US" sz="6000" dirty="0">
                <a:latin typeface="Times New Roman" panose="02020603050405020304" pitchFamily="18" charset="0"/>
                <a:cs typeface="Times New Roman" panose="02020603050405020304" pitchFamily="18" charset="0"/>
              </a:rPr>
            </a:br>
            <a:endParaRPr lang="en-US" sz="60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4F8923E-C9C7-029B-E466-CD9121BD7AAA}"/>
              </a:ext>
            </a:extLst>
          </p:cNvPr>
          <p:cNvSpPr txBox="1"/>
          <p:nvPr/>
        </p:nvSpPr>
        <p:spPr>
          <a:xfrm>
            <a:off x="762000" y="1638300"/>
            <a:ext cx="17221200" cy="6978642"/>
          </a:xfrm>
          <a:prstGeom prst="rect">
            <a:avLst/>
          </a:prstGeom>
          <a:noFill/>
        </p:spPr>
        <p:txBody>
          <a:bodyPr wrap="square">
            <a:spAutoFit/>
          </a:bodyPr>
          <a:lstStyle/>
          <a:p>
            <a:pPr marL="0" marR="0" algn="just">
              <a:lnSpc>
                <a:spcPct val="150000"/>
              </a:lnSpc>
              <a:spcBef>
                <a:spcPts val="600"/>
              </a:spcBef>
              <a:spcAft>
                <a:spcPts val="1200"/>
              </a:spcAft>
              <a:buNone/>
            </a:pP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Chen, L.-C. and Huang, L.-C. (2020). The Motivation, Strategies, and Barriers for Adopting Social Media Marketing in the Flower Retailing Business. </a:t>
            </a:r>
            <a:r>
              <a:rPr lang="en-US" sz="1400" i="1" kern="100" dirty="0" err="1">
                <a:effectLst/>
                <a:latin typeface="Times New Roman" panose="02020603050405020304" pitchFamily="18" charset="0"/>
                <a:ea typeface="Calibri" panose="020F0502020204030204" pitchFamily="34" charset="0"/>
                <a:cs typeface="Times New Roman" panose="02020603050405020304" pitchFamily="18" charset="0"/>
              </a:rPr>
              <a:t>Horticulturae</a:t>
            </a: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 [online] 6(4), p.80. </a:t>
            </a:r>
            <a:r>
              <a:rPr lang="en-US" sz="1400" kern="100" dirty="0" err="1">
                <a:effectLst/>
                <a:latin typeface="Times New Roman" panose="02020603050405020304" pitchFamily="18" charset="0"/>
                <a:ea typeface="Calibri" panose="020F0502020204030204" pitchFamily="34" charset="0"/>
                <a:cs typeface="Times New Roman" panose="02020603050405020304" pitchFamily="18" charset="0"/>
              </a:rPr>
              <a:t>doi:https</a:t>
            </a: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://doi.org/10.3390/horticulturae6040080.</a:t>
            </a:r>
          </a:p>
          <a:p>
            <a:pPr marL="0" marR="0" algn="just">
              <a:lnSpc>
                <a:spcPct val="150000"/>
              </a:lnSpc>
              <a:spcBef>
                <a:spcPts val="600"/>
              </a:spcBef>
              <a:spcAft>
                <a:spcPts val="1200"/>
              </a:spcAft>
              <a:buNone/>
            </a:pPr>
            <a:r>
              <a:rPr lang="en-US" sz="1400" kern="100" dirty="0" err="1">
                <a:effectLst/>
                <a:latin typeface="Times New Roman" panose="02020603050405020304" pitchFamily="18" charset="0"/>
                <a:ea typeface="Calibri" panose="020F0502020204030204" pitchFamily="34" charset="0"/>
                <a:cs typeface="Times New Roman" panose="02020603050405020304" pitchFamily="18" charset="0"/>
              </a:rPr>
              <a:t>Citilci</a:t>
            </a: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 T. and </a:t>
            </a:r>
            <a:r>
              <a:rPr lang="en-US" sz="1400" kern="100" dirty="0" err="1">
                <a:effectLst/>
                <a:latin typeface="Times New Roman" panose="02020603050405020304" pitchFamily="18" charset="0"/>
                <a:ea typeface="Calibri" panose="020F0502020204030204" pitchFamily="34" charset="0"/>
                <a:cs typeface="Times New Roman" panose="02020603050405020304" pitchFamily="18" charset="0"/>
              </a:rPr>
              <a:t>Akbalik</a:t>
            </a: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 M. (2019). The Importance of PESTEL Analysis for Environmental Scanning Process. </a:t>
            </a:r>
            <a:r>
              <a:rPr lang="en-US" sz="1400" i="1" kern="100" dirty="0">
                <a:effectLst/>
                <a:latin typeface="Times New Roman" panose="02020603050405020304" pitchFamily="18" charset="0"/>
                <a:ea typeface="Calibri" panose="020F0502020204030204" pitchFamily="34" charset="0"/>
                <a:cs typeface="Times New Roman" panose="02020603050405020304" pitchFamily="18" charset="0"/>
              </a:rPr>
              <a:t>Advances in Marketing, Customer Relationship Management, and E-Services</a:t>
            </a: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 [online] pp.336–357. </a:t>
            </a:r>
            <a:r>
              <a:rPr lang="en-US" sz="1400" kern="100" dirty="0" err="1">
                <a:effectLst/>
                <a:latin typeface="Times New Roman" panose="02020603050405020304" pitchFamily="18" charset="0"/>
                <a:ea typeface="Calibri" panose="020F0502020204030204" pitchFamily="34" charset="0"/>
                <a:cs typeface="Times New Roman" panose="02020603050405020304" pitchFamily="18" charset="0"/>
              </a:rPr>
              <a:t>doi:https</a:t>
            </a: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://doi.org/10.4018/978-1-7998-2559-3.ch016.</a:t>
            </a:r>
          </a:p>
          <a:p>
            <a:pPr marL="0" marR="0" algn="just">
              <a:lnSpc>
                <a:spcPct val="150000"/>
              </a:lnSpc>
              <a:spcBef>
                <a:spcPts val="600"/>
              </a:spcBef>
              <a:spcAft>
                <a:spcPts val="1200"/>
              </a:spcAft>
              <a:buNone/>
            </a:pP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HARON, H., DEWANTI, R., HERIYANTI, P. and GUI, A., (2024). SUSTAINABILITY OF FLOWER VENDORS AT PASAR BUNGA RAWA BELONG, JAKARTA, INDONESIA. In </a:t>
            </a:r>
            <a:r>
              <a:rPr lang="en-US" sz="1400" i="1" kern="100" dirty="0">
                <a:effectLst/>
                <a:latin typeface="Times New Roman" panose="02020603050405020304" pitchFamily="18" charset="0"/>
                <a:ea typeface="Calibri" panose="020F0502020204030204" pitchFamily="34" charset="0"/>
                <a:cs typeface="Times New Roman" panose="02020603050405020304" pitchFamily="18" charset="0"/>
              </a:rPr>
              <a:t>ICCD</a:t>
            </a: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 (Vol. 6, No. 1, pp. 574-583).</a:t>
            </a:r>
          </a:p>
          <a:p>
            <a:pPr marL="0" marR="0" algn="just">
              <a:lnSpc>
                <a:spcPct val="150000"/>
              </a:lnSpc>
              <a:spcBef>
                <a:spcPts val="600"/>
              </a:spcBef>
              <a:spcAft>
                <a:spcPts val="1200"/>
              </a:spcAft>
              <a:buNone/>
            </a:pP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Ljubojević, M., </a:t>
            </a:r>
            <a:r>
              <a:rPr lang="en-US" sz="1400" kern="100" dirty="0" err="1">
                <a:effectLst/>
                <a:latin typeface="Times New Roman" panose="02020603050405020304" pitchFamily="18" charset="0"/>
                <a:ea typeface="Calibri" panose="020F0502020204030204" pitchFamily="34" charset="0"/>
                <a:cs typeface="Times New Roman" panose="02020603050405020304" pitchFamily="18" charset="0"/>
              </a:rPr>
              <a:t>Narandžić</a:t>
            </a: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 T., Ostojić, J., Božanić </a:t>
            </a:r>
            <a:r>
              <a:rPr lang="en-US" sz="1400" kern="100" dirty="0" err="1">
                <a:effectLst/>
                <a:latin typeface="Times New Roman" panose="02020603050405020304" pitchFamily="18" charset="0"/>
                <a:ea typeface="Calibri" panose="020F0502020204030204" pitchFamily="34" charset="0"/>
                <a:cs typeface="Times New Roman" panose="02020603050405020304" pitchFamily="18" charset="0"/>
              </a:rPr>
              <a:t>Tanjga</a:t>
            </a: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 B., </a:t>
            </a:r>
            <a:r>
              <a:rPr lang="en-US" sz="1400" kern="100" dirty="0" err="1">
                <a:effectLst/>
                <a:latin typeface="Times New Roman" panose="02020603050405020304" pitchFamily="18" charset="0"/>
                <a:ea typeface="Calibri" panose="020F0502020204030204" pitchFamily="34" charset="0"/>
                <a:cs typeface="Times New Roman" panose="02020603050405020304" pitchFamily="18" charset="0"/>
              </a:rPr>
              <a:t>Grubač</a:t>
            </a: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 M., Kolarov, R., Greksa, A. and Pušić, M., (2022). Rethinking horticulture to meet sustainable development goals—the case study of Novi Sad, Serbia. </a:t>
            </a:r>
            <a:r>
              <a:rPr lang="en-US" sz="1400" i="1" kern="100" dirty="0" err="1">
                <a:effectLst/>
                <a:latin typeface="Times New Roman" panose="02020603050405020304" pitchFamily="18" charset="0"/>
                <a:ea typeface="Calibri" panose="020F0502020204030204" pitchFamily="34" charset="0"/>
                <a:cs typeface="Times New Roman" panose="02020603050405020304" pitchFamily="18" charset="0"/>
              </a:rPr>
              <a:t>Horticulturae</a:t>
            </a: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400" i="1" kern="100" dirty="0">
                <a:effectLst/>
                <a:latin typeface="Times New Roman" panose="02020603050405020304" pitchFamily="18" charset="0"/>
                <a:ea typeface="Calibri" panose="020F0502020204030204" pitchFamily="34" charset="0"/>
                <a:cs typeface="Times New Roman" panose="02020603050405020304" pitchFamily="18" charset="0"/>
              </a:rPr>
              <a:t>8</a:t>
            </a: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(12), p.1222.</a:t>
            </a:r>
          </a:p>
          <a:p>
            <a:pPr marL="0" marR="0" algn="just">
              <a:lnSpc>
                <a:spcPct val="150000"/>
              </a:lnSpc>
              <a:spcBef>
                <a:spcPts val="600"/>
              </a:spcBef>
              <a:spcAft>
                <a:spcPts val="1200"/>
              </a:spcAft>
              <a:buNone/>
            </a:pP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Mehta, T. (2025). </a:t>
            </a:r>
            <a:r>
              <a:rPr lang="en-US" sz="1400" i="1" kern="100" dirty="0">
                <a:effectLst/>
                <a:latin typeface="Times New Roman" panose="02020603050405020304" pitchFamily="18" charset="0"/>
                <a:ea typeface="Calibri" panose="020F0502020204030204" pitchFamily="34" charset="0"/>
                <a:cs typeface="Times New Roman" panose="02020603050405020304" pitchFamily="18" charset="0"/>
              </a:rPr>
              <a:t>Revitalizing Green Haven Florists: Strategies for Survival and Growth</a:t>
            </a: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 [online] prezi.com. Available at: </a:t>
            </a: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hlinkClick r:id="rId3"/>
              </a:rPr>
              <a:t>https://prezi.com/p/cid94g7ccp8b/revitalizing-green-haven-florists-strategies-for-survival-and-growth/</a:t>
            </a: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a:t>
            </a:r>
          </a:p>
          <a:p>
            <a:pPr marL="0" marR="0" algn="just">
              <a:lnSpc>
                <a:spcPct val="150000"/>
              </a:lnSpc>
              <a:spcBef>
                <a:spcPts val="600"/>
              </a:spcBef>
              <a:spcAft>
                <a:spcPts val="1200"/>
              </a:spcAft>
              <a:buNone/>
            </a:pP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a:t>
            </a:r>
            <a:r>
              <a:rPr lang="en-US" sz="1400" kern="100" dirty="0" err="1">
                <a:effectLst/>
                <a:latin typeface="Times New Roman" panose="02020603050405020304" pitchFamily="18" charset="0"/>
                <a:ea typeface="Calibri" panose="020F0502020204030204" pitchFamily="34" charset="0"/>
                <a:cs typeface="Times New Roman" panose="02020603050405020304" pitchFamily="18" charset="0"/>
              </a:rPr>
              <a:t>NSch</a:t>
            </a: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 R.T., (2025). Revival and Survival: is the British cut flower industry prepared for a 2-degree warming world?.</a:t>
            </a:r>
          </a:p>
          <a:p>
            <a:pPr marL="0" marR="0" algn="just">
              <a:lnSpc>
                <a:spcPct val="150000"/>
              </a:lnSpc>
              <a:spcBef>
                <a:spcPts val="600"/>
              </a:spcBef>
              <a:spcAft>
                <a:spcPts val="1200"/>
              </a:spcAft>
              <a:buNone/>
            </a:pP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OECD (2021). </a:t>
            </a:r>
            <a:r>
              <a:rPr lang="en-US" sz="1400" i="1" kern="100" dirty="0">
                <a:effectLst/>
                <a:latin typeface="Times New Roman" panose="02020603050405020304" pitchFamily="18" charset="0"/>
                <a:ea typeface="Calibri" panose="020F0502020204030204" pitchFamily="34" charset="0"/>
                <a:cs typeface="Times New Roman" panose="02020603050405020304" pitchFamily="18" charset="0"/>
              </a:rPr>
              <a:t>OECD Studies on SMEs and Entrepreneurship The Digital Transformation of SMEs</a:t>
            </a: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 [online] Available at: https://www.oecd.org/content/dam/oecd/en/publications/reports/2021/02/the-digital-transformation-of-smes_ec3163f5/bdb9256a-en.pdf.</a:t>
            </a:r>
          </a:p>
          <a:p>
            <a:pPr marL="0" marR="0" algn="just">
              <a:lnSpc>
                <a:spcPct val="150000"/>
              </a:lnSpc>
              <a:spcBef>
                <a:spcPts val="600"/>
              </a:spcBef>
              <a:spcAft>
                <a:spcPts val="1200"/>
              </a:spcAft>
              <a:buNone/>
            </a:pP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Quan, L., Han, H., Ariza-Montes, A., Ryu, H.B. and Yu, J. (2025). Emerging nature café: Boosting customer quality of life, emotional well-being, and positive approach behavior. </a:t>
            </a:r>
            <a:r>
              <a:rPr lang="en-US" sz="1400" i="1" kern="100" dirty="0">
                <a:effectLst/>
                <a:latin typeface="Times New Roman" panose="02020603050405020304" pitchFamily="18" charset="0"/>
                <a:ea typeface="Calibri" panose="020F0502020204030204" pitchFamily="34" charset="0"/>
                <a:cs typeface="Times New Roman" panose="02020603050405020304" pitchFamily="18" charset="0"/>
              </a:rPr>
              <a:t>Acta </a:t>
            </a:r>
            <a:r>
              <a:rPr lang="en-US" sz="1400" i="1" kern="100" dirty="0" err="1">
                <a:effectLst/>
                <a:latin typeface="Times New Roman" panose="02020603050405020304" pitchFamily="18" charset="0"/>
                <a:ea typeface="Calibri" panose="020F0502020204030204" pitchFamily="34" charset="0"/>
                <a:cs typeface="Times New Roman" panose="02020603050405020304" pitchFamily="18" charset="0"/>
              </a:rPr>
              <a:t>Psychologica</a:t>
            </a: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 [online] 254, p.104845. </a:t>
            </a:r>
            <a:r>
              <a:rPr lang="en-US" sz="1400" kern="100" dirty="0" err="1">
                <a:effectLst/>
                <a:latin typeface="Times New Roman" panose="02020603050405020304" pitchFamily="18" charset="0"/>
                <a:ea typeface="Calibri" panose="020F0502020204030204" pitchFamily="34" charset="0"/>
                <a:cs typeface="Times New Roman" panose="02020603050405020304" pitchFamily="18" charset="0"/>
              </a:rPr>
              <a:t>doi:https</a:t>
            </a: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://doi.org/10.1016/j.actpsy.2025.10484.</a:t>
            </a:r>
          </a:p>
          <a:p>
            <a:pPr marL="0" marR="0" algn="just">
              <a:lnSpc>
                <a:spcPct val="150000"/>
              </a:lnSpc>
              <a:spcBef>
                <a:spcPts val="600"/>
              </a:spcBef>
              <a:spcAft>
                <a:spcPts val="1200"/>
              </a:spcAft>
              <a:buNone/>
            </a:pP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Shabnam </a:t>
            </a:r>
            <a:r>
              <a:rPr lang="en-US" sz="1400" kern="100" dirty="0" err="1">
                <a:effectLst/>
                <a:latin typeface="Times New Roman" panose="02020603050405020304" pitchFamily="18" charset="0"/>
                <a:ea typeface="Calibri" panose="020F0502020204030204" pitchFamily="34" charset="0"/>
                <a:cs typeface="Times New Roman" panose="02020603050405020304" pitchFamily="18" charset="0"/>
              </a:rPr>
              <a:t>Pangtu</a:t>
            </a: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 Sharma, P., Dhiman, S.R., Thakur, D. and Negi, M. (2023). </a:t>
            </a:r>
            <a:r>
              <a:rPr lang="en-US" sz="1400" i="1" kern="100" dirty="0">
                <a:effectLst/>
                <a:latin typeface="Times New Roman" panose="02020603050405020304" pitchFamily="18" charset="0"/>
                <a:ea typeface="Calibri" panose="020F0502020204030204" pitchFamily="34" charset="0"/>
                <a:cs typeface="Times New Roman" panose="02020603050405020304" pitchFamily="18" charset="0"/>
              </a:rPr>
              <a:t>Impact of Covid-19 on Floriculture Industry-Challenges and Strategies Introduction</a:t>
            </a: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 [online] Available at: https://www.researchgate.net/publication/371781828_Impact_of_Covid-19_on_Floriculture_Industry-Challenges_and_Strategies_Introduction.</a:t>
            </a:r>
          </a:p>
          <a:p>
            <a:pPr marL="0" marR="0" algn="just">
              <a:lnSpc>
                <a:spcPct val="150000"/>
              </a:lnSpc>
              <a:spcBef>
                <a:spcPts val="600"/>
              </a:spcBef>
              <a:spcAft>
                <a:spcPts val="1200"/>
              </a:spcAft>
              <a:buNone/>
            </a:pP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Ye Yujian (2022). </a:t>
            </a:r>
            <a:r>
              <a:rPr lang="en-US" sz="1400" i="1" kern="100" dirty="0">
                <a:effectLst/>
                <a:latin typeface="Times New Roman" panose="02020603050405020304" pitchFamily="18" charset="0"/>
                <a:ea typeface="Calibri" panose="020F0502020204030204" pitchFamily="34" charset="0"/>
                <a:cs typeface="Times New Roman" panose="02020603050405020304" pitchFamily="18" charset="0"/>
              </a:rPr>
              <a:t>Modelling and </a:t>
            </a:r>
            <a:r>
              <a:rPr lang="en-US" sz="1400" i="1" kern="100" dirty="0" err="1">
                <a:effectLst/>
                <a:latin typeface="Times New Roman" panose="02020603050405020304" pitchFamily="18" charset="0"/>
                <a:ea typeface="Calibri" panose="020F0502020204030204" pitchFamily="34" charset="0"/>
                <a:cs typeface="Times New Roman" panose="02020603050405020304" pitchFamily="18" charset="0"/>
              </a:rPr>
              <a:t>Analysing</a:t>
            </a:r>
            <a:r>
              <a:rPr lang="en-US" sz="1400" i="1" kern="100" dirty="0">
                <a:effectLst/>
                <a:latin typeface="Times New Roman" panose="02020603050405020304" pitchFamily="18" charset="0"/>
                <a:ea typeface="Calibri" panose="020F0502020204030204" pitchFamily="34" charset="0"/>
                <a:cs typeface="Times New Roman" panose="02020603050405020304" pitchFamily="18" charset="0"/>
              </a:rPr>
              <a:t> the Market Integration of Flexible Demand and Storage Resources</a:t>
            </a: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 Springer Nature.</a:t>
            </a:r>
          </a:p>
        </p:txBody>
      </p:sp>
    </p:spTree>
    <p:extLst>
      <p:ext uri="{BB962C8B-B14F-4D97-AF65-F5344CB8AC3E}">
        <p14:creationId xmlns:p14="http://schemas.microsoft.com/office/powerpoint/2010/main" val="22944169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E0D969"/>
        </a:solidFill>
        <a:effectLst/>
      </p:bgPr>
    </p:bg>
    <p:spTree>
      <p:nvGrpSpPr>
        <p:cNvPr id="1" name=""/>
        <p:cNvGrpSpPr/>
        <p:nvPr/>
      </p:nvGrpSpPr>
      <p:grpSpPr>
        <a:xfrm>
          <a:off x="0" y="0"/>
          <a:ext cx="0" cy="0"/>
          <a:chOff x="0" y="0"/>
          <a:chExt cx="0" cy="0"/>
        </a:xfrm>
      </p:grpSpPr>
      <p:sp>
        <p:nvSpPr>
          <p:cNvPr id="2" name="Freeform 2"/>
          <p:cNvSpPr/>
          <p:nvPr/>
        </p:nvSpPr>
        <p:spPr>
          <a:xfrm rot="6283582">
            <a:off x="13866182" y="6956054"/>
            <a:ext cx="7315200" cy="1024128"/>
          </a:xfrm>
          <a:custGeom>
            <a:avLst/>
            <a:gdLst/>
            <a:ahLst/>
            <a:cxnLst/>
            <a:rect l="l" t="t" r="r" b="b"/>
            <a:pathLst>
              <a:path w="7315200" h="1024128">
                <a:moveTo>
                  <a:pt x="0" y="0"/>
                </a:moveTo>
                <a:lnTo>
                  <a:pt x="7315200" y="0"/>
                </a:lnTo>
                <a:lnTo>
                  <a:pt x="7315200" y="1024128"/>
                </a:lnTo>
                <a:lnTo>
                  <a:pt x="0" y="102412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3" name="TextBox 3"/>
          <p:cNvSpPr txBox="1"/>
          <p:nvPr/>
        </p:nvSpPr>
        <p:spPr>
          <a:xfrm>
            <a:off x="6570948" y="3478308"/>
            <a:ext cx="5146103" cy="3968668"/>
          </a:xfrm>
          <a:prstGeom prst="rect">
            <a:avLst/>
          </a:prstGeom>
        </p:spPr>
        <p:txBody>
          <a:bodyPr lIns="0" tIns="0" rIns="0" bIns="0" rtlCol="0" anchor="t">
            <a:spAutoFit/>
          </a:bodyPr>
          <a:lstStyle/>
          <a:p>
            <a:pPr algn="ctr">
              <a:lnSpc>
                <a:spcPts val="9999"/>
              </a:lnSpc>
            </a:pPr>
            <a:r>
              <a:rPr lang="en-US" sz="9999">
                <a:solidFill>
                  <a:srgbClr val="291B26"/>
                </a:solidFill>
                <a:latin typeface="Scripter"/>
                <a:ea typeface="Scripter"/>
                <a:cs typeface="Scripter"/>
                <a:sym typeface="Scripter"/>
              </a:rPr>
              <a:t>QUESTIONS</a:t>
            </a:r>
          </a:p>
          <a:p>
            <a:pPr algn="ctr">
              <a:lnSpc>
                <a:spcPts val="9999"/>
              </a:lnSpc>
            </a:pPr>
            <a:r>
              <a:rPr lang="en-US" sz="9999">
                <a:solidFill>
                  <a:srgbClr val="291B26"/>
                </a:solidFill>
                <a:latin typeface="Scripter"/>
                <a:ea typeface="Scripter"/>
                <a:cs typeface="Scripter"/>
                <a:sym typeface="Scripter"/>
              </a:rPr>
              <a:t>AND</a:t>
            </a:r>
          </a:p>
          <a:p>
            <a:pPr algn="ctr">
              <a:lnSpc>
                <a:spcPts val="9999"/>
              </a:lnSpc>
            </a:pPr>
            <a:r>
              <a:rPr lang="en-US" sz="9999">
                <a:solidFill>
                  <a:srgbClr val="291B26"/>
                </a:solidFill>
                <a:latin typeface="Scripter"/>
                <a:ea typeface="Scripter"/>
                <a:cs typeface="Scripter"/>
                <a:sym typeface="Scripter"/>
              </a:rPr>
              <a:t>ANSWERS</a:t>
            </a:r>
          </a:p>
        </p:txBody>
      </p:sp>
      <p:sp>
        <p:nvSpPr>
          <p:cNvPr id="4" name="Freeform 4"/>
          <p:cNvSpPr/>
          <p:nvPr/>
        </p:nvSpPr>
        <p:spPr>
          <a:xfrm rot="-1434868" flipH="1">
            <a:off x="12057427" y="1618381"/>
            <a:ext cx="1418152" cy="1979653"/>
          </a:xfrm>
          <a:custGeom>
            <a:avLst/>
            <a:gdLst/>
            <a:ahLst/>
            <a:cxnLst/>
            <a:rect l="l" t="t" r="r" b="b"/>
            <a:pathLst>
              <a:path w="1418152" h="1979653">
                <a:moveTo>
                  <a:pt x="1418152" y="0"/>
                </a:moveTo>
                <a:lnTo>
                  <a:pt x="0" y="0"/>
                </a:lnTo>
                <a:lnTo>
                  <a:pt x="0" y="1979653"/>
                </a:lnTo>
                <a:lnTo>
                  <a:pt x="1418152" y="1979653"/>
                </a:lnTo>
                <a:lnTo>
                  <a:pt x="1418152"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5" name="Freeform 5"/>
          <p:cNvSpPr/>
          <p:nvPr/>
        </p:nvSpPr>
        <p:spPr>
          <a:xfrm rot="2885622">
            <a:off x="-1126205" y="6619777"/>
            <a:ext cx="5404012" cy="3688238"/>
          </a:xfrm>
          <a:custGeom>
            <a:avLst/>
            <a:gdLst/>
            <a:ahLst/>
            <a:cxnLst/>
            <a:rect l="l" t="t" r="r" b="b"/>
            <a:pathLst>
              <a:path w="5404012" h="3688238">
                <a:moveTo>
                  <a:pt x="0" y="0"/>
                </a:moveTo>
                <a:lnTo>
                  <a:pt x="5404012" y="0"/>
                </a:lnTo>
                <a:lnTo>
                  <a:pt x="5404012" y="3688238"/>
                </a:lnTo>
                <a:lnTo>
                  <a:pt x="0" y="3688238"/>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147</TotalTime>
  <Words>3364</Words>
  <Application>Microsoft Office PowerPoint</Application>
  <PresentationFormat>Custom</PresentationFormat>
  <Paragraphs>142</Paragraphs>
  <Slides>12</Slides>
  <Notes>12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12</vt:i4>
      </vt:variant>
    </vt:vector>
  </HeadingPairs>
  <TitlesOfParts>
    <vt:vector size="20" baseType="lpstr">
      <vt:lpstr>Inter</vt:lpstr>
      <vt:lpstr>Arial</vt:lpstr>
      <vt:lpstr>Times New Roman Bold</vt:lpstr>
      <vt:lpstr>Calibri</vt:lpstr>
      <vt:lpstr>Inter Bold</vt:lpstr>
      <vt:lpstr>Scripter</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References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Brown Clean Simple Business Proposal Presentation</dc:title>
  <dc:creator>Shanto</dc:creator>
  <cp:lastModifiedBy>Florin Uta (2229344)</cp:lastModifiedBy>
  <cp:revision>5</cp:revision>
  <dcterms:created xsi:type="dcterms:W3CDTF">2006-08-16T00:00:00Z</dcterms:created>
  <dcterms:modified xsi:type="dcterms:W3CDTF">2025-11-08T16:26:23Z</dcterms:modified>
  <dc:identifier>DAG4AYVLjQo</dc:identifier>
</cp:coreProperties>
</file>