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4AD7D9AF-0769-42F4-AF34-4DE5830BAE2C}" type="datetimeFigureOut">
              <a:rPr lang="en-GB" smtClean="0"/>
              <a:t>11/07/2026</a:t>
            </a:fld>
            <a:endParaRPr lang="en-GB"/>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2FFD9E9A-12E0-4CAA-85CB-A1D0E59837DC}" type="slidenum">
              <a:rPr lang="en-GB" smtClean="0"/>
              <a:t>‹#›</a:t>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8140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D7D9AF-0769-42F4-AF34-4DE5830BAE2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2990249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D7D9AF-0769-42F4-AF34-4DE5830BAE2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285471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AD7D9AF-0769-42F4-AF34-4DE5830BAE2C}"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855337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AD7D9AF-0769-42F4-AF34-4DE5830BAE2C}"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131050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AD7D9AF-0769-42F4-AF34-4DE5830BAE2C}"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251613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D7D9AF-0769-42F4-AF34-4DE5830BAE2C}"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1291683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D7D9AF-0769-42F4-AF34-4DE5830BAE2C}"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4247383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D7D9AF-0769-42F4-AF34-4DE5830BAE2C}"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2349491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D7D9AF-0769-42F4-AF34-4DE5830BAE2C}"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2261369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D7D9AF-0769-42F4-AF34-4DE5830BAE2C}"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2017528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D7D9AF-0769-42F4-AF34-4DE5830BAE2C}"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FD9E9A-12E0-4CAA-85CB-A1D0E59837DC}" type="slidenum">
              <a:rPr lang="en-GB" smtClean="0"/>
              <a:t>‹#›</a:t>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62216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D7D9AF-0769-42F4-AF34-4DE5830BAE2C}"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19964134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AD7D9AF-0769-42F4-AF34-4DE5830BAE2C}"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18051070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AD7D9AF-0769-42F4-AF34-4DE5830BAE2C}"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45846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D7D9AF-0769-42F4-AF34-4DE5830BAE2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23431629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D7D9AF-0769-42F4-AF34-4DE5830BAE2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42052200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D7D9AF-0769-42F4-AF34-4DE5830BAE2C}"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FD9E9A-12E0-4CAA-85CB-A1D0E59837DC}" type="slidenum">
              <a:rPr lang="en-GB" smtClean="0"/>
              <a:t>‹#›</a:t>
            </a:fld>
            <a:endParaRPr lang="en-GB"/>
          </a:p>
        </p:txBody>
      </p:sp>
    </p:spTree>
    <p:extLst>
      <p:ext uri="{BB962C8B-B14F-4D97-AF65-F5344CB8AC3E}">
        <p14:creationId xmlns:p14="http://schemas.microsoft.com/office/powerpoint/2010/main" val="530188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4AD7D9AF-0769-42F4-AF34-4DE5830BAE2C}" type="datetimeFigureOut">
              <a:rPr lang="en-GB" smtClean="0"/>
              <a:t>11/07/2026</a:t>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2FFD9E9A-12E0-4CAA-85CB-A1D0E59837DC}" type="slidenum">
              <a:rPr lang="en-GB" smtClean="0"/>
              <a:t>‹#›</a:t>
            </a:fld>
            <a:endParaRPr lang="en-GB"/>
          </a:p>
        </p:txBody>
      </p:sp>
    </p:spTree>
    <p:extLst>
      <p:ext uri="{BB962C8B-B14F-4D97-AF65-F5344CB8AC3E}">
        <p14:creationId xmlns:p14="http://schemas.microsoft.com/office/powerpoint/2010/main" val="25503172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85C7A-C7BD-F9C3-7D67-CFC36BF73639}"/>
              </a:ext>
            </a:extLst>
          </p:cNvPr>
          <p:cNvSpPr>
            <a:spLocks noGrp="1"/>
          </p:cNvSpPr>
          <p:nvPr>
            <p:ph type="ctrTitle"/>
          </p:nvPr>
        </p:nvSpPr>
        <p:spPr/>
        <p:txBody>
          <a:bodyPr/>
          <a:lstStyle/>
          <a:p>
            <a:r>
              <a:rPr lang="en-GB" dirty="0"/>
              <a:t>Academic Skills AS3</a:t>
            </a:r>
          </a:p>
        </p:txBody>
      </p:sp>
      <p:sp>
        <p:nvSpPr>
          <p:cNvPr id="3" name="Subtitle 2">
            <a:extLst>
              <a:ext uri="{FF2B5EF4-FFF2-40B4-BE49-F238E27FC236}">
                <a16:creationId xmlns:a16="http://schemas.microsoft.com/office/drawing/2014/main" id="{D52C3D99-81AF-B1A1-03B3-575F421D8707}"/>
              </a:ext>
            </a:extLst>
          </p:cNvPr>
          <p:cNvSpPr>
            <a:spLocks noGrp="1"/>
          </p:cNvSpPr>
          <p:nvPr>
            <p:ph type="subTitle" idx="1"/>
          </p:nvPr>
        </p:nvSpPr>
        <p:spPr/>
        <p:txBody>
          <a:bodyPr/>
          <a:lstStyle/>
          <a:p>
            <a:r>
              <a:rPr lang="en-GB" dirty="0"/>
              <a:t>Name and student ID: Dumitru </a:t>
            </a:r>
            <a:r>
              <a:rPr lang="en-GB" dirty="0" err="1"/>
              <a:t>mitica</a:t>
            </a:r>
            <a:r>
              <a:rPr lang="en-GB" dirty="0"/>
              <a:t> </a:t>
            </a:r>
            <a:r>
              <a:rPr lang="en-GB" dirty="0" err="1"/>
              <a:t>badarau</a:t>
            </a:r>
            <a:r>
              <a:rPr lang="en-GB" dirty="0"/>
              <a:t> 2537439</a:t>
            </a:r>
          </a:p>
        </p:txBody>
      </p:sp>
    </p:spTree>
    <p:extLst>
      <p:ext uri="{BB962C8B-B14F-4D97-AF65-F5344CB8AC3E}">
        <p14:creationId xmlns:p14="http://schemas.microsoft.com/office/powerpoint/2010/main" val="2895346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8771632-E0F0-9C81-311B-83150B53D584}"/>
              </a:ext>
            </a:extLst>
          </p:cNvPr>
          <p:cNvPicPr>
            <a:picLocks noChangeAspect="1"/>
          </p:cNvPicPr>
          <p:nvPr/>
        </p:nvPicPr>
        <p:blipFill>
          <a:blip r:embed="rId2"/>
          <a:stretch>
            <a:fillRect/>
          </a:stretch>
        </p:blipFill>
        <p:spPr>
          <a:xfrm rot="10800000" flipH="1" flipV="1">
            <a:off x="11544" y="1751079"/>
            <a:ext cx="2773345" cy="1290466"/>
          </a:xfrm>
          <a:prstGeom prst="rect">
            <a:avLst/>
          </a:prstGeom>
        </p:spPr>
      </p:pic>
      <p:pic>
        <p:nvPicPr>
          <p:cNvPr id="7" name="Picture 6">
            <a:extLst>
              <a:ext uri="{FF2B5EF4-FFF2-40B4-BE49-F238E27FC236}">
                <a16:creationId xmlns:a16="http://schemas.microsoft.com/office/drawing/2014/main" id="{7978DC0A-0983-36B8-53B8-E1C8BBA79E73}"/>
              </a:ext>
            </a:extLst>
          </p:cNvPr>
          <p:cNvPicPr>
            <a:picLocks noChangeAspect="1"/>
          </p:cNvPicPr>
          <p:nvPr/>
        </p:nvPicPr>
        <p:blipFill>
          <a:blip r:embed="rId3"/>
          <a:stretch>
            <a:fillRect/>
          </a:stretch>
        </p:blipFill>
        <p:spPr>
          <a:xfrm>
            <a:off x="5792479" y="74694"/>
            <a:ext cx="1723868" cy="940968"/>
          </a:xfrm>
          <a:prstGeom prst="rect">
            <a:avLst/>
          </a:prstGeom>
        </p:spPr>
      </p:pic>
      <p:sp>
        <p:nvSpPr>
          <p:cNvPr id="8" name="TextBox 7">
            <a:extLst>
              <a:ext uri="{FF2B5EF4-FFF2-40B4-BE49-F238E27FC236}">
                <a16:creationId xmlns:a16="http://schemas.microsoft.com/office/drawing/2014/main" id="{E68D8FA5-8C09-C2A8-41E2-43C72181674B}"/>
              </a:ext>
            </a:extLst>
          </p:cNvPr>
          <p:cNvSpPr txBox="1"/>
          <p:nvPr/>
        </p:nvSpPr>
        <p:spPr>
          <a:xfrm>
            <a:off x="3719385" y="231112"/>
            <a:ext cx="2550786" cy="369332"/>
          </a:xfrm>
          <a:prstGeom prst="rect">
            <a:avLst/>
          </a:prstGeom>
          <a:noFill/>
        </p:spPr>
        <p:txBody>
          <a:bodyPr wrap="square" rtlCol="0">
            <a:spAutoFit/>
          </a:bodyPr>
          <a:lstStyle/>
          <a:p>
            <a:r>
              <a:rPr lang="en-GB" dirty="0"/>
              <a:t>Source Evaluation</a:t>
            </a:r>
          </a:p>
        </p:txBody>
      </p:sp>
      <p:sp>
        <p:nvSpPr>
          <p:cNvPr id="9" name="TextBox 8">
            <a:extLst>
              <a:ext uri="{FF2B5EF4-FFF2-40B4-BE49-F238E27FC236}">
                <a16:creationId xmlns:a16="http://schemas.microsoft.com/office/drawing/2014/main" id="{2E4AA2B0-FD8E-1F2E-2F56-EBA8E5E70594}"/>
              </a:ext>
            </a:extLst>
          </p:cNvPr>
          <p:cNvSpPr txBox="1"/>
          <p:nvPr/>
        </p:nvSpPr>
        <p:spPr>
          <a:xfrm>
            <a:off x="11544" y="0"/>
            <a:ext cx="3506874" cy="2031325"/>
          </a:xfrm>
          <a:prstGeom prst="rect">
            <a:avLst/>
          </a:prstGeom>
          <a:noFill/>
        </p:spPr>
        <p:txBody>
          <a:bodyPr wrap="square" rtlCol="0">
            <a:spAutoFit/>
          </a:bodyPr>
          <a:lstStyle/>
          <a:p>
            <a:r>
              <a:rPr lang="en-GB" sz="1200" b="1" dirty="0">
                <a:latin typeface="Times New Roman" panose="02020603050405020304" pitchFamily="18" charset="0"/>
                <a:ea typeface="ADLaM Display" panose="02010000000000000000" pitchFamily="2" charset="0"/>
                <a:cs typeface="Times New Roman" panose="02020603050405020304" pitchFamily="18" charset="0"/>
              </a:rPr>
              <a:t>Topic chosen:</a:t>
            </a:r>
            <a:br>
              <a:rPr lang="en-GB" sz="1200" dirty="0">
                <a:latin typeface="Times New Roman" panose="02020603050405020304" pitchFamily="18" charset="0"/>
                <a:ea typeface="ADLaM Display" panose="02010000000000000000" pitchFamily="2" charset="0"/>
                <a:cs typeface="Times New Roman" panose="02020603050405020304" pitchFamily="18" charset="0"/>
              </a:rPr>
            </a:br>
            <a:r>
              <a:rPr lang="en-GB" sz="1200" dirty="0">
                <a:latin typeface="Times New Roman" panose="02020603050405020304" pitchFamily="18" charset="0"/>
                <a:ea typeface="ADLaM Display" panose="02010000000000000000" pitchFamily="2" charset="0"/>
                <a:cs typeface="Times New Roman" panose="02020603050405020304" pitchFamily="18" charset="0"/>
              </a:rPr>
              <a:t>The Use of Social Media to Promote Businesses</a:t>
            </a:r>
          </a:p>
          <a:p>
            <a:r>
              <a:rPr lang="en-GB" sz="1200" dirty="0">
                <a:latin typeface="Times New Roman" panose="02020603050405020304" pitchFamily="18" charset="0"/>
                <a:ea typeface="ADLaM Display" panose="02010000000000000000" pitchFamily="2" charset="0"/>
                <a:cs typeface="Times New Roman" panose="02020603050405020304" pitchFamily="18" charset="0"/>
              </a:rPr>
              <a:t>Title of source:</a:t>
            </a:r>
            <a:br>
              <a:rPr lang="en-GB" sz="1200" dirty="0">
                <a:latin typeface="Times New Roman" panose="02020603050405020304" pitchFamily="18" charset="0"/>
                <a:ea typeface="ADLaM Display" panose="02010000000000000000" pitchFamily="2" charset="0"/>
                <a:cs typeface="Times New Roman" panose="02020603050405020304" pitchFamily="18" charset="0"/>
              </a:rPr>
            </a:br>
            <a:r>
              <a:rPr lang="en-GB" sz="1200" dirty="0">
                <a:latin typeface="Times New Roman" panose="02020603050405020304" pitchFamily="18" charset="0"/>
                <a:ea typeface="ADLaM Display" panose="02010000000000000000" pitchFamily="2" charset="0"/>
                <a:cs typeface="Times New Roman" panose="02020603050405020304" pitchFamily="18" charset="0"/>
              </a:rPr>
              <a:t>Understanding the Impact of Social Media Usage Among Organizations</a:t>
            </a:r>
          </a:p>
          <a:p>
            <a:r>
              <a:rPr lang="en-GB" sz="1200" dirty="0">
                <a:latin typeface="Times New Roman" panose="02020603050405020304" pitchFamily="18" charset="0"/>
                <a:ea typeface="ADLaM Display" panose="02010000000000000000" pitchFamily="2" charset="0"/>
                <a:cs typeface="Times New Roman" panose="02020603050405020304" pitchFamily="18" charset="0"/>
              </a:rPr>
              <a:t>Author(s):</a:t>
            </a:r>
            <a:br>
              <a:rPr lang="en-GB" sz="1200" dirty="0">
                <a:latin typeface="Times New Roman" panose="02020603050405020304" pitchFamily="18" charset="0"/>
                <a:ea typeface="ADLaM Display" panose="02010000000000000000" pitchFamily="2" charset="0"/>
                <a:cs typeface="Times New Roman" panose="02020603050405020304" pitchFamily="18" charset="0"/>
              </a:rPr>
            </a:br>
            <a:r>
              <a:rPr lang="en-GB" sz="1200" dirty="0">
                <a:latin typeface="Times New Roman" panose="02020603050405020304" pitchFamily="18" charset="0"/>
                <a:ea typeface="ADLaM Display" panose="02010000000000000000" pitchFamily="2" charset="0"/>
                <a:cs typeface="Times New Roman" panose="02020603050405020304" pitchFamily="18" charset="0"/>
              </a:rPr>
              <a:t>Tajudeen, F.P., Jaafar, N.I. and </a:t>
            </a:r>
            <a:r>
              <a:rPr lang="en-GB" sz="1200" dirty="0" err="1">
                <a:latin typeface="Times New Roman" panose="02020603050405020304" pitchFamily="18" charset="0"/>
                <a:ea typeface="ADLaM Display" panose="02010000000000000000" pitchFamily="2" charset="0"/>
                <a:cs typeface="Times New Roman" panose="02020603050405020304" pitchFamily="18" charset="0"/>
              </a:rPr>
              <a:t>Ainin</a:t>
            </a:r>
            <a:r>
              <a:rPr lang="en-GB" sz="1200" dirty="0">
                <a:latin typeface="Times New Roman" panose="02020603050405020304" pitchFamily="18" charset="0"/>
                <a:ea typeface="ADLaM Display" panose="02010000000000000000" pitchFamily="2" charset="0"/>
                <a:cs typeface="Times New Roman" panose="02020603050405020304" pitchFamily="18" charset="0"/>
              </a:rPr>
              <a:t>, S.</a:t>
            </a:r>
          </a:p>
          <a:p>
            <a:r>
              <a:rPr lang="en-GB" sz="1200" dirty="0">
                <a:latin typeface="Times New Roman" panose="02020603050405020304" pitchFamily="18" charset="0"/>
                <a:ea typeface="ADLaM Display" panose="02010000000000000000" pitchFamily="2" charset="0"/>
                <a:cs typeface="Times New Roman" panose="02020603050405020304" pitchFamily="18" charset="0"/>
              </a:rPr>
              <a:t>Year published:</a:t>
            </a:r>
            <a:br>
              <a:rPr lang="en-GB" sz="1200" dirty="0">
                <a:latin typeface="Times New Roman" panose="02020603050405020304" pitchFamily="18" charset="0"/>
                <a:ea typeface="ADLaM Display" panose="02010000000000000000" pitchFamily="2" charset="0"/>
                <a:cs typeface="Times New Roman" panose="02020603050405020304" pitchFamily="18" charset="0"/>
              </a:rPr>
            </a:br>
            <a:r>
              <a:rPr lang="en-GB" sz="1200" dirty="0">
                <a:latin typeface="Times New Roman" panose="02020603050405020304" pitchFamily="18" charset="0"/>
                <a:ea typeface="ADLaM Display" panose="02010000000000000000" pitchFamily="2" charset="0"/>
                <a:cs typeface="Times New Roman" panose="02020603050405020304" pitchFamily="18" charset="0"/>
              </a:rPr>
              <a:t>2018</a:t>
            </a:r>
          </a:p>
          <a:p>
            <a:endParaRPr lang="en-GB" dirty="0"/>
          </a:p>
        </p:txBody>
      </p:sp>
      <p:sp>
        <p:nvSpPr>
          <p:cNvPr id="10" name="TextBox 9">
            <a:extLst>
              <a:ext uri="{FF2B5EF4-FFF2-40B4-BE49-F238E27FC236}">
                <a16:creationId xmlns:a16="http://schemas.microsoft.com/office/drawing/2014/main" id="{5879BFEA-FE7B-2101-2C87-9C3DF6C11384}"/>
              </a:ext>
            </a:extLst>
          </p:cNvPr>
          <p:cNvSpPr txBox="1"/>
          <p:nvPr/>
        </p:nvSpPr>
        <p:spPr>
          <a:xfrm>
            <a:off x="0" y="3041545"/>
            <a:ext cx="3317451" cy="1969770"/>
          </a:xfrm>
          <a:prstGeom prst="rect">
            <a:avLst/>
          </a:prstGeom>
          <a:noFill/>
        </p:spPr>
        <p:txBody>
          <a:bodyPr wrap="square" rtlCol="0">
            <a:spAutoFit/>
          </a:bodyPr>
          <a:lstStyle/>
          <a:p>
            <a:r>
              <a:rPr lang="en-GB" sz="800" b="1" dirty="0">
                <a:latin typeface="Times New Roman" panose="02020603050405020304" pitchFamily="18" charset="0"/>
                <a:cs typeface="Times New Roman" panose="02020603050405020304" pitchFamily="18" charset="0"/>
              </a:rPr>
              <a:t>How did you find this source?</a:t>
            </a:r>
          </a:p>
          <a:p>
            <a:r>
              <a:rPr lang="en-GB" sz="800" dirty="0">
                <a:latin typeface="Times New Roman" panose="02020603050405020304" pitchFamily="18" charset="0"/>
                <a:cs typeface="Times New Roman" panose="02020603050405020304" pitchFamily="18" charset="0"/>
              </a:rPr>
              <a:t>This is a source I came across in Google Scholar. I used keywords like social media business promotion, social media use by organisations, and impact of social media on businesses. I looked at a few academic articles and chose this one because it was related to my topic and I was able to read the entire article to determine what content it had.</a:t>
            </a:r>
          </a:p>
          <a:p>
            <a:r>
              <a:rPr lang="en-GB" sz="800" b="1" dirty="0">
                <a:latin typeface="Times New Roman" panose="02020603050405020304" pitchFamily="18" charset="0"/>
                <a:cs typeface="Times New Roman" panose="02020603050405020304" pitchFamily="18" charset="0"/>
              </a:rPr>
              <a:t>Why did you choose this source?</a:t>
            </a:r>
          </a:p>
          <a:p>
            <a:r>
              <a:rPr lang="en-GB" sz="800" dirty="0">
                <a:latin typeface="Times New Roman" panose="02020603050405020304" pitchFamily="18" charset="0"/>
                <a:cs typeface="Times New Roman" panose="02020603050405020304" pitchFamily="18" charset="0"/>
              </a:rPr>
              <a:t>As a result, this source was selected because it discusses the impact of social media on the business of organisations and how they utilise it. It offers academic research on why businesses are using social media, the factors that affect their use and the benefits that businesses can gain. This renders the source relevant and helpful in comprehending the potential of social media to aid business promotion and performance.</a:t>
            </a:r>
          </a:p>
          <a:p>
            <a:endParaRPr lang="en-GB" dirty="0"/>
          </a:p>
        </p:txBody>
      </p:sp>
      <p:sp>
        <p:nvSpPr>
          <p:cNvPr id="11" name="TextBox 10">
            <a:extLst>
              <a:ext uri="{FF2B5EF4-FFF2-40B4-BE49-F238E27FC236}">
                <a16:creationId xmlns:a16="http://schemas.microsoft.com/office/drawing/2014/main" id="{00827BF8-63DA-0BB5-D241-4A532680B044}"/>
              </a:ext>
            </a:extLst>
          </p:cNvPr>
          <p:cNvSpPr txBox="1"/>
          <p:nvPr/>
        </p:nvSpPr>
        <p:spPr>
          <a:xfrm>
            <a:off x="3312194" y="795874"/>
            <a:ext cx="5361390" cy="3200876"/>
          </a:xfrm>
          <a:prstGeom prst="rect">
            <a:avLst/>
          </a:prstGeom>
          <a:noFill/>
        </p:spPr>
        <p:txBody>
          <a:bodyPr wrap="square" rtlCol="0">
            <a:spAutoFit/>
          </a:bodyPr>
          <a:lstStyle/>
          <a:p>
            <a:r>
              <a:rPr lang="en-GB" sz="800" b="1" dirty="0">
                <a:latin typeface="Times New Roman" panose="02020603050405020304" pitchFamily="18" charset="0"/>
                <a:cs typeface="Times New Roman" panose="02020603050405020304" pitchFamily="18" charset="0"/>
              </a:rPr>
              <a:t>CAARP Evaluation</a:t>
            </a:r>
            <a:br>
              <a:rPr lang="en-GB" sz="800" b="1" dirty="0">
                <a:latin typeface="Times New Roman" panose="02020603050405020304" pitchFamily="18" charset="0"/>
                <a:cs typeface="Times New Roman" panose="02020603050405020304" pitchFamily="18" charset="0"/>
              </a:rPr>
            </a:br>
            <a:r>
              <a:rPr lang="en-GB" sz="800" b="1" dirty="0">
                <a:latin typeface="Times New Roman" panose="02020603050405020304" pitchFamily="18" charset="0"/>
                <a:cs typeface="Times New Roman" panose="02020603050405020304" pitchFamily="18" charset="0"/>
              </a:rPr>
              <a:t>Currency</a:t>
            </a:r>
          </a:p>
          <a:p>
            <a:r>
              <a:rPr lang="en-GB" sz="800" dirty="0">
                <a:latin typeface="Times New Roman" panose="02020603050405020304" pitchFamily="18" charset="0"/>
                <a:cs typeface="Times New Roman" panose="02020603050405020304" pitchFamily="18" charset="0"/>
              </a:rPr>
              <a:t>This article was written in 2018. I feel it is still relevant although not a very recent source as it discusses fundamental issues regarding organisation's use of social media and its effect on organisation performance. Social media platforms and technologies are still evolving, so I’d also find newer sources of information about the newest platforms and the latest marketing trends.</a:t>
            </a:r>
          </a:p>
          <a:p>
            <a:r>
              <a:rPr lang="en-GB" sz="800" b="1" dirty="0">
                <a:latin typeface="Times New Roman" panose="02020603050405020304" pitchFamily="18" charset="0"/>
                <a:cs typeface="Times New Roman" panose="02020603050405020304" pitchFamily="18" charset="0"/>
              </a:rPr>
              <a:t>Authority</a:t>
            </a:r>
          </a:p>
          <a:p>
            <a:r>
              <a:rPr lang="en-GB" sz="800" dirty="0">
                <a:latin typeface="Times New Roman" panose="02020603050405020304" pitchFamily="18" charset="0"/>
                <a:cs typeface="Times New Roman" panose="02020603050405020304" pitchFamily="18" charset="0"/>
              </a:rPr>
              <a:t>F.P. Tajudeen, N.I. Jaafar and S. </a:t>
            </a:r>
            <a:r>
              <a:rPr lang="en-GB" sz="800" dirty="0" err="1">
                <a:latin typeface="Times New Roman" panose="02020603050405020304" pitchFamily="18" charset="0"/>
                <a:cs typeface="Times New Roman" panose="02020603050405020304" pitchFamily="18" charset="0"/>
              </a:rPr>
              <a:t>Ainin</a:t>
            </a:r>
            <a:r>
              <a:rPr lang="en-GB" sz="800" dirty="0">
                <a:latin typeface="Times New Roman" panose="02020603050405020304" pitchFamily="18" charset="0"/>
                <a:cs typeface="Times New Roman" panose="02020603050405020304" pitchFamily="18" charset="0"/>
              </a:rPr>
              <a:t> are the authors of the article. The authors are academics with interests in information systems, information technology and business management. It is published in an established peer-reviewed academic journal called Information &amp; Management. This improves the </a:t>
            </a:r>
            <a:r>
              <a:rPr lang="en-GB" sz="800" dirty="0" err="1">
                <a:latin typeface="Times New Roman" panose="02020603050405020304" pitchFamily="18" charset="0"/>
                <a:cs typeface="Times New Roman" panose="02020603050405020304" pitchFamily="18" charset="0"/>
              </a:rPr>
              <a:t>crdibility</a:t>
            </a:r>
            <a:r>
              <a:rPr lang="en-GB" sz="800" dirty="0">
                <a:latin typeface="Times New Roman" panose="02020603050405020304" pitchFamily="18" charset="0"/>
                <a:cs typeface="Times New Roman" panose="02020603050405020304" pitchFamily="18" charset="0"/>
              </a:rPr>
              <a:t> of the authors and source.</a:t>
            </a:r>
          </a:p>
          <a:p>
            <a:r>
              <a:rPr lang="en-GB" sz="800" b="1" dirty="0">
                <a:latin typeface="Times New Roman" panose="02020603050405020304" pitchFamily="18" charset="0"/>
                <a:cs typeface="Times New Roman" panose="02020603050405020304" pitchFamily="18" charset="0"/>
              </a:rPr>
              <a:t>Accuracy</a:t>
            </a:r>
          </a:p>
          <a:p>
            <a:r>
              <a:rPr lang="en-GB" sz="800" dirty="0">
                <a:latin typeface="Times New Roman" panose="02020603050405020304" pitchFamily="18" charset="0"/>
                <a:cs typeface="Times New Roman" panose="02020603050405020304" pitchFamily="18" charset="0"/>
              </a:rPr>
              <a:t>The article is written on the basis of research, and not based on personal opinion. The authors conducted surveys at the organisations analysed the survey results using statistics, and examined the relationship between social media use, organisational factors and business performance. The research methodology is clearly explained and findings supported by data, previous academic research and detailed reference list.</a:t>
            </a:r>
          </a:p>
          <a:p>
            <a:r>
              <a:rPr lang="en-GB" sz="800" b="1" dirty="0">
                <a:latin typeface="Times New Roman" panose="02020603050405020304" pitchFamily="18" charset="0"/>
                <a:cs typeface="Times New Roman" panose="02020603050405020304" pitchFamily="18" charset="0"/>
              </a:rPr>
              <a:t>Relevance</a:t>
            </a:r>
          </a:p>
          <a:p>
            <a:r>
              <a:rPr lang="en-GB" sz="800" dirty="0">
                <a:latin typeface="Times New Roman" panose="02020603050405020304" pitchFamily="18" charset="0"/>
                <a:cs typeface="Times New Roman" panose="02020603050405020304" pitchFamily="18" charset="0"/>
              </a:rPr>
              <a:t>My topic is relevant to the source as it directly addresses the use of social media and the effect it can have on the performance of organisations. The article is useful in understanding how social media can help to advance marketing activities, communication, customer relationships and organisational performance – which is my topic.</a:t>
            </a:r>
          </a:p>
          <a:p>
            <a:r>
              <a:rPr lang="en-GB" sz="800" b="1" dirty="0">
                <a:latin typeface="Times New Roman" panose="02020603050405020304" pitchFamily="18" charset="0"/>
                <a:cs typeface="Times New Roman" panose="02020603050405020304" pitchFamily="18" charset="0"/>
              </a:rPr>
              <a:t>Purpose</a:t>
            </a:r>
          </a:p>
          <a:p>
            <a:r>
              <a:rPr lang="en-GB" sz="800" dirty="0">
                <a:latin typeface="Times New Roman" panose="02020603050405020304" pitchFamily="18" charset="0"/>
                <a:cs typeface="Times New Roman" panose="02020603050405020304" pitchFamily="18" charset="0"/>
              </a:rPr>
              <a:t>This article aims to explore: What is the purpose of organisations using social media and the impact that their use of social media has on organisational performance. The article tries to do academic contribution as well as give information for organisations and managers. It should be used for educating readers, not to advertise a product or promote a certain company.</a:t>
            </a:r>
          </a:p>
          <a:p>
            <a:endParaRPr lang="en-GB" dirty="0"/>
          </a:p>
        </p:txBody>
      </p:sp>
      <p:sp>
        <p:nvSpPr>
          <p:cNvPr id="12" name="TextBox 11">
            <a:extLst>
              <a:ext uri="{FF2B5EF4-FFF2-40B4-BE49-F238E27FC236}">
                <a16:creationId xmlns:a16="http://schemas.microsoft.com/office/drawing/2014/main" id="{D0347814-0386-E1B5-9456-A48CD8887682}"/>
              </a:ext>
            </a:extLst>
          </p:cNvPr>
          <p:cNvSpPr txBox="1"/>
          <p:nvPr/>
        </p:nvSpPr>
        <p:spPr>
          <a:xfrm>
            <a:off x="8544232" y="157317"/>
            <a:ext cx="3146324" cy="5386090"/>
          </a:xfrm>
          <a:prstGeom prst="rect">
            <a:avLst/>
          </a:prstGeom>
          <a:noFill/>
        </p:spPr>
        <p:txBody>
          <a:bodyPr wrap="square" rtlCol="0">
            <a:spAutoFit/>
          </a:bodyPr>
          <a:lstStyle/>
          <a:p>
            <a:r>
              <a:rPr lang="en-GB" sz="800" b="1" dirty="0">
                <a:latin typeface="Times New Roman" panose="02020603050405020304" pitchFamily="18" charset="0"/>
                <a:cs typeface="Times New Roman" panose="02020603050405020304" pitchFamily="18" charset="0"/>
              </a:rPr>
              <a:t>Additional Source Evaluation</a:t>
            </a:r>
            <a:br>
              <a:rPr lang="en-GB" sz="800" b="1" dirty="0">
                <a:latin typeface="Times New Roman" panose="02020603050405020304" pitchFamily="18" charset="0"/>
                <a:cs typeface="Times New Roman" panose="02020603050405020304" pitchFamily="18" charset="0"/>
              </a:rPr>
            </a:br>
            <a:r>
              <a:rPr lang="en-GB" sz="800" b="1" dirty="0">
                <a:latin typeface="Times New Roman" panose="02020603050405020304" pitchFamily="18" charset="0"/>
                <a:cs typeface="Times New Roman" panose="02020603050405020304" pitchFamily="18" charset="0"/>
              </a:rPr>
              <a:t>Is it relevant to the topic?</a:t>
            </a:r>
          </a:p>
          <a:p>
            <a:r>
              <a:rPr lang="en-GB" sz="800" dirty="0">
                <a:latin typeface="Times New Roman" panose="02020603050405020304" pitchFamily="18" charset="0"/>
                <a:cs typeface="Times New Roman" panose="02020603050405020304" pitchFamily="18" charset="0"/>
              </a:rPr>
              <a:t>Yes, the source is relevant to my topic as it is directly about the use of social media by Organizations. The article explores the role of social media in business and how it can be of advantage in a business. This enables me to comprehend the use of social media as a business tool to facilitate promotion, communication, customer relationship and business performance.</a:t>
            </a:r>
          </a:p>
          <a:p>
            <a:r>
              <a:rPr lang="en-GB" sz="800" b="1" dirty="0">
                <a:latin typeface="Times New Roman" panose="02020603050405020304" pitchFamily="18" charset="0"/>
                <a:cs typeface="Times New Roman" panose="02020603050405020304" pitchFamily="18" charset="0"/>
              </a:rPr>
              <a:t>Is this a useful article?</a:t>
            </a:r>
          </a:p>
          <a:p>
            <a:r>
              <a:rPr lang="en-GB" sz="800" dirty="0">
                <a:latin typeface="Times New Roman" panose="02020603050405020304" pitchFamily="18" charset="0"/>
                <a:cs typeface="Times New Roman" panose="02020603050405020304" pitchFamily="18" charset="0"/>
              </a:rPr>
              <a:t>This is a helpful article as it offers some research that supports the work of organisations on social media, and the impact that it has on business performance. The article goes a steps further in explaining the advantages that businesses can reap from using social media as well as the organisational factors that can affect the use of social media.</a:t>
            </a:r>
          </a:p>
          <a:p>
            <a:r>
              <a:rPr lang="en-GB" sz="800" dirty="0">
                <a:latin typeface="Times New Roman" panose="02020603050405020304" pitchFamily="18" charset="0"/>
                <a:cs typeface="Times New Roman" panose="02020603050405020304" pitchFamily="18" charset="0"/>
              </a:rPr>
              <a:t>The study has a limitation in terms of which organisations it was carried out with; the study was done within Malaysian organisations. Thus, the results are not necessarily representative of business in other countries or in other economic and cultural settings.</a:t>
            </a:r>
          </a:p>
          <a:p>
            <a:r>
              <a:rPr lang="en-GB" sz="800" b="1" dirty="0">
                <a:latin typeface="Times New Roman" panose="02020603050405020304" pitchFamily="18" charset="0"/>
                <a:cs typeface="Times New Roman" panose="02020603050405020304" pitchFamily="18" charset="0"/>
              </a:rPr>
              <a:t>Is this an academic source?</a:t>
            </a:r>
          </a:p>
          <a:p>
            <a:r>
              <a:rPr lang="en-GB" sz="800" dirty="0">
                <a:latin typeface="Times New Roman" panose="02020603050405020304" pitchFamily="18" charset="0"/>
                <a:cs typeface="Times New Roman" panose="02020603050405020304" pitchFamily="18" charset="0"/>
              </a:rPr>
              <a:t>This is indeed an academic source. The article was published in a peer-reviewed academic journal: Information &amp; Management. It includes a literature review, research questions and hypotheses, a clear research methodology, data analysis, discussion of the findings, limitations and a detailed reference list.</a:t>
            </a:r>
          </a:p>
          <a:p>
            <a:r>
              <a:rPr lang="en-GB" sz="800" b="1" dirty="0">
                <a:latin typeface="Times New Roman" panose="02020603050405020304" pitchFamily="18" charset="0"/>
                <a:cs typeface="Times New Roman" panose="02020603050405020304" pitchFamily="18" charset="0"/>
              </a:rPr>
              <a:t>When was it published? Is it recent enough? Why?</a:t>
            </a:r>
          </a:p>
          <a:p>
            <a:r>
              <a:rPr lang="en-GB" sz="800" dirty="0">
                <a:latin typeface="Times New Roman" panose="02020603050405020304" pitchFamily="18" charset="0"/>
                <a:cs typeface="Times New Roman" panose="02020603050405020304" pitchFamily="18" charset="0"/>
              </a:rPr>
              <a:t>This article was written in 2018. I believe it's relevant to my topic because the major concerns covered in the article are relevant today, namely communications, marketing, customer relations and business performance through the use of social media.</a:t>
            </a:r>
          </a:p>
          <a:p>
            <a:r>
              <a:rPr lang="en-GB" sz="800" dirty="0">
                <a:latin typeface="Times New Roman" panose="02020603050405020304" pitchFamily="18" charset="0"/>
                <a:cs typeface="Times New Roman" panose="02020603050405020304" pitchFamily="18" charset="0"/>
              </a:rPr>
              <a:t>However, social media is a rapidly changing area. This is why the publication date is a limitation, and newer sources may be used in conjunction with this article to offer information on new platforms, technologies and social media marketing today.</a:t>
            </a:r>
          </a:p>
          <a:p>
            <a:r>
              <a:rPr lang="en-GB" sz="800" b="1" dirty="0">
                <a:latin typeface="Times New Roman" panose="02020603050405020304" pitchFamily="18" charset="0"/>
                <a:cs typeface="Times New Roman" panose="02020603050405020304" pitchFamily="18" charset="0"/>
              </a:rPr>
              <a:t>Author Credibility</a:t>
            </a:r>
          </a:p>
          <a:p>
            <a:r>
              <a:rPr lang="en-GB" sz="800" dirty="0">
                <a:latin typeface="Times New Roman" panose="02020603050405020304" pitchFamily="18" charset="0"/>
                <a:cs typeface="Times New Roman" panose="02020603050405020304" pitchFamily="18" charset="0"/>
              </a:rPr>
              <a:t>F.P. Tajudeen, N.I. Jaafar, S. </a:t>
            </a:r>
            <a:r>
              <a:rPr lang="en-GB" sz="800" dirty="0" err="1">
                <a:latin typeface="Times New Roman" panose="02020603050405020304" pitchFamily="18" charset="0"/>
                <a:cs typeface="Times New Roman" panose="02020603050405020304" pitchFamily="18" charset="0"/>
              </a:rPr>
              <a:t>Ainin</a:t>
            </a:r>
            <a:r>
              <a:rPr lang="en-GB" sz="800" dirty="0">
                <a:latin typeface="Times New Roman" panose="02020603050405020304" pitchFamily="18" charset="0"/>
                <a:cs typeface="Times New Roman" panose="02020603050405020304" pitchFamily="18" charset="0"/>
              </a:rPr>
              <a:t> are the authors. They are academic researchers with expertise in areas related to information systems, technology management and business research. It is published in an established peer-reviewed academic journal and backed by previous academic literature and empirical research.</a:t>
            </a:r>
          </a:p>
          <a:p>
            <a:r>
              <a:rPr lang="en-GB" sz="800" dirty="0">
                <a:latin typeface="Times New Roman" panose="02020603050405020304" pitchFamily="18" charset="0"/>
                <a:cs typeface="Times New Roman" panose="02020603050405020304" pitchFamily="18" charset="0"/>
              </a:rPr>
              <a:t>So I believe that the authors are the right people and have the necessary expertise to investigate the usage and effects of social media by organisations.</a:t>
            </a:r>
          </a:p>
          <a:p>
            <a:endParaRPr lang="en-GB" sz="8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9C6A4495-14C1-F84E-8FAD-9685DED99DC7}"/>
              </a:ext>
            </a:extLst>
          </p:cNvPr>
          <p:cNvSpPr txBox="1"/>
          <p:nvPr/>
        </p:nvSpPr>
        <p:spPr>
          <a:xfrm>
            <a:off x="11543" y="4709652"/>
            <a:ext cx="4098341" cy="1107996"/>
          </a:xfrm>
          <a:prstGeom prst="rect">
            <a:avLst/>
          </a:prstGeom>
          <a:noFill/>
        </p:spPr>
        <p:txBody>
          <a:bodyPr wrap="square" rtlCol="0">
            <a:spAutoFit/>
          </a:bodyPr>
          <a:lstStyle/>
          <a:p>
            <a:r>
              <a:rPr lang="en-GB" sz="800" b="1" dirty="0">
                <a:latin typeface="Times New Roman" panose="02020603050405020304" pitchFamily="18" charset="0"/>
                <a:cs typeface="Times New Roman" panose="02020603050405020304" pitchFamily="18" charset="0"/>
              </a:rPr>
              <a:t>Reliability</a:t>
            </a:r>
          </a:p>
          <a:p>
            <a:r>
              <a:rPr lang="en-GB" sz="800" dirty="0">
                <a:latin typeface="Times New Roman" panose="02020603050405020304" pitchFamily="18" charset="0"/>
                <a:cs typeface="Times New Roman" panose="02020603050405020304" pitchFamily="18" charset="0"/>
              </a:rPr>
              <a:t>I believe this source is reliable, as it is an empirical study, and it comes from a peer-reviewed academic journal. The research aims, methods, data collection and analysis are well explained.</a:t>
            </a:r>
          </a:p>
          <a:p>
            <a:r>
              <a:rPr lang="en-GB" sz="800" dirty="0">
                <a:latin typeface="Times New Roman" panose="02020603050405020304" pitchFamily="18" charset="0"/>
                <a:cs typeface="Times New Roman" panose="02020603050405020304" pitchFamily="18" charset="0"/>
              </a:rPr>
              <a:t>Evidence of the findings is presented in statistical form and previously published studies. The article also includes a detailed reference list and discusses the limitations of the research.</a:t>
            </a:r>
          </a:p>
          <a:p>
            <a:r>
              <a:rPr lang="en-GB" sz="800" dirty="0">
                <a:latin typeface="Times New Roman" panose="02020603050405020304" pitchFamily="18" charset="0"/>
                <a:cs typeface="Times New Roman" panose="02020603050405020304" pitchFamily="18" charset="0"/>
              </a:rPr>
              <a:t>I believe the source to be reliable and appropriate for research based on the CAARP evaluation.</a:t>
            </a:r>
          </a:p>
          <a:p>
            <a:endParaRPr lang="en-GB" dirty="0"/>
          </a:p>
        </p:txBody>
      </p:sp>
      <p:sp>
        <p:nvSpPr>
          <p:cNvPr id="14" name="TextBox 13">
            <a:extLst>
              <a:ext uri="{FF2B5EF4-FFF2-40B4-BE49-F238E27FC236}">
                <a16:creationId xmlns:a16="http://schemas.microsoft.com/office/drawing/2014/main" id="{8A2E0A9B-4BFE-F5FD-197D-7C863A9D0AEA}"/>
              </a:ext>
            </a:extLst>
          </p:cNvPr>
          <p:cNvSpPr txBox="1"/>
          <p:nvPr/>
        </p:nvSpPr>
        <p:spPr>
          <a:xfrm>
            <a:off x="4109884" y="3913239"/>
            <a:ext cx="4434348" cy="1600438"/>
          </a:xfrm>
          <a:prstGeom prst="rect">
            <a:avLst/>
          </a:prstGeom>
          <a:noFill/>
        </p:spPr>
        <p:txBody>
          <a:bodyPr wrap="square" rtlCol="0">
            <a:spAutoFit/>
          </a:bodyPr>
          <a:lstStyle/>
          <a:p>
            <a:r>
              <a:rPr lang="en-GB" sz="800" b="1" dirty="0">
                <a:latin typeface="Times New Roman" panose="02020603050405020304" pitchFamily="18" charset="0"/>
                <a:cs typeface="Times New Roman" panose="02020603050405020304" pitchFamily="18" charset="0"/>
              </a:rPr>
              <a:t>Overall Evaluation</a:t>
            </a:r>
          </a:p>
          <a:p>
            <a:r>
              <a:rPr lang="en-GB" sz="800" dirty="0">
                <a:latin typeface="Times New Roman" panose="02020603050405020304" pitchFamily="18" charset="0"/>
                <a:cs typeface="Times New Roman" panose="02020603050405020304" pitchFamily="18" charset="0"/>
              </a:rPr>
              <a:t>In conclusion, I believe that this is a source that passes the CAARP test and is appropriate for my chosen topic. It is authoritative since it was written by academics and published in a peer-reviewed journal. Correct because the information is empirical and based on statistics. It is very relevant as it directly examines how organisations use social media and its effect on business performance. It is not for commercial purposes.</a:t>
            </a:r>
          </a:p>
          <a:p>
            <a:r>
              <a:rPr lang="en-GB" sz="800" dirty="0">
                <a:latin typeface="Times New Roman" panose="02020603050405020304" pitchFamily="18" charset="0"/>
                <a:cs typeface="Times New Roman" panose="02020603050405020304" pitchFamily="18" charset="0"/>
              </a:rPr>
              <a:t>There are not many limitations aside from the fact that this article was published in 2018 and the research was based on organisations in Malaysia. Despite the limitations, the source offers valuable and credible academic data on the use of social media by businesses and what the social media can offer organisations.</a:t>
            </a:r>
          </a:p>
          <a:p>
            <a:endParaRPr lang="en-GB" dirty="0"/>
          </a:p>
        </p:txBody>
      </p:sp>
      <p:sp>
        <p:nvSpPr>
          <p:cNvPr id="15" name="TextBox 14">
            <a:extLst>
              <a:ext uri="{FF2B5EF4-FFF2-40B4-BE49-F238E27FC236}">
                <a16:creationId xmlns:a16="http://schemas.microsoft.com/office/drawing/2014/main" id="{81BF4900-64C5-5456-8D4E-EB0983D72DF2}"/>
              </a:ext>
            </a:extLst>
          </p:cNvPr>
          <p:cNvSpPr txBox="1"/>
          <p:nvPr/>
        </p:nvSpPr>
        <p:spPr>
          <a:xfrm>
            <a:off x="108155" y="5624052"/>
            <a:ext cx="11198942" cy="646331"/>
          </a:xfrm>
          <a:prstGeom prst="rect">
            <a:avLst/>
          </a:prstGeom>
          <a:noFill/>
        </p:spPr>
        <p:txBody>
          <a:bodyPr wrap="square" rtlCol="0">
            <a:spAutoFit/>
          </a:bodyPr>
          <a:lstStyle/>
          <a:p>
            <a:r>
              <a:rPr lang="en-GB" dirty="0"/>
              <a:t>Full reference: Tajudeen, F.P., Jaafar, N.I. and </a:t>
            </a:r>
            <a:r>
              <a:rPr lang="en-GB" dirty="0" err="1"/>
              <a:t>Ainin</a:t>
            </a:r>
            <a:r>
              <a:rPr lang="en-GB" dirty="0"/>
              <a:t>, S., 2018. Understanding the impact of social media usage among organizations. </a:t>
            </a:r>
            <a:r>
              <a:rPr lang="en-GB" i="1" dirty="0"/>
              <a:t>Information &amp; management</a:t>
            </a:r>
            <a:r>
              <a:rPr lang="en-GB" dirty="0"/>
              <a:t>, </a:t>
            </a:r>
            <a:r>
              <a:rPr lang="en-GB" i="1" dirty="0"/>
              <a:t>55</a:t>
            </a:r>
            <a:r>
              <a:rPr lang="en-GB" dirty="0"/>
              <a:t>(3), pp.308-321.</a:t>
            </a:r>
          </a:p>
        </p:txBody>
      </p:sp>
    </p:spTree>
    <p:extLst>
      <p:ext uri="{BB962C8B-B14F-4D97-AF65-F5344CB8AC3E}">
        <p14:creationId xmlns:p14="http://schemas.microsoft.com/office/powerpoint/2010/main" val="412123869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Main Event</Template>
  <TotalTime>17</TotalTime>
  <Words>1244</Words>
  <Application>Microsoft Office PowerPoint</Application>
  <PresentationFormat>Widescreen</PresentationFormat>
  <Paragraphs>42</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Impact</vt:lpstr>
      <vt:lpstr>Times New Roman</vt:lpstr>
      <vt:lpstr>Main Event</vt:lpstr>
      <vt:lpstr>Academic Skills AS3</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2026-07-11T09:35:38Z</dcterms:created>
  <dcterms:modified xsi:type="dcterms:W3CDTF">2026-07-11T09:53:11Z</dcterms:modified>
</cp:coreProperties>
</file>