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0693400" cy="7556500"/>
  <p:notesSz cx="6858000" cy="9144000"/>
  <p:embeddedFontLst>
    <p:embeddedFont>
      <p:font typeface="Archive" panose="020B0604020202020204" charset="0"/>
      <p:regular r:id="rId4"/>
    </p:embeddedFont>
    <p:embeddedFont>
      <p:font typeface="Arial" panose="020B0604020202020204" pitchFamily="34" charset="0"/>
      <p:regular r:id="rId5"/>
    </p:embeddedFont>
    <p:embeddedFont>
      <p:font typeface="Arial Bold" panose="020B0704020202020204" pitchFamily="34" charset="0"/>
      <p:regular r:id="rId6"/>
      <p:bold r:id="rId7"/>
    </p:embeddedFont>
    <p:embeddedFont>
      <p:font typeface="Calibri" panose="020F0502020204030204" pitchFamily="34" charset="0"/>
      <p:regular r:id="rId8"/>
      <p:bold r:id="rId9"/>
      <p:italic r:id="rId10"/>
      <p:boldItalic r:id="rId11"/>
    </p:embeddedFont>
    <p:embeddedFont>
      <p:font typeface="Canva Sans" panose="020B0604020202020204" charset="0"/>
      <p:regular r:id="rId12"/>
    </p:embeddedFont>
    <p:embeddedFont>
      <p:font typeface="Canva Sans Bold"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5597" autoAdjust="0"/>
  </p:normalViewPr>
  <p:slideViewPr>
    <p:cSldViewPr>
      <p:cViewPr varScale="1">
        <p:scale>
          <a:sx n="93" d="100"/>
          <a:sy n="93" d="100"/>
        </p:scale>
        <p:origin x="120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font" Target="fonts/font10.fntdata"/><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A1D50-68AE-4E96-BE64-CCBEB5C76AB5}" type="datetimeFigureOut">
              <a:rPr lang="en-GB" smtClean="0"/>
              <a:t>11/10/2025</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95E4A-6C81-44EF-9A51-F0C4E9762F43}" type="slidenum">
              <a:rPr lang="en-GB" smtClean="0"/>
              <a:t>‹#›</a:t>
            </a:fld>
            <a:endParaRPr lang="en-GB"/>
          </a:p>
        </p:txBody>
      </p:sp>
    </p:spTree>
    <p:extLst>
      <p:ext uri="{BB962C8B-B14F-4D97-AF65-F5344CB8AC3E}">
        <p14:creationId xmlns:p14="http://schemas.microsoft.com/office/powerpoint/2010/main" val="3303304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95E4A-6C81-44EF-9A51-F0C4E9762F43}" type="slidenum">
              <a:rPr lang="en-GB" smtClean="0"/>
              <a:t>1</a:t>
            </a:fld>
            <a:endParaRPr lang="en-GB"/>
          </a:p>
        </p:txBody>
      </p:sp>
    </p:spTree>
    <p:extLst>
      <p:ext uri="{BB962C8B-B14F-4D97-AF65-F5344CB8AC3E}">
        <p14:creationId xmlns:p14="http://schemas.microsoft.com/office/powerpoint/2010/main" val="3776765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4EFFF"/>
        </a:solidFill>
        <a:effectLst/>
      </p:bgPr>
    </p:bg>
    <p:spTree>
      <p:nvGrpSpPr>
        <p:cNvPr id="1" name=""/>
        <p:cNvGrpSpPr/>
        <p:nvPr/>
      </p:nvGrpSpPr>
      <p:grpSpPr>
        <a:xfrm>
          <a:off x="0" y="0"/>
          <a:ext cx="0" cy="0"/>
          <a:chOff x="0" y="0"/>
          <a:chExt cx="0" cy="0"/>
        </a:xfrm>
      </p:grpSpPr>
      <p:sp>
        <p:nvSpPr>
          <p:cNvPr id="2" name="Freeform 2"/>
          <p:cNvSpPr/>
          <p:nvPr/>
        </p:nvSpPr>
        <p:spPr>
          <a:xfrm>
            <a:off x="0" y="0"/>
            <a:ext cx="10692000" cy="7560000"/>
          </a:xfrm>
          <a:custGeom>
            <a:avLst/>
            <a:gdLst/>
            <a:ahLst/>
            <a:cxnLst/>
            <a:rect l="l" t="t" r="r" b="b"/>
            <a:pathLst>
              <a:path w="10692000" h="7560000">
                <a:moveTo>
                  <a:pt x="0" y="0"/>
                </a:moveTo>
                <a:lnTo>
                  <a:pt x="10692000" y="0"/>
                </a:lnTo>
                <a:lnTo>
                  <a:pt x="10692000" y="7560000"/>
                </a:lnTo>
                <a:lnTo>
                  <a:pt x="0" y="7560000"/>
                </a:lnTo>
                <a:lnTo>
                  <a:pt x="0" y="0"/>
                </a:lnTo>
                <a:close/>
              </a:path>
            </a:pathLst>
          </a:custGeom>
          <a:blipFill>
            <a:blip r:embed="rId3">
              <a:alphaModFix amt="6000"/>
            </a:blip>
            <a:stretch>
              <a:fillRect t="-20714" b="-20714"/>
            </a:stretch>
          </a:blipFill>
        </p:spPr>
        <p:txBody>
          <a:bodyPr/>
          <a:lstStyle/>
          <a:p>
            <a:endParaRPr lang="en-GB"/>
          </a:p>
        </p:txBody>
      </p:sp>
      <p:sp>
        <p:nvSpPr>
          <p:cNvPr id="3" name="Freeform 3"/>
          <p:cNvSpPr/>
          <p:nvPr/>
        </p:nvSpPr>
        <p:spPr>
          <a:xfrm>
            <a:off x="152743" y="152743"/>
            <a:ext cx="749952" cy="696075"/>
          </a:xfrm>
          <a:custGeom>
            <a:avLst/>
            <a:gdLst/>
            <a:ahLst/>
            <a:cxnLst/>
            <a:rect l="l" t="t" r="r" b="b"/>
            <a:pathLst>
              <a:path w="749952" h="696075">
                <a:moveTo>
                  <a:pt x="0" y="0"/>
                </a:moveTo>
                <a:lnTo>
                  <a:pt x="749952" y="0"/>
                </a:lnTo>
                <a:lnTo>
                  <a:pt x="749952" y="696075"/>
                </a:lnTo>
                <a:lnTo>
                  <a:pt x="0" y="696075"/>
                </a:lnTo>
                <a:lnTo>
                  <a:pt x="0" y="0"/>
                </a:lnTo>
                <a:close/>
              </a:path>
            </a:pathLst>
          </a:custGeom>
          <a:blipFill>
            <a:blip r:embed="rId4"/>
            <a:stretch>
              <a:fillRect b="-7740"/>
            </a:stretch>
          </a:blipFill>
        </p:spPr>
        <p:txBody>
          <a:bodyPr/>
          <a:lstStyle/>
          <a:p>
            <a:endParaRPr lang="en-GB"/>
          </a:p>
        </p:txBody>
      </p:sp>
      <p:sp>
        <p:nvSpPr>
          <p:cNvPr id="4" name="AutoShape 4"/>
          <p:cNvSpPr/>
          <p:nvPr/>
        </p:nvSpPr>
        <p:spPr>
          <a:xfrm flipV="1">
            <a:off x="152778" y="995178"/>
            <a:ext cx="10386514" cy="19050"/>
          </a:xfrm>
          <a:prstGeom prst="line">
            <a:avLst/>
          </a:prstGeom>
          <a:ln w="38100" cap="flat">
            <a:solidFill>
              <a:srgbClr val="000000"/>
            </a:solidFill>
            <a:prstDash val="solid"/>
            <a:headEnd type="none" w="sm" len="sm"/>
            <a:tailEnd type="none" w="sm" len="sm"/>
          </a:ln>
        </p:spPr>
        <p:txBody>
          <a:bodyPr/>
          <a:lstStyle/>
          <a:p>
            <a:endParaRPr lang="en-GB"/>
          </a:p>
        </p:txBody>
      </p:sp>
      <p:sp>
        <p:nvSpPr>
          <p:cNvPr id="5" name="TextBox 5"/>
          <p:cNvSpPr txBox="1"/>
          <p:nvPr/>
        </p:nvSpPr>
        <p:spPr>
          <a:xfrm>
            <a:off x="1935455" y="1042803"/>
            <a:ext cx="6821091" cy="349248"/>
          </a:xfrm>
          <a:prstGeom prst="rect">
            <a:avLst/>
          </a:prstGeom>
        </p:spPr>
        <p:txBody>
          <a:bodyPr lIns="0" tIns="0" rIns="0" bIns="0" rtlCol="0" anchor="t">
            <a:spAutoFit/>
          </a:bodyPr>
          <a:lstStyle/>
          <a:p>
            <a:pPr algn="ctr">
              <a:lnSpc>
                <a:spcPts val="2800"/>
              </a:lnSpc>
            </a:pPr>
            <a:r>
              <a:rPr lang="en-US" sz="2000" dirty="0">
                <a:solidFill>
                  <a:srgbClr val="000000"/>
                </a:solidFill>
                <a:latin typeface="Archive"/>
                <a:ea typeface="Archive"/>
                <a:cs typeface="Archive"/>
                <a:sym typeface="Archive"/>
              </a:rPr>
              <a:t>Developing Emotional Intelligence as a student </a:t>
            </a:r>
          </a:p>
        </p:txBody>
      </p:sp>
      <p:sp>
        <p:nvSpPr>
          <p:cNvPr id="6" name="AutoShape 6"/>
          <p:cNvSpPr/>
          <p:nvPr/>
        </p:nvSpPr>
        <p:spPr>
          <a:xfrm>
            <a:off x="1935455" y="1411100"/>
            <a:ext cx="6775737" cy="0"/>
          </a:xfrm>
          <a:prstGeom prst="line">
            <a:avLst/>
          </a:prstGeom>
          <a:ln w="38100" cap="flat">
            <a:solidFill>
              <a:srgbClr val="000000"/>
            </a:solidFill>
            <a:prstDash val="solid"/>
            <a:headEnd type="none" w="sm" len="sm"/>
            <a:tailEnd type="none" w="sm" len="sm"/>
          </a:ln>
        </p:spPr>
        <p:txBody>
          <a:bodyPr/>
          <a:lstStyle/>
          <a:p>
            <a:endParaRPr lang="en-GB"/>
          </a:p>
        </p:txBody>
      </p:sp>
      <p:sp>
        <p:nvSpPr>
          <p:cNvPr id="7" name="Freeform 7"/>
          <p:cNvSpPr/>
          <p:nvPr/>
        </p:nvSpPr>
        <p:spPr>
          <a:xfrm>
            <a:off x="5262156" y="152743"/>
            <a:ext cx="637308" cy="761999"/>
          </a:xfrm>
          <a:custGeom>
            <a:avLst/>
            <a:gdLst/>
            <a:ahLst/>
            <a:cxnLst/>
            <a:rect l="l" t="t" r="r" b="b"/>
            <a:pathLst>
              <a:path w="637308" h="761999">
                <a:moveTo>
                  <a:pt x="0" y="0"/>
                </a:moveTo>
                <a:lnTo>
                  <a:pt x="637308" y="0"/>
                </a:lnTo>
                <a:lnTo>
                  <a:pt x="637308" y="761999"/>
                </a:lnTo>
                <a:lnTo>
                  <a:pt x="0" y="7619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8" name="Picture 8"/>
          <p:cNvPicPr>
            <a:picLocks noChangeAspect="1"/>
          </p:cNvPicPr>
          <p:nvPr/>
        </p:nvPicPr>
        <p:blipFill>
          <a:blip r:embed="rId7">
            <a:alphaModFix amt="30000"/>
          </a:blip>
          <a:stretch>
            <a:fillRect/>
          </a:stretch>
        </p:blipFill>
        <p:spPr>
          <a:xfrm>
            <a:off x="-37737" y="1276012"/>
            <a:ext cx="3137861" cy="3221254"/>
          </a:xfrm>
          <a:prstGeom prst="rect">
            <a:avLst/>
          </a:prstGeom>
        </p:spPr>
      </p:pic>
      <p:pic>
        <p:nvPicPr>
          <p:cNvPr id="9" name="Picture 9"/>
          <p:cNvPicPr>
            <a:picLocks noChangeAspect="1"/>
          </p:cNvPicPr>
          <p:nvPr/>
        </p:nvPicPr>
        <p:blipFill>
          <a:blip r:embed="rId8">
            <a:alphaModFix amt="24000"/>
          </a:blip>
          <a:stretch>
            <a:fillRect/>
          </a:stretch>
        </p:blipFill>
        <p:spPr>
          <a:xfrm>
            <a:off x="2563248" y="1276012"/>
            <a:ext cx="3137861" cy="3221254"/>
          </a:xfrm>
          <a:prstGeom prst="rect">
            <a:avLst/>
          </a:prstGeom>
        </p:spPr>
      </p:pic>
      <p:pic>
        <p:nvPicPr>
          <p:cNvPr id="10" name="Picture 10"/>
          <p:cNvPicPr>
            <a:picLocks noChangeAspect="1"/>
          </p:cNvPicPr>
          <p:nvPr/>
        </p:nvPicPr>
        <p:blipFill>
          <a:blip r:embed="rId9">
            <a:alphaModFix amt="44999"/>
          </a:blip>
          <a:stretch>
            <a:fillRect/>
          </a:stretch>
        </p:blipFill>
        <p:spPr>
          <a:xfrm>
            <a:off x="5098493" y="1276012"/>
            <a:ext cx="3137861" cy="3221254"/>
          </a:xfrm>
          <a:prstGeom prst="rect">
            <a:avLst/>
          </a:prstGeom>
        </p:spPr>
      </p:pic>
      <p:pic>
        <p:nvPicPr>
          <p:cNvPr id="11" name="Picture 11"/>
          <p:cNvPicPr>
            <a:picLocks noChangeAspect="1"/>
          </p:cNvPicPr>
          <p:nvPr/>
        </p:nvPicPr>
        <p:blipFill>
          <a:blip r:embed="rId10">
            <a:alphaModFix amt="44999"/>
          </a:blip>
          <a:stretch>
            <a:fillRect/>
          </a:stretch>
        </p:blipFill>
        <p:spPr>
          <a:xfrm>
            <a:off x="7635328" y="1276012"/>
            <a:ext cx="3137861" cy="3221254"/>
          </a:xfrm>
          <a:prstGeom prst="rect">
            <a:avLst/>
          </a:prstGeom>
        </p:spPr>
      </p:pic>
      <p:pic>
        <p:nvPicPr>
          <p:cNvPr id="12" name="Picture 12"/>
          <p:cNvPicPr>
            <a:picLocks noChangeAspect="1"/>
          </p:cNvPicPr>
          <p:nvPr/>
        </p:nvPicPr>
        <p:blipFill>
          <a:blip r:embed="rId11">
            <a:alphaModFix amt="32999"/>
          </a:blip>
          <a:stretch>
            <a:fillRect/>
          </a:stretch>
        </p:blipFill>
        <p:spPr>
          <a:xfrm>
            <a:off x="347478" y="3858600"/>
            <a:ext cx="3534857" cy="3628800"/>
          </a:xfrm>
          <a:prstGeom prst="rect">
            <a:avLst/>
          </a:prstGeom>
        </p:spPr>
      </p:pic>
      <p:pic>
        <p:nvPicPr>
          <p:cNvPr id="13" name="Picture 13"/>
          <p:cNvPicPr>
            <a:picLocks noChangeAspect="1"/>
          </p:cNvPicPr>
          <p:nvPr/>
        </p:nvPicPr>
        <p:blipFill>
          <a:blip r:embed="rId12">
            <a:alphaModFix amt="44999"/>
          </a:blip>
          <a:stretch>
            <a:fillRect/>
          </a:stretch>
        </p:blipFill>
        <p:spPr>
          <a:xfrm>
            <a:off x="3434967" y="3858600"/>
            <a:ext cx="3534857" cy="3628800"/>
          </a:xfrm>
          <a:prstGeom prst="rect">
            <a:avLst/>
          </a:prstGeom>
        </p:spPr>
      </p:pic>
      <p:pic>
        <p:nvPicPr>
          <p:cNvPr id="14" name="Picture 14"/>
          <p:cNvPicPr>
            <a:picLocks noChangeAspect="1"/>
          </p:cNvPicPr>
          <p:nvPr/>
        </p:nvPicPr>
        <p:blipFill>
          <a:blip r:embed="rId13">
            <a:alphaModFix amt="30000"/>
          </a:blip>
          <a:stretch>
            <a:fillRect/>
          </a:stretch>
        </p:blipFill>
        <p:spPr>
          <a:xfrm>
            <a:off x="6420129" y="3821100"/>
            <a:ext cx="3973207" cy="4078800"/>
          </a:xfrm>
          <a:prstGeom prst="rect">
            <a:avLst/>
          </a:prstGeom>
        </p:spPr>
      </p:pic>
      <p:sp>
        <p:nvSpPr>
          <p:cNvPr id="15" name="TextBox 15"/>
          <p:cNvSpPr txBox="1"/>
          <p:nvPr/>
        </p:nvSpPr>
        <p:spPr>
          <a:xfrm>
            <a:off x="1016210" y="105118"/>
            <a:ext cx="3232182" cy="755014"/>
          </a:xfrm>
          <a:prstGeom prst="rect">
            <a:avLst/>
          </a:prstGeom>
        </p:spPr>
        <p:txBody>
          <a:bodyPr lIns="0" tIns="0" rIns="0" bIns="0" rtlCol="0" anchor="t">
            <a:spAutoFit/>
          </a:bodyPr>
          <a:lstStyle/>
          <a:p>
            <a:pPr algn="l">
              <a:lnSpc>
                <a:spcPts val="1960"/>
              </a:lnSpc>
            </a:pPr>
            <a:r>
              <a:rPr lang="en-US" sz="1400" b="1">
                <a:solidFill>
                  <a:srgbClr val="000000"/>
                </a:solidFill>
                <a:latin typeface="Arial Bold"/>
                <a:ea typeface="Arial Bold"/>
                <a:cs typeface="Arial Bold"/>
                <a:sym typeface="Arial Bold"/>
              </a:rPr>
              <a:t>Module Name: </a:t>
            </a:r>
            <a:r>
              <a:rPr lang="en-US" sz="1400">
                <a:solidFill>
                  <a:srgbClr val="000000"/>
                </a:solidFill>
                <a:latin typeface="Arial"/>
                <a:ea typeface="Arial"/>
                <a:cs typeface="Arial"/>
                <a:sym typeface="Arial"/>
              </a:rPr>
              <a:t>Developing Emotional Intelligence Skills</a:t>
            </a:r>
          </a:p>
          <a:p>
            <a:pPr algn="l">
              <a:lnSpc>
                <a:spcPts val="1960"/>
              </a:lnSpc>
            </a:pPr>
            <a:r>
              <a:rPr lang="en-US" sz="1400" b="1">
                <a:solidFill>
                  <a:srgbClr val="000000"/>
                </a:solidFill>
                <a:latin typeface="Arial Bold"/>
                <a:ea typeface="Arial Bold"/>
                <a:cs typeface="Arial Bold"/>
                <a:sym typeface="Arial Bold"/>
              </a:rPr>
              <a:t>Module Code: </a:t>
            </a:r>
            <a:r>
              <a:rPr lang="en-US" sz="1400">
                <a:solidFill>
                  <a:srgbClr val="000000"/>
                </a:solidFill>
                <a:latin typeface="Arial"/>
                <a:ea typeface="Arial"/>
                <a:cs typeface="Arial"/>
                <a:sym typeface="Arial"/>
              </a:rPr>
              <a:t>LCLM5006</a:t>
            </a:r>
          </a:p>
        </p:txBody>
      </p:sp>
      <p:sp>
        <p:nvSpPr>
          <p:cNvPr id="16" name="TextBox 16"/>
          <p:cNvSpPr txBox="1"/>
          <p:nvPr/>
        </p:nvSpPr>
        <p:spPr>
          <a:xfrm>
            <a:off x="7307076" y="105118"/>
            <a:ext cx="3232182" cy="809624"/>
          </a:xfrm>
          <a:prstGeom prst="rect">
            <a:avLst/>
          </a:prstGeom>
        </p:spPr>
        <p:txBody>
          <a:bodyPr wrap="square" lIns="0" tIns="0" rIns="0" bIns="0" rtlCol="0" anchor="t">
            <a:spAutoFit/>
          </a:bodyPr>
          <a:lstStyle/>
          <a:p>
            <a:pPr algn="l">
              <a:lnSpc>
                <a:spcPts val="2100"/>
              </a:lnSpc>
            </a:pPr>
            <a:r>
              <a:rPr lang="en-US" sz="1500" b="1" dirty="0">
                <a:solidFill>
                  <a:srgbClr val="000000"/>
                </a:solidFill>
                <a:latin typeface="Arial Bold"/>
                <a:ea typeface="Arial Bold"/>
                <a:cs typeface="Arial Bold"/>
                <a:sym typeface="Arial Bold"/>
              </a:rPr>
              <a:t>Lecturer`s Name: </a:t>
            </a:r>
            <a:r>
              <a:rPr lang="en-US" sz="1500" dirty="0">
                <a:solidFill>
                  <a:srgbClr val="000000"/>
                </a:solidFill>
                <a:latin typeface="Arial"/>
                <a:ea typeface="Arial"/>
                <a:cs typeface="Arial"/>
                <a:sym typeface="Arial"/>
              </a:rPr>
              <a:t>Abdallah Naser</a:t>
            </a:r>
          </a:p>
          <a:p>
            <a:pPr algn="l">
              <a:lnSpc>
                <a:spcPts val="2100"/>
              </a:lnSpc>
            </a:pPr>
            <a:r>
              <a:rPr lang="en-US" sz="1500" b="1" dirty="0">
                <a:solidFill>
                  <a:srgbClr val="000000"/>
                </a:solidFill>
                <a:latin typeface="Arial Bold"/>
                <a:ea typeface="Arial Bold"/>
                <a:cs typeface="Arial Bold"/>
                <a:sym typeface="Arial Bold"/>
              </a:rPr>
              <a:t>Student Name: </a:t>
            </a:r>
            <a:r>
              <a:rPr lang="en-US" sz="1500" dirty="0">
                <a:solidFill>
                  <a:srgbClr val="000000"/>
                </a:solidFill>
                <a:latin typeface="Arial"/>
                <a:ea typeface="Arial"/>
                <a:cs typeface="Arial"/>
                <a:sym typeface="Arial"/>
              </a:rPr>
              <a:t>Cornel Andrei</a:t>
            </a:r>
          </a:p>
          <a:p>
            <a:pPr algn="l">
              <a:lnSpc>
                <a:spcPts val="2100"/>
              </a:lnSpc>
            </a:pPr>
            <a:r>
              <a:rPr lang="en-US" sz="1500" b="1" dirty="0">
                <a:solidFill>
                  <a:srgbClr val="000000"/>
                </a:solidFill>
                <a:latin typeface="Arial Bold"/>
                <a:ea typeface="Arial Bold"/>
                <a:cs typeface="Arial Bold"/>
                <a:sym typeface="Arial Bold"/>
              </a:rPr>
              <a:t>Student ID: </a:t>
            </a:r>
            <a:r>
              <a:rPr lang="en-US" sz="1500" dirty="0">
                <a:solidFill>
                  <a:srgbClr val="000000"/>
                </a:solidFill>
                <a:latin typeface="Arial"/>
                <a:ea typeface="Arial"/>
                <a:cs typeface="Arial"/>
                <a:sym typeface="Arial"/>
              </a:rPr>
              <a:t>2323448</a:t>
            </a:r>
          </a:p>
        </p:txBody>
      </p:sp>
      <p:sp>
        <p:nvSpPr>
          <p:cNvPr id="17" name="TextBox 17"/>
          <p:cNvSpPr txBox="1"/>
          <p:nvPr/>
        </p:nvSpPr>
        <p:spPr>
          <a:xfrm>
            <a:off x="336162" y="1734950"/>
            <a:ext cx="2187401" cy="1826952"/>
          </a:xfrm>
          <a:prstGeom prst="rect">
            <a:avLst/>
          </a:prstGeom>
        </p:spPr>
        <p:txBody>
          <a:bodyPr lIns="0" tIns="0" rIns="0" bIns="0" rtlCol="0" anchor="t">
            <a:spAutoFit/>
          </a:bodyPr>
          <a:lstStyle/>
          <a:p>
            <a:pPr algn="ctr">
              <a:lnSpc>
                <a:spcPts val="2093"/>
              </a:lnSpc>
            </a:pPr>
            <a:r>
              <a:rPr lang="en-US" sz="1495" b="1">
                <a:solidFill>
                  <a:srgbClr val="000000"/>
                </a:solidFill>
                <a:latin typeface="Arial Bold"/>
                <a:ea typeface="Arial Bold"/>
                <a:cs typeface="Arial Bold"/>
                <a:sym typeface="Arial Bold"/>
              </a:rPr>
              <a:t>Introduction</a:t>
            </a:r>
          </a:p>
          <a:p>
            <a:pPr algn="l">
              <a:lnSpc>
                <a:spcPts val="1552"/>
              </a:lnSpc>
            </a:pPr>
            <a:endParaRPr lang="en-US" sz="1495" b="1">
              <a:solidFill>
                <a:srgbClr val="000000"/>
              </a:solidFill>
              <a:latin typeface="Arial Bold"/>
              <a:ea typeface="Arial Bold"/>
              <a:cs typeface="Arial Bold"/>
              <a:sym typeface="Arial Bold"/>
            </a:endParaRPr>
          </a:p>
          <a:p>
            <a:pPr algn="l">
              <a:lnSpc>
                <a:spcPts val="1260"/>
              </a:lnSpc>
            </a:pPr>
            <a:r>
              <a:rPr lang="en-US" sz="900" b="1">
                <a:solidFill>
                  <a:srgbClr val="1C1C1B"/>
                </a:solidFill>
                <a:latin typeface="Canva Sans Bold"/>
                <a:ea typeface="Canva Sans Bold"/>
                <a:cs typeface="Canva Sans Bold"/>
                <a:sym typeface="Canva Sans Bold"/>
              </a:rPr>
              <a:t>Goleman (1995) argued that recognising our emotions is essential before understanding others. Emotional intelligence (EI) enables students to handle challenges, maintain motivation, and create stronger relationships. Developing EI is therefore key to both academic performance and personal growth.</a:t>
            </a:r>
          </a:p>
        </p:txBody>
      </p:sp>
      <p:sp>
        <p:nvSpPr>
          <p:cNvPr id="18" name="TextBox 18"/>
          <p:cNvSpPr txBox="1"/>
          <p:nvPr/>
        </p:nvSpPr>
        <p:spPr>
          <a:xfrm>
            <a:off x="2934978" y="1595687"/>
            <a:ext cx="2327178" cy="1674495"/>
          </a:xfrm>
          <a:prstGeom prst="rect">
            <a:avLst/>
          </a:prstGeom>
        </p:spPr>
        <p:txBody>
          <a:bodyPr lIns="0" tIns="0" rIns="0" bIns="0" rtlCol="0" anchor="t">
            <a:spAutoFit/>
          </a:bodyPr>
          <a:lstStyle/>
          <a:p>
            <a:pPr algn="ctr">
              <a:lnSpc>
                <a:spcPts val="2100"/>
              </a:lnSpc>
            </a:pPr>
            <a:r>
              <a:rPr lang="en-US" sz="1500" b="1">
                <a:solidFill>
                  <a:srgbClr val="000000"/>
                </a:solidFill>
                <a:latin typeface="Arial Bold"/>
                <a:ea typeface="Arial Bold"/>
                <a:cs typeface="Arial Bold"/>
                <a:sym typeface="Arial Bold"/>
              </a:rPr>
              <a:t>Method</a:t>
            </a:r>
          </a:p>
          <a:p>
            <a:pPr algn="ctr">
              <a:lnSpc>
                <a:spcPts val="1424"/>
              </a:lnSpc>
            </a:pPr>
            <a:endParaRPr lang="en-US" sz="1500" b="1">
              <a:solidFill>
                <a:srgbClr val="000000"/>
              </a:solidFill>
              <a:latin typeface="Arial Bold"/>
              <a:ea typeface="Arial Bold"/>
              <a:cs typeface="Arial Bold"/>
              <a:sym typeface="Arial Bold"/>
            </a:endParaRPr>
          </a:p>
          <a:p>
            <a:pPr algn="l">
              <a:lnSpc>
                <a:spcPts val="1260"/>
              </a:lnSpc>
            </a:pPr>
            <a:r>
              <a:rPr lang="en-US" sz="900" b="1">
                <a:solidFill>
                  <a:srgbClr val="000000"/>
                </a:solidFill>
                <a:latin typeface="Canva Sans Bold"/>
                <a:ea typeface="Canva Sans Bold"/>
                <a:cs typeface="Canva Sans Bold"/>
                <a:sym typeface="Canva Sans Bold"/>
              </a:rPr>
              <a:t>Research was drawn from Google Scholar and university library sources, including Goleman (1995), Mayer and Salovey (1997), and Schutte et al. (1998). I also reflected on my own experiences as a student to connect theory with practice and observe how EI affects learning and collaboration.</a:t>
            </a:r>
          </a:p>
        </p:txBody>
      </p:sp>
      <p:sp>
        <p:nvSpPr>
          <p:cNvPr id="19" name="TextBox 19"/>
          <p:cNvSpPr txBox="1"/>
          <p:nvPr/>
        </p:nvSpPr>
        <p:spPr>
          <a:xfrm>
            <a:off x="5483076" y="1520065"/>
            <a:ext cx="2199770" cy="2539991"/>
          </a:xfrm>
          <a:prstGeom prst="rect">
            <a:avLst/>
          </a:prstGeom>
        </p:spPr>
        <p:txBody>
          <a:bodyPr lIns="0" tIns="0" rIns="0" bIns="0" rtlCol="0" anchor="t">
            <a:spAutoFit/>
          </a:bodyPr>
          <a:lstStyle/>
          <a:p>
            <a:pPr algn="ctr">
              <a:lnSpc>
                <a:spcPts val="2100"/>
              </a:lnSpc>
            </a:pPr>
            <a:r>
              <a:rPr lang="en-US" sz="1500" b="1" dirty="0">
                <a:solidFill>
                  <a:srgbClr val="000000"/>
                </a:solidFill>
                <a:latin typeface="Arial Bold"/>
                <a:ea typeface="Arial Bold"/>
                <a:cs typeface="Arial Bold"/>
                <a:sym typeface="Arial Bold"/>
              </a:rPr>
              <a:t>1. Developing Emotional Intelligence</a:t>
            </a:r>
          </a:p>
          <a:p>
            <a:pPr algn="ctr">
              <a:lnSpc>
                <a:spcPts val="1246"/>
              </a:lnSpc>
            </a:pPr>
            <a:endParaRPr lang="en-US" sz="1500" b="1" dirty="0">
              <a:solidFill>
                <a:srgbClr val="000000"/>
              </a:solidFill>
              <a:latin typeface="Arial Bold"/>
              <a:ea typeface="Arial Bold"/>
              <a:cs typeface="Arial Bold"/>
              <a:sym typeface="Arial Bold"/>
            </a:endParaRPr>
          </a:p>
          <a:p>
            <a:pPr algn="l">
              <a:lnSpc>
                <a:spcPts val="1119"/>
              </a:lnSpc>
            </a:pPr>
            <a:r>
              <a:rPr lang="en-US" sz="799" b="1" dirty="0">
                <a:solidFill>
                  <a:srgbClr val="000000"/>
                </a:solidFill>
                <a:latin typeface="Canva Sans Bold"/>
                <a:ea typeface="Canva Sans Bold"/>
                <a:cs typeface="Canva Sans Bold"/>
                <a:sym typeface="Canva Sans Bold"/>
              </a:rPr>
              <a:t>EI includes self-awareness, self-regulation, motivation, empathy, and social skills (Goleman, 1995). Mayer and Salovey (1997) highlight self-awareness as the first step. Schutte et al. (1998) show that EI can improve through practice and reflection.</a:t>
            </a:r>
          </a:p>
          <a:p>
            <a:pPr algn="l">
              <a:lnSpc>
                <a:spcPts val="1119"/>
              </a:lnSpc>
            </a:pPr>
            <a:r>
              <a:rPr lang="en-US" sz="799" b="1" u="sng" dirty="0">
                <a:solidFill>
                  <a:srgbClr val="000000"/>
                </a:solidFill>
                <a:latin typeface="Canva Sans Bold"/>
                <a:ea typeface="Canva Sans Bold"/>
                <a:cs typeface="Canva Sans Bold"/>
                <a:sym typeface="Canva Sans Bold"/>
              </a:rPr>
              <a:t>Reflection:</a:t>
            </a:r>
            <a:r>
              <a:rPr lang="en-US" sz="799" b="1" dirty="0">
                <a:solidFill>
                  <a:srgbClr val="000000"/>
                </a:solidFill>
                <a:latin typeface="Canva Sans Bold"/>
                <a:ea typeface="Canva Sans Bold"/>
                <a:cs typeface="Canva Sans Bold"/>
                <a:sym typeface="Canva Sans Bold"/>
              </a:rPr>
              <a:t> I realized that I often recognized stress only when it became overwhelming. Through reflective practice and emotional monitoring, I learned to identify triggers earlier and stay composed under pressure.</a:t>
            </a:r>
          </a:p>
          <a:p>
            <a:pPr algn="l">
              <a:lnSpc>
                <a:spcPts val="1246"/>
              </a:lnSpc>
            </a:pPr>
            <a:endParaRPr lang="en-US" sz="799" b="1" dirty="0">
              <a:solidFill>
                <a:srgbClr val="000000"/>
              </a:solidFill>
              <a:latin typeface="Canva Sans Bold"/>
              <a:ea typeface="Canva Sans Bold"/>
              <a:cs typeface="Canva Sans Bold"/>
              <a:sym typeface="Canva Sans Bold"/>
            </a:endParaRPr>
          </a:p>
          <a:p>
            <a:pPr algn="l">
              <a:lnSpc>
                <a:spcPts val="1246"/>
              </a:lnSpc>
            </a:pPr>
            <a:endParaRPr lang="en-US" sz="799" b="1" dirty="0">
              <a:solidFill>
                <a:srgbClr val="000000"/>
              </a:solidFill>
              <a:latin typeface="Canva Sans Bold"/>
              <a:ea typeface="Canva Sans Bold"/>
              <a:cs typeface="Canva Sans Bold"/>
              <a:sym typeface="Canva Sans Bold"/>
            </a:endParaRPr>
          </a:p>
        </p:txBody>
      </p:sp>
      <p:sp>
        <p:nvSpPr>
          <p:cNvPr id="20" name="TextBox 20"/>
          <p:cNvSpPr txBox="1"/>
          <p:nvPr/>
        </p:nvSpPr>
        <p:spPr>
          <a:xfrm>
            <a:off x="8001393" y="1553975"/>
            <a:ext cx="2153340" cy="2203321"/>
          </a:xfrm>
          <a:prstGeom prst="rect">
            <a:avLst/>
          </a:prstGeom>
        </p:spPr>
        <p:txBody>
          <a:bodyPr lIns="0" tIns="0" rIns="0" bIns="0" rtlCol="0" anchor="t">
            <a:spAutoFit/>
          </a:bodyPr>
          <a:lstStyle/>
          <a:p>
            <a:pPr algn="ctr">
              <a:lnSpc>
                <a:spcPts val="1825"/>
              </a:lnSpc>
            </a:pPr>
            <a:r>
              <a:rPr lang="en-US" sz="1304" b="1" dirty="0">
                <a:solidFill>
                  <a:srgbClr val="000000"/>
                </a:solidFill>
                <a:latin typeface="Arial Bold"/>
                <a:ea typeface="Arial Bold"/>
                <a:cs typeface="Arial Bold"/>
                <a:sym typeface="Arial Bold"/>
              </a:rPr>
              <a:t>2. Controlling Emotions &amp; Mindfulness as a Student</a:t>
            </a:r>
          </a:p>
          <a:p>
            <a:pPr algn="ctr">
              <a:lnSpc>
                <a:spcPts val="1339"/>
              </a:lnSpc>
            </a:pPr>
            <a:endParaRPr lang="en-US" sz="1304" b="1" dirty="0">
              <a:solidFill>
                <a:srgbClr val="000000"/>
              </a:solidFill>
              <a:latin typeface="Arial Bold"/>
              <a:ea typeface="Arial Bold"/>
              <a:cs typeface="Arial Bold"/>
              <a:sym typeface="Arial Bold"/>
            </a:endParaRPr>
          </a:p>
          <a:p>
            <a:pPr algn="l">
              <a:lnSpc>
                <a:spcPts val="1120"/>
              </a:lnSpc>
            </a:pPr>
            <a:r>
              <a:rPr lang="en-US" sz="800" b="1" dirty="0">
                <a:solidFill>
                  <a:srgbClr val="000000"/>
                </a:solidFill>
                <a:latin typeface="Canva Sans Bold"/>
                <a:ea typeface="Canva Sans Bold"/>
                <a:cs typeface="Canva Sans Bold"/>
                <a:sym typeface="Canva Sans Bold"/>
              </a:rPr>
              <a:t>Mindfulness, journaling, and time management regulate emotions and improve concentration. These methods support academic resilience and overall well-being.</a:t>
            </a:r>
          </a:p>
          <a:p>
            <a:pPr algn="l">
              <a:lnSpc>
                <a:spcPts val="1120"/>
              </a:lnSpc>
            </a:pPr>
            <a:r>
              <a:rPr lang="en-US" sz="800" b="1" u="sng" dirty="0">
                <a:solidFill>
                  <a:srgbClr val="000000"/>
                </a:solidFill>
                <a:latin typeface="Canva Sans Bold"/>
                <a:ea typeface="Canva Sans Bold"/>
                <a:cs typeface="Canva Sans Bold"/>
                <a:sym typeface="Canva Sans Bold"/>
              </a:rPr>
              <a:t>Reflection:</a:t>
            </a:r>
            <a:r>
              <a:rPr lang="en-US" sz="800" b="1" dirty="0">
                <a:solidFill>
                  <a:srgbClr val="000000"/>
                </a:solidFill>
                <a:latin typeface="Canva Sans Bold"/>
                <a:ea typeface="Canva Sans Bold"/>
                <a:cs typeface="Canva Sans Bold"/>
                <a:sym typeface="Canva Sans Bold"/>
              </a:rPr>
              <a:t> Before exams, I often panicked. Using deep breathing, short study breaks, and smaller goals reduced my anxiety and made me more confident.</a:t>
            </a:r>
          </a:p>
          <a:p>
            <a:pPr algn="l">
              <a:lnSpc>
                <a:spcPts val="1339"/>
              </a:lnSpc>
            </a:pPr>
            <a:endParaRPr lang="en-US" sz="800" b="1" dirty="0">
              <a:solidFill>
                <a:srgbClr val="000000"/>
              </a:solidFill>
              <a:latin typeface="Canva Sans Bold"/>
              <a:ea typeface="Canva Sans Bold"/>
              <a:cs typeface="Canva Sans Bold"/>
              <a:sym typeface="Canva Sans Bold"/>
            </a:endParaRPr>
          </a:p>
          <a:p>
            <a:pPr algn="ctr">
              <a:lnSpc>
                <a:spcPts val="1339"/>
              </a:lnSpc>
            </a:pPr>
            <a:endParaRPr lang="en-US" sz="800" b="1" dirty="0">
              <a:solidFill>
                <a:srgbClr val="000000"/>
              </a:solidFill>
              <a:latin typeface="Canva Sans Bold"/>
              <a:ea typeface="Canva Sans Bold"/>
              <a:cs typeface="Canva Sans Bold"/>
              <a:sym typeface="Canva Sans Bold"/>
            </a:endParaRPr>
          </a:p>
        </p:txBody>
      </p:sp>
      <p:sp>
        <p:nvSpPr>
          <p:cNvPr id="21" name="TextBox 21"/>
          <p:cNvSpPr txBox="1"/>
          <p:nvPr/>
        </p:nvSpPr>
        <p:spPr>
          <a:xfrm>
            <a:off x="756000" y="4190728"/>
            <a:ext cx="2481417" cy="1943953"/>
          </a:xfrm>
          <a:prstGeom prst="rect">
            <a:avLst/>
          </a:prstGeom>
        </p:spPr>
        <p:txBody>
          <a:bodyPr lIns="0" tIns="0" rIns="0" bIns="0" rtlCol="0" anchor="t">
            <a:spAutoFit/>
          </a:bodyPr>
          <a:lstStyle/>
          <a:p>
            <a:pPr algn="ctr">
              <a:lnSpc>
                <a:spcPts val="2099"/>
              </a:lnSpc>
            </a:pPr>
            <a:r>
              <a:rPr lang="en-US" sz="1499" b="1">
                <a:solidFill>
                  <a:srgbClr val="000000"/>
                </a:solidFill>
                <a:latin typeface="Arial Bold"/>
                <a:ea typeface="Arial Bold"/>
                <a:cs typeface="Arial Bold"/>
                <a:sym typeface="Arial Bold"/>
              </a:rPr>
              <a:t>3. Factors for Success in Studies</a:t>
            </a:r>
          </a:p>
          <a:p>
            <a:pPr algn="ctr">
              <a:lnSpc>
                <a:spcPts val="1120"/>
              </a:lnSpc>
            </a:pPr>
            <a:endParaRPr lang="en-US" sz="1499" b="1">
              <a:solidFill>
                <a:srgbClr val="000000"/>
              </a:solidFill>
              <a:latin typeface="Arial Bold"/>
              <a:ea typeface="Arial Bold"/>
              <a:cs typeface="Arial Bold"/>
              <a:sym typeface="Arial Bold"/>
            </a:endParaRPr>
          </a:p>
          <a:p>
            <a:pPr algn="l">
              <a:lnSpc>
                <a:spcPts val="1120"/>
              </a:lnSpc>
            </a:pPr>
            <a:r>
              <a:rPr lang="en-US" sz="800" b="1">
                <a:solidFill>
                  <a:srgbClr val="000000"/>
                </a:solidFill>
                <a:latin typeface="Canva Sans Bold"/>
                <a:ea typeface="Canva Sans Bold"/>
                <a:cs typeface="Canva Sans Bold"/>
                <a:sym typeface="Canva Sans Bold"/>
              </a:rPr>
              <a:t>EI promotes adaptability and persistence (Zeidner, Matthews &amp; Roberts, 2009). Traits such as conscientiousness also influence academic achievement (Chamorro-Premuzic, 2007).</a:t>
            </a:r>
          </a:p>
          <a:p>
            <a:pPr algn="l">
              <a:lnSpc>
                <a:spcPts val="1120"/>
              </a:lnSpc>
            </a:pPr>
            <a:r>
              <a:rPr lang="en-US" sz="800" b="1" u="sng">
                <a:solidFill>
                  <a:srgbClr val="000000"/>
                </a:solidFill>
                <a:latin typeface="Canva Sans Bold"/>
                <a:ea typeface="Canva Sans Bold"/>
                <a:cs typeface="Canva Sans Bold"/>
                <a:sym typeface="Canva Sans Bold"/>
              </a:rPr>
              <a:t>Reflection:</a:t>
            </a:r>
            <a:r>
              <a:rPr lang="en-US" sz="800" b="1">
                <a:solidFill>
                  <a:srgbClr val="000000"/>
                </a:solidFill>
                <a:latin typeface="Canva Sans Bold"/>
                <a:ea typeface="Canva Sans Bold"/>
                <a:cs typeface="Canva Sans Bold"/>
                <a:sym typeface="Canva Sans Bold"/>
              </a:rPr>
              <a:t> During group work, empathy and active listening helped me build cooperation. Understanding others’ viewpoints improved teamwork and strengthened project outcomes.</a:t>
            </a:r>
          </a:p>
          <a:p>
            <a:pPr algn="ctr">
              <a:lnSpc>
                <a:spcPts val="1540"/>
              </a:lnSpc>
            </a:pPr>
            <a:endParaRPr lang="en-US" sz="800" b="1">
              <a:solidFill>
                <a:srgbClr val="000000"/>
              </a:solidFill>
              <a:latin typeface="Canva Sans Bold"/>
              <a:ea typeface="Canva Sans Bold"/>
              <a:cs typeface="Canva Sans Bold"/>
              <a:sym typeface="Canva Sans Bold"/>
            </a:endParaRPr>
          </a:p>
        </p:txBody>
      </p:sp>
      <p:sp>
        <p:nvSpPr>
          <p:cNvPr id="22" name="TextBox 22"/>
          <p:cNvSpPr txBox="1"/>
          <p:nvPr/>
        </p:nvSpPr>
        <p:spPr>
          <a:xfrm>
            <a:off x="3902056" y="4390753"/>
            <a:ext cx="2362490" cy="1491075"/>
          </a:xfrm>
          <a:prstGeom prst="rect">
            <a:avLst/>
          </a:prstGeom>
        </p:spPr>
        <p:txBody>
          <a:bodyPr lIns="0" tIns="0" rIns="0" bIns="0" rtlCol="0" anchor="t">
            <a:spAutoFit/>
          </a:bodyPr>
          <a:lstStyle/>
          <a:p>
            <a:pPr algn="ctr">
              <a:lnSpc>
                <a:spcPts val="2160"/>
              </a:lnSpc>
            </a:pPr>
            <a:r>
              <a:rPr lang="en-US" sz="1542" b="1">
                <a:solidFill>
                  <a:srgbClr val="000000"/>
                </a:solidFill>
                <a:latin typeface="Arial Bold"/>
                <a:ea typeface="Arial Bold"/>
                <a:cs typeface="Arial Bold"/>
                <a:sym typeface="Arial Bold"/>
              </a:rPr>
              <a:t>Conclusion</a:t>
            </a:r>
          </a:p>
          <a:p>
            <a:pPr algn="ctr">
              <a:lnSpc>
                <a:spcPts val="2020"/>
              </a:lnSpc>
            </a:pPr>
            <a:endParaRPr lang="en-US" sz="1542" b="1">
              <a:solidFill>
                <a:srgbClr val="000000"/>
              </a:solidFill>
              <a:latin typeface="Arial Bold"/>
              <a:ea typeface="Arial Bold"/>
              <a:cs typeface="Arial Bold"/>
              <a:sym typeface="Arial Bold"/>
            </a:endParaRPr>
          </a:p>
          <a:p>
            <a:pPr algn="l">
              <a:lnSpc>
                <a:spcPts val="1120"/>
              </a:lnSpc>
            </a:pPr>
            <a:r>
              <a:rPr lang="en-US" sz="800" b="1">
                <a:solidFill>
                  <a:srgbClr val="000000"/>
                </a:solidFill>
                <a:latin typeface="Canva Sans Bold"/>
                <a:ea typeface="Canva Sans Bold"/>
                <a:cs typeface="Canva Sans Bold"/>
                <a:sym typeface="Canva Sans Bold"/>
              </a:rPr>
              <a:t>Emotional intelligence develops through reflection, awareness, and practice. Applying EI skills helps manage stress, support collaboration, and enhance confidence. Strengthening EI will continue to improve my academic results and future professional success.</a:t>
            </a:r>
          </a:p>
        </p:txBody>
      </p:sp>
      <p:sp>
        <p:nvSpPr>
          <p:cNvPr id="23" name="TextBox 23"/>
          <p:cNvSpPr txBox="1"/>
          <p:nvPr/>
        </p:nvSpPr>
        <p:spPr>
          <a:xfrm>
            <a:off x="6829348" y="4113375"/>
            <a:ext cx="2917060" cy="2990224"/>
          </a:xfrm>
          <a:prstGeom prst="rect">
            <a:avLst/>
          </a:prstGeom>
        </p:spPr>
        <p:txBody>
          <a:bodyPr lIns="0" tIns="0" rIns="0" bIns="0" rtlCol="0" anchor="t">
            <a:spAutoFit/>
          </a:bodyPr>
          <a:lstStyle/>
          <a:p>
            <a:pPr algn="ctr">
              <a:lnSpc>
                <a:spcPts val="2100"/>
              </a:lnSpc>
            </a:pPr>
            <a:r>
              <a:rPr lang="en-US" sz="1500" b="1" dirty="0">
                <a:solidFill>
                  <a:srgbClr val="000000"/>
                </a:solidFill>
                <a:latin typeface="Arial Bold"/>
                <a:ea typeface="Arial Bold"/>
                <a:cs typeface="Arial Bold"/>
                <a:sym typeface="Arial Bold"/>
              </a:rPr>
              <a:t>References</a:t>
            </a:r>
          </a:p>
          <a:p>
            <a:pPr marL="172721" lvl="1" indent="-86360" algn="l">
              <a:lnSpc>
                <a:spcPts val="1120"/>
              </a:lnSpc>
              <a:buFont typeface="Arial"/>
              <a:buChar char="•"/>
            </a:pPr>
            <a:r>
              <a:rPr lang="en-US" sz="800" dirty="0">
                <a:solidFill>
                  <a:srgbClr val="000000"/>
                </a:solidFill>
                <a:latin typeface="Canva Sans"/>
                <a:ea typeface="Canva Sans"/>
                <a:cs typeface="Canva Sans"/>
                <a:sym typeface="Canva Sans"/>
              </a:rPr>
              <a:t>Chamorro-</a:t>
            </a:r>
            <a:r>
              <a:rPr lang="en-US" sz="800" dirty="0" err="1">
                <a:solidFill>
                  <a:srgbClr val="000000"/>
                </a:solidFill>
                <a:latin typeface="Canva Sans"/>
                <a:ea typeface="Canva Sans"/>
                <a:cs typeface="Canva Sans"/>
                <a:sym typeface="Canva Sans"/>
              </a:rPr>
              <a:t>Premuzic</a:t>
            </a:r>
            <a:r>
              <a:rPr lang="en-US" sz="800" dirty="0">
                <a:solidFill>
                  <a:srgbClr val="000000"/>
                </a:solidFill>
                <a:latin typeface="Canva Sans"/>
                <a:ea typeface="Canva Sans"/>
                <a:cs typeface="Canva Sans"/>
                <a:sym typeface="Canva Sans"/>
              </a:rPr>
              <a:t>, T. (2007). Personality and Individual Differences. Oxford: Blackwell.</a:t>
            </a:r>
          </a:p>
          <a:p>
            <a:pPr marL="172721" lvl="1" indent="-86360" algn="l">
              <a:lnSpc>
                <a:spcPts val="1120"/>
              </a:lnSpc>
              <a:buFont typeface="Arial"/>
              <a:buChar char="•"/>
            </a:pPr>
            <a:r>
              <a:rPr lang="en-US" sz="800" dirty="0">
                <a:solidFill>
                  <a:srgbClr val="000000"/>
                </a:solidFill>
                <a:latin typeface="Canva Sans"/>
                <a:ea typeface="Canva Sans"/>
                <a:cs typeface="Canva Sans"/>
                <a:sym typeface="Canva Sans"/>
              </a:rPr>
              <a:t>Goleman, D. (1995). Emotional Intelligence: Why It Can Matter More Than IQ. New York: Bantam Books.</a:t>
            </a:r>
          </a:p>
          <a:p>
            <a:pPr marL="172721" lvl="1" indent="-86360" algn="l">
              <a:lnSpc>
                <a:spcPts val="1120"/>
              </a:lnSpc>
              <a:buFont typeface="Arial"/>
              <a:buChar char="•"/>
            </a:pPr>
            <a:r>
              <a:rPr lang="en-US" sz="800" dirty="0">
                <a:solidFill>
                  <a:srgbClr val="000000"/>
                </a:solidFill>
                <a:latin typeface="Canva Sans"/>
                <a:ea typeface="Canva Sans"/>
                <a:cs typeface="Canva Sans"/>
                <a:sym typeface="Canva Sans"/>
              </a:rPr>
              <a:t>Mayer, J.D., &amp; Salovey, P. (1997). What is Emotional Intelligence? In P. Salovey &amp; D. </a:t>
            </a:r>
            <a:r>
              <a:rPr lang="en-US" sz="800" dirty="0" err="1">
                <a:solidFill>
                  <a:srgbClr val="000000"/>
                </a:solidFill>
                <a:latin typeface="Canva Sans"/>
                <a:ea typeface="Canva Sans"/>
                <a:cs typeface="Canva Sans"/>
                <a:sym typeface="Canva Sans"/>
              </a:rPr>
              <a:t>Sluyter</a:t>
            </a:r>
            <a:r>
              <a:rPr lang="en-US" sz="800" dirty="0">
                <a:solidFill>
                  <a:srgbClr val="000000"/>
                </a:solidFill>
                <a:latin typeface="Canva Sans"/>
                <a:ea typeface="Canva Sans"/>
                <a:cs typeface="Canva Sans"/>
                <a:sym typeface="Canva Sans"/>
              </a:rPr>
              <a:t> (Eds.), Emotional Development and Emotional Intelligence (pp. 3–31). New York: Basic Books.</a:t>
            </a:r>
          </a:p>
          <a:p>
            <a:pPr marL="172721" lvl="1" indent="-86360" algn="l">
              <a:lnSpc>
                <a:spcPts val="1120"/>
              </a:lnSpc>
              <a:buFont typeface="Arial"/>
              <a:buChar char="•"/>
            </a:pPr>
            <a:r>
              <a:rPr lang="en-US" sz="800" dirty="0">
                <a:solidFill>
                  <a:srgbClr val="000000"/>
                </a:solidFill>
                <a:latin typeface="Canva Sans"/>
                <a:ea typeface="Canva Sans"/>
                <a:cs typeface="Canva Sans"/>
                <a:sym typeface="Canva Sans"/>
              </a:rPr>
              <a:t>Schutte, N.S., </a:t>
            </a:r>
            <a:r>
              <a:rPr lang="en-US" sz="800" dirty="0" err="1">
                <a:solidFill>
                  <a:srgbClr val="000000"/>
                </a:solidFill>
                <a:latin typeface="Canva Sans"/>
                <a:ea typeface="Canva Sans"/>
                <a:cs typeface="Canva Sans"/>
                <a:sym typeface="Canva Sans"/>
              </a:rPr>
              <a:t>Malouff</a:t>
            </a:r>
            <a:r>
              <a:rPr lang="en-US" sz="800" dirty="0">
                <a:solidFill>
                  <a:srgbClr val="000000"/>
                </a:solidFill>
                <a:latin typeface="Canva Sans"/>
                <a:ea typeface="Canva Sans"/>
                <a:cs typeface="Canva Sans"/>
                <a:sym typeface="Canva Sans"/>
              </a:rPr>
              <a:t>, J.M., Hall, L.E., et al. (1998). Development and validation of a measure of emotional intelligence. Personality and Individual Differences, 25(2), 167–177.</a:t>
            </a:r>
          </a:p>
          <a:p>
            <a:pPr marL="172721" lvl="1" indent="-86360" algn="l">
              <a:lnSpc>
                <a:spcPts val="1120"/>
              </a:lnSpc>
              <a:buFont typeface="Arial"/>
              <a:buChar char="•"/>
            </a:pPr>
            <a:r>
              <a:rPr lang="en-US" sz="800" dirty="0" err="1">
                <a:solidFill>
                  <a:srgbClr val="000000"/>
                </a:solidFill>
                <a:latin typeface="Canva Sans"/>
                <a:ea typeface="Canva Sans"/>
                <a:cs typeface="Canva Sans"/>
                <a:sym typeface="Canva Sans"/>
              </a:rPr>
              <a:t>Zeidner</a:t>
            </a:r>
            <a:r>
              <a:rPr lang="en-US" sz="800" dirty="0">
                <a:solidFill>
                  <a:srgbClr val="000000"/>
                </a:solidFill>
                <a:latin typeface="Canva Sans"/>
                <a:ea typeface="Canva Sans"/>
                <a:cs typeface="Canva Sans"/>
                <a:sym typeface="Canva Sans"/>
              </a:rPr>
              <a:t>, M., Matthews, G., &amp; Roberts, R.D. (2009). What We Know about Emotional Intelligence. Cambridge, MA: MIT Press.</a:t>
            </a:r>
          </a:p>
          <a:p>
            <a:pPr marL="172721" lvl="1" indent="-86360" algn="l">
              <a:lnSpc>
                <a:spcPts val="1120"/>
              </a:lnSpc>
              <a:buFont typeface="Arial"/>
              <a:buChar char="•"/>
            </a:pPr>
            <a:r>
              <a:rPr lang="en-US" sz="800" dirty="0" err="1">
                <a:solidFill>
                  <a:srgbClr val="000000"/>
                </a:solidFill>
                <a:latin typeface="Canva Sans"/>
                <a:ea typeface="Canva Sans"/>
                <a:cs typeface="Canva Sans"/>
                <a:sym typeface="Canva Sans"/>
              </a:rPr>
              <a:t>Petrides</a:t>
            </a:r>
            <a:r>
              <a:rPr lang="en-US" sz="800" dirty="0">
                <a:solidFill>
                  <a:srgbClr val="000000"/>
                </a:solidFill>
                <a:latin typeface="Canva Sans"/>
                <a:ea typeface="Canva Sans"/>
                <a:cs typeface="Canva Sans"/>
                <a:sym typeface="Canva Sans"/>
              </a:rPr>
              <a:t>, K.V., &amp; Furnham, A. (2001). Trait Emotional Intelligence: Psychometric investigation with reference to established trait taxonomies. European Journal of Personality, 15(6), 425–448.</a:t>
            </a:r>
          </a:p>
          <a:p>
            <a:pPr algn="ctr">
              <a:lnSpc>
                <a:spcPts val="1120"/>
              </a:lnSpc>
            </a:pPr>
            <a:endParaRPr lang="en-US" sz="800" dirty="0">
              <a:solidFill>
                <a:srgbClr val="000000"/>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582</Words>
  <Application>Microsoft Office PowerPoint</Application>
  <PresentationFormat>Custom</PresentationFormat>
  <Paragraphs>35</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Calibri</vt:lpstr>
      <vt:lpstr>Arial</vt:lpstr>
      <vt:lpstr>Arial Bold</vt:lpstr>
      <vt:lpstr>Canva Sans</vt:lpstr>
      <vt:lpstr>Archive</vt:lpstr>
      <vt:lpstr>Canva Sans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 a subheading</dc:title>
  <cp:lastModifiedBy>Cornel Andrei (2323448)</cp:lastModifiedBy>
  <cp:revision>2</cp:revision>
  <dcterms:created xsi:type="dcterms:W3CDTF">2006-08-16T00:00:00Z</dcterms:created>
  <dcterms:modified xsi:type="dcterms:W3CDTF">2025-10-11T15:11:31Z</dcterms:modified>
  <dc:identifier>DAG01w8nwTQ</dc:identifier>
</cp:coreProperties>
</file>