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2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0F58CA-D71B-4B85-8003-D7655BEBE439}" v="281" dt="2022-03-26T14:38:54.31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DF9204-3F29-4C3A-BA41-3063400202C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03393CD-7262-4AC7-80E6-52FE6F3F39B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000">
                <a:latin typeface="+mn-lt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D430AE-0210-4E82-AD7B-41B112DE7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11A6662E-FAF4-44BC-88B5-85A7CBFB6D30}" type="datetime1">
              <a:rPr lang="en-US" smtClean="0"/>
              <a:pPr/>
              <a:t>3/26/2022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221974-7DEC-459D-9642-CB5B59C8277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31837-C94E-4B5B-BCF0-110C69EDB4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454958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4CC1FC-ADE8-488C-A1DA-2FD569FD4D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F02842-38C3-46D6-8527-0F6FE623C5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864CF5-F681-40C2-88CC-E02206C9C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5F08A-1E71-4B2B-BB49-E743F2903911}" type="datetime1">
              <a:rPr lang="en-US" smtClean="0"/>
              <a:t>3/26/2022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C04753-4FE4-4A6F-99BB-CFFC92E0CD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A569D1-DB13-4BD9-8BA9-0DEAD98F89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4648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020B05-7BF6-4073-9106-FA19E97273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E8EE8D7-6B58-4A3F-9DD5-E563D5192A6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02990E-9F0A-446A-B5B8-459CA8D98D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417D9E-721A-44BB-8863-9873FE64DA75}" type="datetime1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9E68EAA-4377-45FF-9D7C-9E77BC9F27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207FA71-74C3-44B8-A0AC-E18A1E76B4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66165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B71F12-2D88-4F76-AF46-BD5156C1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E1AA46-E3EB-4704-B019-F90F1E6177A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C17480F-A530-4D05-9A22-E573FB4BA6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56FDA-C47A-4F4A-A364-BA60A25AB9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31DA2F-80B8-49CF-99FB-5ABCA53A607A}" type="datetime1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326D8DD-6D84-44D4-8A1B-57615B3ED8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4C8FE31-B577-4017-8AFE-A8BA09596E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428829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EC28C9-B8CC-413F-9FFA-626680E4A8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B53FE72-9D42-45F5-A37F-B12130388AD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752600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EE3A31D-9B5F-4DE3-B18D-F7F77782EB4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66999"/>
            <a:ext cx="5157787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BE1D2D-822C-466C-A7B9-1A2D97366A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752600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6F13B2C-44CA-49C4-BC84-02AF1638F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66999"/>
            <a:ext cx="5183188" cy="35226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793CB55-E9C1-4CE6-9B61-81B71475B9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852172-E6C9-4B6C-929A-A9DE3837BBF1}" type="datetime1">
              <a:rPr lang="en-US" smtClean="0"/>
              <a:t>3/26/2022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DF22318-747B-4EC9-862C-D9FD488CCC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CFBDDDF-16BD-438D-937D-0E3E30E74E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509154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92D5F-0BD4-4517-9233-E08AF405B6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76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3523B8-51E3-48B8-BFD8-CE95061980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AB41CFF-90C9-47B3-9DA1-F2BF8D839F7E}" type="datetime1">
              <a:rPr lang="en-US" smtClean="0"/>
              <a:t>3/26/2022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D739B90-5D50-4424-B51D-53C3916218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16F9286-3A00-4D3C-A3F0-50AC9045C4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8595682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2933BE2-665A-42DA-A3B7-835F81A3F4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048FA-06AB-4884-A69B-986B96E68A24}" type="datetime1">
              <a:rPr lang="en-US" smtClean="0"/>
              <a:t>3/26/2022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34DBCBD-AD42-432D-ABA9-20D616AF3E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140251-3596-4673-B24B-59A6F9ED8F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979503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81A1-6D8E-4DD6-8E49-DABDE6D107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93F18F-F78D-4A31-A6BC-6552105BCFD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82C2F4-BDF4-4A4F-AA3D-52692932C24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13850F-5C87-4F08-9658-EAF049B60EB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DB7ABA-0172-4F9C-889D-567164F66BCD}" type="datetime1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10BCE9A-A746-4439-B5D3-966FBC8E5F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41D3B51-AA2E-4AA1-8062-A0D476D80C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48950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D02CF7-F453-4B3E-9510-D747979878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3E2A1B9-8A2A-4B49-8B79-76D3EEB36B4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9FEA03-0EC4-4085-AE63-4AA492D61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605AD5B-0DEA-4C6F-94D2-FAA99F2E5D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C6A5B-8AE7-4A41-B5A7-9ADC6686DC18}" type="datetime1">
              <a:rPr lang="en-US" smtClean="0"/>
              <a:t>3/26/2022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0DC6744-7CBA-4A1D-8F87-10699F9812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EAD9048-35FF-4BE9-8157-BE4BAA1C72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98191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7ABDD2-E186-4F25-8FDE-D1E875E9C3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318CC5B-A7E0-48B1-8329-6533AC76E7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905B1B-77FE-4BFC-BF87-87DA989F008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559632-1575-4E14-B53B-3DC3D5ED3947}" type="datetime1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118531E-1B90-4631-BD37-4BB1DBFABF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8A55E8-88DC-4280-8E04-FF50FF8EDB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68806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960633D-90E4-4F5A-9EBF-DDEC2B0B471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DDD3065-FA3D-42C8-BFDA-967C87F4F28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DC126F-38E2-4425-861F-98ED432284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4A6868-2568-4CC9-B302-F37117B01A6E}" type="datetime1">
              <a:rPr lang="en-US" smtClean="0"/>
              <a:t>3/26/2022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9645D8-F22A-4354-A8B3-96E8A2D232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9E2295-A616-4D57-8800-7B7E213A8C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3B850FF-6169-4056-8077-06FFA93A536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0481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1CB7E8AE-A3AC-4BB7-A5C6-F00EC697B265}"/>
              </a:ext>
            </a:extLst>
          </p:cNvPr>
          <p:cNvPicPr>
            <a:picLocks noChangeAspect="1"/>
          </p:cNvPicPr>
          <p:nvPr/>
        </p:nvPicPr>
        <p:blipFill>
          <a:blip r:embed="rId13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9984D45-0ED3-4D03-8E44-5E355C9134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5450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87D6E-D1E9-489C-9AA9-3575C39BAA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949450"/>
            <a:ext cx="10515600" cy="41957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364E9C-08EE-4B1B-B3FC-D6D997F4EA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57E0CF6C-748E-4B7A-BC8B-3011EF78ED13}" type="datetime1">
              <a:rPr lang="en-US" smtClean="0"/>
              <a:pPr/>
              <a:t>3/26/2022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AB0A1F1-38FE-4C27-81E6-A43A54793FC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2460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E26B39A-FFD8-42EF-ADC7-7DB3B302F8B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246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bg1">
                    <a:alpha val="60000"/>
                  </a:schemeClr>
                </a:solidFill>
                <a:latin typeface="+mn-lt"/>
              </a:defRPr>
            </a:lvl1pPr>
          </a:lstStyle>
          <a:p>
            <a:fld id="{73B850FF-6169-4056-8077-06FFA93A5366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54080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21" r:id="rId1"/>
    <p:sldLayoutId id="2147483811" r:id="rId2"/>
    <p:sldLayoutId id="2147483812" r:id="rId3"/>
    <p:sldLayoutId id="2147483813" r:id="rId4"/>
    <p:sldLayoutId id="2147483814" r:id="rId5"/>
    <p:sldLayoutId id="2147483815" r:id="rId6"/>
    <p:sldLayoutId id="2147483816" r:id="rId7"/>
    <p:sldLayoutId id="2147483820" r:id="rId8"/>
    <p:sldLayoutId id="2147483817" r:id="rId9"/>
    <p:sldLayoutId id="2147483818" r:id="rId10"/>
    <p:sldLayoutId id="214748381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Clr>
          <a:schemeClr val="accent1"/>
        </a:buClr>
        <a:buFont typeface="Arial" panose="020B0604020202020204" pitchFamily="34" charset="0"/>
        <a:buChar char="•"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400" kern="1200">
          <a:solidFill>
            <a:schemeClr val="bg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2000" kern="1200">
          <a:solidFill>
            <a:schemeClr val="bg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Clr>
          <a:schemeClr val="accent1"/>
        </a:buClr>
        <a:buFont typeface="Arial" panose="020B0604020202020204" pitchFamily="34" charset="0"/>
        <a:buChar char="•"/>
        <a:defRPr sz="1800" kern="1200">
          <a:solidFill>
            <a:schemeClr val="bg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8">
            <a:extLst>
              <a:ext uri="{FF2B5EF4-FFF2-40B4-BE49-F238E27FC236}">
                <a16:creationId xmlns:a16="http://schemas.microsoft.com/office/drawing/2014/main" id="{729F2144-48B7-4730-955E-365ECED3A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10">
            <a:extLst>
              <a:ext uri="{FF2B5EF4-FFF2-40B4-BE49-F238E27FC236}">
                <a16:creationId xmlns:a16="http://schemas.microsoft.com/office/drawing/2014/main" id="{E765FF50-D2F9-4A4F-86ED-F101E172B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489376"/>
            <a:ext cx="5393071" cy="1226345"/>
          </a:xfrm>
        </p:spPr>
        <p:txBody>
          <a:bodyPr anchor="b">
            <a:normAutofit/>
          </a:bodyPr>
          <a:lstStyle/>
          <a:p>
            <a:pPr algn="l"/>
            <a:r>
              <a:rPr lang="en-GB" sz="6000" b="1" dirty="0">
                <a:solidFill>
                  <a:schemeClr val="tx2"/>
                </a:solidFill>
                <a:ea typeface="+mj-lt"/>
                <a:cs typeface="+mj-lt"/>
              </a:rPr>
              <a:t>Carol Cernea</a:t>
            </a:r>
            <a:endParaRPr lang="en-US" sz="6000">
              <a:solidFill>
                <a:schemeClr val="tx2"/>
              </a:solidFill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3857" y="2503914"/>
            <a:ext cx="6619412" cy="2261939"/>
          </a:xfrm>
        </p:spPr>
        <p:txBody>
          <a:bodyPr vert="horz" lIns="91440" tIns="45720" rIns="91440" bIns="45720" rtlCol="0" anchor="t">
            <a:noAutofit/>
          </a:bodyPr>
          <a:lstStyle/>
          <a:p>
            <a:pPr algn="l"/>
            <a:r>
              <a:rPr lang="en-GB" sz="2800" dirty="0">
                <a:solidFill>
                  <a:schemeClr val="tx2"/>
                </a:solidFill>
                <a:latin typeface="Calibri Light"/>
                <a:cs typeface="Calibri Light"/>
              </a:rPr>
              <a:t>Data Analysis and Visualisation</a:t>
            </a:r>
            <a:endParaRPr lang="en-GB" sz="2800" dirty="0">
              <a:solidFill>
                <a:schemeClr val="tx2"/>
              </a:solidFill>
              <a:ea typeface="+mn-lt"/>
              <a:cs typeface="+mn-lt"/>
            </a:endParaRPr>
          </a:p>
          <a:p>
            <a:pPr algn="l"/>
            <a:r>
              <a:rPr lang="en-GB" sz="2800" dirty="0">
                <a:solidFill>
                  <a:schemeClr val="tx2"/>
                </a:solidFill>
                <a:cs typeface="Calibri"/>
              </a:rPr>
              <a:t>Lecturer: </a:t>
            </a:r>
            <a:r>
              <a:rPr lang="en-GB" sz="2800" dirty="0" err="1">
                <a:solidFill>
                  <a:schemeClr val="tx2"/>
                </a:solidFill>
                <a:ea typeface="+mn-lt"/>
                <a:cs typeface="+mn-lt"/>
              </a:rPr>
              <a:t>Dr.</a:t>
            </a:r>
            <a:r>
              <a:rPr lang="en-GB" sz="2800" dirty="0">
                <a:solidFill>
                  <a:schemeClr val="tx2"/>
                </a:solidFill>
                <a:ea typeface="+mn-lt"/>
                <a:cs typeface="+mn-lt"/>
              </a:rPr>
              <a:t> Muhammad Azeem Abbas</a:t>
            </a:r>
          </a:p>
          <a:p>
            <a:pPr algn="l"/>
            <a:r>
              <a:rPr lang="en-GB" sz="2800" dirty="0">
                <a:solidFill>
                  <a:schemeClr val="tx2"/>
                </a:solidFill>
                <a:ea typeface="+mn-lt"/>
                <a:cs typeface="+mn-lt"/>
              </a:rPr>
              <a:t>Programme: BSc Cloud Computing </a:t>
            </a:r>
          </a:p>
        </p:txBody>
      </p:sp>
      <p:pic>
        <p:nvPicPr>
          <p:cNvPr id="26" name="Picture 3">
            <a:extLst>
              <a:ext uri="{FF2B5EF4-FFF2-40B4-BE49-F238E27FC236}">
                <a16:creationId xmlns:a16="http://schemas.microsoft.com/office/drawing/2014/main" id="{925C0010-C9FC-F4D6-1108-60D27A006D5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195" r="4472" b="-6"/>
          <a:stretch/>
        </p:blipFill>
        <p:spPr>
          <a:xfrm>
            <a:off x="7162800" y="10"/>
            <a:ext cx="5029200" cy="5693802"/>
          </a:xfrm>
          <a:prstGeom prst="rect">
            <a:avLst/>
          </a:prstGeom>
        </p:spPr>
      </p:pic>
      <p:sp>
        <p:nvSpPr>
          <p:cNvPr id="27" name="Rectangle 12">
            <a:extLst>
              <a:ext uri="{FF2B5EF4-FFF2-40B4-BE49-F238E27FC236}">
                <a16:creationId xmlns:a16="http://schemas.microsoft.com/office/drawing/2014/main" id="{04D834C7-8223-43DA-AA30-E15A1BC7BB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693812"/>
            <a:ext cx="12192000" cy="1164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8" name="Rectangle 14">
            <a:extLst>
              <a:ext uri="{FF2B5EF4-FFF2-40B4-BE49-F238E27FC236}">
                <a16:creationId xmlns:a16="http://schemas.microsoft.com/office/drawing/2014/main" id="{B62DE6C5-8EB8-4E41-B0FF-93563AA4C5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1" y="5693811"/>
            <a:ext cx="12191999" cy="1164188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8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CFDE748-3797-A19E-B6D9-FC756FC2B6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4795" y="309782"/>
            <a:ext cx="10348146" cy="1675009"/>
          </a:xfrm>
        </p:spPr>
        <p:txBody>
          <a:bodyPr anchor="t">
            <a:noAutofit/>
          </a:bodyPr>
          <a:lstStyle/>
          <a:p>
            <a:r>
              <a:rPr lang="en-GB" sz="2400" b="0" dirty="0">
                <a:solidFill>
                  <a:schemeClr val="tx2"/>
                </a:solidFill>
                <a:ea typeface="+mj-lt"/>
                <a:cs typeface="+mj-lt"/>
              </a:rPr>
              <a:t>How has the total number of deaths varied over the period between week 1 and 20 for the year 2021? Is there any pattern you can identify in this period? </a:t>
            </a:r>
          </a:p>
        </p:txBody>
      </p:sp>
      <p:pic>
        <p:nvPicPr>
          <p:cNvPr id="29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pic>
        <p:nvPicPr>
          <p:cNvPr id="4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08AD8360-68C2-1ECE-8321-06105A68C20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526033" y="1983998"/>
            <a:ext cx="10663236" cy="4393405"/>
          </a:xfrm>
        </p:spPr>
      </p:pic>
    </p:spTree>
    <p:extLst>
      <p:ext uri="{BB962C8B-B14F-4D97-AF65-F5344CB8AC3E}">
        <p14:creationId xmlns:p14="http://schemas.microsoft.com/office/powerpoint/2010/main" val="85072605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72D06A1-BA08-4820-BBC8-B24DDB32A3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7018" r="40625"/>
          <a:stretch/>
        </p:blipFill>
        <p:spPr>
          <a:xfrm>
            <a:off x="10744200" y="0"/>
            <a:ext cx="1447800" cy="153575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B1CF158-DE44-31AC-6445-FC9802E985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1" y="559813"/>
            <a:ext cx="10348146" cy="1675009"/>
          </a:xfrm>
        </p:spPr>
        <p:txBody>
          <a:bodyPr anchor="t">
            <a:noAutofit/>
          </a:bodyPr>
          <a:lstStyle/>
          <a:p>
            <a:r>
              <a:rPr lang="en-GB" sz="2400" b="0" dirty="0">
                <a:solidFill>
                  <a:schemeClr val="tx2"/>
                </a:solidFill>
                <a:ea typeface="+mj-lt"/>
                <a:cs typeface="+mj-lt"/>
              </a:rPr>
              <a:t>How have the differences of total average deaths recorded between England and Wales over the period of week between 15 and 20 in the year 2021?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1295E665-0408-4072-94B3-49BA5ACBCBD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3">
            <a:duotone>
              <a:schemeClr val="accent1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6048"/>
          <a:stretch/>
        </p:blipFill>
        <p:spPr>
          <a:xfrm rot="10800000">
            <a:off x="0" y="2719662"/>
            <a:ext cx="1371600" cy="2548349"/>
          </a:xfrm>
          <a:prstGeom prst="rect">
            <a:avLst/>
          </a:prstGeom>
        </p:spPr>
      </p:pic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9C13972F-1DA6-7083-1C15-4631A03A554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85390" y="1822073"/>
            <a:ext cx="7784305" cy="4681536"/>
          </a:xfrm>
        </p:spPr>
      </p:pic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0AE9EF91-9914-9A2E-26E8-663AB5AFC9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66571188"/>
              </p:ext>
            </p:extLst>
          </p:nvPr>
        </p:nvGraphicFramePr>
        <p:xfrm>
          <a:off x="8324850" y="2077879"/>
          <a:ext cx="3061270" cy="406654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4479">
                  <a:extLst>
                    <a:ext uri="{9D8B030D-6E8A-4147-A177-3AD203B41FA5}">
                      <a16:colId xmlns:a16="http://schemas.microsoft.com/office/drawing/2014/main" val="2373715924"/>
                    </a:ext>
                  </a:extLst>
                </a:gridCol>
                <a:gridCol w="1004479">
                  <a:extLst>
                    <a:ext uri="{9D8B030D-6E8A-4147-A177-3AD203B41FA5}">
                      <a16:colId xmlns:a16="http://schemas.microsoft.com/office/drawing/2014/main" val="2766169934"/>
                    </a:ext>
                  </a:extLst>
                </a:gridCol>
                <a:gridCol w="1052312">
                  <a:extLst>
                    <a:ext uri="{9D8B030D-6E8A-4147-A177-3AD203B41FA5}">
                      <a16:colId xmlns:a16="http://schemas.microsoft.com/office/drawing/2014/main" val="730562089"/>
                    </a:ext>
                  </a:extLst>
                </a:gridCol>
              </a:tblGrid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Week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Death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Average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4101256609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15 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18,516 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18,008 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455604624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16 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22,351 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511021429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17 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21,997 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790352913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18 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17,953 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505042064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19 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12,657 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3392171627"/>
                  </a:ext>
                </a:extLst>
              </a:tr>
              <a:tr h="58093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>
                          <a:effectLst/>
                        </a:rPr>
                        <a:t>20 </a:t>
                      </a:r>
                      <a:endParaRPr lang="en-GB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14,573 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100">
                          <a:effectLst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1756983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4176277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8DBEE602-02D2-420A-AFC1-438A1699A5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913720-EB89-AA19-351D-8D9EB1AD4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5356" y="212190"/>
            <a:ext cx="10856118" cy="907257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000" dirty="0">
                <a:solidFill>
                  <a:schemeClr val="tx2"/>
                </a:solidFill>
              </a:rPr>
              <a:t>What are the differences of deaths between respiratory disease and COVID -19 over the period of week between 41 and 46 in the year 2021? 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FAEE85A2-2C9D-8159-ED8D-F4B72E87E28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603276" y="1397659"/>
            <a:ext cx="6402214" cy="3851954"/>
          </a:xfrm>
          <a:prstGeom prst="rect">
            <a:avLst/>
          </a:prstGeom>
        </p:spPr>
      </p:pic>
      <p:sp>
        <p:nvSpPr>
          <p:cNvPr id="27" name="Rectangle 26">
            <a:extLst>
              <a:ext uri="{FF2B5EF4-FFF2-40B4-BE49-F238E27FC236}">
                <a16:creationId xmlns:a16="http://schemas.microsoft.com/office/drawing/2014/main" id="{B3FAB79E-1E1B-4287-B4EA-26E497404C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730812"/>
            <a:ext cx="12192000" cy="1127188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A22256D1-A993-4D2E-943C-2E87F8BFC62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60" y="5730813"/>
            <a:ext cx="12191999" cy="1127186"/>
          </a:xfrm>
          <a:prstGeom prst="rect">
            <a:avLst/>
          </a:prstGeom>
          <a:blipFill dpi="0" rotWithShape="1">
            <a:blip r:embed="rId4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3F525F50-EE16-F02A-D7D1-DEC0CBA0EA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56098496"/>
              </p:ext>
            </p:extLst>
          </p:nvPr>
        </p:nvGraphicFramePr>
        <p:xfrm>
          <a:off x="690562" y="1416843"/>
          <a:ext cx="3530310" cy="380667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966998">
                  <a:extLst>
                    <a:ext uri="{9D8B030D-6E8A-4147-A177-3AD203B41FA5}">
                      <a16:colId xmlns:a16="http://schemas.microsoft.com/office/drawing/2014/main" val="3985513527"/>
                    </a:ext>
                  </a:extLst>
                </a:gridCol>
                <a:gridCol w="1320029">
                  <a:extLst>
                    <a:ext uri="{9D8B030D-6E8A-4147-A177-3AD203B41FA5}">
                      <a16:colId xmlns:a16="http://schemas.microsoft.com/office/drawing/2014/main" val="1449891473"/>
                    </a:ext>
                  </a:extLst>
                </a:gridCol>
                <a:gridCol w="1243283">
                  <a:extLst>
                    <a:ext uri="{9D8B030D-6E8A-4147-A177-3AD203B41FA5}">
                      <a16:colId xmlns:a16="http://schemas.microsoft.com/office/drawing/2014/main" val="4092557639"/>
                    </a:ext>
                  </a:extLst>
                </a:gridCol>
              </a:tblGrid>
              <a:tr h="1016443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Week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Respiratory Disease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COVID-19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extLst>
                  <a:ext uri="{0D108BD9-81ED-4DB2-BD59-A6C34878D82A}">
                    <a16:rowId xmlns:a16="http://schemas.microsoft.com/office/drawing/2014/main" val="632737729"/>
                  </a:ext>
                </a:extLst>
              </a:tr>
              <a:tr h="45839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41 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1,000 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438 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3998514"/>
                  </a:ext>
                </a:extLst>
              </a:tr>
              <a:tr h="45839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42 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1,032 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670 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10930197"/>
                  </a:ext>
                </a:extLst>
              </a:tr>
              <a:tr h="45839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43 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996 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978 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07286556"/>
                  </a:ext>
                </a:extLst>
              </a:tr>
              <a:tr h="47832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44 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1,019 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1,379 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99819905"/>
                  </a:ext>
                </a:extLst>
              </a:tr>
              <a:tr h="458396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45 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1,029 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1,937 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6082887"/>
                  </a:ext>
                </a:extLst>
              </a:tr>
              <a:tr h="478325">
                <a:tc>
                  <a:txBody>
                    <a:bodyPr/>
                    <a:lstStyle/>
                    <a:p>
                      <a:pPr rtl="0" fontAlgn="base"/>
                      <a:r>
                        <a:rPr lang="en-GB" sz="1000" dirty="0">
                          <a:effectLst/>
                        </a:rPr>
                        <a:t>46 </a:t>
                      </a:r>
                      <a:endParaRPr lang="en-GB" dirty="0">
                        <a:effectLst/>
                      </a:endParaRPr>
                    </a:p>
                  </a:txBody>
                  <a:tcPr anchor="b"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1,007 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r" rtl="0" fontAlgn="base"/>
                      <a:r>
                        <a:rPr lang="en-GB" sz="1000" dirty="0">
                          <a:effectLst/>
                        </a:rPr>
                        <a:t>2,466 </a:t>
                      </a:r>
                      <a:endParaRPr lang="en-GB" dirty="0">
                        <a:effectLst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1163848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3052590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7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D37941-5B96-4D4E-A7D1-9246AE14F7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8181" y="1538288"/>
            <a:ext cx="9988166" cy="812006"/>
          </a:xfrm>
        </p:spPr>
        <p:txBody>
          <a:bodyPr anchor="b">
            <a:noAutofit/>
          </a:bodyPr>
          <a:lstStyle/>
          <a:p>
            <a:pPr algn="ctr"/>
            <a:r>
              <a:rPr lang="en-GB" sz="2400" b="0" dirty="0">
                <a:solidFill>
                  <a:schemeClr val="tx2"/>
                </a:solidFill>
                <a:ea typeface="+mj-lt"/>
                <a:cs typeface="+mj-lt"/>
              </a:rPr>
              <a:t>What are the differences of deaths by age group of 90+ during each quarter of 2021?</a:t>
            </a:r>
          </a:p>
        </p:txBody>
      </p:sp>
      <p:sp>
        <p:nvSpPr>
          <p:cNvPr id="28" name="Rectangle 11">
            <a:extLst>
              <a:ext uri="{FF2B5EF4-FFF2-40B4-BE49-F238E27FC236}">
                <a16:creationId xmlns:a16="http://schemas.microsoft.com/office/drawing/2014/main" id="{BF49D5AE-15AF-4BC1-8AC5-F5FA9519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95048" cy="12954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13">
            <a:extLst>
              <a:ext uri="{FF2B5EF4-FFF2-40B4-BE49-F238E27FC236}">
                <a16:creationId xmlns:a16="http://schemas.microsoft.com/office/drawing/2014/main" id="{5608A5E7-BD2D-419A-8079-3103083A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12954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CB36894D-6068-0895-8526-1FA3F5BCB4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175816" y="2352676"/>
            <a:ext cx="7560831" cy="4450972"/>
          </a:xfrm>
        </p:spPr>
      </p:pic>
    </p:spTree>
    <p:extLst>
      <p:ext uri="{BB962C8B-B14F-4D97-AF65-F5344CB8AC3E}">
        <p14:creationId xmlns:p14="http://schemas.microsoft.com/office/powerpoint/2010/main" val="29405400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1DA57B7B-30D9-4515-9542-FFA699A3C8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2D6973-0A03-8C98-48EE-87EF40BD5C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295" y="559813"/>
            <a:ext cx="8763000" cy="878761"/>
          </a:xfrm>
        </p:spPr>
        <p:txBody>
          <a:bodyPr>
            <a:noAutofit/>
          </a:bodyPr>
          <a:lstStyle/>
          <a:p>
            <a:r>
              <a:rPr lang="en-GB" sz="2000" b="0" dirty="0">
                <a:solidFill>
                  <a:schemeClr val="tx2"/>
                </a:solidFill>
                <a:ea typeface="+mj-lt"/>
                <a:cs typeface="+mj-lt"/>
              </a:rPr>
              <a:t>What are the differences of males deaths in the year of 2020 and 2021 by age group 75-79 over the week between 30 and 55? </a:t>
            </a:r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61AF7AD8-4FE2-7ABC-CDA8-08EE27C35EA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385" y="1598661"/>
            <a:ext cx="9779196" cy="5014487"/>
          </a:xfr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729F241-2B1B-40E9-A72C-63955DFFF7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2B4B9D7-F359-44A2-87B4-EAFA68AA97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048481" y="0"/>
            <a:ext cx="2143519" cy="6858000"/>
          </a:xfrm>
          <a:prstGeom prst="rect">
            <a:avLst/>
          </a:prstGeom>
          <a:blipFill dpi="0" rotWithShape="1">
            <a:blip r:embed="rId3">
              <a:alphaModFix amt="4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xy" algn="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48074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C92F07C-067E-E8AC-D4DE-C7F6F8CD01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9150" y="1407319"/>
            <a:ext cx="9988166" cy="621506"/>
          </a:xfrm>
        </p:spPr>
        <p:txBody>
          <a:bodyPr anchor="b">
            <a:noAutofit/>
          </a:bodyPr>
          <a:lstStyle/>
          <a:p>
            <a:pPr algn="ctr"/>
            <a:r>
              <a:rPr lang="en-GB" sz="1800" b="0" dirty="0">
                <a:solidFill>
                  <a:schemeClr val="tx2"/>
                </a:solidFill>
                <a:ea typeface="+mj-lt"/>
                <a:cs typeface="+mj-lt"/>
              </a:rPr>
              <a:t>What are the differences of female deaths in the year of 2020 and 2021 by age group 85 – 89 over the week between 27 and 35?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49D5AE-15AF-4BC1-8AC5-F5FA9519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95048" cy="12954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08A5E7-BD2D-419A-8079-3103083A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12954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Chart, bar chart&#10;&#10;Description automatically generated">
            <a:extLst>
              <a:ext uri="{FF2B5EF4-FFF2-40B4-BE49-F238E27FC236}">
                <a16:creationId xmlns:a16="http://schemas.microsoft.com/office/drawing/2014/main" id="{841373AC-5F35-F409-A508-480258DBB3B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8231" y="2495550"/>
            <a:ext cx="12121284" cy="4200942"/>
          </a:xfrm>
        </p:spPr>
      </p:pic>
    </p:spTree>
    <p:extLst>
      <p:ext uri="{BB962C8B-B14F-4D97-AF65-F5344CB8AC3E}">
        <p14:creationId xmlns:p14="http://schemas.microsoft.com/office/powerpoint/2010/main" val="286502149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27" name="Rectangle 26">
            <a:extLst>
              <a:ext uri="{FF2B5EF4-FFF2-40B4-BE49-F238E27FC236}">
                <a16:creationId xmlns:a16="http://schemas.microsoft.com/office/drawing/2014/main" id="{F1174801-1395-44C5-9B00-CCAC45C056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8BADB362-9771-4A3C-B9E5-6777F34C504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bg2">
              <a:alpha val="61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C643A7-4070-C693-4082-47E66761F4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6275" y="163351"/>
            <a:ext cx="10556712" cy="1979884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100">
                <a:solidFill>
                  <a:schemeClr val="tx2"/>
                </a:solidFill>
              </a:rPr>
              <a:t>Identify the differences of deaths involving COVID-19 between any mention on the death certificate and underlying cause between week 40 and 52. What conclusion can you draw? 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EE0EF321-8351-49AB-BA30-A90615C80E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58716"/>
            <a:ext cx="12192000" cy="4594915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7F729D3C-986A-4A27-A9FF-0A07A0959F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3056" y="2258716"/>
            <a:ext cx="12191999" cy="4608809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Chart, bar chart, box and whisker chart&#10;&#10;Description automatically generated">
            <a:extLst>
              <a:ext uri="{FF2B5EF4-FFF2-40B4-BE49-F238E27FC236}">
                <a16:creationId xmlns:a16="http://schemas.microsoft.com/office/drawing/2014/main" id="{9BD3B174-BCDD-6146-5CCC-EF819A7C9B0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4434" y="2333625"/>
            <a:ext cx="10663132" cy="44480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5776209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3E34B1-3741-6E8E-8743-5A778AFCC998}"/>
              </a:ext>
            </a:extLst>
          </p:cNvPr>
          <p:cNvSpPr txBox="1"/>
          <p:nvPr/>
        </p:nvSpPr>
        <p:spPr>
          <a:xfrm>
            <a:off x="926306" y="866775"/>
            <a:ext cx="10351292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dirty="0">
                <a:solidFill>
                  <a:schemeClr val="tx2"/>
                </a:solidFill>
                <a:latin typeface="Calibri"/>
              </a:rPr>
              <a:t>What are the differences of deaths by region between the year 2020 and 2021 over the first and second half of the years? </a:t>
            </a:r>
            <a:r>
              <a:rPr lang="en-GB" sz="1600" dirty="0">
                <a:solidFill>
                  <a:schemeClr val="tx2"/>
                </a:solidFill>
                <a:latin typeface="Calibri"/>
                <a:cs typeface="Calibri"/>
              </a:rPr>
              <a:t> </a:t>
            </a:r>
            <a:endParaRPr lang="en-GB" sz="1600">
              <a:solidFill>
                <a:schemeClr val="tx2"/>
              </a:solidFill>
            </a:endParaRPr>
          </a:p>
        </p:txBody>
      </p:sp>
      <p:pic>
        <p:nvPicPr>
          <p:cNvPr id="6" name="Picture 6" descr="Chart, line chart&#10;&#10;Description automatically generated">
            <a:extLst>
              <a:ext uri="{FF2B5EF4-FFF2-40B4-BE49-F238E27FC236}">
                <a16:creationId xmlns:a16="http://schemas.microsoft.com/office/drawing/2014/main" id="{93958F5D-3C48-EED8-E2E2-C9EF75DE731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5338" y="1305514"/>
            <a:ext cx="10601323" cy="4735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10754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0BABF38A-8A0D-492E-BD20-6CF4D46B5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4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1CB7E8AE-A3AC-4BB7-A5C6-F00EC697B2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alphaModFix amt="35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"/>
            <a:ext cx="12192000" cy="1392401"/>
          </a:xfrm>
          <a:prstGeom prst="rect">
            <a:avLst/>
          </a:prstGeom>
        </p:spPr>
      </p:pic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D924463-4DB7-437D-85B1-7EE5042DE5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9F108545-2EA9-4B3E-915B-295949608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A232D1C9-8AD3-453F-948D-966B7A11B7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1" y="0"/>
            <a:ext cx="12191999" cy="6858000"/>
          </a:xfrm>
          <a:prstGeom prst="rect">
            <a:avLst/>
          </a:prstGeom>
          <a:blipFill dpi="0" rotWithShape="1">
            <a:blip r:embed="rId3">
              <a:alphaModFix amt="20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4ACD4D7-3FA3-4106-AFB4-55B58A02E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3457" y="739600"/>
            <a:ext cx="10768226" cy="5390959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Chart, line chart&#10;&#10;Description automatically generated">
            <a:extLst>
              <a:ext uri="{FF2B5EF4-FFF2-40B4-BE49-F238E27FC236}">
                <a16:creationId xmlns:a16="http://schemas.microsoft.com/office/drawing/2014/main" id="{B0CC41D1-2D3A-58EF-00D7-80FEA6CCF84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776" y="803367"/>
            <a:ext cx="10494167" cy="52988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583540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651CFA9-6065-4243-AC48-858E359780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37962AE0-6A1C-4B76-9D52-10E5E6D7D3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88952" cy="6858000"/>
          </a:xfrm>
          <a:prstGeom prst="rect">
            <a:avLst/>
          </a:prstGeom>
          <a:solidFill>
            <a:schemeClr val="bg2">
              <a:alpha val="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>
                  <a:lumMod val="65000"/>
                  <a:lumOff val="35000"/>
                </a:schemeClr>
              </a:solidFill>
              <a:latin typeface="AvenirNext LT Pro Medium" panose="020B0504020202020204" pitchFamily="34" charset="0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1B4A6A-F09B-BB2A-56B5-D827D03C22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0493" y="1300163"/>
            <a:ext cx="10904947" cy="859631"/>
          </a:xfrm>
        </p:spPr>
        <p:txBody>
          <a:bodyPr anchor="b">
            <a:normAutofit/>
          </a:bodyPr>
          <a:lstStyle/>
          <a:p>
            <a:pPr algn="ctr"/>
            <a:r>
              <a:rPr lang="en-GB" sz="2400" b="0" dirty="0">
                <a:solidFill>
                  <a:schemeClr val="tx2"/>
                </a:solidFill>
                <a:ea typeface="+mj-lt"/>
                <a:cs typeface="+mj-lt"/>
              </a:rPr>
              <a:t> Plot a graph showing total deaths in year 2021 into three groups by age (0 to 39), (40 to 74) and (75 to 90+).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BF49D5AE-15AF-4BC1-8AC5-F5FA95199E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3048" y="0"/>
            <a:ext cx="12195048" cy="1295400"/>
          </a:xfrm>
          <a:prstGeom prst="rect">
            <a:avLst/>
          </a:prstGeom>
          <a:solidFill>
            <a:schemeClr val="tx2">
              <a:lumMod val="90000"/>
              <a:lumOff val="1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608A5E7-BD2D-419A-8079-3103083AB1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0"/>
            <a:ext cx="12188952" cy="1295400"/>
          </a:xfrm>
          <a:prstGeom prst="rect">
            <a:avLst/>
          </a:prstGeom>
          <a:blipFill dpi="0" rotWithShape="1">
            <a:blip r:embed="rId2">
              <a:alphaModFix amt="24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889000" ty="0" sx="100000" sy="100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4" descr="Chart, treemap chart&#10;&#10;Description automatically generated">
            <a:extLst>
              <a:ext uri="{FF2B5EF4-FFF2-40B4-BE49-F238E27FC236}">
                <a16:creationId xmlns:a16="http://schemas.microsoft.com/office/drawing/2014/main" id="{62AD01D1-BB4B-ACC2-D00C-C2E295B0C44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2501003" y="2293145"/>
            <a:ext cx="7184301" cy="4486692"/>
          </a:xfrm>
        </p:spPr>
      </p:pic>
    </p:spTree>
    <p:extLst>
      <p:ext uri="{BB962C8B-B14F-4D97-AF65-F5344CB8AC3E}">
        <p14:creationId xmlns:p14="http://schemas.microsoft.com/office/powerpoint/2010/main" val="2037743629"/>
      </p:ext>
    </p:extLst>
  </p:cSld>
  <p:clrMapOvr>
    <a:masterClrMapping/>
  </p:clrMapOvr>
</p:sld>
</file>

<file path=ppt/theme/theme1.xml><?xml version="1.0" encoding="utf-8"?>
<a:theme xmlns:a="http://schemas.openxmlformats.org/drawingml/2006/main" name="BlockprintVTI">
  <a:themeElements>
    <a:clrScheme name="AnalogousFromLightSeedLeftStep">
      <a:dk1>
        <a:srgbClr val="000000"/>
      </a:dk1>
      <a:lt1>
        <a:srgbClr val="FFFFFF"/>
      </a:lt1>
      <a:dk2>
        <a:srgbClr val="41242C"/>
      </a:dk2>
      <a:lt2>
        <a:srgbClr val="E2E5E8"/>
      </a:lt2>
      <a:accent1>
        <a:srgbClr val="C99859"/>
      </a:accent1>
      <a:accent2>
        <a:srgbClr val="CE796A"/>
      </a:accent2>
      <a:accent3>
        <a:srgbClr val="D7859C"/>
      </a:accent3>
      <a:accent4>
        <a:srgbClr val="CE6AAF"/>
      </a:accent4>
      <a:accent5>
        <a:srgbClr val="CE85D7"/>
      </a:accent5>
      <a:accent6>
        <a:srgbClr val="9A6ACE"/>
      </a:accent6>
      <a:hlink>
        <a:srgbClr val="6383AB"/>
      </a:hlink>
      <a:folHlink>
        <a:srgbClr val="7F7F7F"/>
      </a:folHlink>
    </a:clrScheme>
    <a:fontScheme name="Custom 56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ckprintVTI" id="{AA8C8908-6BA4-477C-AEA4-CB6C32A1FE3B}" vid="{36392749-7C1D-4938-93BB-440CD2A1B0A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BlockprintVTI</vt:lpstr>
      <vt:lpstr>Carol Cernea</vt:lpstr>
      <vt:lpstr>How has the total number of deaths varied over the period between week 1 and 20 for the year 2021? Is there any pattern you can identify in this period? </vt:lpstr>
      <vt:lpstr>How have the differences of total average deaths recorded between England and Wales over the period of week between 15 and 20 in the year 2021?</vt:lpstr>
      <vt:lpstr>What are the differences of deaths between respiratory disease and COVID -19 over the period of week between 41 and 46 in the year 2021? </vt:lpstr>
      <vt:lpstr>What are the differences of deaths by age group of 90+ during each quarter of 2021?</vt:lpstr>
      <vt:lpstr>What are the differences of males deaths in the year of 2020 and 2021 by age group 75-79 over the week between 30 and 55? </vt:lpstr>
      <vt:lpstr>What are the differences of female deaths in the year of 2020 and 2021 by age group 85 – 89 over the week between 27 and 35?</vt:lpstr>
      <vt:lpstr>Identify the differences of deaths involving COVID-19 between any mention on the death certificate and underlying cause between week 40 and 52. What conclusion can you draw? </vt:lpstr>
      <vt:lpstr>PowerPoint Presentation</vt:lpstr>
      <vt:lpstr>PowerPoint Presentation</vt:lpstr>
      <vt:lpstr> Plot a graph showing total deaths in year 2021 into three groups by age (0 to 39), (40 to 74) and (75 to 90+).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121</cp:revision>
  <dcterms:created xsi:type="dcterms:W3CDTF">2022-03-26T14:17:06Z</dcterms:created>
  <dcterms:modified xsi:type="dcterms:W3CDTF">2022-03-26T14:39:52Z</dcterms:modified>
</cp:coreProperties>
</file>