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7"/>
    <p:restoredTop sz="94718"/>
  </p:normalViewPr>
  <p:slideViewPr>
    <p:cSldViewPr snapToGrid="0">
      <p:cViewPr varScale="1">
        <p:scale>
          <a:sx n="113" d="100"/>
          <a:sy n="113" d="100"/>
        </p:scale>
        <p:origin x="54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1/7/26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17672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1/7/26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97974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1/7/26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0474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1/7/26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85986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1/7/26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86922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1/7/26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23202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1/7/26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0809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1/7/26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44704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1/7/26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98216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1/7/26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289376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1/7/26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5976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1/7/26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192324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government/news/government-unveils-ambitious-plan-to-tackle-youth-isolation-crisis-and-deliver-real-life-opportunities" TargetMode="External"/><Relationship Id="rId2" Type="http://schemas.openxmlformats.org/officeDocument/2006/relationships/hyperlink" Target="https://www.communitycare.co.uk/content/news/baby-p-social-work-s-story%20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Children Drawing And Colouring">
            <a:extLst>
              <a:ext uri="{FF2B5EF4-FFF2-40B4-BE49-F238E27FC236}">
                <a16:creationId xmlns:a16="http://schemas.microsoft.com/office/drawing/2014/main" id="{3A80B567-C982-212B-4EB9-6FCC641B5107}"/>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0AF66B7C-69F6-439C-A508-14C94AF6B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61948" y="0"/>
            <a:ext cx="7230052"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60FCB2-D54C-9609-4723-F3DCB61F081A}"/>
              </a:ext>
            </a:extLst>
          </p:cNvPr>
          <p:cNvSpPr>
            <a:spLocks noGrp="1"/>
          </p:cNvSpPr>
          <p:nvPr>
            <p:ph type="ctrTitle"/>
          </p:nvPr>
        </p:nvSpPr>
        <p:spPr>
          <a:xfrm>
            <a:off x="6638062" y="914400"/>
            <a:ext cx="4892948" cy="3427867"/>
          </a:xfrm>
        </p:spPr>
        <p:txBody>
          <a:bodyPr anchor="t">
            <a:normAutofit/>
          </a:bodyPr>
          <a:lstStyle/>
          <a:p>
            <a:pPr algn="r"/>
            <a:r>
              <a:rPr lang="en-US" dirty="0">
                <a:solidFill>
                  <a:srgbClr val="FFFFFF"/>
                </a:solidFill>
              </a:rPr>
              <a:t>Youth work in the 90s</a:t>
            </a:r>
          </a:p>
        </p:txBody>
      </p:sp>
      <p:sp>
        <p:nvSpPr>
          <p:cNvPr id="3" name="Subtitle 2">
            <a:extLst>
              <a:ext uri="{FF2B5EF4-FFF2-40B4-BE49-F238E27FC236}">
                <a16:creationId xmlns:a16="http://schemas.microsoft.com/office/drawing/2014/main" id="{36ABCEAD-6A4D-B3AE-46BC-0728E68B369F}"/>
              </a:ext>
            </a:extLst>
          </p:cNvPr>
          <p:cNvSpPr>
            <a:spLocks noGrp="1"/>
          </p:cNvSpPr>
          <p:nvPr>
            <p:ph type="subTitle" idx="1"/>
          </p:nvPr>
        </p:nvSpPr>
        <p:spPr>
          <a:xfrm>
            <a:off x="6638060" y="5253051"/>
            <a:ext cx="4892949" cy="812923"/>
          </a:xfrm>
        </p:spPr>
        <p:txBody>
          <a:bodyPr anchor="t">
            <a:normAutofit/>
          </a:bodyPr>
          <a:lstStyle/>
          <a:p>
            <a:pPr algn="r"/>
            <a:endParaRPr lang="en-US">
              <a:solidFill>
                <a:srgbClr val="FFFFFF"/>
              </a:solidFill>
            </a:endParaRPr>
          </a:p>
        </p:txBody>
      </p:sp>
      <p:cxnSp>
        <p:nvCxnSpPr>
          <p:cNvPr id="13" name="Straight Connector 12">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8376"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281585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530B1-494B-FC6D-3312-97F2E285F109}"/>
              </a:ext>
            </a:extLst>
          </p:cNvPr>
          <p:cNvSpPr>
            <a:spLocks noGrp="1"/>
          </p:cNvSpPr>
          <p:nvPr>
            <p:ph type="title"/>
          </p:nvPr>
        </p:nvSpPr>
        <p:spPr>
          <a:xfrm>
            <a:off x="549768" y="231423"/>
            <a:ext cx="10890929" cy="1097280"/>
          </a:xfrm>
        </p:spPr>
        <p:txBody>
          <a:bodyPr/>
          <a:lstStyle/>
          <a:p>
            <a:r>
              <a:rPr lang="en-US" dirty="0"/>
              <a:t>Contents </a:t>
            </a:r>
          </a:p>
        </p:txBody>
      </p:sp>
      <p:graphicFrame>
        <p:nvGraphicFramePr>
          <p:cNvPr id="7" name="Content Placeholder 6">
            <a:extLst>
              <a:ext uri="{FF2B5EF4-FFF2-40B4-BE49-F238E27FC236}">
                <a16:creationId xmlns:a16="http://schemas.microsoft.com/office/drawing/2014/main" id="{3CF79471-BC0A-6196-43BF-9F40F95B7293}"/>
              </a:ext>
            </a:extLst>
          </p:cNvPr>
          <p:cNvGraphicFramePr>
            <a:graphicFrameLocks noGrp="1"/>
          </p:cNvGraphicFramePr>
          <p:nvPr>
            <p:ph idx="1"/>
            <p:extLst>
              <p:ext uri="{D42A27DB-BD31-4B8C-83A1-F6EECF244321}">
                <p14:modId xmlns:p14="http://schemas.microsoft.com/office/powerpoint/2010/main" val="1578969312"/>
              </p:ext>
            </p:extLst>
          </p:nvPr>
        </p:nvGraphicFramePr>
        <p:xfrm>
          <a:off x="639763" y="2633663"/>
          <a:ext cx="10891836" cy="2865120"/>
        </p:xfrm>
        <a:graphic>
          <a:graphicData uri="http://schemas.openxmlformats.org/drawingml/2006/table">
            <a:tbl>
              <a:tblPr firstRow="1" bandRow="1">
                <a:tableStyleId>{5C22544A-7EE6-4342-B048-85BDC9FD1C3A}</a:tableStyleId>
              </a:tblPr>
              <a:tblGrid>
                <a:gridCol w="5445918">
                  <a:extLst>
                    <a:ext uri="{9D8B030D-6E8A-4147-A177-3AD203B41FA5}">
                      <a16:colId xmlns:a16="http://schemas.microsoft.com/office/drawing/2014/main" val="461655564"/>
                    </a:ext>
                  </a:extLst>
                </a:gridCol>
                <a:gridCol w="5445918">
                  <a:extLst>
                    <a:ext uri="{9D8B030D-6E8A-4147-A177-3AD203B41FA5}">
                      <a16:colId xmlns:a16="http://schemas.microsoft.com/office/drawing/2014/main" val="3661242990"/>
                    </a:ext>
                  </a:extLst>
                </a:gridCol>
              </a:tblGrid>
              <a:tr h="370840">
                <a:tc>
                  <a:txBody>
                    <a:bodyPr/>
                    <a:lstStyle/>
                    <a:p>
                      <a:r>
                        <a:rPr lang="en-US" dirty="0"/>
                        <a:t>Titles </a:t>
                      </a:r>
                    </a:p>
                  </a:txBody>
                  <a:tcPr/>
                </a:tc>
                <a:tc>
                  <a:txBody>
                    <a:bodyPr/>
                    <a:lstStyle/>
                    <a:p>
                      <a:r>
                        <a:rPr lang="en-US" dirty="0"/>
                        <a:t>Page number </a:t>
                      </a:r>
                    </a:p>
                  </a:txBody>
                  <a:tcPr/>
                </a:tc>
                <a:extLst>
                  <a:ext uri="{0D108BD9-81ED-4DB2-BD59-A6C34878D82A}">
                    <a16:rowId xmlns:a16="http://schemas.microsoft.com/office/drawing/2014/main" val="1471948766"/>
                  </a:ext>
                </a:extLst>
              </a:tr>
              <a:tr h="370840">
                <a:tc>
                  <a:txBody>
                    <a:bodyPr/>
                    <a:lstStyle/>
                    <a:p>
                      <a:r>
                        <a:rPr lang="en-US" dirty="0"/>
                        <a:t>How youth work in the 90s effected </a:t>
                      </a:r>
                      <a:r>
                        <a:rPr lang="en-US" dirty="0" err="1"/>
                        <a:t>indivudals</a:t>
                      </a:r>
                      <a:r>
                        <a:rPr lang="en-US" dirty="0"/>
                        <a:t> </a:t>
                      </a:r>
                    </a:p>
                  </a:txBody>
                  <a:tcPr/>
                </a:tc>
                <a:tc>
                  <a:txBody>
                    <a:bodyPr/>
                    <a:lstStyle/>
                    <a:p>
                      <a:r>
                        <a:rPr lang="en-US" dirty="0"/>
                        <a:t>3</a:t>
                      </a:r>
                    </a:p>
                  </a:txBody>
                  <a:tcPr/>
                </a:tc>
                <a:extLst>
                  <a:ext uri="{0D108BD9-81ED-4DB2-BD59-A6C34878D82A}">
                    <a16:rowId xmlns:a16="http://schemas.microsoft.com/office/drawing/2014/main" val="534317426"/>
                  </a:ext>
                </a:extLst>
              </a:tr>
              <a:tr h="370840">
                <a:tc>
                  <a:txBody>
                    <a:bodyPr/>
                    <a:lstStyle/>
                    <a:p>
                      <a:r>
                        <a:rPr lang="en-US" dirty="0"/>
                        <a:t>Cases where the social and youth system failed individuals in both decades </a:t>
                      </a:r>
                    </a:p>
                  </a:txBody>
                  <a:tcPr/>
                </a:tc>
                <a:tc>
                  <a:txBody>
                    <a:bodyPr/>
                    <a:lstStyle/>
                    <a:p>
                      <a:r>
                        <a:rPr lang="en-US" dirty="0"/>
                        <a:t>4</a:t>
                      </a:r>
                    </a:p>
                  </a:txBody>
                  <a:tcPr/>
                </a:tc>
                <a:extLst>
                  <a:ext uri="{0D108BD9-81ED-4DB2-BD59-A6C34878D82A}">
                    <a16:rowId xmlns:a16="http://schemas.microsoft.com/office/drawing/2014/main" val="2280439275"/>
                  </a:ext>
                </a:extLst>
              </a:tr>
              <a:tr h="370840">
                <a:tc>
                  <a:txBody>
                    <a:bodyPr/>
                    <a:lstStyle/>
                    <a:p>
                      <a:r>
                        <a:rPr lang="en-US" dirty="0"/>
                        <a:t>How youth work is different in this decade </a:t>
                      </a:r>
                    </a:p>
                  </a:txBody>
                  <a:tcPr/>
                </a:tc>
                <a:tc>
                  <a:txBody>
                    <a:bodyPr/>
                    <a:lstStyle/>
                    <a:p>
                      <a:r>
                        <a:rPr lang="en-US" dirty="0"/>
                        <a:t>6</a:t>
                      </a:r>
                    </a:p>
                  </a:txBody>
                  <a:tcPr/>
                </a:tc>
                <a:extLst>
                  <a:ext uri="{0D108BD9-81ED-4DB2-BD59-A6C34878D82A}">
                    <a16:rowId xmlns:a16="http://schemas.microsoft.com/office/drawing/2014/main" val="3759340622"/>
                  </a:ext>
                </a:extLst>
              </a:tr>
              <a:tr h="370840">
                <a:tc>
                  <a:txBody>
                    <a:bodyPr/>
                    <a:lstStyle/>
                    <a:p>
                      <a:r>
                        <a:rPr lang="en-US" dirty="0"/>
                        <a:t>How both decades link together </a:t>
                      </a:r>
                    </a:p>
                  </a:txBody>
                  <a:tcPr/>
                </a:tc>
                <a:tc>
                  <a:txBody>
                    <a:bodyPr/>
                    <a:lstStyle/>
                    <a:p>
                      <a:r>
                        <a:rPr lang="en-US" dirty="0"/>
                        <a:t>8</a:t>
                      </a:r>
                    </a:p>
                  </a:txBody>
                  <a:tcPr/>
                </a:tc>
                <a:extLst>
                  <a:ext uri="{0D108BD9-81ED-4DB2-BD59-A6C34878D82A}">
                    <a16:rowId xmlns:a16="http://schemas.microsoft.com/office/drawing/2014/main" val="4125881425"/>
                  </a:ext>
                </a:extLst>
              </a:tr>
              <a:tr h="370840">
                <a:tc>
                  <a:txBody>
                    <a:bodyPr/>
                    <a:lstStyle/>
                    <a:p>
                      <a:r>
                        <a:rPr lang="en-US" dirty="0"/>
                        <a:t>Youth work in 2025</a:t>
                      </a:r>
                    </a:p>
                  </a:txBody>
                  <a:tcPr/>
                </a:tc>
                <a:tc>
                  <a:txBody>
                    <a:bodyPr/>
                    <a:lstStyle/>
                    <a:p>
                      <a:r>
                        <a:rPr lang="en-US" dirty="0"/>
                        <a:t>9</a:t>
                      </a:r>
                    </a:p>
                  </a:txBody>
                  <a:tcPr/>
                </a:tc>
                <a:extLst>
                  <a:ext uri="{0D108BD9-81ED-4DB2-BD59-A6C34878D82A}">
                    <a16:rowId xmlns:a16="http://schemas.microsoft.com/office/drawing/2014/main" val="1722523036"/>
                  </a:ext>
                </a:extLst>
              </a:tr>
              <a:tr h="370840">
                <a:tc>
                  <a:txBody>
                    <a:bodyPr/>
                    <a:lstStyle/>
                    <a:p>
                      <a:r>
                        <a:rPr lang="en-US" dirty="0"/>
                        <a:t>References used </a:t>
                      </a:r>
                    </a:p>
                  </a:txBody>
                  <a:tcPr/>
                </a:tc>
                <a:tc>
                  <a:txBody>
                    <a:bodyPr/>
                    <a:lstStyle/>
                    <a:p>
                      <a:r>
                        <a:rPr lang="en-US" dirty="0"/>
                        <a:t>10</a:t>
                      </a:r>
                    </a:p>
                  </a:txBody>
                  <a:tcPr/>
                </a:tc>
                <a:extLst>
                  <a:ext uri="{0D108BD9-81ED-4DB2-BD59-A6C34878D82A}">
                    <a16:rowId xmlns:a16="http://schemas.microsoft.com/office/drawing/2014/main" val="1023048681"/>
                  </a:ext>
                </a:extLst>
              </a:tr>
            </a:tbl>
          </a:graphicData>
        </a:graphic>
      </p:graphicFrame>
    </p:spTree>
    <p:extLst>
      <p:ext uri="{BB962C8B-B14F-4D97-AF65-F5344CB8AC3E}">
        <p14:creationId xmlns:p14="http://schemas.microsoft.com/office/powerpoint/2010/main" val="3796883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B2CBB-6B67-1589-ECFB-66C52A7B4524}"/>
              </a:ext>
            </a:extLst>
          </p:cNvPr>
          <p:cNvSpPr>
            <a:spLocks noGrp="1"/>
          </p:cNvSpPr>
          <p:nvPr>
            <p:ph type="title"/>
          </p:nvPr>
        </p:nvSpPr>
        <p:spPr>
          <a:xfrm>
            <a:off x="640079" y="400756"/>
            <a:ext cx="10890929" cy="1097280"/>
          </a:xfrm>
        </p:spPr>
        <p:txBody>
          <a:bodyPr>
            <a:normAutofit fontScale="90000"/>
          </a:bodyPr>
          <a:lstStyle/>
          <a:p>
            <a:r>
              <a:rPr lang="en-GB" dirty="0"/>
              <a:t>How youth work in the 90s effected individuals?</a:t>
            </a:r>
            <a:br>
              <a:rPr lang="en-GB" dirty="0"/>
            </a:br>
            <a:endParaRPr lang="en-US" dirty="0"/>
          </a:p>
        </p:txBody>
      </p:sp>
      <p:sp>
        <p:nvSpPr>
          <p:cNvPr id="3" name="Content Placeholder 2">
            <a:extLst>
              <a:ext uri="{FF2B5EF4-FFF2-40B4-BE49-F238E27FC236}">
                <a16:creationId xmlns:a16="http://schemas.microsoft.com/office/drawing/2014/main" id="{C5B7CA05-EBBB-DC4C-D370-E95C97CF7ACC}"/>
              </a:ext>
            </a:extLst>
          </p:cNvPr>
          <p:cNvSpPr>
            <a:spLocks noGrp="1"/>
          </p:cNvSpPr>
          <p:nvPr>
            <p:ph idx="1"/>
          </p:nvPr>
        </p:nvSpPr>
        <p:spPr>
          <a:xfrm>
            <a:off x="640079" y="1273612"/>
            <a:ext cx="10890928" cy="5183632"/>
          </a:xfrm>
        </p:spPr>
        <p:txBody>
          <a:bodyPr>
            <a:normAutofit fontScale="92500" lnSpcReduction="10000"/>
          </a:bodyPr>
          <a:lstStyle/>
          <a:p>
            <a:r>
              <a:rPr lang="en-GB" dirty="0"/>
              <a:t>In the UK was shifted onwards more formal structures and was primarily focusing on the criminal justice and health services </a:t>
            </a:r>
          </a:p>
          <a:p>
            <a:r>
              <a:rPr lang="en-GB" dirty="0"/>
              <a:t>They mainly focused on individuals with drug issues, individuals with funding issues and mental health problems as in the eyes of youth work they were more at risk than anyone else of being a danger to themselves and other people.</a:t>
            </a:r>
          </a:p>
          <a:p>
            <a:r>
              <a:rPr lang="en-GB" dirty="0"/>
              <a:t>In the 90s youth work faced several challenges. In this decade there was an increase in demand for the rising post of individuals who finishes education at the age of 16, this is due to not being many employments and a dear amount if budget cuts. This then meant that individuals who did finish education at an early age was unable to become employed and provide for themselves. </a:t>
            </a:r>
          </a:p>
          <a:p>
            <a:r>
              <a:rPr lang="en-GB" dirty="0"/>
              <a:t>Due to these budget cuts, the policies for some services were forced to become formal instead on focusing on the informal side of the roles and reducing the relationship-based support these young people needed. Youth workers from the 90s tried their best to help individuals build skills through different programmes. They also tried to build bridges from educational gaps and tackle different work conditions for these individuals. </a:t>
            </a:r>
          </a:p>
          <a:p>
            <a:endParaRPr lang="en-US" dirty="0"/>
          </a:p>
        </p:txBody>
      </p:sp>
    </p:spTree>
    <p:extLst>
      <p:ext uri="{BB962C8B-B14F-4D97-AF65-F5344CB8AC3E}">
        <p14:creationId xmlns:p14="http://schemas.microsoft.com/office/powerpoint/2010/main" val="21371689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AD771-5946-04E3-026A-D949100DBA4E}"/>
              </a:ext>
            </a:extLst>
          </p:cNvPr>
          <p:cNvSpPr>
            <a:spLocks noGrp="1"/>
          </p:cNvSpPr>
          <p:nvPr>
            <p:ph type="title"/>
          </p:nvPr>
        </p:nvSpPr>
        <p:spPr>
          <a:xfrm>
            <a:off x="640079" y="0"/>
            <a:ext cx="10890929" cy="1097280"/>
          </a:xfrm>
        </p:spPr>
        <p:txBody>
          <a:bodyPr>
            <a:normAutofit fontScale="90000"/>
          </a:bodyPr>
          <a:lstStyle/>
          <a:p>
            <a:r>
              <a:rPr lang="en-GB" dirty="0"/>
              <a:t>Cases where the social and youth system failed individuals in both decades. </a:t>
            </a:r>
            <a:br>
              <a:rPr lang="en-GB" dirty="0"/>
            </a:br>
            <a:endParaRPr lang="en-US" dirty="0"/>
          </a:p>
        </p:txBody>
      </p:sp>
      <p:sp>
        <p:nvSpPr>
          <p:cNvPr id="3" name="Content Placeholder 2">
            <a:extLst>
              <a:ext uri="{FF2B5EF4-FFF2-40B4-BE49-F238E27FC236}">
                <a16:creationId xmlns:a16="http://schemas.microsoft.com/office/drawing/2014/main" id="{6205AF6F-A247-38B0-914F-EE2E90A58486}"/>
              </a:ext>
            </a:extLst>
          </p:cNvPr>
          <p:cNvSpPr>
            <a:spLocks noGrp="1"/>
          </p:cNvSpPr>
          <p:nvPr>
            <p:ph idx="1"/>
          </p:nvPr>
        </p:nvSpPr>
        <p:spPr>
          <a:xfrm>
            <a:off x="640080" y="1332089"/>
            <a:ext cx="10890928" cy="4867543"/>
          </a:xfrm>
        </p:spPr>
        <p:txBody>
          <a:bodyPr>
            <a:normAutofit fontScale="85000" lnSpcReduction="10000"/>
          </a:bodyPr>
          <a:lstStyle/>
          <a:p>
            <a:r>
              <a:rPr lang="en-GB" dirty="0"/>
              <a:t>There is a case study written by 2 female social workers from the 90s which talk about how the social and youth services failed a little girl called Victoria Climbié. Growing up Victoria lived in the suburbs of Abidjan, which is the capital of the ivory coast. She lived with her biological parents and her 7 siblings; she was the fifth child out of the 7. In 1998 Victoria’s parents thought if she moved with her great aunt and her partner to Europe that she would have a better education. In the late 1998 Victoria moved to Paris, France with her aunt and her partner. They lived in Paris for 5 months before fleeing to London, UK on the 24</a:t>
            </a:r>
            <a:r>
              <a:rPr lang="en-GB" baseline="30000" dirty="0"/>
              <a:t>th of</a:t>
            </a:r>
            <a:r>
              <a:rPr lang="en-GB" dirty="0"/>
              <a:t> April 1999. When they moved to the UK, her aunt and partner started to be physically violent towards her, which then led to her death in February 2000. Social workers and youth workers weren’t paying attention to Victoria’s presentation of herself and wasn’t looking out for any signs of possible neglect and or abuse. Victorias aunt and partner was found guilty of murder; the inquiry took evidence for all those involved like social services and police. This tragic injuries and murder of this 8nyear old girl made people realise that they had to start paying attention and looking for signals of any kind of abuse whether, it was emotional, social, mental, finical or physical or even all. Due to her death and this case, it led to the children’s act 2004, which is in place to changing the UK child protection. It also created every child matter framework, which Soley focuses on children being healthy, safe and achieving their full potential.</a:t>
            </a:r>
          </a:p>
          <a:p>
            <a:endParaRPr lang="en-US" dirty="0"/>
          </a:p>
        </p:txBody>
      </p:sp>
    </p:spTree>
    <p:extLst>
      <p:ext uri="{BB962C8B-B14F-4D97-AF65-F5344CB8AC3E}">
        <p14:creationId xmlns:p14="http://schemas.microsoft.com/office/powerpoint/2010/main" val="2363766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9B5034-6568-774F-54CF-B3840363FD62}"/>
              </a:ext>
            </a:extLst>
          </p:cNvPr>
          <p:cNvSpPr>
            <a:spLocks noGrp="1"/>
          </p:cNvSpPr>
          <p:nvPr>
            <p:ph idx="1"/>
          </p:nvPr>
        </p:nvSpPr>
        <p:spPr>
          <a:xfrm>
            <a:off x="640080" y="1241778"/>
            <a:ext cx="10890928" cy="4957854"/>
          </a:xfrm>
        </p:spPr>
        <p:txBody>
          <a:bodyPr>
            <a:normAutofit fontScale="85000" lnSpcReduction="10000"/>
          </a:bodyPr>
          <a:lstStyle/>
          <a:p>
            <a:r>
              <a:rPr lang="en-GB" dirty="0"/>
              <a:t>In London 2007 there was a 17-month-old boy called peter Connelly who died due to 50 injuries in the span of an 8-month period. This case review shown individuals how the children protection a multi-agency failed. This little boy also known as baby p was found dead in his crib and the ones who was meant to care for him were the individuals that caused this tragic loss of a child. His mother, her boyfriend and his brother was the cause of baby p death, they were then convicted of ‘causing or allowing’ his death. Peter Connely’s death was filled with pain, during the investigation of his death it came out that he had been seen 60 times by police, doctors and social workers. His death happened only a few years after the death of an 8-year-old girl called Victoria Climbié, her death was also in the same area of London. This then shown individuals about how the social service system and youth work system was failing in the area. The case review was published in 2010 and found that if the agencies paid more attention, then his death should and could have been prevented. A social workers said ‘it was unexpected. Initially there was confusion about how peter had died, but at the time there was no talk of any serious injuries.’  When the news found out about this the sun newspaper under the editorship of a women called Rebekah brooks, decided to launch a ‘baby p’ campaign and it was labelled as a ‘fight for justice’. After this effect social workers started to become defensive in their practice, also focusing more on the following procedures than what would make the most of a difference to children. A lot of social workers were scared about doing something wrong and losing their job like Shoesmith did when it came out about her practice with baby p. </a:t>
            </a:r>
          </a:p>
          <a:p>
            <a:pPr marL="0" indent="0">
              <a:buNone/>
            </a:pPr>
            <a:endParaRPr lang="en-US" dirty="0"/>
          </a:p>
        </p:txBody>
      </p:sp>
    </p:spTree>
    <p:extLst>
      <p:ext uri="{BB962C8B-B14F-4D97-AF65-F5344CB8AC3E}">
        <p14:creationId xmlns:p14="http://schemas.microsoft.com/office/powerpoint/2010/main" val="3631172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2593D-2D43-6186-BB47-71F1C8EFB299}"/>
              </a:ext>
            </a:extLst>
          </p:cNvPr>
          <p:cNvSpPr>
            <a:spLocks noGrp="1"/>
          </p:cNvSpPr>
          <p:nvPr>
            <p:ph type="title"/>
          </p:nvPr>
        </p:nvSpPr>
        <p:spPr>
          <a:xfrm>
            <a:off x="650535" y="109728"/>
            <a:ext cx="10890929" cy="1097280"/>
          </a:xfrm>
        </p:spPr>
        <p:txBody>
          <a:bodyPr>
            <a:normAutofit fontScale="90000"/>
          </a:bodyPr>
          <a:lstStyle/>
          <a:p>
            <a:r>
              <a:rPr lang="en-GB" dirty="0"/>
              <a:t>How youth work is different in this decade?</a:t>
            </a:r>
            <a:br>
              <a:rPr lang="en-GB" dirty="0"/>
            </a:br>
            <a:endParaRPr lang="en-US" dirty="0"/>
          </a:p>
        </p:txBody>
      </p:sp>
      <p:sp>
        <p:nvSpPr>
          <p:cNvPr id="3" name="Content Placeholder 2">
            <a:extLst>
              <a:ext uri="{FF2B5EF4-FFF2-40B4-BE49-F238E27FC236}">
                <a16:creationId xmlns:a16="http://schemas.microsoft.com/office/drawing/2014/main" id="{8C85799A-FBE7-DDE9-282C-307EF4C7C072}"/>
              </a:ext>
            </a:extLst>
          </p:cNvPr>
          <p:cNvSpPr>
            <a:spLocks noGrp="1"/>
          </p:cNvSpPr>
          <p:nvPr>
            <p:ph idx="1"/>
          </p:nvPr>
        </p:nvSpPr>
        <p:spPr>
          <a:xfrm>
            <a:off x="640080" y="1207008"/>
            <a:ext cx="10890928" cy="4992624"/>
          </a:xfrm>
        </p:spPr>
        <p:txBody>
          <a:bodyPr/>
          <a:lstStyle/>
          <a:p>
            <a:r>
              <a:rPr lang="en-GB" dirty="0"/>
              <a:t>Even though youth workers in this decade focus on individuals with drug issues or who are at harm of themselves and or others, they also focus on individuals who may not have anywhere to live or who are struggling with family issues. </a:t>
            </a:r>
          </a:p>
          <a:p>
            <a:r>
              <a:rPr lang="en-GB" dirty="0"/>
              <a:t>Youth workers in the decade give a lot of support and advice to all kinds of individuals whether they have a support worker or not. Most places within the UK have youth clubs for individuals from the ages of 11-25 to go to after school, if they are unable to go home to their parents/ guardians or even if they just lead to go somewhere to speak to someone. </a:t>
            </a:r>
          </a:p>
          <a:p>
            <a:r>
              <a:rPr lang="en-GB" dirty="0"/>
              <a:t>In this decade young people are more connected to their youth workers due to the use of technology, like smartphones, laptops and social media. This makes it easier for the individuals to get hold of their youth workers easier than back in the 90s. this also allows the worker and individual to stay connected and stay informed on all decisions and updates needed to be done for the individuals progress in life. </a:t>
            </a:r>
          </a:p>
          <a:p>
            <a:endParaRPr lang="en-US" dirty="0"/>
          </a:p>
        </p:txBody>
      </p:sp>
    </p:spTree>
    <p:extLst>
      <p:ext uri="{BB962C8B-B14F-4D97-AF65-F5344CB8AC3E}">
        <p14:creationId xmlns:p14="http://schemas.microsoft.com/office/powerpoint/2010/main" val="405599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BB1A6F-7D6A-4472-6030-B12018DCBF3E}"/>
              </a:ext>
            </a:extLst>
          </p:cNvPr>
          <p:cNvSpPr>
            <a:spLocks noGrp="1"/>
          </p:cNvSpPr>
          <p:nvPr>
            <p:ph idx="1"/>
          </p:nvPr>
        </p:nvSpPr>
        <p:spPr>
          <a:xfrm>
            <a:off x="640080" y="1117600"/>
            <a:ext cx="10890928" cy="5082032"/>
          </a:xfrm>
        </p:spPr>
        <p:txBody>
          <a:bodyPr>
            <a:normAutofit lnSpcReduction="10000"/>
          </a:bodyPr>
          <a:lstStyle/>
          <a:p>
            <a:r>
              <a:rPr lang="en-GB" dirty="0"/>
              <a:t>Youth workers are now able to keep in contact with the individual and support them in any way needed, whether this is for physical, intellectual, social and emotional support. There is more support in this decade than there was in the 90s with different assistance and websites for individuals to investigate for any support needed, like youth matters. </a:t>
            </a:r>
          </a:p>
          <a:p>
            <a:r>
              <a:rPr lang="en-GB" dirty="0"/>
              <a:t>Workers in this decade mainly focus on building positive relations with individuals so that the individuals can feel safe enough to open and talk to them about life experiences whether they are positive or negative. Being able to open to youth workers shows the individuals they can trust them and be honest with them in any case. </a:t>
            </a:r>
          </a:p>
          <a:p>
            <a:r>
              <a:rPr lang="en-GB" dirty="0"/>
              <a:t>In this decade youth and social workers show empathy and make sure they do what is best for the children and not just what is formally allowed to be done. This is due to the horrific accidents that happened In the 90s and early 2000s. youth workers now work alongside social workers to assist them in anything they need to do with young people, whether it is support or someone just to listen to the individual, so that they can work as a team and figure out the best outcome for everyone involved. </a:t>
            </a:r>
          </a:p>
          <a:p>
            <a:endParaRPr lang="en-GB" dirty="0"/>
          </a:p>
          <a:p>
            <a:endParaRPr lang="en-US" dirty="0"/>
          </a:p>
        </p:txBody>
      </p:sp>
    </p:spTree>
    <p:extLst>
      <p:ext uri="{BB962C8B-B14F-4D97-AF65-F5344CB8AC3E}">
        <p14:creationId xmlns:p14="http://schemas.microsoft.com/office/powerpoint/2010/main" val="3515687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6F59B-FBF3-6FD4-B86B-BD866A335E7A}"/>
              </a:ext>
            </a:extLst>
          </p:cNvPr>
          <p:cNvSpPr>
            <a:spLocks noGrp="1"/>
          </p:cNvSpPr>
          <p:nvPr>
            <p:ph type="title"/>
          </p:nvPr>
        </p:nvSpPr>
        <p:spPr>
          <a:xfrm>
            <a:off x="650535" y="254001"/>
            <a:ext cx="10890929" cy="1097280"/>
          </a:xfrm>
        </p:spPr>
        <p:txBody>
          <a:bodyPr>
            <a:normAutofit fontScale="90000"/>
          </a:bodyPr>
          <a:lstStyle/>
          <a:p>
            <a:r>
              <a:rPr lang="en-GB" dirty="0"/>
              <a:t>How both decades link together </a:t>
            </a:r>
            <a:br>
              <a:rPr lang="en-GB" dirty="0"/>
            </a:br>
            <a:endParaRPr lang="en-US" dirty="0"/>
          </a:p>
        </p:txBody>
      </p:sp>
      <p:sp>
        <p:nvSpPr>
          <p:cNvPr id="3" name="Content Placeholder 2">
            <a:extLst>
              <a:ext uri="{FF2B5EF4-FFF2-40B4-BE49-F238E27FC236}">
                <a16:creationId xmlns:a16="http://schemas.microsoft.com/office/drawing/2014/main" id="{7FF7C20F-BE70-A190-DDFB-86D6249C84D7}"/>
              </a:ext>
            </a:extLst>
          </p:cNvPr>
          <p:cNvSpPr>
            <a:spLocks noGrp="1"/>
          </p:cNvSpPr>
          <p:nvPr>
            <p:ph idx="1"/>
          </p:nvPr>
        </p:nvSpPr>
        <p:spPr>
          <a:xfrm>
            <a:off x="640080" y="1351281"/>
            <a:ext cx="10890928" cy="4848351"/>
          </a:xfrm>
        </p:spPr>
        <p:txBody>
          <a:bodyPr/>
          <a:lstStyle/>
          <a:p>
            <a:r>
              <a:rPr lang="en-GB" dirty="0"/>
              <a:t>Both these decades where different when it came too youth work, like there is more support from different authorities in this decade compared to the 90s. but there are some links between them like, youth workers have also cared about the individuals and wanted to support them within the first stages of their adulthood. But these decades both had youth centres individuals could attend. Both decades helped individuals with drug issues and who are or were at risk of hurting themselves and/or other individuals around them. Both decades allowed individuals to go to on trips, but these trips were different in both decades. </a:t>
            </a:r>
          </a:p>
          <a:p>
            <a:endParaRPr lang="en-US" dirty="0"/>
          </a:p>
        </p:txBody>
      </p:sp>
    </p:spTree>
    <p:extLst>
      <p:ext uri="{BB962C8B-B14F-4D97-AF65-F5344CB8AC3E}">
        <p14:creationId xmlns:p14="http://schemas.microsoft.com/office/powerpoint/2010/main" val="342464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23900-3BA4-60C4-0CB5-9B307FC2D45F}"/>
              </a:ext>
            </a:extLst>
          </p:cNvPr>
          <p:cNvSpPr>
            <a:spLocks noGrp="1"/>
          </p:cNvSpPr>
          <p:nvPr>
            <p:ph type="title"/>
          </p:nvPr>
        </p:nvSpPr>
        <p:spPr>
          <a:xfrm>
            <a:off x="640079" y="254001"/>
            <a:ext cx="10890929" cy="1097280"/>
          </a:xfrm>
        </p:spPr>
        <p:txBody>
          <a:bodyPr>
            <a:normAutofit fontScale="90000"/>
          </a:bodyPr>
          <a:lstStyle/>
          <a:p>
            <a:r>
              <a:rPr lang="en-GB" dirty="0"/>
              <a:t>Youth work in 2025</a:t>
            </a:r>
            <a:br>
              <a:rPr lang="en-GB" dirty="0"/>
            </a:br>
            <a:endParaRPr lang="en-US" dirty="0"/>
          </a:p>
        </p:txBody>
      </p:sp>
      <p:sp>
        <p:nvSpPr>
          <p:cNvPr id="3" name="Content Placeholder 2">
            <a:extLst>
              <a:ext uri="{FF2B5EF4-FFF2-40B4-BE49-F238E27FC236}">
                <a16:creationId xmlns:a16="http://schemas.microsoft.com/office/drawing/2014/main" id="{7A99A3B8-5A8A-C355-EA5F-5B0EEA749D68}"/>
              </a:ext>
            </a:extLst>
          </p:cNvPr>
          <p:cNvSpPr>
            <a:spLocks noGrp="1"/>
          </p:cNvSpPr>
          <p:nvPr>
            <p:ph idx="1"/>
          </p:nvPr>
        </p:nvSpPr>
        <p:spPr>
          <a:xfrm>
            <a:off x="640080" y="1351281"/>
            <a:ext cx="10890928" cy="4848351"/>
          </a:xfrm>
        </p:spPr>
        <p:txBody>
          <a:bodyPr/>
          <a:lstStyle/>
          <a:p>
            <a:r>
              <a:rPr lang="en-GB" dirty="0"/>
              <a:t>In 2025 the UK government came up with an ambitious 10-year plan to give 500,000 more young people a trusted adult outside their home life to equip them with life skills, resilience and to teach them how to stay safe online. The NYS is going to deliver 250 new or refurbished youth centres, 50 young future hubs and new support for young people which is backed by over £500 million. </a:t>
            </a:r>
          </a:p>
          <a:p>
            <a:r>
              <a:rPr lang="en-GB" dirty="0"/>
              <a:t>Youth work in 2025 is more important than it has ever been as children and young people are stuck online and more prone to abuse. Young people these days are always stuck on their phones and social media which puts them at risk of adults who aren’t so kind and can cause harm to these individuals. This is why the government are making more youth hub centres so that individuals can go there and see friends and make friends and be safe whilst doing it. </a:t>
            </a:r>
          </a:p>
          <a:p>
            <a:endParaRPr lang="en-US" dirty="0"/>
          </a:p>
        </p:txBody>
      </p:sp>
    </p:spTree>
    <p:extLst>
      <p:ext uri="{BB962C8B-B14F-4D97-AF65-F5344CB8AC3E}">
        <p14:creationId xmlns:p14="http://schemas.microsoft.com/office/powerpoint/2010/main" val="2529943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89C3A-B4E3-9857-792B-69359ADC5E84}"/>
              </a:ext>
            </a:extLst>
          </p:cNvPr>
          <p:cNvSpPr>
            <a:spLocks noGrp="1"/>
          </p:cNvSpPr>
          <p:nvPr>
            <p:ph type="title"/>
          </p:nvPr>
        </p:nvSpPr>
        <p:spPr>
          <a:xfrm>
            <a:off x="640079" y="276578"/>
            <a:ext cx="10890929" cy="1097280"/>
          </a:xfrm>
        </p:spPr>
        <p:txBody>
          <a:bodyPr>
            <a:normAutofit fontScale="90000"/>
          </a:bodyPr>
          <a:lstStyle/>
          <a:p>
            <a:r>
              <a:rPr lang="en-GB" dirty="0"/>
              <a:t>References used:</a:t>
            </a:r>
            <a:br>
              <a:rPr lang="en-GB" dirty="0"/>
            </a:br>
            <a:endParaRPr lang="en-US" dirty="0"/>
          </a:p>
        </p:txBody>
      </p:sp>
      <p:sp>
        <p:nvSpPr>
          <p:cNvPr id="3" name="Content Placeholder 2">
            <a:extLst>
              <a:ext uri="{FF2B5EF4-FFF2-40B4-BE49-F238E27FC236}">
                <a16:creationId xmlns:a16="http://schemas.microsoft.com/office/drawing/2014/main" id="{8AB13AB5-C86C-D998-EA9D-DE0754E51BC0}"/>
              </a:ext>
            </a:extLst>
          </p:cNvPr>
          <p:cNvSpPr>
            <a:spLocks noGrp="1"/>
          </p:cNvSpPr>
          <p:nvPr>
            <p:ph idx="1"/>
          </p:nvPr>
        </p:nvSpPr>
        <p:spPr>
          <a:xfrm>
            <a:off x="640080" y="1253067"/>
            <a:ext cx="10890928" cy="4946565"/>
          </a:xfrm>
        </p:spPr>
        <p:txBody>
          <a:bodyPr/>
          <a:lstStyle/>
          <a:p>
            <a:r>
              <a:rPr lang="en-GB" dirty="0"/>
              <a:t>Cases where the social and youth system failed individuals in both decades. </a:t>
            </a:r>
          </a:p>
          <a:p>
            <a:pPr marL="0" indent="0">
              <a:buNone/>
            </a:pPr>
            <a:r>
              <a:rPr lang="en-GB" dirty="0"/>
              <a:t>McNicoll. A, (3 </a:t>
            </a:r>
            <a:r>
              <a:rPr lang="en-GB" dirty="0" err="1"/>
              <a:t>aug</a:t>
            </a:r>
            <a:r>
              <a:rPr lang="en-GB" dirty="0"/>
              <a:t> 2025), Baby p: social work’s story (online), available at: </a:t>
            </a:r>
          </a:p>
          <a:p>
            <a:pPr marL="0" indent="0">
              <a:buNone/>
            </a:pPr>
            <a:r>
              <a:rPr lang="en-GB" u="sng" dirty="0">
                <a:hlinkClick r:id="rId2"/>
              </a:rPr>
              <a:t>https://www.communitycare.co.uk/content/news/baby-p-social-work-s-story%203</a:t>
            </a:r>
            <a:r>
              <a:rPr lang="en-GB" dirty="0"/>
              <a:t> </a:t>
            </a:r>
          </a:p>
          <a:p>
            <a:pPr marL="0" indent="0">
              <a:buNone/>
            </a:pPr>
            <a:endParaRPr lang="en-GB" dirty="0"/>
          </a:p>
          <a:p>
            <a:r>
              <a:rPr lang="en-GB" dirty="0"/>
              <a:t>Youth work in 2025</a:t>
            </a:r>
          </a:p>
          <a:p>
            <a:pPr marL="0" indent="0">
              <a:buNone/>
            </a:pPr>
            <a:r>
              <a:rPr lang="en-GB" dirty="0"/>
              <a:t>Department of culture, media and sport, the rt hon sir Keir MP and the rt hon Lisa Nady MP, 10 dec 25, government unveils ambitious plans to tackle youth isolation crisis and deliver real life opportunities (online), available at: </a:t>
            </a:r>
          </a:p>
          <a:p>
            <a:pPr marL="0" indent="0">
              <a:buNone/>
            </a:pPr>
            <a:r>
              <a:rPr lang="en-GB" u="sng" dirty="0">
                <a:hlinkClick r:id="rId3"/>
              </a:rPr>
              <a:t>https://www.gov.uk/government/news/government-unveils-ambitious-plan-to-tackle-youth-isolation-crisis-and-deliver-real-life-opportunities</a:t>
            </a:r>
            <a:r>
              <a:rPr lang="en-GB" dirty="0"/>
              <a:t> </a:t>
            </a:r>
          </a:p>
          <a:p>
            <a:endParaRPr lang="en-US" dirty="0"/>
          </a:p>
        </p:txBody>
      </p:sp>
    </p:spTree>
    <p:extLst>
      <p:ext uri="{BB962C8B-B14F-4D97-AF65-F5344CB8AC3E}">
        <p14:creationId xmlns:p14="http://schemas.microsoft.com/office/powerpoint/2010/main" val="3069759901"/>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25</TotalTime>
  <Words>1766</Words>
  <Application>Microsoft Macintosh PowerPoint</Application>
  <PresentationFormat>Widescreen</PresentationFormat>
  <Paragraphs>44</Paragraphs>
  <Slides>10</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Grandview Display</vt:lpstr>
      <vt:lpstr>DashVTI</vt:lpstr>
      <vt:lpstr>Youth work in the 90s</vt:lpstr>
      <vt:lpstr>Contents </vt:lpstr>
      <vt:lpstr>How youth work in the 90s effected individuals? </vt:lpstr>
      <vt:lpstr>Cases where the social and youth system failed individuals in both decades.  </vt:lpstr>
      <vt:lpstr>PowerPoint Presentation</vt:lpstr>
      <vt:lpstr>How youth work is different in this decade? </vt:lpstr>
      <vt:lpstr>PowerPoint Presentation</vt:lpstr>
      <vt:lpstr>How both decades link together  </vt:lpstr>
      <vt:lpstr>Youth work in 2025 </vt:lpstr>
      <vt:lpstr>References used: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Chloe Greenslade (2518127)</dc:creator>
  <cp:lastModifiedBy>Chloe Greenslade (2518127)</cp:lastModifiedBy>
  <cp:revision>1</cp:revision>
  <dcterms:created xsi:type="dcterms:W3CDTF">2026-01-07T19:08:10Z</dcterms:created>
  <dcterms:modified xsi:type="dcterms:W3CDTF">2026-01-07T19:33:13Z</dcterms:modified>
</cp:coreProperties>
</file>