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62" autoAdjust="0"/>
    <p:restoredTop sz="95833" autoAdjust="0"/>
  </p:normalViewPr>
  <p:slideViewPr>
    <p:cSldViewPr>
      <p:cViewPr varScale="1">
        <p:scale>
          <a:sx n="16" d="100"/>
          <a:sy n="16" d="100"/>
        </p:scale>
        <p:origin x="1618" y="106"/>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2513022" y="4983045"/>
            <a:ext cx="14614525" cy="1342144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Introduction</a:t>
            </a:r>
          </a:p>
          <a:p>
            <a:r>
              <a:rPr lang="en-GB" sz="4000" dirty="0">
                <a:latin typeface="Arial" panose="020B0604020202020204" pitchFamily="34" charset="0"/>
                <a:ea typeface="Tahoma" panose="020B0604030504040204" pitchFamily="34" charset="0"/>
              </a:rPr>
              <a:t>The physical demands of modern sport continue to increase, exposing athletes to greater training loads and a higher risk of injury (Gabbett, 2016; Alquist et al., 2020). This highlights the importance of effective injury prevention strategies across all levels of sport (Hägglund et al., 2013). Hamstring injuries are </a:t>
            </a:r>
            <a:r>
              <a:rPr lang="en-GB" sz="4000" dirty="0" err="1">
                <a:latin typeface="Arial" panose="020B0604020202020204" pitchFamily="34" charset="0"/>
                <a:ea typeface="Tahoma" panose="020B0604030504040204" pitchFamily="34" charset="0"/>
              </a:rPr>
              <a:t>pearticularly</a:t>
            </a:r>
            <a:r>
              <a:rPr lang="en-GB" sz="4000" dirty="0">
                <a:latin typeface="Arial" panose="020B0604020202020204" pitchFamily="34" charset="0"/>
                <a:ea typeface="Tahoma" panose="020B0604030504040204" pitchFamily="34" charset="0"/>
              </a:rPr>
              <a:t> common in football, accounting for 12% of injuries in elite European male teams (Al Attar et al., 2016), and frequently occur during the late swing phase of sprinting when the hamstrings are eccentrically loaded (</a:t>
            </a:r>
            <a:r>
              <a:rPr lang="en-GB" sz="4000" dirty="0" err="1">
                <a:latin typeface="Arial" panose="020B0604020202020204" pitchFamily="34" charset="0"/>
                <a:ea typeface="Tahoma" panose="020B0604030504040204" pitchFamily="34" charset="0"/>
              </a:rPr>
              <a:t>Schache</a:t>
            </a:r>
            <a:r>
              <a:rPr lang="en-GB" sz="4000" dirty="0">
                <a:latin typeface="Arial" panose="020B0604020202020204" pitchFamily="34" charset="0"/>
                <a:ea typeface="Tahoma" panose="020B0604030504040204" pitchFamily="34" charset="0"/>
              </a:rPr>
              <a:t> et al., 2012).</a:t>
            </a:r>
          </a:p>
          <a:p>
            <a:r>
              <a:rPr lang="en-GB" sz="4000" dirty="0">
                <a:latin typeface="Arial" panose="020B0604020202020204" pitchFamily="34" charset="0"/>
                <a:ea typeface="Tahoma" panose="020B0604030504040204" pitchFamily="34" charset="0"/>
              </a:rPr>
              <a:t>The hamstrings, consisting of the biceps femoris, semitendinosus, and semimembranosus, are responsible for hip extension and knee flexion (Standring, 2016; Neumann, 2010). Football requires repeated high-intensity movements such as sprinting, cutting, and decelerating, making hamstring strength essential for both performance and injury reduction (Stølen et al., 2005; Suchomel et al., 2016). Research has shown that strength training can reduce sports injuries by over two thirds and halve overuse injuries (Lauersen et al., 2014),.</a:t>
            </a: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2257583" y="18638307"/>
            <a:ext cx="14869964" cy="1403700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Aims and Method</a:t>
            </a:r>
          </a:p>
          <a:p>
            <a:r>
              <a:rPr lang="en-GB" sz="4000" dirty="0">
                <a:latin typeface="Arial" panose="020B0604020202020204" pitchFamily="34" charset="0"/>
              </a:rPr>
              <a:t>The primary aim of this study was to compare the effects of an eccentric-only hamstring training programme versus a concentric-only hamstring training programme on hamstring strength in male footballers aged 18 and over. A secondary aim was to monitor injury incidence during both interventions.</a:t>
            </a:r>
          </a:p>
          <a:p>
            <a:r>
              <a:rPr lang="en-GB" sz="4000" dirty="0">
                <a:latin typeface="Arial" panose="020B0604020202020204" pitchFamily="34" charset="0"/>
              </a:rPr>
              <a:t>The hypothesis was that the eccentric training group would demonstrate greater improvements in hamstring strength. Ten amateur male footballers were recruited and randomly allocated into two groups: an eccentric group and a concentric group. Both groups completed a 4-week intervention and performed two hamstring-focused sessions per week. Baseline and post-intervention hamstring strength was assessed using a (1RM)  test on the leg curl machine. Testing was preceded by a standardised modified FIFA 11+ warm-up. The eccentric group performed two exercises: a split-stance Romanian deadlift and a band-assisted Nordic hamstring exercise. The concentric group performed matched exercises with the eccentric phase removed. Both groups trained in the 3–6 repetition range and applied progressive overload.</a:t>
            </a:r>
          </a:p>
          <a:p>
            <a:r>
              <a:rPr lang="en-GB" sz="4000" dirty="0">
                <a:latin typeface="Arial" panose="020B0604020202020204" pitchFamily="34" charset="0"/>
              </a:rPr>
              <a:t>Injury surveillance was conducted through weekly athlete and coach check-ins. </a:t>
            </a: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8394228" y="5039494"/>
            <a:ext cx="14614525" cy="2283941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Results</a:t>
            </a:r>
          </a:p>
          <a:p>
            <a:endParaRPr lang="en-GB" sz="4000" dirty="0"/>
          </a:p>
          <a:p>
            <a:r>
              <a:rPr lang="en-GB" sz="4000" dirty="0"/>
              <a:t>An independent t-test was conducted to determine whether there was a significant difference in hamstring curl one repetition maximum (1RM) between the eccentric-only and concentric-only groups prior to the intervention. Results showed no significant difference between groups, t(8) = 0.35, p = .73, indicating that both groups were similar in baseline hamstring strength. Group 1 (eccentric) demonstrated a mean 1RM of 49.00 kg (SD = 9.62), while Group 2 (concentric) recorded a mean of 47.00 kg (SD = 8.37).</a:t>
            </a:r>
          </a:p>
          <a:p>
            <a:r>
              <a:rPr lang="en-GB" sz="4000" dirty="0"/>
              <a:t>Following the four-week intervention, participants completed post-program testing. An additional independent t-test was used to compare post-intervention hamstring curl 1RM values between the groups. Results again showed no statistically significant difference, t(8) = 0.77, p = .46. Group 1 demonstrated a higher mean strength value following the intervention (M = 55.00 kg, SD = 7.91) compared with Group 2 (M = 50.00 kg, SD = 6.12), although the difference was not significant and may have occurred by chance.</a:t>
            </a:r>
          </a:p>
          <a:p>
            <a:r>
              <a:rPr lang="en-GB" sz="4000" dirty="0"/>
              <a:t>Paired samples t-tests were also conducted to assess within-group changes from pre- to post-intervention. The eccentric-only group demonstrated a statistically significant increase in hamstring curl 1RM, improving from a mean of 49.00 kg pre-intervention to 55.00 kg post-intervention, t(4) = 3.21, p &lt; .05. This represented an average strength increase of 6.00 kg following the intervention.</a:t>
            </a:r>
          </a:p>
          <a:p>
            <a:r>
              <a:rPr lang="en-GB" sz="4000" dirty="0"/>
              <a:t>The concentric-only group also improved, increasing mean 1RM values from 47.00 kg to 50.00 kg, representing an average increase of 3.00 kg. However, this improvement did not reach statistical significance, t(4) = 2.45, p = .070. Overall, the findings suggest that eccentric-only hamstring training may be more effective for improving hamstring strength than concentric-only training over a four-week period.</a:t>
            </a: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265417" y="5251923"/>
            <a:ext cx="14616112" cy="14061625"/>
          </a:xfrm>
          <a:prstGeom prst="rect">
            <a:avLst/>
          </a:prstGeom>
          <a:no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p>
          <a:p>
            <a:pPr>
              <a:lnSpc>
                <a:spcPct val="80000"/>
              </a:lnSpc>
              <a:spcBef>
                <a:spcPct val="50000"/>
              </a:spcBef>
            </a:pPr>
            <a:endParaRPr lang="en-GB" altLang="en-US" sz="3200" u="sng" dirty="0">
              <a:latin typeface="Arial" panose="020B0604020202020204" pitchFamily="34" charset="0"/>
            </a:endParaRPr>
          </a:p>
          <a:p>
            <a:r>
              <a:rPr lang="en-GB" sz="4000" dirty="0"/>
              <a:t>This randomised controlled trial aimed to compare the effects of eccentric-only and concentric-only hamstring training on hamstring strength and injury occurrence in amateur footballers. Pre-intervention testing showed no significant differences between groups, confirming that participants began the study with similar hamstring strength levels. Post-intervention testing also showed no significant differences between groups overall; however, paired sample analysis demonstrated that the eccentric-only group achieved a statistically significant increase in hamstring strength, whereas the concentric-only group did not. These findings suggest that eccentric training may be more effective for improving hamstring strength over a four-week period.</a:t>
            </a:r>
          </a:p>
          <a:p>
            <a:r>
              <a:rPr lang="en-GB" sz="4000" dirty="0"/>
              <a:t>No injuries were reported during the intervention, indicating that both programmes were safe and manageable for participants. The findings support previous research suggesting eccentric training produces greater strength adaptations and increases fascicle length, which may reduce injury risk (Douglas et al., 2017; Timmins et al., 2016).</a:t>
            </a: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230211" y="19805714"/>
            <a:ext cx="14616112" cy="1142705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4000" u="sng" dirty="0">
                <a:latin typeface="Arial" panose="020B0604020202020204" pitchFamily="34" charset="0"/>
              </a:rPr>
              <a:t>Reflection</a:t>
            </a:r>
          </a:p>
          <a:p>
            <a:endParaRPr lang="en-GB" sz="4000" dirty="0"/>
          </a:p>
          <a:p>
            <a:r>
              <a:rPr lang="en-GB" sz="4000" dirty="0"/>
              <a:t>Despite these findings, the study had several limitations, including a small sample size, short intervention period, limited monitoring of fatigue, recovery, and technique, and the use of a hamstring curl machine rather than more sensitive assessment tools such as the Norbord. However, the controlled design strengthened reliability, as both groups followed structured programmes over the same timeframe. The use of an objective measure, the hamstring curl one-repetition maximum, also improved the accuracy and reproducibility of the data while providing a clear performance baseline for participants. Future research should use larger sample sizes, longer interventions, and more advanced strength testing methods to further investigate the effectiveness of eccentric and concentric hamstring training in footballers.</a:t>
            </a:r>
          </a:p>
          <a:p>
            <a:pPr>
              <a:lnSpc>
                <a:spcPct val="80000"/>
              </a:lnSpc>
              <a:spcBef>
                <a:spcPct val="50000"/>
              </a:spcBef>
            </a:pPr>
            <a:endParaRPr lang="en-GB" altLang="en-US" sz="3200" dirty="0">
              <a:ea typeface="Tahoma" panose="020B0604030504040204" pitchFamily="34" charset="0"/>
              <a:cs typeface="Tahoma" panose="020B0604030504040204" pitchFamily="34" charset="0"/>
            </a:endParaRPr>
          </a:p>
        </p:txBody>
      </p:sp>
      <p:sp>
        <p:nvSpPr>
          <p:cNvPr id="3" name="Rectangle 2">
            <a:extLst>
              <a:ext uri="{FF2B5EF4-FFF2-40B4-BE49-F238E27FC236}">
                <a16:creationId xmlns:a16="http://schemas.microsoft.com/office/drawing/2014/main" id="{B15FE1CF-AA93-5701-9292-DE0915543DC3}"/>
              </a:ext>
            </a:extLst>
          </p:cNvPr>
          <p:cNvSpPr/>
          <p:nvPr/>
        </p:nvSpPr>
        <p:spPr bwMode="auto">
          <a:xfrm>
            <a:off x="2488632" y="1049488"/>
            <a:ext cx="46392897" cy="3699744"/>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none" lIns="91440" tIns="45720" rIns="91440" bIns="45720" numCol="1" rtlCol="0" anchor="ctr" anchorCtr="0" compatLnSpc="1">
            <a:prstTxWarp prst="textNoShape">
              <a:avLst/>
            </a:prstTxWarp>
          </a:bodyPr>
          <a:lstStyle/>
          <a:p>
            <a:pPr algn="ctr"/>
            <a:r>
              <a:rPr lang="en-GB" sz="7200" b="1" u="sng" dirty="0"/>
              <a:t>Which has the Greater Effect on Hamstring Strength, Eccentric or Concentric Hamstring Exercises?</a:t>
            </a:r>
            <a:r>
              <a:rPr lang="en-GB" sz="7200" dirty="0"/>
              <a:t> </a:t>
            </a:r>
            <a:endParaRPr kumimoji="0" lang="en-GB" sz="7200" b="0" i="0" u="none" strike="noStrike" cap="none" normalizeH="0" baseline="0" dirty="0">
              <a:ln>
                <a:noFill/>
              </a:ln>
              <a:solidFill>
                <a:schemeClr val="tx1"/>
              </a:solidFill>
              <a:effectLst/>
              <a:latin typeface="Tahoma" charset="0"/>
              <a:cs typeface="Arial" charset="0"/>
            </a:endParaRP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4885</TotalTime>
  <Pages>1</Pages>
  <Words>1018</Words>
  <Application>Microsoft Office PowerPoint</Application>
  <PresentationFormat>Custom</PresentationFormat>
  <Paragraphs>21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Tahoma</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sign in</dc:creator>
  <cp:keywords/>
  <dc:description/>
  <cp:lastModifiedBy>Matthew Francis (2318301)</cp:lastModifiedBy>
  <cp:revision>157</cp:revision>
  <cp:lastPrinted>2002-10-23T01:36:31Z</cp:lastPrinted>
  <dcterms:created xsi:type="dcterms:W3CDTF">1997-03-12T11:49:38Z</dcterms:created>
  <dcterms:modified xsi:type="dcterms:W3CDTF">2026-05-08T12:27:36Z</dcterms:modified>
  <cp:category/>
</cp:coreProperties>
</file>