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258" r:id="rId5"/>
    <p:sldId id="651" r:id="rId6"/>
    <p:sldId id="273" r:id="rId7"/>
    <p:sldId id="643" r:id="rId8"/>
    <p:sldId id="589" r:id="rId9"/>
    <p:sldId id="635" r:id="rId10"/>
    <p:sldId id="606" r:id="rId11"/>
    <p:sldId id="641" r:id="rId12"/>
    <p:sldId id="607" r:id="rId13"/>
    <p:sldId id="591" r:id="rId14"/>
    <p:sldId id="593" r:id="rId15"/>
    <p:sldId id="564" r:id="rId16"/>
    <p:sldId id="642" r:id="rId17"/>
    <p:sldId id="610" r:id="rId18"/>
    <p:sldId id="611" r:id="rId19"/>
    <p:sldId id="612" r:id="rId20"/>
    <p:sldId id="613" r:id="rId21"/>
    <p:sldId id="614" r:id="rId22"/>
    <p:sldId id="592" r:id="rId23"/>
    <p:sldId id="595" r:id="rId24"/>
    <p:sldId id="629" r:id="rId25"/>
    <p:sldId id="644" r:id="rId26"/>
    <p:sldId id="565" r:id="rId27"/>
    <p:sldId id="577" r:id="rId28"/>
    <p:sldId id="421" r:id="rId29"/>
    <p:sldId id="645" r:id="rId30"/>
    <p:sldId id="615" r:id="rId31"/>
    <p:sldId id="646" r:id="rId32"/>
    <p:sldId id="616" r:id="rId33"/>
    <p:sldId id="650"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960AFE-76CD-8F5A-EF37-B79AE6981D6B}" v="14" dt="2025-06-02T11:52:03.637"/>
    <p1510:client id="{4C15DC84-4A14-C60A-57FC-D26B394E69CC}" v="4" dt="2025-06-02T20:09:03.470"/>
    <p1510:client id="{4C6FED9B-B5CC-1A74-C495-3715E5E01257}" v="21" dt="2025-06-02T09:49:01.457"/>
    <p1510:client id="{76922100-29B7-C3B3-BE05-4D9BE5F55228}" v="172" dt="2025-06-01T19:48:06.5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mdi Hussain" userId="S::h.hussain@uwtsd.ac.uk::13caa6ac-9b40-4889-b031-a06d1854f9c6" providerId="AD" clId="Web-{E2BC6E2C-DB98-4F27-22E5-A55BD2A85768}"/>
    <pc:docChg chg="addSld delSld modSld">
      <pc:chgData name="Hamdi Hussain" userId="S::h.hussain@uwtsd.ac.uk::13caa6ac-9b40-4889-b031-a06d1854f9c6" providerId="AD" clId="Web-{E2BC6E2C-DB98-4F27-22E5-A55BD2A85768}" dt="2025-05-31T13:32:47.118" v="140"/>
      <pc:docMkLst>
        <pc:docMk/>
      </pc:docMkLst>
      <pc:sldChg chg="modSp">
        <pc:chgData name="Hamdi Hussain" userId="S::h.hussain@uwtsd.ac.uk::13caa6ac-9b40-4889-b031-a06d1854f9c6" providerId="AD" clId="Web-{E2BC6E2C-DB98-4F27-22E5-A55BD2A85768}" dt="2025-05-31T13:24:04.312" v="136"/>
        <pc:sldMkLst>
          <pc:docMk/>
          <pc:sldMk cId="1720009739" sldId="577"/>
        </pc:sldMkLst>
        <pc:graphicFrameChg chg="mod modGraphic">
          <ac:chgData name="Hamdi Hussain" userId="S::h.hussain@uwtsd.ac.uk::13caa6ac-9b40-4889-b031-a06d1854f9c6" providerId="AD" clId="Web-{E2BC6E2C-DB98-4F27-22E5-A55BD2A85768}" dt="2025-05-31T13:24:04.312" v="136"/>
          <ac:graphicFrameMkLst>
            <pc:docMk/>
            <pc:sldMk cId="1720009739" sldId="577"/>
            <ac:graphicFrameMk id="3" creationId="{508F4C55-D876-4306-B32C-FC4BDF32AD24}"/>
          </ac:graphicFrameMkLst>
        </pc:graphicFrameChg>
      </pc:sldChg>
      <pc:sldChg chg="del">
        <pc:chgData name="Hamdi Hussain" userId="S::h.hussain@uwtsd.ac.uk::13caa6ac-9b40-4889-b031-a06d1854f9c6" providerId="AD" clId="Web-{E2BC6E2C-DB98-4F27-22E5-A55BD2A85768}" dt="2025-05-31T12:56:41.968" v="1"/>
        <pc:sldMkLst>
          <pc:docMk/>
          <pc:sldMk cId="1983099844" sldId="590"/>
        </pc:sldMkLst>
      </pc:sldChg>
      <pc:sldChg chg="modSp">
        <pc:chgData name="Hamdi Hussain" userId="S::h.hussain@uwtsd.ac.uk::13caa6ac-9b40-4889-b031-a06d1854f9c6" providerId="AD" clId="Web-{E2BC6E2C-DB98-4F27-22E5-A55BD2A85768}" dt="2025-05-31T13:19:20.759" v="13" actId="20577"/>
        <pc:sldMkLst>
          <pc:docMk/>
          <pc:sldMk cId="2412445576" sldId="596"/>
        </pc:sldMkLst>
        <pc:spChg chg="mod">
          <ac:chgData name="Hamdi Hussain" userId="S::h.hussain@uwtsd.ac.uk::13caa6ac-9b40-4889-b031-a06d1854f9c6" providerId="AD" clId="Web-{E2BC6E2C-DB98-4F27-22E5-A55BD2A85768}" dt="2025-05-31T13:19:20.759" v="13" actId="20577"/>
          <ac:spMkLst>
            <pc:docMk/>
            <pc:sldMk cId="2412445576" sldId="596"/>
            <ac:spMk id="4" creationId="{25A2FE0C-8188-428C-9DBD-A814733232F6}"/>
          </ac:spMkLst>
        </pc:spChg>
      </pc:sldChg>
      <pc:sldChg chg="del">
        <pc:chgData name="Hamdi Hussain" userId="S::h.hussain@uwtsd.ac.uk::13caa6ac-9b40-4889-b031-a06d1854f9c6" providerId="AD" clId="Web-{E2BC6E2C-DB98-4F27-22E5-A55BD2A85768}" dt="2025-05-31T12:56:46.844" v="2"/>
        <pc:sldMkLst>
          <pc:docMk/>
          <pc:sldMk cId="1232367196" sldId="608"/>
        </pc:sldMkLst>
      </pc:sldChg>
      <pc:sldChg chg="modSp">
        <pc:chgData name="Hamdi Hussain" userId="S::h.hussain@uwtsd.ac.uk::13caa6ac-9b40-4889-b031-a06d1854f9c6" providerId="AD" clId="Web-{E2BC6E2C-DB98-4F27-22E5-A55BD2A85768}" dt="2025-05-31T13:12:39.018" v="6" actId="20577"/>
        <pc:sldMkLst>
          <pc:docMk/>
          <pc:sldMk cId="2623005947" sldId="612"/>
        </pc:sldMkLst>
        <pc:spChg chg="mod">
          <ac:chgData name="Hamdi Hussain" userId="S::h.hussain@uwtsd.ac.uk::13caa6ac-9b40-4889-b031-a06d1854f9c6" providerId="AD" clId="Web-{E2BC6E2C-DB98-4F27-22E5-A55BD2A85768}" dt="2025-05-31T13:12:39.018" v="6" actId="20577"/>
          <ac:spMkLst>
            <pc:docMk/>
            <pc:sldMk cId="2623005947" sldId="612"/>
            <ac:spMk id="3" creationId="{3ADFC5BB-70DF-4897-975E-5ECD841F989C}"/>
          </ac:spMkLst>
        </pc:spChg>
      </pc:sldChg>
      <pc:sldChg chg="modSp">
        <pc:chgData name="Hamdi Hussain" userId="S::h.hussain@uwtsd.ac.uk::13caa6ac-9b40-4889-b031-a06d1854f9c6" providerId="AD" clId="Web-{E2BC6E2C-DB98-4F27-22E5-A55BD2A85768}" dt="2025-05-31T13:25:15.317" v="138" actId="20577"/>
        <pc:sldMkLst>
          <pc:docMk/>
          <pc:sldMk cId="3532354439" sldId="615"/>
        </pc:sldMkLst>
        <pc:spChg chg="mod">
          <ac:chgData name="Hamdi Hussain" userId="S::h.hussain@uwtsd.ac.uk::13caa6ac-9b40-4889-b031-a06d1854f9c6" providerId="AD" clId="Web-{E2BC6E2C-DB98-4F27-22E5-A55BD2A85768}" dt="2025-05-31T13:25:15.317" v="138" actId="20577"/>
          <ac:spMkLst>
            <pc:docMk/>
            <pc:sldMk cId="3532354439" sldId="615"/>
            <ac:spMk id="3" creationId="{688E310F-AC0F-6247-A1A3-D83D22A66EFE}"/>
          </ac:spMkLst>
        </pc:spChg>
      </pc:sldChg>
      <pc:sldChg chg="del">
        <pc:chgData name="Hamdi Hussain" userId="S::h.hussain@uwtsd.ac.uk::13caa6ac-9b40-4889-b031-a06d1854f9c6" providerId="AD" clId="Web-{E2BC6E2C-DB98-4F27-22E5-A55BD2A85768}" dt="2025-05-31T13:27:18.858" v="139"/>
        <pc:sldMkLst>
          <pc:docMk/>
          <pc:sldMk cId="3073712192" sldId="617"/>
        </pc:sldMkLst>
      </pc:sldChg>
      <pc:sldChg chg="del">
        <pc:chgData name="Hamdi Hussain" userId="S::h.hussain@uwtsd.ac.uk::13caa6ac-9b40-4889-b031-a06d1854f9c6" providerId="AD" clId="Web-{E2BC6E2C-DB98-4F27-22E5-A55BD2A85768}" dt="2025-05-31T12:53:55.080" v="0"/>
        <pc:sldMkLst>
          <pc:docMk/>
          <pc:sldMk cId="1346897558" sldId="628"/>
        </pc:sldMkLst>
      </pc:sldChg>
      <pc:sldChg chg="new">
        <pc:chgData name="Hamdi Hussain" userId="S::h.hussain@uwtsd.ac.uk::13caa6ac-9b40-4889-b031-a06d1854f9c6" providerId="AD" clId="Web-{E2BC6E2C-DB98-4F27-22E5-A55BD2A85768}" dt="2025-05-31T13:32:47.118" v="140"/>
        <pc:sldMkLst>
          <pc:docMk/>
          <pc:sldMk cId="874738273" sldId="651"/>
        </pc:sldMkLst>
      </pc:sldChg>
    </pc:docChg>
  </pc:docChgLst>
  <pc:docChgLst>
    <pc:chgData name="Hamdi Hussain" userId="S::h.hussain@uwtsd.ac.uk::13caa6ac-9b40-4889-b031-a06d1854f9c6" providerId="AD" clId="Web-{4C6FED9B-B5CC-1A74-C495-3715E5E01257}"/>
    <pc:docChg chg="delSld modSld">
      <pc:chgData name="Hamdi Hussain" userId="S::h.hussain@uwtsd.ac.uk::13caa6ac-9b40-4889-b031-a06d1854f9c6" providerId="AD" clId="Web-{4C6FED9B-B5CC-1A74-C495-3715E5E01257}" dt="2025-06-02T09:49:01.457" v="18"/>
      <pc:docMkLst>
        <pc:docMk/>
      </pc:docMkLst>
      <pc:sldChg chg="modSp">
        <pc:chgData name="Hamdi Hussain" userId="S::h.hussain@uwtsd.ac.uk::13caa6ac-9b40-4889-b031-a06d1854f9c6" providerId="AD" clId="Web-{4C6FED9B-B5CC-1A74-C495-3715E5E01257}" dt="2025-06-02T09:49:01.457" v="18"/>
        <pc:sldMkLst>
          <pc:docMk/>
          <pc:sldMk cId="2344198328" sldId="421"/>
        </pc:sldMkLst>
        <pc:graphicFrameChg chg="mod modGraphic">
          <ac:chgData name="Hamdi Hussain" userId="S::h.hussain@uwtsd.ac.uk::13caa6ac-9b40-4889-b031-a06d1854f9c6" providerId="AD" clId="Web-{4C6FED9B-B5CC-1A74-C495-3715E5E01257}" dt="2025-06-02T09:49:01.457" v="18"/>
          <ac:graphicFrameMkLst>
            <pc:docMk/>
            <pc:sldMk cId="2344198328" sldId="421"/>
            <ac:graphicFrameMk id="3" creationId="{217C3DAA-E564-4DF7-893B-D943D279AA5E}"/>
          </ac:graphicFrameMkLst>
        </pc:graphicFrameChg>
      </pc:sldChg>
      <pc:sldChg chg="modSp">
        <pc:chgData name="Hamdi Hussain" userId="S::h.hussain@uwtsd.ac.uk::13caa6ac-9b40-4889-b031-a06d1854f9c6" providerId="AD" clId="Web-{4C6FED9B-B5CC-1A74-C495-3715E5E01257}" dt="2025-06-02T09:48:52.020" v="11"/>
        <pc:sldMkLst>
          <pc:docMk/>
          <pc:sldMk cId="1720009739" sldId="577"/>
        </pc:sldMkLst>
        <pc:graphicFrameChg chg="mod modGraphic">
          <ac:chgData name="Hamdi Hussain" userId="S::h.hussain@uwtsd.ac.uk::13caa6ac-9b40-4889-b031-a06d1854f9c6" providerId="AD" clId="Web-{4C6FED9B-B5CC-1A74-C495-3715E5E01257}" dt="2025-06-02T09:48:52.020" v="11"/>
          <ac:graphicFrameMkLst>
            <pc:docMk/>
            <pc:sldMk cId="1720009739" sldId="577"/>
            <ac:graphicFrameMk id="3" creationId="{508F4C55-D876-4306-B32C-FC4BDF32AD24}"/>
          </ac:graphicFrameMkLst>
        </pc:graphicFrameChg>
      </pc:sldChg>
      <pc:sldChg chg="del">
        <pc:chgData name="Hamdi Hussain" userId="S::h.hussain@uwtsd.ac.uk::13caa6ac-9b40-4889-b031-a06d1854f9c6" providerId="AD" clId="Web-{4C6FED9B-B5CC-1A74-C495-3715E5E01257}" dt="2025-06-02T09:27:14.555" v="3"/>
        <pc:sldMkLst>
          <pc:docMk/>
          <pc:sldMk cId="569460198" sldId="603"/>
        </pc:sldMkLst>
      </pc:sldChg>
      <pc:sldChg chg="modSp">
        <pc:chgData name="Hamdi Hussain" userId="S::h.hussain@uwtsd.ac.uk::13caa6ac-9b40-4889-b031-a06d1854f9c6" providerId="AD" clId="Web-{4C6FED9B-B5CC-1A74-C495-3715E5E01257}" dt="2025-06-02T09:47:33.189" v="4" actId="20577"/>
        <pc:sldMkLst>
          <pc:docMk/>
          <pc:sldMk cId="3952363348" sldId="614"/>
        </pc:sldMkLst>
        <pc:spChg chg="mod">
          <ac:chgData name="Hamdi Hussain" userId="S::h.hussain@uwtsd.ac.uk::13caa6ac-9b40-4889-b031-a06d1854f9c6" providerId="AD" clId="Web-{4C6FED9B-B5CC-1A74-C495-3715E5E01257}" dt="2025-06-02T09:47:33.189" v="4" actId="20577"/>
          <ac:spMkLst>
            <pc:docMk/>
            <pc:sldMk cId="3952363348" sldId="614"/>
            <ac:spMk id="3" creationId="{F3F1699C-82BC-4C61-922B-D24D9AABDAD7}"/>
          </ac:spMkLst>
        </pc:spChg>
      </pc:sldChg>
      <pc:sldChg chg="modSp">
        <pc:chgData name="Hamdi Hussain" userId="S::h.hussain@uwtsd.ac.uk::13caa6ac-9b40-4889-b031-a06d1854f9c6" providerId="AD" clId="Web-{4C6FED9B-B5CC-1A74-C495-3715E5E01257}" dt="2025-06-02T09:21:25.374" v="2" actId="20577"/>
        <pc:sldMkLst>
          <pc:docMk/>
          <pc:sldMk cId="1989959766" sldId="651"/>
        </pc:sldMkLst>
        <pc:spChg chg="mod">
          <ac:chgData name="Hamdi Hussain" userId="S::h.hussain@uwtsd.ac.uk::13caa6ac-9b40-4889-b031-a06d1854f9c6" providerId="AD" clId="Web-{4C6FED9B-B5CC-1A74-C495-3715E5E01257}" dt="2025-06-02T09:21:25.374" v="2" actId="20577"/>
          <ac:spMkLst>
            <pc:docMk/>
            <pc:sldMk cId="1989959766" sldId="651"/>
            <ac:spMk id="3" creationId="{5BB379F7-51D5-8338-DA6E-6CA339FA18EA}"/>
          </ac:spMkLst>
        </pc:spChg>
      </pc:sldChg>
    </pc:docChg>
  </pc:docChgLst>
  <pc:docChgLst>
    <pc:chgData name="Hamdi Hussain" userId="S::h.hussain@uwtsd.ac.uk::13caa6ac-9b40-4889-b031-a06d1854f9c6" providerId="AD" clId="Web-{27960AFE-76CD-8F5A-EF37-B79AE6981D6B}"/>
    <pc:docChg chg="delSld modSld">
      <pc:chgData name="Hamdi Hussain" userId="S::h.hussain@uwtsd.ac.uk::13caa6ac-9b40-4889-b031-a06d1854f9c6" providerId="AD" clId="Web-{27960AFE-76CD-8F5A-EF37-B79AE6981D6B}" dt="2025-06-02T11:52:01.528" v="8" actId="20577"/>
      <pc:docMkLst>
        <pc:docMk/>
      </pc:docMkLst>
      <pc:sldChg chg="modSp">
        <pc:chgData name="Hamdi Hussain" userId="S::h.hussain@uwtsd.ac.uk::13caa6ac-9b40-4889-b031-a06d1854f9c6" providerId="AD" clId="Web-{27960AFE-76CD-8F5A-EF37-B79AE6981D6B}" dt="2025-06-02T11:52:01.528" v="8" actId="20577"/>
        <pc:sldMkLst>
          <pc:docMk/>
          <pc:sldMk cId="2723116316" sldId="595"/>
        </pc:sldMkLst>
        <pc:spChg chg="mod">
          <ac:chgData name="Hamdi Hussain" userId="S::h.hussain@uwtsd.ac.uk::13caa6ac-9b40-4889-b031-a06d1854f9c6" providerId="AD" clId="Web-{27960AFE-76CD-8F5A-EF37-B79AE6981D6B}" dt="2025-06-02T11:52:01.528" v="8" actId="20577"/>
          <ac:spMkLst>
            <pc:docMk/>
            <pc:sldMk cId="2723116316" sldId="595"/>
            <ac:spMk id="4" creationId="{25A2FE0C-8188-428C-9DBD-A814733232F6}"/>
          </ac:spMkLst>
        </pc:spChg>
      </pc:sldChg>
      <pc:sldChg chg="del">
        <pc:chgData name="Hamdi Hussain" userId="S::h.hussain@uwtsd.ac.uk::13caa6ac-9b40-4889-b031-a06d1854f9c6" providerId="AD" clId="Web-{27960AFE-76CD-8F5A-EF37-B79AE6981D6B}" dt="2025-06-02T11:50:55.791" v="5"/>
        <pc:sldMkLst>
          <pc:docMk/>
          <pc:sldMk cId="2223171988" sldId="604"/>
        </pc:sldMkLst>
      </pc:sldChg>
      <pc:sldChg chg="modSp">
        <pc:chgData name="Hamdi Hussain" userId="S::h.hussain@uwtsd.ac.uk::13caa6ac-9b40-4889-b031-a06d1854f9c6" providerId="AD" clId="Web-{27960AFE-76CD-8F5A-EF37-B79AE6981D6B}" dt="2025-06-02T11:41:50.319" v="2" actId="20577"/>
        <pc:sldMkLst>
          <pc:docMk/>
          <pc:sldMk cId="3395653404" sldId="606"/>
        </pc:sldMkLst>
        <pc:spChg chg="mod">
          <ac:chgData name="Hamdi Hussain" userId="S::h.hussain@uwtsd.ac.uk::13caa6ac-9b40-4889-b031-a06d1854f9c6" providerId="AD" clId="Web-{27960AFE-76CD-8F5A-EF37-B79AE6981D6B}" dt="2025-06-02T11:41:50.319" v="2" actId="20577"/>
          <ac:spMkLst>
            <pc:docMk/>
            <pc:sldMk cId="3395653404" sldId="606"/>
            <ac:spMk id="5" creationId="{21C38F50-9766-49C7-AA73-8005405F9892}"/>
          </ac:spMkLst>
        </pc:spChg>
      </pc:sldChg>
      <pc:sldChg chg="modSp">
        <pc:chgData name="Hamdi Hussain" userId="S::h.hussain@uwtsd.ac.uk::13caa6ac-9b40-4889-b031-a06d1854f9c6" providerId="AD" clId="Web-{27960AFE-76CD-8F5A-EF37-B79AE6981D6B}" dt="2025-06-02T11:48:36.943" v="4" actId="20577"/>
        <pc:sldMkLst>
          <pc:docMk/>
          <pc:sldMk cId="3082074488" sldId="611"/>
        </pc:sldMkLst>
        <pc:spChg chg="mod">
          <ac:chgData name="Hamdi Hussain" userId="S::h.hussain@uwtsd.ac.uk::13caa6ac-9b40-4889-b031-a06d1854f9c6" providerId="AD" clId="Web-{27960AFE-76CD-8F5A-EF37-B79AE6981D6B}" dt="2025-06-02T11:48:36.943" v="4" actId="20577"/>
          <ac:spMkLst>
            <pc:docMk/>
            <pc:sldMk cId="3082074488" sldId="611"/>
            <ac:spMk id="3" creationId="{876C04E3-360B-44AB-9E4E-F644CC8ED33C}"/>
          </ac:spMkLst>
        </pc:spChg>
      </pc:sldChg>
    </pc:docChg>
  </pc:docChgLst>
  <pc:docChgLst>
    <pc:chgData name="Hamdi Hussain" userId="S::h.hussain@uwtsd.ac.uk::13caa6ac-9b40-4889-b031-a06d1854f9c6" providerId="AD" clId="Web-{C6552BD3-A847-69F4-F291-94D82151974A}"/>
    <pc:docChg chg="modSld">
      <pc:chgData name="Hamdi Hussain" userId="S::h.hussain@uwtsd.ac.uk::13caa6ac-9b40-4889-b031-a06d1854f9c6" providerId="AD" clId="Web-{C6552BD3-A847-69F4-F291-94D82151974A}" dt="2025-05-30T20:06:01.361" v="49" actId="20577"/>
      <pc:docMkLst>
        <pc:docMk/>
      </pc:docMkLst>
      <pc:sldChg chg="delSp">
        <pc:chgData name="Hamdi Hussain" userId="S::h.hussain@uwtsd.ac.uk::13caa6ac-9b40-4889-b031-a06d1854f9c6" providerId="AD" clId="Web-{C6552BD3-A847-69F4-F291-94D82151974A}" dt="2025-05-30T19:01:46.003" v="37"/>
        <pc:sldMkLst>
          <pc:docMk/>
          <pc:sldMk cId="1006088968" sldId="258"/>
        </pc:sldMkLst>
        <pc:spChg chg="del">
          <ac:chgData name="Hamdi Hussain" userId="S::h.hussain@uwtsd.ac.uk::13caa6ac-9b40-4889-b031-a06d1854f9c6" providerId="AD" clId="Web-{C6552BD3-A847-69F4-F291-94D82151974A}" dt="2025-05-30T19:01:46.003" v="37"/>
          <ac:spMkLst>
            <pc:docMk/>
            <pc:sldMk cId="1006088968" sldId="258"/>
            <ac:spMk id="5" creationId="{ADFE276F-6869-41C6-B887-3EC4A210430D}"/>
          </ac:spMkLst>
        </pc:spChg>
      </pc:sldChg>
      <pc:sldChg chg="modSp">
        <pc:chgData name="Hamdi Hussain" userId="S::h.hussain@uwtsd.ac.uk::13caa6ac-9b40-4889-b031-a06d1854f9c6" providerId="AD" clId="Web-{C6552BD3-A847-69F4-F291-94D82151974A}" dt="2025-05-30T18:40:55.318" v="3"/>
        <pc:sldMkLst>
          <pc:docMk/>
          <pc:sldMk cId="3661754764" sldId="564"/>
        </pc:sldMkLst>
        <pc:picChg chg="mod modCrop">
          <ac:chgData name="Hamdi Hussain" userId="S::h.hussain@uwtsd.ac.uk::13caa6ac-9b40-4889-b031-a06d1854f9c6" providerId="AD" clId="Web-{C6552BD3-A847-69F4-F291-94D82151974A}" dt="2025-05-30T18:40:55.318" v="3"/>
          <ac:picMkLst>
            <pc:docMk/>
            <pc:sldMk cId="3661754764" sldId="564"/>
            <ac:picMk id="4" creationId="{2437E5DE-BF06-566B-23E3-19FB164570B3}"/>
          </ac:picMkLst>
        </pc:picChg>
      </pc:sldChg>
      <pc:sldChg chg="modSp">
        <pc:chgData name="Hamdi Hussain" userId="S::h.hussain@uwtsd.ac.uk::13caa6ac-9b40-4889-b031-a06d1854f9c6" providerId="AD" clId="Web-{C6552BD3-A847-69F4-F291-94D82151974A}" dt="2025-05-30T20:06:01.361" v="49" actId="20577"/>
        <pc:sldMkLst>
          <pc:docMk/>
          <pc:sldMk cId="2647322344" sldId="565"/>
        </pc:sldMkLst>
        <pc:spChg chg="mod">
          <ac:chgData name="Hamdi Hussain" userId="S::h.hussain@uwtsd.ac.uk::13caa6ac-9b40-4889-b031-a06d1854f9c6" providerId="AD" clId="Web-{C6552BD3-A847-69F4-F291-94D82151974A}" dt="2025-05-30T20:06:01.361" v="49" actId="20577"/>
          <ac:spMkLst>
            <pc:docMk/>
            <pc:sldMk cId="2647322344" sldId="565"/>
            <ac:spMk id="4" creationId="{25A2FE0C-8188-428C-9DBD-A814733232F6}"/>
          </ac:spMkLst>
        </pc:spChg>
      </pc:sldChg>
      <pc:sldChg chg="modSp">
        <pc:chgData name="Hamdi Hussain" userId="S::h.hussain@uwtsd.ac.uk::13caa6ac-9b40-4889-b031-a06d1854f9c6" providerId="AD" clId="Web-{C6552BD3-A847-69F4-F291-94D82151974A}" dt="2025-05-30T18:47:38.676" v="21" actId="20577"/>
        <pc:sldMkLst>
          <pc:docMk/>
          <pc:sldMk cId="2723116316" sldId="595"/>
        </pc:sldMkLst>
        <pc:spChg chg="mod">
          <ac:chgData name="Hamdi Hussain" userId="S::h.hussain@uwtsd.ac.uk::13caa6ac-9b40-4889-b031-a06d1854f9c6" providerId="AD" clId="Web-{C6552BD3-A847-69F4-F291-94D82151974A}" dt="2025-05-30T18:47:38.676" v="21" actId="20577"/>
          <ac:spMkLst>
            <pc:docMk/>
            <pc:sldMk cId="2723116316" sldId="595"/>
            <ac:spMk id="4" creationId="{25A2FE0C-8188-428C-9DBD-A814733232F6}"/>
          </ac:spMkLst>
        </pc:spChg>
      </pc:sldChg>
      <pc:sldChg chg="modSp">
        <pc:chgData name="Hamdi Hussain" userId="S::h.hussain@uwtsd.ac.uk::13caa6ac-9b40-4889-b031-a06d1854f9c6" providerId="AD" clId="Web-{C6552BD3-A847-69F4-F291-94D82151974A}" dt="2025-05-30T18:48:08.974" v="31" actId="1076"/>
        <pc:sldMkLst>
          <pc:docMk/>
          <pc:sldMk cId="2412445576" sldId="596"/>
        </pc:sldMkLst>
        <pc:spChg chg="mod">
          <ac:chgData name="Hamdi Hussain" userId="S::h.hussain@uwtsd.ac.uk::13caa6ac-9b40-4889-b031-a06d1854f9c6" providerId="AD" clId="Web-{C6552BD3-A847-69F4-F291-94D82151974A}" dt="2025-05-30T18:48:08.974" v="31" actId="1076"/>
          <ac:spMkLst>
            <pc:docMk/>
            <pc:sldMk cId="2412445576" sldId="596"/>
            <ac:spMk id="4" creationId="{25A2FE0C-8188-428C-9DBD-A814733232F6}"/>
          </ac:spMkLst>
        </pc:spChg>
      </pc:sldChg>
      <pc:sldChg chg="modSp">
        <pc:chgData name="Hamdi Hussain" userId="S::h.hussain@uwtsd.ac.uk::13caa6ac-9b40-4889-b031-a06d1854f9c6" providerId="AD" clId="Web-{C6552BD3-A847-69F4-F291-94D82151974A}" dt="2025-05-30T20:03:52.477" v="44" actId="20577"/>
        <pc:sldMkLst>
          <pc:docMk/>
          <pc:sldMk cId="3395653404" sldId="606"/>
        </pc:sldMkLst>
        <pc:spChg chg="mod">
          <ac:chgData name="Hamdi Hussain" userId="S::h.hussain@uwtsd.ac.uk::13caa6ac-9b40-4889-b031-a06d1854f9c6" providerId="AD" clId="Web-{C6552BD3-A847-69F4-F291-94D82151974A}" dt="2025-05-30T20:03:52.477" v="44" actId="20577"/>
          <ac:spMkLst>
            <pc:docMk/>
            <pc:sldMk cId="3395653404" sldId="606"/>
            <ac:spMk id="2" creationId="{9D75820F-BE9D-441A-8E84-A55AA0119AB2}"/>
          </ac:spMkLst>
        </pc:spChg>
      </pc:sldChg>
      <pc:sldChg chg="modSp">
        <pc:chgData name="Hamdi Hussain" userId="S::h.hussain@uwtsd.ac.uk::13caa6ac-9b40-4889-b031-a06d1854f9c6" providerId="AD" clId="Web-{C6552BD3-A847-69F4-F291-94D82151974A}" dt="2025-05-30T18:46:44.456" v="11" actId="20577"/>
        <pc:sldMkLst>
          <pc:docMk/>
          <pc:sldMk cId="550908268" sldId="610"/>
        </pc:sldMkLst>
        <pc:spChg chg="mod">
          <ac:chgData name="Hamdi Hussain" userId="S::h.hussain@uwtsd.ac.uk::13caa6ac-9b40-4889-b031-a06d1854f9c6" providerId="AD" clId="Web-{C6552BD3-A847-69F4-F291-94D82151974A}" dt="2025-05-30T18:46:44.456" v="11" actId="20577"/>
          <ac:spMkLst>
            <pc:docMk/>
            <pc:sldMk cId="550908268" sldId="610"/>
            <ac:spMk id="3" creationId="{5231E68F-DAF3-4340-AAD1-07FF0EC30225}"/>
          </ac:spMkLst>
        </pc:spChg>
      </pc:sldChg>
      <pc:sldChg chg="modSp">
        <pc:chgData name="Hamdi Hussain" userId="S::h.hussain@uwtsd.ac.uk::13caa6ac-9b40-4889-b031-a06d1854f9c6" providerId="AD" clId="Web-{C6552BD3-A847-69F4-F291-94D82151974A}" dt="2025-05-30T18:45:16.968" v="5" actId="20577"/>
        <pc:sldMkLst>
          <pc:docMk/>
          <pc:sldMk cId="3082074488" sldId="611"/>
        </pc:sldMkLst>
        <pc:spChg chg="mod">
          <ac:chgData name="Hamdi Hussain" userId="S::h.hussain@uwtsd.ac.uk::13caa6ac-9b40-4889-b031-a06d1854f9c6" providerId="AD" clId="Web-{C6552BD3-A847-69F4-F291-94D82151974A}" dt="2025-05-30T18:45:16.968" v="5" actId="20577"/>
          <ac:spMkLst>
            <pc:docMk/>
            <pc:sldMk cId="3082074488" sldId="611"/>
            <ac:spMk id="3" creationId="{876C04E3-360B-44AB-9E4E-F644CC8ED33C}"/>
          </ac:spMkLst>
        </pc:spChg>
      </pc:sldChg>
      <pc:sldChg chg="modSp">
        <pc:chgData name="Hamdi Hussain" userId="S::h.hussain@uwtsd.ac.uk::13caa6ac-9b40-4889-b031-a06d1854f9c6" providerId="AD" clId="Web-{C6552BD3-A847-69F4-F291-94D82151974A}" dt="2025-05-30T18:47:12.332" v="16" actId="20577"/>
        <pc:sldMkLst>
          <pc:docMk/>
          <pc:sldMk cId="2623005947" sldId="612"/>
        </pc:sldMkLst>
        <pc:spChg chg="mod">
          <ac:chgData name="Hamdi Hussain" userId="S::h.hussain@uwtsd.ac.uk::13caa6ac-9b40-4889-b031-a06d1854f9c6" providerId="AD" clId="Web-{C6552BD3-A847-69F4-F291-94D82151974A}" dt="2025-05-30T18:47:12.332" v="16" actId="20577"/>
          <ac:spMkLst>
            <pc:docMk/>
            <pc:sldMk cId="2623005947" sldId="612"/>
            <ac:spMk id="3" creationId="{3ADFC5BB-70DF-4897-975E-5ECD841F989C}"/>
          </ac:spMkLst>
        </pc:spChg>
      </pc:sldChg>
      <pc:sldChg chg="modSp">
        <pc:chgData name="Hamdi Hussain" userId="S::h.hussain@uwtsd.ac.uk::13caa6ac-9b40-4889-b031-a06d1854f9c6" providerId="AD" clId="Web-{C6552BD3-A847-69F4-F291-94D82151974A}" dt="2025-05-30T18:47:18.551" v="18" actId="20577"/>
        <pc:sldMkLst>
          <pc:docMk/>
          <pc:sldMk cId="4054201112" sldId="613"/>
        </pc:sldMkLst>
        <pc:spChg chg="mod">
          <ac:chgData name="Hamdi Hussain" userId="S::h.hussain@uwtsd.ac.uk::13caa6ac-9b40-4889-b031-a06d1854f9c6" providerId="AD" clId="Web-{C6552BD3-A847-69F4-F291-94D82151974A}" dt="2025-05-30T18:47:18.551" v="18" actId="20577"/>
          <ac:spMkLst>
            <pc:docMk/>
            <pc:sldMk cId="4054201112" sldId="613"/>
            <ac:spMk id="3" creationId="{59524D4C-5AC0-4E67-ADFF-ECC9A4EF9B3F}"/>
          </ac:spMkLst>
        </pc:spChg>
      </pc:sldChg>
      <pc:sldChg chg="modSp">
        <pc:chgData name="Hamdi Hussain" userId="S::h.hussain@uwtsd.ac.uk::13caa6ac-9b40-4889-b031-a06d1854f9c6" providerId="AD" clId="Web-{C6552BD3-A847-69F4-F291-94D82151974A}" dt="2025-05-30T18:47:22.817" v="19" actId="14100"/>
        <pc:sldMkLst>
          <pc:docMk/>
          <pc:sldMk cId="3952363348" sldId="614"/>
        </pc:sldMkLst>
        <pc:spChg chg="mod">
          <ac:chgData name="Hamdi Hussain" userId="S::h.hussain@uwtsd.ac.uk::13caa6ac-9b40-4889-b031-a06d1854f9c6" providerId="AD" clId="Web-{C6552BD3-A847-69F4-F291-94D82151974A}" dt="2025-05-30T18:47:22.817" v="19" actId="14100"/>
          <ac:spMkLst>
            <pc:docMk/>
            <pc:sldMk cId="3952363348" sldId="614"/>
            <ac:spMk id="3" creationId="{F3F1699C-82BC-4C61-922B-D24D9AABDAD7}"/>
          </ac:spMkLst>
        </pc:spChg>
      </pc:sldChg>
      <pc:sldChg chg="modSp">
        <pc:chgData name="Hamdi Hussain" userId="S::h.hussain@uwtsd.ac.uk::13caa6ac-9b40-4889-b031-a06d1854f9c6" providerId="AD" clId="Web-{C6552BD3-A847-69F4-F291-94D82151974A}" dt="2025-05-30T18:49:29.618" v="33" actId="20577"/>
        <pc:sldMkLst>
          <pc:docMk/>
          <pc:sldMk cId="1530746216" sldId="616"/>
        </pc:sldMkLst>
        <pc:spChg chg="mod">
          <ac:chgData name="Hamdi Hussain" userId="S::h.hussain@uwtsd.ac.uk::13caa6ac-9b40-4889-b031-a06d1854f9c6" providerId="AD" clId="Web-{C6552BD3-A847-69F4-F291-94D82151974A}" dt="2025-05-30T18:49:29.618" v="33" actId="20577"/>
          <ac:spMkLst>
            <pc:docMk/>
            <pc:sldMk cId="1530746216" sldId="616"/>
            <ac:spMk id="3" creationId="{688E310F-AC0F-6247-A1A3-D83D22A66EFE}"/>
          </ac:spMkLst>
        </pc:spChg>
      </pc:sldChg>
      <pc:sldChg chg="modSp">
        <pc:chgData name="Hamdi Hussain" userId="S::h.hussain@uwtsd.ac.uk::13caa6ac-9b40-4889-b031-a06d1854f9c6" providerId="AD" clId="Web-{C6552BD3-A847-69F4-F291-94D82151974A}" dt="2025-05-30T18:49:52.416" v="36" actId="20577"/>
        <pc:sldMkLst>
          <pc:docMk/>
          <pc:sldMk cId="3073712192" sldId="617"/>
        </pc:sldMkLst>
        <pc:spChg chg="mod">
          <ac:chgData name="Hamdi Hussain" userId="S::h.hussain@uwtsd.ac.uk::13caa6ac-9b40-4889-b031-a06d1854f9c6" providerId="AD" clId="Web-{C6552BD3-A847-69F4-F291-94D82151974A}" dt="2025-05-30T18:49:52.416" v="36" actId="20577"/>
          <ac:spMkLst>
            <pc:docMk/>
            <pc:sldMk cId="3073712192" sldId="617"/>
            <ac:spMk id="3" creationId="{688E310F-AC0F-6247-A1A3-D83D22A66EFE}"/>
          </ac:spMkLst>
        </pc:spChg>
      </pc:sldChg>
      <pc:sldChg chg="modSp">
        <pc:chgData name="Hamdi Hussain" userId="S::h.hussain@uwtsd.ac.uk::13caa6ac-9b40-4889-b031-a06d1854f9c6" providerId="AD" clId="Web-{C6552BD3-A847-69F4-F291-94D82151974A}" dt="2025-05-30T20:03:42.320" v="40" actId="20577"/>
        <pc:sldMkLst>
          <pc:docMk/>
          <pc:sldMk cId="3732023857" sldId="635"/>
        </pc:sldMkLst>
        <pc:spChg chg="mod">
          <ac:chgData name="Hamdi Hussain" userId="S::h.hussain@uwtsd.ac.uk::13caa6ac-9b40-4889-b031-a06d1854f9c6" providerId="AD" clId="Web-{C6552BD3-A847-69F4-F291-94D82151974A}" dt="2025-05-30T18:45:34.344" v="9" actId="20577"/>
          <ac:spMkLst>
            <pc:docMk/>
            <pc:sldMk cId="3732023857" sldId="635"/>
            <ac:spMk id="3" creationId="{688E310F-AC0F-6247-A1A3-D83D22A66EFE}"/>
          </ac:spMkLst>
        </pc:spChg>
        <pc:spChg chg="mod">
          <ac:chgData name="Hamdi Hussain" userId="S::h.hussain@uwtsd.ac.uk::13caa6ac-9b40-4889-b031-a06d1854f9c6" providerId="AD" clId="Web-{C6552BD3-A847-69F4-F291-94D82151974A}" dt="2025-05-30T20:03:42.320" v="40" actId="20577"/>
          <ac:spMkLst>
            <pc:docMk/>
            <pc:sldMk cId="3732023857" sldId="635"/>
            <ac:spMk id="4" creationId="{16AD988C-A2F9-154E-B3F3-B48F68581676}"/>
          </ac:spMkLst>
        </pc:spChg>
      </pc:sldChg>
      <pc:sldChg chg="modSp">
        <pc:chgData name="Hamdi Hussain" userId="S::h.hussain@uwtsd.ac.uk::13caa6ac-9b40-4889-b031-a06d1854f9c6" providerId="AD" clId="Web-{C6552BD3-A847-69F4-F291-94D82151974A}" dt="2025-05-30T20:03:45.789" v="42" actId="20577"/>
        <pc:sldMkLst>
          <pc:docMk/>
          <pc:sldMk cId="1210137666" sldId="643"/>
        </pc:sldMkLst>
        <pc:spChg chg="mod">
          <ac:chgData name="Hamdi Hussain" userId="S::h.hussain@uwtsd.ac.uk::13caa6ac-9b40-4889-b031-a06d1854f9c6" providerId="AD" clId="Web-{C6552BD3-A847-69F4-F291-94D82151974A}" dt="2025-05-30T20:03:45.789" v="42" actId="20577"/>
          <ac:spMkLst>
            <pc:docMk/>
            <pc:sldMk cId="1210137666" sldId="643"/>
            <ac:spMk id="2" creationId="{81DE7387-FB35-4418-3456-C58A3AD49610}"/>
          </ac:spMkLst>
        </pc:spChg>
        <pc:spChg chg="mod">
          <ac:chgData name="Hamdi Hussain" userId="S::h.hussain@uwtsd.ac.uk::13caa6ac-9b40-4889-b031-a06d1854f9c6" providerId="AD" clId="Web-{C6552BD3-A847-69F4-F291-94D82151974A}" dt="2025-05-30T18:39:28.753" v="1" actId="20577"/>
          <ac:spMkLst>
            <pc:docMk/>
            <pc:sldMk cId="1210137666" sldId="643"/>
            <ac:spMk id="3" creationId="{6A9E113C-CE86-52B1-9C22-5C2EC787D3C8}"/>
          </ac:spMkLst>
        </pc:spChg>
      </pc:sldChg>
    </pc:docChg>
  </pc:docChgLst>
  <pc:docChgLst>
    <pc:chgData name="Hamdi Hussain" userId="S::h.hussain@uwtsd.ac.uk::13caa6ac-9b40-4889-b031-a06d1854f9c6" providerId="AD" clId="Web-{76922100-29B7-C3B3-BE05-4D9BE5F55228}"/>
    <pc:docChg chg="addSld delSld modSld">
      <pc:chgData name="Hamdi Hussain" userId="S::h.hussain@uwtsd.ac.uk::13caa6ac-9b40-4889-b031-a06d1854f9c6" providerId="AD" clId="Web-{76922100-29B7-C3B3-BE05-4D9BE5F55228}" dt="2025-06-01T19:48:06.533" v="176" actId="1076"/>
      <pc:docMkLst>
        <pc:docMk/>
      </pc:docMkLst>
      <pc:sldChg chg="addAnim delAnim">
        <pc:chgData name="Hamdi Hussain" userId="S::h.hussain@uwtsd.ac.uk::13caa6ac-9b40-4889-b031-a06d1854f9c6" providerId="AD" clId="Web-{76922100-29B7-C3B3-BE05-4D9BE5F55228}" dt="2025-06-01T18:37:25.173" v="6"/>
        <pc:sldMkLst>
          <pc:docMk/>
          <pc:sldMk cId="2344198328" sldId="421"/>
        </pc:sldMkLst>
      </pc:sldChg>
      <pc:sldChg chg="addAnim delAnim">
        <pc:chgData name="Hamdi Hussain" userId="S::h.hussain@uwtsd.ac.uk::13caa6ac-9b40-4889-b031-a06d1854f9c6" providerId="AD" clId="Web-{76922100-29B7-C3B3-BE05-4D9BE5F55228}" dt="2025-06-01T18:37:29.282" v="7"/>
        <pc:sldMkLst>
          <pc:docMk/>
          <pc:sldMk cId="1720009739" sldId="577"/>
        </pc:sldMkLst>
      </pc:sldChg>
      <pc:sldChg chg="del">
        <pc:chgData name="Hamdi Hussain" userId="S::h.hussain@uwtsd.ac.uk::13caa6ac-9b40-4889-b031-a06d1854f9c6" providerId="AD" clId="Web-{76922100-29B7-C3B3-BE05-4D9BE5F55228}" dt="2025-06-01T18:26:46.850" v="0"/>
        <pc:sldMkLst>
          <pc:docMk/>
          <pc:sldMk cId="1273043970" sldId="594"/>
        </pc:sldMkLst>
      </pc:sldChg>
      <pc:sldChg chg="del">
        <pc:chgData name="Hamdi Hussain" userId="S::h.hussain@uwtsd.ac.uk::13caa6ac-9b40-4889-b031-a06d1854f9c6" providerId="AD" clId="Web-{76922100-29B7-C3B3-BE05-4D9BE5F55228}" dt="2025-06-01T18:39:00.598" v="8"/>
        <pc:sldMkLst>
          <pc:docMk/>
          <pc:sldMk cId="874738273" sldId="651"/>
        </pc:sldMkLst>
      </pc:sldChg>
      <pc:sldChg chg="modSp new">
        <pc:chgData name="Hamdi Hussain" userId="S::h.hussain@uwtsd.ac.uk::13caa6ac-9b40-4889-b031-a06d1854f9c6" providerId="AD" clId="Web-{76922100-29B7-C3B3-BE05-4D9BE5F55228}" dt="2025-06-01T19:48:06.533" v="176" actId="1076"/>
        <pc:sldMkLst>
          <pc:docMk/>
          <pc:sldMk cId="1989959766" sldId="651"/>
        </pc:sldMkLst>
        <pc:spChg chg="mod">
          <ac:chgData name="Hamdi Hussain" userId="S::h.hussain@uwtsd.ac.uk::13caa6ac-9b40-4889-b031-a06d1854f9c6" providerId="AD" clId="Web-{76922100-29B7-C3B3-BE05-4D9BE5F55228}" dt="2025-06-01T19:47:44.047" v="170" actId="1076"/>
          <ac:spMkLst>
            <pc:docMk/>
            <pc:sldMk cId="1989959766" sldId="651"/>
            <ac:spMk id="2" creationId="{CBCF47D2-C9D4-9E99-5761-9B44CB005DFB}"/>
          </ac:spMkLst>
        </pc:spChg>
        <pc:spChg chg="mod">
          <ac:chgData name="Hamdi Hussain" userId="S::h.hussain@uwtsd.ac.uk::13caa6ac-9b40-4889-b031-a06d1854f9c6" providerId="AD" clId="Web-{76922100-29B7-C3B3-BE05-4D9BE5F55228}" dt="2025-06-01T19:48:06.533" v="176" actId="1076"/>
          <ac:spMkLst>
            <pc:docMk/>
            <pc:sldMk cId="1989959766" sldId="651"/>
            <ac:spMk id="3" creationId="{5BB379F7-51D5-8338-DA6E-6CA339FA18EA}"/>
          </ac:spMkLst>
        </pc:spChg>
      </pc:sldChg>
    </pc:docChg>
  </pc:docChgLst>
  <pc:docChgLst>
    <pc:chgData name="Hamdi Hussain" userId="S::h.hussain@uwtsd.ac.uk::13caa6ac-9b40-4889-b031-a06d1854f9c6" providerId="AD" clId="Web-{4C15DC84-4A14-C60A-57FC-D26B394E69CC}"/>
    <pc:docChg chg="delSld modSld">
      <pc:chgData name="Hamdi Hussain" userId="S::h.hussain@uwtsd.ac.uk::13caa6ac-9b40-4889-b031-a06d1854f9c6" providerId="AD" clId="Web-{4C15DC84-4A14-C60A-57FC-D26B394E69CC}" dt="2025-06-02T20:09:00.923" v="3" actId="20577"/>
      <pc:docMkLst>
        <pc:docMk/>
      </pc:docMkLst>
      <pc:sldChg chg="del">
        <pc:chgData name="Hamdi Hussain" userId="S::h.hussain@uwtsd.ac.uk::13caa6ac-9b40-4889-b031-a06d1854f9c6" providerId="AD" clId="Web-{4C15DC84-4A14-C60A-57FC-D26B394E69CC}" dt="2025-06-02T20:05:40.525" v="0"/>
        <pc:sldMkLst>
          <pc:docMk/>
          <pc:sldMk cId="2412445576" sldId="596"/>
        </pc:sldMkLst>
      </pc:sldChg>
      <pc:sldChg chg="modSp">
        <pc:chgData name="Hamdi Hussain" userId="S::h.hussain@uwtsd.ac.uk::13caa6ac-9b40-4889-b031-a06d1854f9c6" providerId="AD" clId="Web-{4C15DC84-4A14-C60A-57FC-D26B394E69CC}" dt="2025-06-02T20:09:00.923" v="3" actId="20577"/>
        <pc:sldMkLst>
          <pc:docMk/>
          <pc:sldMk cId="1530746216" sldId="616"/>
        </pc:sldMkLst>
        <pc:spChg chg="mod">
          <ac:chgData name="Hamdi Hussain" userId="S::h.hussain@uwtsd.ac.uk::13caa6ac-9b40-4889-b031-a06d1854f9c6" providerId="AD" clId="Web-{4C15DC84-4A14-C60A-57FC-D26B394E69CC}" dt="2025-06-02T20:09:00.923" v="3" actId="20577"/>
          <ac:spMkLst>
            <pc:docMk/>
            <pc:sldMk cId="1530746216" sldId="616"/>
            <ac:spMk id="3" creationId="{688E310F-AC0F-6247-A1A3-D83D22A66EF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02/06/2025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02/06/2025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Knedre8Ul60"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3015349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55D449-B875-4B8D-8E66-224D27E54C9A}" type="slidenum">
              <a:rPr lang="en-GB" smtClean="0"/>
              <a:t>5</a:t>
            </a:fld>
            <a:endParaRPr lang="en-GB"/>
          </a:p>
        </p:txBody>
      </p:sp>
    </p:spTree>
    <p:extLst>
      <p:ext uri="{BB962C8B-B14F-4D97-AF65-F5344CB8AC3E}">
        <p14:creationId xmlns:p14="http://schemas.microsoft.com/office/powerpoint/2010/main" val="10522232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747237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4626783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55D449-B875-4B8D-8E66-224D27E54C9A}" type="slidenum">
              <a:rPr lang="en-GB" smtClean="0"/>
              <a:t>11</a:t>
            </a:fld>
            <a:endParaRPr lang="en-GB"/>
          </a:p>
        </p:txBody>
      </p:sp>
    </p:spTree>
    <p:extLst>
      <p:ext uri="{BB962C8B-B14F-4D97-AF65-F5344CB8AC3E}">
        <p14:creationId xmlns:p14="http://schemas.microsoft.com/office/powerpoint/2010/main" val="14568770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55D449-B875-4B8D-8E66-224D27E54C9A}" type="slidenum">
              <a:rPr lang="en-GB" smtClean="0"/>
              <a:t>19</a:t>
            </a:fld>
            <a:endParaRPr lang="en-GB"/>
          </a:p>
        </p:txBody>
      </p:sp>
    </p:spTree>
    <p:extLst>
      <p:ext uri="{BB962C8B-B14F-4D97-AF65-F5344CB8AC3E}">
        <p14:creationId xmlns:p14="http://schemas.microsoft.com/office/powerpoint/2010/main" val="3469865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55D449-B875-4B8D-8E66-224D27E54C9A}" type="slidenum">
              <a:rPr lang="en-GB" smtClean="0"/>
              <a:t>20</a:t>
            </a:fld>
            <a:endParaRPr lang="en-GB"/>
          </a:p>
        </p:txBody>
      </p:sp>
    </p:spTree>
    <p:extLst>
      <p:ext uri="{BB962C8B-B14F-4D97-AF65-F5344CB8AC3E}">
        <p14:creationId xmlns:p14="http://schemas.microsoft.com/office/powerpoint/2010/main" val="3899562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The Health Belief Model - YouTube</a:t>
            </a:r>
            <a:endParaRPr lang="en-GB"/>
          </a:p>
          <a:p>
            <a:endParaRPr lang="en-US"/>
          </a:p>
        </p:txBody>
      </p:sp>
    </p:spTree>
    <p:extLst>
      <p:ext uri="{BB962C8B-B14F-4D97-AF65-F5344CB8AC3E}">
        <p14:creationId xmlns:p14="http://schemas.microsoft.com/office/powerpoint/2010/main" val="1852051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55D449-B875-4B8D-8E66-224D27E54C9A}" type="slidenum">
              <a:rPr lang="en-GB" smtClean="0"/>
              <a:t>22</a:t>
            </a:fld>
            <a:endParaRPr lang="en-GB"/>
          </a:p>
        </p:txBody>
      </p:sp>
    </p:spTree>
    <p:extLst>
      <p:ext uri="{BB962C8B-B14F-4D97-AF65-F5344CB8AC3E}">
        <p14:creationId xmlns:p14="http://schemas.microsoft.com/office/powerpoint/2010/main" val="2276833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9355667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42743617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0716094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02/06/2025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02/06/2025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02/06/2025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02/06/2025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02/06/2025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13" name="Picture 12" descr="Shape, icon, circle&#10;&#10;Description automatically generated">
            <a:extLst>
              <a:ext uri="{FF2B5EF4-FFF2-40B4-BE49-F238E27FC236}">
                <a16:creationId xmlns:a16="http://schemas.microsoft.com/office/drawing/2014/main" id="{50FF8467-65FA-4344-83C9-97C43737DDC1}"/>
              </a:ext>
            </a:extLst>
          </p:cNvPr>
          <p:cNvPicPr>
            <a:picLocks noChangeAspect="1"/>
          </p:cNvPicPr>
          <p:nvPr userDrawn="1"/>
        </p:nvPicPr>
        <p:blipFill>
          <a:blip r:embed="rId2">
            <a:alphaModFix amt="50000"/>
          </a:blip>
          <a:stretch>
            <a:fillRect/>
          </a:stretch>
        </p:blipFill>
        <p:spPr>
          <a:xfrm>
            <a:off x="-1982961" y="823992"/>
            <a:ext cx="5143500" cy="6858000"/>
          </a:xfrm>
          <a:prstGeom prst="rect">
            <a:avLst/>
          </a:prstGeom>
        </p:spPr>
      </p:pic>
      <p:pic>
        <p:nvPicPr>
          <p:cNvPr id="15" name="Picture 14">
            <a:extLst>
              <a:ext uri="{FF2B5EF4-FFF2-40B4-BE49-F238E27FC236}">
                <a16:creationId xmlns:a16="http://schemas.microsoft.com/office/drawing/2014/main" id="{53D18F35-95AA-6E41-8827-13947BD06197}"/>
              </a:ext>
            </a:extLst>
          </p:cNvPr>
          <p:cNvPicPr>
            <a:picLocks noChangeAspect="1"/>
          </p:cNvPicPr>
          <p:nvPr userDrawn="1"/>
        </p:nvPicPr>
        <p:blipFill>
          <a:blip r:embed="rId3">
            <a:alphaModFix amt="50000"/>
          </a:blip>
          <a:stretch>
            <a:fillRect/>
          </a:stretch>
        </p:blipFill>
        <p:spPr>
          <a:xfrm>
            <a:off x="5748293" y="-701780"/>
            <a:ext cx="5143500" cy="6858000"/>
          </a:xfrm>
          <a:prstGeom prst="rect">
            <a:avLst/>
          </a:prstGeom>
        </p:spPr>
      </p:pic>
      <p:pic>
        <p:nvPicPr>
          <p:cNvPr id="19" name="Picture 18" descr="Icon&#10;&#10;Description automatically generated with medium confidence">
            <a:extLst>
              <a:ext uri="{FF2B5EF4-FFF2-40B4-BE49-F238E27FC236}">
                <a16:creationId xmlns:a16="http://schemas.microsoft.com/office/drawing/2014/main" id="{ACB4BD71-6C84-AC4A-A48E-965B6282C30C}"/>
              </a:ext>
            </a:extLst>
          </p:cNvPr>
          <p:cNvPicPr>
            <a:picLocks noChangeAspect="1"/>
          </p:cNvPicPr>
          <p:nvPr userDrawn="1"/>
        </p:nvPicPr>
        <p:blipFill>
          <a:blip r:embed="rId4">
            <a:alphaModFix amt="50000"/>
          </a:blip>
          <a:stretch>
            <a:fillRect/>
          </a:stretch>
        </p:blipFill>
        <p:spPr>
          <a:xfrm rot="7923834">
            <a:off x="2446877" y="5434487"/>
            <a:ext cx="4894518" cy="3670889"/>
          </a:xfrm>
          <a:prstGeom prst="rect">
            <a:avLst/>
          </a:prstGeom>
        </p:spPr>
      </p:pic>
      <p:sp>
        <p:nvSpPr>
          <p:cNvPr id="11" name="Title 10">
            <a:extLst>
              <a:ext uri="{FF2B5EF4-FFF2-40B4-BE49-F238E27FC236}">
                <a16:creationId xmlns:a16="http://schemas.microsoft.com/office/drawing/2014/main" id="{16370A69-6BE0-9544-B618-8CCD4CF071A7}"/>
              </a:ext>
            </a:extLst>
          </p:cNvPr>
          <p:cNvSpPr>
            <a:spLocks noGrp="1"/>
          </p:cNvSpPr>
          <p:nvPr>
            <p:ph type="title"/>
          </p:nvPr>
        </p:nvSpPr>
        <p:spPr>
          <a:xfrm>
            <a:off x="604793" y="161212"/>
            <a:ext cx="7886700" cy="1325563"/>
          </a:xfrm>
        </p:spPr>
        <p:txBody>
          <a:bodyPr/>
          <a:lstStyle/>
          <a:p>
            <a:r>
              <a:rPr lang="en-GB"/>
              <a:t>Click to edit Master title style</a:t>
            </a:r>
            <a:endParaRPr lang="en-US"/>
          </a:p>
        </p:txBody>
      </p:sp>
      <p:cxnSp>
        <p:nvCxnSpPr>
          <p:cNvPr id="12" name="Straight Connector 11">
            <a:extLst>
              <a:ext uri="{FF2B5EF4-FFF2-40B4-BE49-F238E27FC236}">
                <a16:creationId xmlns:a16="http://schemas.microsoft.com/office/drawing/2014/main" id="{A01321C3-01BF-E148-ACD3-0BDA93E257B8}"/>
              </a:ext>
            </a:extLst>
          </p:cNvPr>
          <p:cNvCxnSpPr>
            <a:cxnSpLocks/>
          </p:cNvCxnSpPr>
          <p:nvPr userDrawn="1"/>
        </p:nvCxnSpPr>
        <p:spPr>
          <a:xfrm>
            <a:off x="592865" y="1274922"/>
            <a:ext cx="7910557" cy="0"/>
          </a:xfrm>
          <a:prstGeom prst="line">
            <a:avLst/>
          </a:prstGeom>
          <a:ln w="31750" cmpd="sng">
            <a:solidFill>
              <a:srgbClr val="0F375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3369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xt and image 2">
    <p:spTree>
      <p:nvGrpSpPr>
        <p:cNvPr id="1" name=""/>
        <p:cNvGrpSpPr/>
        <p:nvPr/>
      </p:nvGrpSpPr>
      <p:grpSpPr>
        <a:xfrm>
          <a:off x="0" y="0"/>
          <a:ext cx="0" cy="0"/>
          <a:chOff x="0" y="0"/>
          <a:chExt cx="0" cy="0"/>
        </a:xfrm>
      </p:grpSpPr>
      <p:sp>
        <p:nvSpPr>
          <p:cNvPr id="14" name="Text Placeholder 23">
            <a:extLst>
              <a:ext uri="{FF2B5EF4-FFF2-40B4-BE49-F238E27FC236}">
                <a16:creationId xmlns:a16="http://schemas.microsoft.com/office/drawing/2014/main" id="{E90710C3-BF7A-F548-B418-3A0A8213631B}"/>
              </a:ext>
            </a:extLst>
          </p:cNvPr>
          <p:cNvSpPr>
            <a:spLocks noGrp="1"/>
          </p:cNvSpPr>
          <p:nvPr>
            <p:ph type="body" sz="quarter" idx="14" hasCustomPrompt="1"/>
          </p:nvPr>
        </p:nvSpPr>
        <p:spPr>
          <a:xfrm>
            <a:off x="4797154" y="4811315"/>
            <a:ext cx="2635793" cy="597434"/>
          </a:xfrm>
        </p:spPr>
        <p:txBody>
          <a:bodyPr/>
          <a:lstStyle>
            <a:lvl1pPr marL="0" indent="0">
              <a:buNone/>
              <a:defRPr b="0" i="0">
                <a:solidFill>
                  <a:srgbClr val="0F3758"/>
                </a:solidFill>
                <a:latin typeface="+mn-lt"/>
              </a:defRPr>
            </a:lvl1pPr>
          </a:lstStyle>
          <a:p>
            <a:pPr lvl="0"/>
            <a:r>
              <a:rPr lang="en-US"/>
              <a:t>Caption of image</a:t>
            </a:r>
          </a:p>
        </p:txBody>
      </p:sp>
      <p:sp>
        <p:nvSpPr>
          <p:cNvPr id="13" name="Content Placeholder 3">
            <a:extLst>
              <a:ext uri="{FF2B5EF4-FFF2-40B4-BE49-F238E27FC236}">
                <a16:creationId xmlns:a16="http://schemas.microsoft.com/office/drawing/2014/main" id="{3A060D27-FA01-9B46-B9F6-9222EF682582}"/>
              </a:ext>
            </a:extLst>
          </p:cNvPr>
          <p:cNvSpPr>
            <a:spLocks noGrp="1"/>
          </p:cNvSpPr>
          <p:nvPr>
            <p:ph sz="half" idx="13"/>
          </p:nvPr>
        </p:nvSpPr>
        <p:spPr>
          <a:xfrm>
            <a:off x="4897007" y="1774903"/>
            <a:ext cx="2436086" cy="2815289"/>
          </a:xfrm>
        </p:spPr>
        <p:txBody>
          <a:bodyPr>
            <a:normAutofit/>
          </a:bodyPr>
          <a:lstStyle>
            <a:lvl1pPr algn="l">
              <a:defRPr sz="1800" b="1" i="0">
                <a:latin typeface="Montserrat SemiBold" pitchFamily="2" charset="77"/>
              </a:defRPr>
            </a:lvl1pPr>
            <a:lvl2pPr algn="l">
              <a:defRPr/>
            </a:lvl2pPr>
            <a:lvl3pPr algn="l">
              <a:defRPr/>
            </a:lvl3pPr>
            <a:lvl4pPr algn="l">
              <a:defRPr/>
            </a:lvl4pPr>
            <a:lvl5pPr algn="l">
              <a:defRPr/>
            </a:lvl5pPr>
          </a:lstStyle>
          <a:p>
            <a:pPr lvl="0"/>
            <a:endParaRPr lang="en-US"/>
          </a:p>
        </p:txBody>
      </p:sp>
      <p:sp>
        <p:nvSpPr>
          <p:cNvPr id="12" name="Text Placeholder 3">
            <a:extLst>
              <a:ext uri="{FF2B5EF4-FFF2-40B4-BE49-F238E27FC236}">
                <a16:creationId xmlns:a16="http://schemas.microsoft.com/office/drawing/2014/main" id="{146B7075-00A2-0F41-81C1-8D5FEDEBC806}"/>
              </a:ext>
            </a:extLst>
          </p:cNvPr>
          <p:cNvSpPr>
            <a:spLocks noGrp="1"/>
          </p:cNvSpPr>
          <p:nvPr>
            <p:ph type="body" sz="half" idx="2" hasCustomPrompt="1"/>
          </p:nvPr>
        </p:nvSpPr>
        <p:spPr>
          <a:xfrm>
            <a:off x="604794" y="1364061"/>
            <a:ext cx="2949178" cy="4382677"/>
          </a:xfrm>
        </p:spPr>
        <p:txBody>
          <a:bodyPr>
            <a:normAutofit/>
          </a:bodyPr>
          <a:lstStyle>
            <a:lvl1pPr marL="0" indent="0">
              <a:buNone/>
              <a:defRPr sz="1800" b="0">
                <a:solidFill>
                  <a:srgbClr val="0F3758"/>
                </a:solidFill>
                <a:latin typeface="+mn-lt"/>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text</a:t>
            </a:r>
          </a:p>
        </p:txBody>
      </p:sp>
      <p:cxnSp>
        <p:nvCxnSpPr>
          <p:cNvPr id="15" name="Straight Connector 14">
            <a:extLst>
              <a:ext uri="{FF2B5EF4-FFF2-40B4-BE49-F238E27FC236}">
                <a16:creationId xmlns:a16="http://schemas.microsoft.com/office/drawing/2014/main" id="{FEB215AE-78AD-A54E-BE54-BA055DAA7055}"/>
              </a:ext>
            </a:extLst>
          </p:cNvPr>
          <p:cNvCxnSpPr>
            <a:cxnSpLocks/>
          </p:cNvCxnSpPr>
          <p:nvPr userDrawn="1"/>
        </p:nvCxnSpPr>
        <p:spPr>
          <a:xfrm>
            <a:off x="592865" y="1274922"/>
            <a:ext cx="7910557" cy="0"/>
          </a:xfrm>
          <a:prstGeom prst="line">
            <a:avLst/>
          </a:prstGeom>
          <a:ln w="31750" cmpd="sng">
            <a:solidFill>
              <a:srgbClr val="0F3758"/>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73D6E85-05C5-F149-BE2A-4CE3C338CD7C}"/>
              </a:ext>
            </a:extLst>
          </p:cNvPr>
          <p:cNvSpPr>
            <a:spLocks noGrp="1"/>
          </p:cNvSpPr>
          <p:nvPr>
            <p:ph type="title" hasCustomPrompt="1"/>
          </p:nvPr>
        </p:nvSpPr>
        <p:spPr>
          <a:xfrm>
            <a:off x="592865" y="111353"/>
            <a:ext cx="7886700" cy="1325563"/>
          </a:xfrm>
        </p:spPr>
        <p:txBody>
          <a:bodyPr/>
          <a:lstStyle/>
          <a:p>
            <a:r>
              <a:rPr lang="en-GB"/>
              <a:t>Title</a:t>
            </a:r>
            <a:endParaRPr lang="en-US"/>
          </a:p>
        </p:txBody>
      </p:sp>
    </p:spTree>
    <p:extLst>
      <p:ext uri="{BB962C8B-B14F-4D97-AF65-F5344CB8AC3E}">
        <p14:creationId xmlns:p14="http://schemas.microsoft.com/office/powerpoint/2010/main" val="1949770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02/06/2025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Knedre8Ul60" TargetMode="External"/><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6742" y="1988840"/>
            <a:ext cx="7992888" cy="1440160"/>
          </a:xfrm>
        </p:spPr>
        <p:txBody>
          <a:bodyPr>
            <a:noAutofit/>
          </a:bodyPr>
          <a:lstStyle/>
          <a:p>
            <a:br>
              <a:rPr lang="en-GB" sz="3600" b="1" i="1">
                <a:solidFill>
                  <a:schemeClr val="bg1"/>
                </a:solidFill>
              </a:rPr>
            </a:br>
            <a:br>
              <a:rPr lang="en-GB" sz="3600" b="1" i="1">
                <a:solidFill>
                  <a:schemeClr val="bg1"/>
                </a:solidFill>
              </a:rPr>
            </a:br>
            <a:r>
              <a:rPr lang="en-GB" sz="3600" b="1">
                <a:solidFill>
                  <a:schemeClr val="bg1"/>
                </a:solidFill>
              </a:rPr>
              <a:t>Social Epidemiology and Public Health Development</a:t>
            </a:r>
            <a:br>
              <a:rPr lang="en-GB" sz="3600" b="1" i="1">
                <a:solidFill>
                  <a:schemeClr val="bg1"/>
                </a:solidFill>
              </a:rPr>
            </a:br>
            <a:br>
              <a:rPr lang="en-GB" sz="3600" b="1" i="1">
                <a:solidFill>
                  <a:schemeClr val="bg1"/>
                </a:solidFill>
              </a:rPr>
            </a:br>
            <a:br>
              <a:rPr lang="en-GB" sz="3600" b="1" i="1">
                <a:solidFill>
                  <a:schemeClr val="bg1"/>
                </a:solidFill>
              </a:rPr>
            </a:br>
            <a:br>
              <a:rPr lang="en-GB" sz="3600" b="1">
                <a:solidFill>
                  <a:schemeClr val="bg1"/>
                </a:solidFill>
              </a:rPr>
            </a:br>
            <a:br>
              <a:rPr lang="en-GB" sz="3600" b="1">
                <a:solidFill>
                  <a:schemeClr val="bg1"/>
                </a:solidFill>
              </a:rPr>
            </a:br>
            <a:br>
              <a:rPr lang="en-GB" sz="3600" b="1">
                <a:solidFill>
                  <a:schemeClr val="bg1"/>
                </a:solidFill>
              </a:rPr>
            </a:br>
            <a:r>
              <a:rPr lang="en-GB" sz="2800" b="1">
                <a:solidFill>
                  <a:schemeClr val="bg1"/>
                </a:solidFill>
              </a:rPr>
              <a:t>May 25</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541990"/>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973934" y="2681496"/>
            <a:ext cx="7762006" cy="584775"/>
          </a:xfrm>
          <a:prstGeom prst="rect">
            <a:avLst/>
          </a:prstGeom>
        </p:spPr>
        <p:txBody>
          <a:bodyPr wrap="square">
            <a:spAutoFit/>
          </a:bodyPr>
          <a:lstStyle/>
          <a:p>
            <a:r>
              <a:rPr lang="en-GB" sz="3200" b="1" i="1">
                <a:solidFill>
                  <a:schemeClr val="bg1"/>
                </a:solidFill>
              </a:rPr>
              <a:t>Foundations of Social Epidemiology </a:t>
            </a:r>
          </a:p>
        </p:txBody>
      </p:sp>
      <p:sp>
        <p:nvSpPr>
          <p:cNvPr id="7" name="TextBox 6">
            <a:extLst>
              <a:ext uri="{FF2B5EF4-FFF2-40B4-BE49-F238E27FC236}">
                <a16:creationId xmlns:a16="http://schemas.microsoft.com/office/drawing/2014/main" id="{C4AFB9D2-7A42-AAAD-4E60-B2168D04DAAE}"/>
              </a:ext>
            </a:extLst>
          </p:cNvPr>
          <p:cNvSpPr txBox="1"/>
          <p:nvPr/>
        </p:nvSpPr>
        <p:spPr>
          <a:xfrm>
            <a:off x="2514786" y="3429000"/>
            <a:ext cx="4876800" cy="523220"/>
          </a:xfrm>
          <a:prstGeom prst="rect">
            <a:avLst/>
          </a:prstGeom>
          <a:noFill/>
        </p:spPr>
        <p:txBody>
          <a:bodyPr wrap="square">
            <a:spAutoFit/>
          </a:bodyPr>
          <a:lstStyle/>
          <a:p>
            <a:pPr algn="ctr"/>
            <a:r>
              <a:rPr lang="en-GB" sz="2800" b="1" i="1">
                <a:solidFill>
                  <a:schemeClr val="bg1"/>
                </a:solidFill>
                <a:cs typeface="Arial" panose="020B0604020202020204" pitchFamily="34" charset="0"/>
              </a:rPr>
              <a:t>Health Belief Model</a:t>
            </a:r>
          </a:p>
        </p:txBody>
      </p:sp>
    </p:spTree>
    <p:extLst>
      <p:ext uri="{BB962C8B-B14F-4D97-AF65-F5344CB8AC3E}">
        <p14:creationId xmlns:p14="http://schemas.microsoft.com/office/powerpoint/2010/main" val="1006088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F47D2-C9D4-9E99-5761-9B44CB005DFB}"/>
              </a:ext>
            </a:extLst>
          </p:cNvPr>
          <p:cNvSpPr>
            <a:spLocks noGrp="1"/>
          </p:cNvSpPr>
          <p:nvPr>
            <p:ph type="title"/>
          </p:nvPr>
        </p:nvSpPr>
        <p:spPr>
          <a:xfrm>
            <a:off x="457200" y="157906"/>
            <a:ext cx="8229600" cy="1143000"/>
          </a:xfrm>
        </p:spPr>
        <p:txBody>
          <a:bodyPr/>
          <a:lstStyle/>
          <a:p>
            <a:r>
              <a:rPr lang="en-GB" b="1"/>
              <a:t>Icebreaker</a:t>
            </a:r>
            <a:endParaRPr lang="en-GB" sz="3600">
              <a:latin typeface="Arial"/>
              <a:ea typeface="Calibri"/>
              <a:cs typeface="Arial"/>
            </a:endParaRPr>
          </a:p>
        </p:txBody>
      </p:sp>
      <p:sp>
        <p:nvSpPr>
          <p:cNvPr id="3" name="Content Placeholder 2">
            <a:extLst>
              <a:ext uri="{FF2B5EF4-FFF2-40B4-BE49-F238E27FC236}">
                <a16:creationId xmlns:a16="http://schemas.microsoft.com/office/drawing/2014/main" id="{5BB379F7-51D5-8338-DA6E-6CA339FA18EA}"/>
              </a:ext>
            </a:extLst>
          </p:cNvPr>
          <p:cNvSpPr>
            <a:spLocks noGrp="1"/>
          </p:cNvSpPr>
          <p:nvPr>
            <p:ph idx="1"/>
          </p:nvPr>
        </p:nvSpPr>
        <p:spPr>
          <a:xfrm>
            <a:off x="457200" y="1230550"/>
            <a:ext cx="8229600" cy="5629100"/>
          </a:xfrm>
        </p:spPr>
        <p:txBody>
          <a:bodyPr vert="horz" lIns="91440" tIns="45720" rIns="91440" bIns="45720" rtlCol="0" anchor="t">
            <a:normAutofit/>
          </a:bodyPr>
          <a:lstStyle/>
          <a:p>
            <a:r>
              <a:rPr lang="en-GB" sz="2400">
                <a:latin typeface="Arial"/>
                <a:cs typeface="Arial"/>
              </a:rPr>
              <a:t>Sit in a new place and not your usual position</a:t>
            </a:r>
            <a:endParaRPr lang="en-US" sz="2400">
              <a:latin typeface="Arial"/>
              <a:cs typeface="Arial"/>
            </a:endParaRPr>
          </a:p>
          <a:p>
            <a:r>
              <a:rPr lang="en-GB" sz="2400">
                <a:latin typeface="Arial"/>
                <a:cs typeface="Arial"/>
              </a:rPr>
              <a:t>Pair up with the person sitting next to you and discuss the following:</a:t>
            </a:r>
          </a:p>
          <a:p>
            <a:r>
              <a:rPr lang="en-GB" sz="2400">
                <a:latin typeface="Arial"/>
                <a:cs typeface="Arial"/>
              </a:rPr>
              <a:t>Where are you from?</a:t>
            </a:r>
          </a:p>
          <a:p>
            <a:r>
              <a:rPr lang="en-GB" sz="2400">
                <a:latin typeface="Arial"/>
                <a:cs typeface="Arial"/>
              </a:rPr>
              <a:t>Something interesting about your culture or background?</a:t>
            </a:r>
          </a:p>
          <a:p>
            <a:r>
              <a:rPr lang="en-GB" sz="2400">
                <a:latin typeface="Arial"/>
                <a:cs typeface="Arial"/>
              </a:rPr>
              <a:t>Is there a health belief or practice that is common where you're from?</a:t>
            </a:r>
          </a:p>
          <a:p>
            <a:r>
              <a:rPr lang="en-GB" sz="2400">
                <a:latin typeface="Arial"/>
                <a:cs typeface="Arial"/>
              </a:rPr>
              <a:t>Share one interesting thing you've learned from your partner with the class</a:t>
            </a:r>
          </a:p>
          <a:p>
            <a:pPr marL="0" indent="0" algn="ctr">
              <a:buNone/>
            </a:pPr>
            <a:r>
              <a:rPr lang="en-GB" b="1"/>
              <a:t>15 minutes</a:t>
            </a:r>
            <a:endParaRPr lang="en-GB" sz="2400"/>
          </a:p>
        </p:txBody>
      </p:sp>
    </p:spTree>
    <p:extLst>
      <p:ext uri="{BB962C8B-B14F-4D97-AF65-F5344CB8AC3E}">
        <p14:creationId xmlns:p14="http://schemas.microsoft.com/office/powerpoint/2010/main" val="1989959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AE554-579C-3A40-B8CD-51B7AFB9D07E}"/>
              </a:ext>
            </a:extLst>
          </p:cNvPr>
          <p:cNvSpPr>
            <a:spLocks noGrp="1"/>
          </p:cNvSpPr>
          <p:nvPr>
            <p:ph type="title"/>
          </p:nvPr>
        </p:nvSpPr>
        <p:spPr>
          <a:xfrm>
            <a:off x="683568" y="404664"/>
            <a:ext cx="7886700" cy="994172"/>
          </a:xfrm>
        </p:spPr>
        <p:txBody>
          <a:bodyPr/>
          <a:lstStyle/>
          <a:p>
            <a:r>
              <a:rPr lang="en-GB" sz="3600" b="1">
                <a:latin typeface="Arial" panose="020B0604020202020204" pitchFamily="34" charset="0"/>
                <a:cs typeface="Arial" panose="020B0604020202020204" pitchFamily="34" charset="0"/>
              </a:rPr>
              <a:t>Aims of the Session</a:t>
            </a:r>
            <a:endParaRPr lang="en-US">
              <a:solidFill>
                <a:schemeClr val="tx1"/>
              </a:solidFill>
            </a:endParaRPr>
          </a:p>
        </p:txBody>
      </p:sp>
      <p:sp>
        <p:nvSpPr>
          <p:cNvPr id="4" name="TextBox 3">
            <a:extLst>
              <a:ext uri="{FF2B5EF4-FFF2-40B4-BE49-F238E27FC236}">
                <a16:creationId xmlns:a16="http://schemas.microsoft.com/office/drawing/2014/main" id="{97804B3F-DEEF-7743-A3EE-39C8D8D83AFC}"/>
              </a:ext>
            </a:extLst>
          </p:cNvPr>
          <p:cNvSpPr txBox="1"/>
          <p:nvPr/>
        </p:nvSpPr>
        <p:spPr>
          <a:xfrm>
            <a:off x="1547664" y="1844824"/>
            <a:ext cx="6279614" cy="2308324"/>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To understand</a:t>
            </a:r>
          </a:p>
          <a:p>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The term Health Belief model (HBM)</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The component/construct/concept of HBM</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Application of health belief model</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Strengths and limitations</a:t>
            </a:r>
          </a:p>
        </p:txBody>
      </p:sp>
    </p:spTree>
    <p:extLst>
      <p:ext uri="{BB962C8B-B14F-4D97-AF65-F5344CB8AC3E}">
        <p14:creationId xmlns:p14="http://schemas.microsoft.com/office/powerpoint/2010/main" val="3073188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E7387-FB35-4418-3456-C58A3AD49610}"/>
              </a:ext>
            </a:extLst>
          </p:cNvPr>
          <p:cNvSpPr>
            <a:spLocks noGrp="1"/>
          </p:cNvSpPr>
          <p:nvPr>
            <p:ph type="title"/>
          </p:nvPr>
        </p:nvSpPr>
        <p:spPr/>
        <p:txBody>
          <a:bodyPr/>
          <a:lstStyle/>
          <a:p>
            <a:r>
              <a:rPr lang="en-GB" b="1"/>
              <a:t>Health Behavioural Models</a:t>
            </a:r>
          </a:p>
        </p:txBody>
      </p:sp>
      <p:sp>
        <p:nvSpPr>
          <p:cNvPr id="3" name="Content Placeholder 2">
            <a:extLst>
              <a:ext uri="{FF2B5EF4-FFF2-40B4-BE49-F238E27FC236}">
                <a16:creationId xmlns:a16="http://schemas.microsoft.com/office/drawing/2014/main" id="{6A9E113C-CE86-52B1-9C22-5C2EC787D3C8}"/>
              </a:ext>
            </a:extLst>
          </p:cNvPr>
          <p:cNvSpPr>
            <a:spLocks noGrp="1"/>
          </p:cNvSpPr>
          <p:nvPr>
            <p:ph idx="1"/>
          </p:nvPr>
        </p:nvSpPr>
        <p:spPr>
          <a:xfrm>
            <a:off x="1043608" y="1988840"/>
            <a:ext cx="7416824" cy="2548879"/>
          </a:xfrm>
        </p:spPr>
        <p:txBody>
          <a:bodyPr vert="horz" lIns="91440" tIns="45720" rIns="91440" bIns="45720" rtlCol="0" anchor="t">
            <a:normAutofit/>
          </a:bodyPr>
          <a:lstStyle/>
          <a:p>
            <a:r>
              <a:rPr lang="en-GB" sz="2400">
                <a:latin typeface="Arial"/>
                <a:cs typeface="Arial"/>
              </a:rPr>
              <a:t>People’s health behaviour/lifestyles have been regarded as the cause of many modern diseases.</a:t>
            </a:r>
          </a:p>
          <a:p>
            <a:r>
              <a:rPr lang="en-GB" sz="2400">
                <a:latin typeface="Arial"/>
                <a:cs typeface="Arial"/>
              </a:rPr>
              <a:t>Therefore, health promotion focuses on modifying those aspects of behaviour which are known to have an impact on health.</a:t>
            </a:r>
          </a:p>
        </p:txBody>
      </p:sp>
    </p:spTree>
    <p:extLst>
      <p:ext uri="{BB962C8B-B14F-4D97-AF65-F5344CB8AC3E}">
        <p14:creationId xmlns:p14="http://schemas.microsoft.com/office/powerpoint/2010/main" val="1210137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914378"/>
            <a:ext cx="6904248" cy="1464933"/>
          </a:xfrm>
        </p:spPr>
        <p:txBody>
          <a:bodyPr anchor="b">
            <a:normAutofit/>
          </a:bodyPr>
          <a:lstStyle/>
          <a:p>
            <a:pPr algn="ctr"/>
            <a:r>
              <a:rPr lang="en-GB" b="1" i="1"/>
              <a:t>What is Health Belief Model?</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2835" y="3182123"/>
            <a:ext cx="1461166" cy="1683411"/>
          </a:xfrm>
          <a:prstGeom prst="rect">
            <a:avLst/>
          </a:prstGeom>
        </p:spPr>
      </p:pic>
    </p:spTree>
    <p:extLst>
      <p:ext uri="{BB962C8B-B14F-4D97-AF65-F5344CB8AC3E}">
        <p14:creationId xmlns:p14="http://schemas.microsoft.com/office/powerpoint/2010/main" val="36509503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127957" y="1556792"/>
            <a:ext cx="7141937" cy="3504556"/>
          </a:xfrm>
        </p:spPr>
        <p:txBody>
          <a:bodyPr vert="horz" lIns="91440" tIns="45720" rIns="91440" bIns="45720" rtlCol="0" anchor="t">
            <a:normAutofit fontScale="92500"/>
          </a:bodyPr>
          <a:lstStyle/>
          <a:p>
            <a:pPr>
              <a:buFont typeface="Wingdings" panose="05000000000000000000" pitchFamily="2" charset="2"/>
              <a:buChar char="§"/>
            </a:pPr>
            <a:endParaRPr lang="en-GB" sz="2400">
              <a:latin typeface="Arial" panose="020B0604020202020204" pitchFamily="34" charset="0"/>
              <a:cs typeface="Arial" panose="020B0604020202020204" pitchFamily="34" charset="0"/>
            </a:endParaRPr>
          </a:p>
          <a:p>
            <a:pPr>
              <a:buFont typeface="Wingdings" panose="05000000000000000000" pitchFamily="2" charset="2"/>
              <a:buChar char="§"/>
            </a:pPr>
            <a:r>
              <a:rPr lang="en-GB" sz="2600">
                <a:latin typeface="Arial"/>
                <a:cs typeface="Arial"/>
              </a:rPr>
              <a:t>The health belief model is a social psychological health behavioural change model developed to explain and predict health-related behaviours and patterns, particularly regarding the uptake of health services based on psychological theory.</a:t>
            </a:r>
          </a:p>
          <a:p>
            <a:pPr marL="0" indent="0">
              <a:buNone/>
            </a:pPr>
            <a:r>
              <a:rPr lang="en-GB" sz="2600">
                <a:latin typeface="Arial" panose="020B0604020202020204" pitchFamily="34" charset="0"/>
                <a:cs typeface="Arial" panose="020B0604020202020204" pitchFamily="34" charset="0"/>
              </a:rPr>
              <a:t>                                           </a:t>
            </a:r>
          </a:p>
          <a:p>
            <a:pPr marL="0" indent="0">
              <a:buNone/>
            </a:pPr>
            <a:r>
              <a:rPr lang="en-GB" sz="2600">
                <a:latin typeface="Arial" panose="020B0604020202020204" pitchFamily="34" charset="0"/>
                <a:cs typeface="Arial" panose="020B0604020202020204" pitchFamily="34" charset="0"/>
              </a:rPr>
              <a:t>                                </a:t>
            </a:r>
            <a:r>
              <a:rPr lang="en-GB" sz="2600" b="0">
                <a:solidFill>
                  <a:schemeClr val="tx1"/>
                </a:solidFill>
                <a:latin typeface="Arial" panose="020B0604020202020204" pitchFamily="34" charset="0"/>
                <a:cs typeface="Arial" panose="020B0604020202020204" pitchFamily="34" charset="0"/>
              </a:rPr>
              <a:t>(Abraham and Sheeran, 2005)</a:t>
            </a:r>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755576" y="332656"/>
            <a:ext cx="7886700" cy="994172"/>
          </a:xfrm>
        </p:spPr>
        <p:txBody>
          <a:bodyPr>
            <a:normAutofit/>
          </a:bodyPr>
          <a:lstStyle/>
          <a:p>
            <a:pPr algn="ctr"/>
            <a:r>
              <a:rPr lang="en-GB" sz="4000" b="1">
                <a:latin typeface="Arial"/>
                <a:cs typeface="Arial"/>
              </a:rPr>
              <a:t>Health Belief Model</a:t>
            </a:r>
            <a:endParaRPr lang="en-GB" sz="40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2023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5820F-BE9D-441A-8E84-A55AA0119AB2}"/>
              </a:ext>
            </a:extLst>
          </p:cNvPr>
          <p:cNvSpPr>
            <a:spLocks noGrp="1"/>
          </p:cNvSpPr>
          <p:nvPr>
            <p:ph type="title"/>
          </p:nvPr>
        </p:nvSpPr>
        <p:spPr/>
        <p:txBody>
          <a:bodyPr/>
          <a:lstStyle/>
          <a:p>
            <a:pPr algn="ctr"/>
            <a:r>
              <a:rPr lang="en-GB" sz="4050" b="1">
                <a:latin typeface="Arial"/>
                <a:cs typeface="Arial"/>
              </a:rPr>
              <a:t>Health Belief Model</a:t>
            </a:r>
            <a:endParaRPr lang="en-GB">
              <a:solidFill>
                <a:schemeClr val="tx1"/>
              </a:solidFill>
            </a:endParaRPr>
          </a:p>
        </p:txBody>
      </p:sp>
      <p:sp>
        <p:nvSpPr>
          <p:cNvPr id="5" name="TextBox 4">
            <a:extLst>
              <a:ext uri="{FF2B5EF4-FFF2-40B4-BE49-F238E27FC236}">
                <a16:creationId xmlns:a16="http://schemas.microsoft.com/office/drawing/2014/main" id="{21C38F50-9766-49C7-AA73-8005405F9892}"/>
              </a:ext>
            </a:extLst>
          </p:cNvPr>
          <p:cNvSpPr txBox="1"/>
          <p:nvPr/>
        </p:nvSpPr>
        <p:spPr>
          <a:xfrm>
            <a:off x="683568" y="1417638"/>
            <a:ext cx="8352928" cy="4108817"/>
          </a:xfrm>
          <a:prstGeom prst="rect">
            <a:avLst/>
          </a:prstGeom>
          <a:noFill/>
        </p:spPr>
        <p:txBody>
          <a:bodyPr wrap="square" lIns="91440" tIns="45720" rIns="91440" bIns="45720" anchor="t">
            <a:spAutoFit/>
          </a:bodyPr>
          <a:lstStyle/>
          <a:p>
            <a:pPr marL="342900" indent="-342900">
              <a:buFont typeface="Wingdings" panose="05000000000000000000" pitchFamily="2" charset="2"/>
              <a:buChar char="§"/>
            </a:pPr>
            <a:r>
              <a:rPr lang="en-GB" sz="2400">
                <a:latin typeface="Arial"/>
                <a:cs typeface="Arial"/>
              </a:rPr>
              <a:t>The Health Belief Model (HBM) was developed in the 1950's by social psychologists Hochbaum, Rosenstock and others, who were working in the U.S. Public Health Service to explain the failure of people participating in programmes to prevent and detect disease. </a:t>
            </a:r>
          </a:p>
          <a:p>
            <a:pPr marL="342900" indent="-342900">
              <a:buFont typeface="Wingdings" panose="05000000000000000000" pitchFamily="2" charset="2"/>
              <a:buChar char="§"/>
            </a:pPr>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Later, the model was extended by others to study people's behavioural responses to health-related conditions.</a:t>
            </a:r>
          </a:p>
          <a:p>
            <a:r>
              <a:rPr lang="en-GB" sz="2400">
                <a:latin typeface="Arial" panose="020B0604020202020204" pitchFamily="34" charset="0"/>
                <a:cs typeface="Arial" panose="020B0604020202020204" pitchFamily="34" charset="0"/>
              </a:rPr>
              <a:t>                                           </a:t>
            </a:r>
          </a:p>
          <a:p>
            <a:r>
              <a:rPr lang="en-GB" sz="2100">
                <a:latin typeface="Arial" panose="020B0604020202020204" pitchFamily="34" charset="0"/>
                <a:cs typeface="Arial" panose="020B0604020202020204" pitchFamily="34" charset="0"/>
              </a:rPr>
              <a:t>                                           (</a:t>
            </a:r>
            <a:r>
              <a:rPr lang="en-GB" sz="2100">
                <a:solidFill>
                  <a:prstClr val="black"/>
                </a:solidFill>
                <a:latin typeface="Arial" panose="020B0604020202020204" pitchFamily="34" charset="0"/>
                <a:cs typeface="Arial" panose="020B0604020202020204" pitchFamily="34" charset="0"/>
              </a:rPr>
              <a:t>Rosenstock, Stretcher, and Becker,1988</a:t>
            </a:r>
            <a:r>
              <a:rPr lang="en-GB" sz="210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3956534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259632" y="1676722"/>
            <a:ext cx="7141937" cy="3504556"/>
          </a:xfrm>
        </p:spPr>
        <p:txBody>
          <a:bodyPr>
            <a:normAutofit lnSpcReduction="10000"/>
          </a:bodyPr>
          <a:lstStyle/>
          <a:p>
            <a:pPr>
              <a:buFont typeface="Wingdings" panose="05000000000000000000" pitchFamily="2" charset="2"/>
              <a:buChar char="§"/>
            </a:pPr>
            <a:r>
              <a:rPr lang="en-GB" sz="2250">
                <a:latin typeface="Arial" panose="020B0604020202020204" pitchFamily="34" charset="0"/>
                <a:cs typeface="Arial" panose="020B0604020202020204" pitchFamily="34" charset="0"/>
              </a:rPr>
              <a:t>The HBM suggests that a </a:t>
            </a:r>
            <a:r>
              <a:rPr lang="en-GB" sz="2250" b="1">
                <a:latin typeface="Arial" panose="020B0604020202020204" pitchFamily="34" charset="0"/>
                <a:cs typeface="Arial" panose="020B0604020202020204" pitchFamily="34" charset="0"/>
              </a:rPr>
              <a:t>person's belief </a:t>
            </a:r>
            <a:r>
              <a:rPr lang="en-GB" sz="2250">
                <a:latin typeface="Arial" panose="020B0604020202020204" pitchFamily="34" charset="0"/>
                <a:cs typeface="Arial" panose="020B0604020202020204" pitchFamily="34" charset="0"/>
              </a:rPr>
              <a:t>in a </a:t>
            </a:r>
            <a:r>
              <a:rPr lang="en-GB" sz="2250" b="1">
                <a:latin typeface="Arial" panose="020B0604020202020204" pitchFamily="34" charset="0"/>
                <a:cs typeface="Arial" panose="020B0604020202020204" pitchFamily="34" charset="0"/>
              </a:rPr>
              <a:t>personal threat </a:t>
            </a:r>
            <a:r>
              <a:rPr lang="en-GB" sz="2250">
                <a:latin typeface="Arial" panose="020B0604020202020204" pitchFamily="34" charset="0"/>
                <a:cs typeface="Arial" panose="020B0604020202020204" pitchFamily="34" charset="0"/>
              </a:rPr>
              <a:t>of an illness or disease together with a person's </a:t>
            </a:r>
            <a:r>
              <a:rPr lang="en-GB" sz="2250" b="1">
                <a:latin typeface="Arial" panose="020B0604020202020204" pitchFamily="34" charset="0"/>
                <a:cs typeface="Arial" panose="020B0604020202020204" pitchFamily="34" charset="0"/>
              </a:rPr>
              <a:t>belief in the effectiveness </a:t>
            </a:r>
            <a:r>
              <a:rPr lang="en-GB" sz="2250">
                <a:latin typeface="Arial" panose="020B0604020202020204" pitchFamily="34" charset="0"/>
                <a:cs typeface="Arial" panose="020B0604020202020204" pitchFamily="34" charset="0"/>
              </a:rPr>
              <a:t>of the recommended health behaviour or action will predict the likelihood the person will adopt the behaviour.</a:t>
            </a:r>
          </a:p>
          <a:p>
            <a:pPr>
              <a:buFont typeface="Wingdings" panose="05000000000000000000" pitchFamily="2" charset="2"/>
              <a:buChar char="§"/>
            </a:pPr>
            <a:endParaRPr lang="en-GB" sz="2250">
              <a:latin typeface="Arial" panose="020B0604020202020204" pitchFamily="34" charset="0"/>
              <a:cs typeface="Arial" panose="020B0604020202020204" pitchFamily="34" charset="0"/>
            </a:endParaRPr>
          </a:p>
          <a:p>
            <a:pPr>
              <a:buFont typeface="Wingdings" panose="05000000000000000000" pitchFamily="2" charset="2"/>
              <a:buChar char="§"/>
            </a:pPr>
            <a:r>
              <a:rPr lang="en-GB" sz="2250">
                <a:latin typeface="Arial" panose="020B0604020202020204" pitchFamily="34" charset="0"/>
                <a:cs typeface="Arial" panose="020B0604020202020204" pitchFamily="34" charset="0"/>
              </a:rPr>
              <a:t>The Health Belief Model has evolved overtime to address public health concerns and has been applied to a broad range of populations and health behaviours.</a:t>
            </a:r>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628650" y="453185"/>
            <a:ext cx="7886700" cy="994172"/>
          </a:xfrm>
        </p:spPr>
        <p:txBody>
          <a:bodyPr>
            <a:normAutofit/>
          </a:bodyPr>
          <a:lstStyle/>
          <a:p>
            <a:pPr algn="ctr"/>
            <a:r>
              <a:rPr lang="en-GB" sz="4000" b="1">
                <a:latin typeface="Arial" panose="020B0604020202020204" pitchFamily="34" charset="0"/>
                <a:cs typeface="Arial" panose="020B0604020202020204" pitchFamily="34" charset="0"/>
              </a:rPr>
              <a:t>Health Belief Model</a:t>
            </a:r>
          </a:p>
        </p:txBody>
      </p:sp>
    </p:spTree>
    <p:extLst>
      <p:ext uri="{BB962C8B-B14F-4D97-AF65-F5344CB8AC3E}">
        <p14:creationId xmlns:p14="http://schemas.microsoft.com/office/powerpoint/2010/main" val="635262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F4F89-B480-4409-8771-C8753231AC2F}"/>
              </a:ext>
            </a:extLst>
          </p:cNvPr>
          <p:cNvSpPr>
            <a:spLocks noGrp="1"/>
          </p:cNvSpPr>
          <p:nvPr>
            <p:ph type="title"/>
          </p:nvPr>
        </p:nvSpPr>
        <p:spPr/>
        <p:txBody>
          <a:bodyPr>
            <a:normAutofit/>
          </a:bodyPr>
          <a:lstStyle/>
          <a:p>
            <a:pPr algn="ctr"/>
            <a:r>
              <a:rPr lang="en-GB" sz="4000" b="1">
                <a:latin typeface="Arial" panose="020B0604020202020204" pitchFamily="34" charset="0"/>
                <a:cs typeface="Arial" panose="020B0604020202020204" pitchFamily="34" charset="0"/>
              </a:rPr>
              <a:t>Health Belief model</a:t>
            </a:r>
            <a:endParaRPr lang="en-GB" sz="4000">
              <a:solidFill>
                <a:schemeClr val="tx1"/>
              </a:solidFill>
            </a:endParaRPr>
          </a:p>
        </p:txBody>
      </p:sp>
      <p:sp>
        <p:nvSpPr>
          <p:cNvPr id="3" name="Content Placeholder 2">
            <a:extLst>
              <a:ext uri="{FF2B5EF4-FFF2-40B4-BE49-F238E27FC236}">
                <a16:creationId xmlns:a16="http://schemas.microsoft.com/office/drawing/2014/main" id="{6E6643FF-51C4-4CDF-9FCE-4752D99A6ECF}"/>
              </a:ext>
            </a:extLst>
          </p:cNvPr>
          <p:cNvSpPr>
            <a:spLocks noGrp="1"/>
          </p:cNvSpPr>
          <p:nvPr>
            <p:ph idx="1"/>
          </p:nvPr>
        </p:nvSpPr>
        <p:spPr>
          <a:xfrm>
            <a:off x="1043608" y="1772816"/>
            <a:ext cx="7200800" cy="2899536"/>
          </a:xfrm>
        </p:spPr>
        <p:txBody>
          <a:bodyPr>
            <a:normAutofit/>
          </a:bodyPr>
          <a:lstStyle/>
          <a:p>
            <a:pPr>
              <a:buFont typeface="Wingdings" panose="05000000000000000000" pitchFamily="2" charset="2"/>
              <a:buChar char="§"/>
            </a:pPr>
            <a:r>
              <a:rPr lang="en-GB" sz="2400">
                <a:latin typeface="Arial" panose="020B0604020202020204" pitchFamily="34" charset="0"/>
                <a:cs typeface="Arial" panose="020B0604020202020204" pitchFamily="34" charset="0"/>
              </a:rPr>
              <a:t>This model was first used after the failure of a free tuberculosis (TB) health screening to understand why it failed.</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This was achieved by looking at the relationship between a person’s beliefs and their health behaviours.</a:t>
            </a:r>
          </a:p>
        </p:txBody>
      </p:sp>
    </p:spTree>
    <p:extLst>
      <p:ext uri="{BB962C8B-B14F-4D97-AF65-F5344CB8AC3E}">
        <p14:creationId xmlns:p14="http://schemas.microsoft.com/office/powerpoint/2010/main" val="40815559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683568" y="1214754"/>
            <a:ext cx="7632848" cy="2383035"/>
          </a:xfrm>
        </p:spPr>
        <p:txBody>
          <a:bodyPr anchor="b">
            <a:normAutofit/>
          </a:bodyPr>
          <a:lstStyle/>
          <a:p>
            <a:pPr algn="ctr"/>
            <a:r>
              <a:rPr lang="en-GB" b="1" i="1"/>
              <a:t>What are the components </a:t>
            </a:r>
            <a:br>
              <a:rPr lang="en-GB" b="1" i="1"/>
            </a:br>
            <a:r>
              <a:rPr lang="en-GB" b="1" i="1"/>
              <a:t>of HBM?</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23890" y="3429000"/>
            <a:ext cx="1461166" cy="1683411"/>
          </a:xfrm>
          <a:prstGeom prst="rect">
            <a:avLst/>
          </a:prstGeom>
        </p:spPr>
      </p:pic>
    </p:spTree>
    <p:extLst>
      <p:ext uri="{BB962C8B-B14F-4D97-AF65-F5344CB8AC3E}">
        <p14:creationId xmlns:p14="http://schemas.microsoft.com/office/powerpoint/2010/main" val="7573697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5CB70-081E-41A0-8A88-1C0247DF256D}"/>
              </a:ext>
            </a:extLst>
          </p:cNvPr>
          <p:cNvSpPr>
            <a:spLocks noGrp="1"/>
          </p:cNvSpPr>
          <p:nvPr>
            <p:ph type="title"/>
          </p:nvPr>
        </p:nvSpPr>
        <p:spPr>
          <a:xfrm>
            <a:off x="477601" y="260648"/>
            <a:ext cx="8424936" cy="994172"/>
          </a:xfrm>
        </p:spPr>
        <p:txBody>
          <a:bodyPr>
            <a:normAutofit/>
          </a:bodyPr>
          <a:lstStyle/>
          <a:p>
            <a:pPr algn="ctr"/>
            <a:r>
              <a:rPr lang="en-GB" sz="3300" b="1">
                <a:latin typeface="Arial" panose="020B0604020202020204" pitchFamily="34" charset="0"/>
                <a:cs typeface="Arial" panose="020B0604020202020204" pitchFamily="34" charset="0"/>
              </a:rPr>
              <a:t>Component of Health Belief model</a:t>
            </a:r>
          </a:p>
        </p:txBody>
      </p:sp>
      <p:sp>
        <p:nvSpPr>
          <p:cNvPr id="4" name="Content Placeholder 3">
            <a:extLst>
              <a:ext uri="{FF2B5EF4-FFF2-40B4-BE49-F238E27FC236}">
                <a16:creationId xmlns:a16="http://schemas.microsoft.com/office/drawing/2014/main" id="{A81C8680-536F-4FAC-9F54-98AAF74B6976}"/>
              </a:ext>
            </a:extLst>
          </p:cNvPr>
          <p:cNvSpPr>
            <a:spLocks noGrp="1"/>
          </p:cNvSpPr>
          <p:nvPr>
            <p:ph idx="1"/>
          </p:nvPr>
        </p:nvSpPr>
        <p:spPr>
          <a:xfrm>
            <a:off x="1259632" y="1628800"/>
            <a:ext cx="6860875" cy="3429001"/>
          </a:xfrm>
        </p:spPr>
        <p:txBody>
          <a:bodyPr>
            <a:normAutofit lnSpcReduction="10000"/>
          </a:bodyPr>
          <a:lstStyle/>
          <a:p>
            <a:pPr marL="0" indent="0">
              <a:buNone/>
            </a:pPr>
            <a:r>
              <a:rPr lang="en-GB" sz="2400">
                <a:latin typeface="Arial" panose="020B0604020202020204" pitchFamily="34" charset="0"/>
                <a:cs typeface="Arial" panose="020B0604020202020204" pitchFamily="34" charset="0"/>
              </a:rPr>
              <a:t>These components/constructs include</a:t>
            </a:r>
          </a:p>
          <a:p>
            <a:pPr marL="0" indent="0">
              <a:buNone/>
            </a:pPr>
            <a:r>
              <a:rPr lang="en-GB" sz="2400">
                <a:latin typeface="Arial" panose="020B0604020202020204" pitchFamily="34" charset="0"/>
                <a:cs typeface="Arial" panose="020B0604020202020204" pitchFamily="34" charset="0"/>
              </a:rPr>
              <a:t> </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Perceived Susceptibility</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Perceived Severity</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Perceived Benefits</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Perceived Barriers</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Cues to Action</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Self-Efficacy</a:t>
            </a:r>
          </a:p>
        </p:txBody>
      </p:sp>
    </p:spTree>
    <p:extLst>
      <p:ext uri="{BB962C8B-B14F-4D97-AF65-F5344CB8AC3E}">
        <p14:creationId xmlns:p14="http://schemas.microsoft.com/office/powerpoint/2010/main" val="6601038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755576" y="260648"/>
            <a:ext cx="7886700" cy="994172"/>
          </a:xfrm>
        </p:spPr>
        <p:txBody>
          <a:bodyPr>
            <a:normAutofit/>
          </a:bodyPr>
          <a:lstStyle/>
          <a:p>
            <a:pPr algn="ctr"/>
            <a:r>
              <a:rPr lang="en-GB" sz="3300" b="1">
                <a:latin typeface="Arial" panose="020B0604020202020204" pitchFamily="34" charset="0"/>
                <a:cs typeface="Arial" panose="020B0604020202020204" pitchFamily="34" charset="0"/>
              </a:rPr>
              <a:t>Diagram for Health Belief model</a:t>
            </a:r>
          </a:p>
        </p:txBody>
      </p:sp>
      <p:pic>
        <p:nvPicPr>
          <p:cNvPr id="4" name="Picture 3" descr="A diagram of a health belief model&#10;&#10;AI-generated content may be incorrect.">
            <a:extLst>
              <a:ext uri="{FF2B5EF4-FFF2-40B4-BE49-F238E27FC236}">
                <a16:creationId xmlns:a16="http://schemas.microsoft.com/office/drawing/2014/main" id="{2437E5DE-BF06-566B-23E3-19FB164570B3}"/>
              </a:ext>
            </a:extLst>
          </p:cNvPr>
          <p:cNvPicPr>
            <a:picLocks noChangeAspect="1"/>
          </p:cNvPicPr>
          <p:nvPr/>
        </p:nvPicPr>
        <p:blipFill>
          <a:blip r:embed="rId2">
            <a:extLst>
              <a:ext uri="{28A0092B-C50C-407E-A947-70E740481C1C}">
                <a14:useLocalDpi xmlns:a14="http://schemas.microsoft.com/office/drawing/2010/main" val="0"/>
              </a:ext>
            </a:extLst>
          </a:blip>
          <a:srcRect r="4040"/>
          <a:stretch>
            <a:fillRect/>
          </a:stretch>
        </p:blipFill>
        <p:spPr>
          <a:xfrm>
            <a:off x="953852" y="1254820"/>
            <a:ext cx="6943965" cy="4065656"/>
          </a:xfrm>
          <a:prstGeom prst="rect">
            <a:avLst/>
          </a:prstGeom>
        </p:spPr>
      </p:pic>
      <p:sp>
        <p:nvSpPr>
          <p:cNvPr id="6" name="TextBox 5">
            <a:extLst>
              <a:ext uri="{FF2B5EF4-FFF2-40B4-BE49-F238E27FC236}">
                <a16:creationId xmlns:a16="http://schemas.microsoft.com/office/drawing/2014/main" id="{4470603E-D0AF-D169-C38F-63428CE64700}"/>
              </a:ext>
            </a:extLst>
          </p:cNvPr>
          <p:cNvSpPr txBox="1"/>
          <p:nvPr/>
        </p:nvSpPr>
        <p:spPr>
          <a:xfrm>
            <a:off x="1259632" y="1628800"/>
            <a:ext cx="1800200" cy="307777"/>
          </a:xfrm>
          <a:prstGeom prst="rect">
            <a:avLst/>
          </a:prstGeom>
          <a:noFill/>
        </p:spPr>
        <p:txBody>
          <a:bodyPr wrap="square" rtlCol="0">
            <a:spAutoFit/>
          </a:bodyPr>
          <a:lstStyle/>
          <a:p>
            <a:r>
              <a:rPr lang="en-GB" sz="1400" b="1"/>
              <a:t>Modifying Factors</a:t>
            </a:r>
          </a:p>
        </p:txBody>
      </p:sp>
    </p:spTree>
    <p:extLst>
      <p:ext uri="{BB962C8B-B14F-4D97-AF65-F5344CB8AC3E}">
        <p14:creationId xmlns:p14="http://schemas.microsoft.com/office/powerpoint/2010/main" val="36617547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85A88-DF2D-4A4A-8178-FBCD4AFDEE34}"/>
              </a:ext>
            </a:extLst>
          </p:cNvPr>
          <p:cNvSpPr>
            <a:spLocks noGrp="1"/>
          </p:cNvSpPr>
          <p:nvPr>
            <p:ph type="title"/>
          </p:nvPr>
        </p:nvSpPr>
        <p:spPr/>
        <p:txBody>
          <a:bodyPr>
            <a:normAutofit/>
          </a:bodyPr>
          <a:lstStyle/>
          <a:p>
            <a:pPr algn="ctr"/>
            <a:r>
              <a:rPr lang="en-GB" sz="3300" b="1">
                <a:latin typeface="Arial" panose="020B0604020202020204" pitchFamily="34" charset="0"/>
                <a:cs typeface="Arial" panose="020B0604020202020204" pitchFamily="34" charset="0"/>
              </a:rPr>
              <a:t>Perceived Susceptibility</a:t>
            </a:r>
          </a:p>
        </p:txBody>
      </p:sp>
      <p:sp>
        <p:nvSpPr>
          <p:cNvPr id="3" name="Content Placeholder 2">
            <a:extLst>
              <a:ext uri="{FF2B5EF4-FFF2-40B4-BE49-F238E27FC236}">
                <a16:creationId xmlns:a16="http://schemas.microsoft.com/office/drawing/2014/main" id="{E07ECFFA-08D0-4EC7-8257-EF330D9AECEE}"/>
              </a:ext>
            </a:extLst>
          </p:cNvPr>
          <p:cNvSpPr>
            <a:spLocks noGrp="1"/>
          </p:cNvSpPr>
          <p:nvPr>
            <p:ph idx="1"/>
          </p:nvPr>
        </p:nvSpPr>
        <p:spPr>
          <a:xfrm>
            <a:off x="457200" y="1417638"/>
            <a:ext cx="8229600" cy="4027586"/>
          </a:xfrm>
        </p:spPr>
        <p:txBody>
          <a:bodyPr>
            <a:noAutofit/>
          </a:bodyPr>
          <a:lstStyle/>
          <a:p>
            <a:pPr>
              <a:buFont typeface="Wingdings" panose="05000000000000000000" pitchFamily="2" charset="2"/>
              <a:buChar char="§"/>
            </a:pPr>
            <a:r>
              <a:rPr lang="en-GB" sz="2400">
                <a:latin typeface="Arial" panose="020B0604020202020204" pitchFamily="34" charset="0"/>
                <a:cs typeface="Arial" panose="020B0604020202020204" pitchFamily="34" charset="0"/>
              </a:rPr>
              <a:t>This component involves having a belief about getting a disease or condition.</a:t>
            </a:r>
          </a:p>
          <a:p>
            <a:pPr>
              <a:buFont typeface="Wingdings" panose="05000000000000000000" pitchFamily="2" charset="2"/>
              <a:buChar char="§"/>
            </a:pPr>
            <a:r>
              <a:rPr lang="en-GB" sz="2400" i="0">
                <a:effectLst/>
                <a:latin typeface="Arial" panose="020B0604020202020204" pitchFamily="34" charset="0"/>
                <a:cs typeface="Arial" panose="020B0604020202020204" pitchFamily="34" charset="0"/>
              </a:rPr>
              <a:t> Individuals who perceive that they are susceptible to a particular health problem will engage in behaviours to reduce their risk of developing the health problem.</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Application: define population(s) at risk, risk levels; personalised risk based on a person’s features or behaviour; heighten perceived susceptibility if too low </a:t>
            </a:r>
          </a:p>
        </p:txBody>
      </p:sp>
    </p:spTree>
    <p:extLst>
      <p:ext uri="{BB962C8B-B14F-4D97-AF65-F5344CB8AC3E}">
        <p14:creationId xmlns:p14="http://schemas.microsoft.com/office/powerpoint/2010/main" val="3681809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D31A4-D21D-4362-8999-C76A0E61A900}"/>
              </a:ext>
            </a:extLst>
          </p:cNvPr>
          <p:cNvSpPr>
            <a:spLocks noGrp="1"/>
          </p:cNvSpPr>
          <p:nvPr>
            <p:ph type="title"/>
          </p:nvPr>
        </p:nvSpPr>
        <p:spPr/>
        <p:txBody>
          <a:bodyPr>
            <a:normAutofit/>
          </a:bodyPr>
          <a:lstStyle/>
          <a:p>
            <a:pPr algn="ctr"/>
            <a:r>
              <a:rPr lang="en-GB" sz="3300" b="1">
                <a:solidFill>
                  <a:schemeClr val="tx1"/>
                </a:solidFill>
                <a:latin typeface="Arial" panose="020B0604020202020204" pitchFamily="34" charset="0"/>
                <a:cs typeface="Arial" panose="020B0604020202020204" pitchFamily="34" charset="0"/>
              </a:rPr>
              <a:t>Perceived Severity</a:t>
            </a:r>
            <a:endParaRPr lang="en-GB" sz="3300">
              <a:solidFill>
                <a:schemeClr val="tx1"/>
              </a:solidFill>
            </a:endParaRPr>
          </a:p>
        </p:txBody>
      </p:sp>
      <p:sp>
        <p:nvSpPr>
          <p:cNvPr id="3" name="Content Placeholder 2">
            <a:extLst>
              <a:ext uri="{FF2B5EF4-FFF2-40B4-BE49-F238E27FC236}">
                <a16:creationId xmlns:a16="http://schemas.microsoft.com/office/drawing/2014/main" id="{5231E68F-DAF3-4340-AAD1-07FF0EC30225}"/>
              </a:ext>
            </a:extLst>
          </p:cNvPr>
          <p:cNvSpPr>
            <a:spLocks noGrp="1"/>
          </p:cNvSpPr>
          <p:nvPr>
            <p:ph idx="1"/>
          </p:nvPr>
        </p:nvSpPr>
        <p:spPr>
          <a:xfrm>
            <a:off x="971600" y="1417638"/>
            <a:ext cx="7560840" cy="4069352"/>
          </a:xfrm>
        </p:spPr>
        <p:txBody>
          <a:bodyPr vert="horz" lIns="91440" tIns="45720" rIns="91440" bIns="45720" rtlCol="0" anchor="t">
            <a:noAutofit/>
          </a:bodyPr>
          <a:lstStyle/>
          <a:p>
            <a:pPr>
              <a:buFont typeface="Wingdings" panose="05000000000000000000" pitchFamily="2" charset="2"/>
              <a:buChar char="§"/>
            </a:pPr>
            <a:r>
              <a:rPr lang="en-GB" sz="2400" b="0" i="0">
                <a:effectLst/>
                <a:latin typeface="Arial"/>
                <a:cs typeface="Arial"/>
              </a:rPr>
              <a:t>Individuals who perceive a given health problem as serious are more likely to engage in behaviours to prevent the health problem from occurring (or reduce its severity)</a:t>
            </a:r>
            <a:r>
              <a:rPr lang="en-GB" sz="2400">
                <a:latin typeface="Arial"/>
                <a:cs typeface="Arial"/>
              </a:rPr>
              <a:t>.</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How bad would the consequences of the negative action?</a:t>
            </a:r>
          </a:p>
          <a:p>
            <a:pPr>
              <a:buFont typeface="Wingdings" panose="05000000000000000000" pitchFamily="2" charset="2"/>
              <a:buChar char="§"/>
            </a:pPr>
            <a:r>
              <a:rPr lang="en-GB" sz="2400">
                <a:latin typeface="Arial"/>
                <a:cs typeface="Arial"/>
              </a:rPr>
              <a:t>Application: specify the consequences of the risk and the condition</a:t>
            </a:r>
          </a:p>
        </p:txBody>
      </p:sp>
    </p:spTree>
    <p:extLst>
      <p:ext uri="{BB962C8B-B14F-4D97-AF65-F5344CB8AC3E}">
        <p14:creationId xmlns:p14="http://schemas.microsoft.com/office/powerpoint/2010/main" val="5509082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41DDB-75BF-4F90-99A0-5B8D85461DCB}"/>
              </a:ext>
            </a:extLst>
          </p:cNvPr>
          <p:cNvSpPr>
            <a:spLocks noGrp="1"/>
          </p:cNvSpPr>
          <p:nvPr>
            <p:ph type="title"/>
          </p:nvPr>
        </p:nvSpPr>
        <p:spPr/>
        <p:txBody>
          <a:bodyPr>
            <a:normAutofit/>
          </a:bodyPr>
          <a:lstStyle/>
          <a:p>
            <a:pPr algn="ctr"/>
            <a:r>
              <a:rPr lang="en-GB" sz="3300" b="1">
                <a:latin typeface="Arial" panose="020B0604020202020204" pitchFamily="34" charset="0"/>
                <a:cs typeface="Arial" panose="020B0604020202020204" pitchFamily="34" charset="0"/>
              </a:rPr>
              <a:t>Perceived Benefits</a:t>
            </a:r>
          </a:p>
        </p:txBody>
      </p:sp>
      <p:sp>
        <p:nvSpPr>
          <p:cNvPr id="3" name="Content Placeholder 2">
            <a:extLst>
              <a:ext uri="{FF2B5EF4-FFF2-40B4-BE49-F238E27FC236}">
                <a16:creationId xmlns:a16="http://schemas.microsoft.com/office/drawing/2014/main" id="{876C04E3-360B-44AB-9E4E-F644CC8ED33C}"/>
              </a:ext>
            </a:extLst>
          </p:cNvPr>
          <p:cNvSpPr>
            <a:spLocks noGrp="1"/>
          </p:cNvSpPr>
          <p:nvPr>
            <p:ph idx="1"/>
          </p:nvPr>
        </p:nvSpPr>
        <p:spPr>
          <a:xfrm>
            <a:off x="457200" y="1449660"/>
            <a:ext cx="8507288" cy="3995563"/>
          </a:xfrm>
        </p:spPr>
        <p:txBody>
          <a:bodyPr vert="horz" lIns="91440" tIns="45720" rIns="91440" bIns="45720" rtlCol="0" anchor="t">
            <a:noAutofit/>
          </a:bodyPr>
          <a:lstStyle/>
          <a:p>
            <a:pPr>
              <a:buFont typeface="Wingdings" panose="05000000000000000000" pitchFamily="2" charset="2"/>
              <a:buChar char="§"/>
            </a:pPr>
            <a:r>
              <a:rPr lang="en-GB" sz="2400">
                <a:latin typeface="Arial"/>
                <a:cs typeface="Arial"/>
              </a:rPr>
              <a:t>Perceived</a:t>
            </a:r>
            <a:r>
              <a:rPr lang="en-GB" sz="2400" b="0" i="0">
                <a:effectLst/>
                <a:latin typeface="Arial"/>
                <a:cs typeface="Arial"/>
              </a:rPr>
              <a:t> benefits refer to an individual’s assessment of the value or efficacy of engaging in a health-promoting behaviour to decrease the risk of disease. </a:t>
            </a:r>
          </a:p>
          <a:p>
            <a:pPr>
              <a:buFont typeface="Wingdings" panose="05000000000000000000" pitchFamily="2" charset="2"/>
              <a:buChar char="§"/>
            </a:pPr>
            <a:r>
              <a:rPr lang="en-GB" sz="2400" b="0" i="0">
                <a:effectLst/>
                <a:latin typeface="Arial"/>
                <a:cs typeface="Arial"/>
              </a:rPr>
              <a:t>If an individual believes that a particular action will reduce susceptibility to a health problem or decrease its seriousness, then he or she is likely to engage in that behaviour regardless of objective facts regarding the effectiveness of the action.</a:t>
            </a:r>
          </a:p>
          <a:p>
            <a:pPr>
              <a:buFont typeface="Wingdings" panose="05000000000000000000" pitchFamily="2" charset="2"/>
              <a:buChar char="§"/>
            </a:pPr>
            <a:r>
              <a:rPr lang="en-GB" sz="2400">
                <a:latin typeface="Arial"/>
                <a:cs typeface="Arial"/>
              </a:rPr>
              <a:t>Application: define action to take: the how, where, when and what; clarify the positive effects to be expected</a:t>
            </a:r>
          </a:p>
        </p:txBody>
      </p:sp>
    </p:spTree>
    <p:extLst>
      <p:ext uri="{BB962C8B-B14F-4D97-AF65-F5344CB8AC3E}">
        <p14:creationId xmlns:p14="http://schemas.microsoft.com/office/powerpoint/2010/main" val="30820744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8881A-A342-4723-8C8F-9C74B3294D10}"/>
              </a:ext>
            </a:extLst>
          </p:cNvPr>
          <p:cNvSpPr>
            <a:spLocks noGrp="1"/>
          </p:cNvSpPr>
          <p:nvPr>
            <p:ph type="title"/>
          </p:nvPr>
        </p:nvSpPr>
        <p:spPr/>
        <p:txBody>
          <a:bodyPr>
            <a:normAutofit/>
          </a:bodyPr>
          <a:lstStyle/>
          <a:p>
            <a:pPr algn="ctr"/>
            <a:r>
              <a:rPr lang="en-GB" sz="3300" b="1">
                <a:latin typeface="Arial" panose="020B0604020202020204" pitchFamily="34" charset="0"/>
                <a:cs typeface="Arial" panose="020B0604020202020204" pitchFamily="34" charset="0"/>
              </a:rPr>
              <a:t>Perceived Barriers</a:t>
            </a:r>
          </a:p>
        </p:txBody>
      </p:sp>
      <p:sp>
        <p:nvSpPr>
          <p:cNvPr id="3" name="Content Placeholder 2">
            <a:extLst>
              <a:ext uri="{FF2B5EF4-FFF2-40B4-BE49-F238E27FC236}">
                <a16:creationId xmlns:a16="http://schemas.microsoft.com/office/drawing/2014/main" id="{3ADFC5BB-70DF-4897-975E-5ECD841F989C}"/>
              </a:ext>
            </a:extLst>
          </p:cNvPr>
          <p:cNvSpPr>
            <a:spLocks noGrp="1"/>
          </p:cNvSpPr>
          <p:nvPr>
            <p:ph idx="1"/>
          </p:nvPr>
        </p:nvSpPr>
        <p:spPr>
          <a:xfrm>
            <a:off x="457200" y="1268760"/>
            <a:ext cx="8291264" cy="4176464"/>
          </a:xfrm>
        </p:spPr>
        <p:txBody>
          <a:bodyPr vert="horz" lIns="91440" tIns="45720" rIns="91440" bIns="45720" rtlCol="0" anchor="t">
            <a:noAutofit/>
          </a:bodyPr>
          <a:lstStyle/>
          <a:p>
            <a:pPr>
              <a:buFont typeface="Wingdings" panose="05000000000000000000" pitchFamily="2" charset="2"/>
              <a:buChar char="§"/>
            </a:pPr>
            <a:r>
              <a:rPr lang="en-GB" sz="2400" b="0" i="0">
                <a:effectLst/>
                <a:latin typeface="Arial"/>
                <a:cs typeface="Arial"/>
              </a:rPr>
              <a:t>Perceived barriers refer to an individual’s assessment of the obstacles to behaviour change. </a:t>
            </a:r>
          </a:p>
          <a:p>
            <a:pPr>
              <a:buFont typeface="Wingdings" panose="05000000000000000000" pitchFamily="2" charset="2"/>
              <a:buChar char="§"/>
            </a:pPr>
            <a:r>
              <a:rPr lang="en-GB" sz="2400" b="0" i="0">
                <a:effectLst/>
                <a:latin typeface="Arial"/>
                <a:cs typeface="Arial"/>
              </a:rPr>
              <a:t>Even if an individual perceives a health condition as threatening and believes that a particular action will effectively reduce the threat, barriers may prevent engagement in the health-promoting behaviour.</a:t>
            </a:r>
          </a:p>
          <a:p>
            <a:pPr>
              <a:buFont typeface="Wingdings" panose="05000000000000000000" pitchFamily="2" charset="2"/>
              <a:buChar char="§"/>
            </a:pPr>
            <a:r>
              <a:rPr lang="en-GB" sz="2400" b="0" i="0">
                <a:effectLst/>
                <a:latin typeface="Arial"/>
                <a:cs typeface="Arial"/>
              </a:rPr>
              <a:t>Perceived benefits must outweigh the perceived barriers </a:t>
            </a:r>
            <a:r>
              <a:rPr lang="en-GB" sz="2400">
                <a:latin typeface="Arial"/>
                <a:cs typeface="Arial"/>
              </a:rPr>
              <a:t> for changes</a:t>
            </a:r>
            <a:r>
              <a:rPr lang="en-GB" sz="2400" b="0" i="0">
                <a:effectLst/>
                <a:latin typeface="Arial"/>
                <a:cs typeface="Arial"/>
              </a:rPr>
              <a:t> to behaviour and lifestyle to occur.</a:t>
            </a:r>
          </a:p>
          <a:p>
            <a:pPr>
              <a:buFont typeface="Wingdings" panose="05000000000000000000" pitchFamily="2" charset="2"/>
              <a:buChar char="§"/>
            </a:pPr>
            <a:r>
              <a:rPr lang="en-GB" sz="2400">
                <a:latin typeface="Arial"/>
                <a:cs typeface="Arial"/>
              </a:rPr>
              <a:t>Application: identify and reduce barriers through reassurance, incentives and assistance; utilise community resources</a:t>
            </a:r>
          </a:p>
        </p:txBody>
      </p:sp>
    </p:spTree>
    <p:extLst>
      <p:ext uri="{BB962C8B-B14F-4D97-AF65-F5344CB8AC3E}">
        <p14:creationId xmlns:p14="http://schemas.microsoft.com/office/powerpoint/2010/main" val="26230059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B0304-2A49-40BA-A3F2-105489824810}"/>
              </a:ext>
            </a:extLst>
          </p:cNvPr>
          <p:cNvSpPr>
            <a:spLocks noGrp="1"/>
          </p:cNvSpPr>
          <p:nvPr>
            <p:ph type="title"/>
          </p:nvPr>
        </p:nvSpPr>
        <p:spPr/>
        <p:txBody>
          <a:bodyPr>
            <a:normAutofit/>
          </a:bodyPr>
          <a:lstStyle/>
          <a:p>
            <a:pPr algn="ctr"/>
            <a:r>
              <a:rPr lang="en-GB" sz="3000" b="1">
                <a:latin typeface="Arial" panose="020B0604020202020204" pitchFamily="34" charset="0"/>
                <a:cs typeface="Arial" panose="020B0604020202020204" pitchFamily="34" charset="0"/>
              </a:rPr>
              <a:t>Cues to Action/Motivation</a:t>
            </a:r>
          </a:p>
        </p:txBody>
      </p:sp>
      <p:sp>
        <p:nvSpPr>
          <p:cNvPr id="3" name="Content Placeholder 2">
            <a:extLst>
              <a:ext uri="{FF2B5EF4-FFF2-40B4-BE49-F238E27FC236}">
                <a16:creationId xmlns:a16="http://schemas.microsoft.com/office/drawing/2014/main" id="{59524D4C-5AC0-4E67-ADFF-ECC9A4EF9B3F}"/>
              </a:ext>
            </a:extLst>
          </p:cNvPr>
          <p:cNvSpPr>
            <a:spLocks noGrp="1"/>
          </p:cNvSpPr>
          <p:nvPr>
            <p:ph idx="1"/>
          </p:nvPr>
        </p:nvSpPr>
        <p:spPr>
          <a:xfrm>
            <a:off x="827584" y="1628800"/>
            <a:ext cx="7715200" cy="3917032"/>
          </a:xfrm>
        </p:spPr>
        <p:txBody>
          <a:bodyPr vert="horz" lIns="91440" tIns="45720" rIns="91440" bIns="45720" rtlCol="0" anchor="t">
            <a:noAutofit/>
          </a:bodyPr>
          <a:lstStyle/>
          <a:p>
            <a:pPr>
              <a:buFont typeface="Wingdings" panose="05000000000000000000" pitchFamily="2" charset="2"/>
              <a:buChar char="§"/>
            </a:pPr>
            <a:r>
              <a:rPr lang="en-GB" sz="2400">
                <a:latin typeface="Arial"/>
                <a:cs typeface="Arial"/>
              </a:rPr>
              <a:t>These are factors which trigger action</a:t>
            </a:r>
          </a:p>
          <a:p>
            <a:pPr>
              <a:buFont typeface="Wingdings" panose="05000000000000000000" pitchFamily="2" charset="2"/>
              <a:buChar char="§"/>
            </a:pPr>
            <a:r>
              <a:rPr lang="en-GB" sz="2400">
                <a:latin typeface="Arial"/>
                <a:cs typeface="Arial"/>
              </a:rPr>
              <a:t>This component involves an individual’s desire to comply with a treatment, readiness</a:t>
            </a:r>
          </a:p>
          <a:p>
            <a:pPr>
              <a:buFont typeface="Wingdings" panose="05000000000000000000" pitchFamily="2" charset="2"/>
              <a:buChar char="§"/>
            </a:pPr>
            <a:r>
              <a:rPr lang="en-GB" sz="2400">
                <a:latin typeface="Arial"/>
                <a:cs typeface="Arial"/>
              </a:rPr>
              <a:t>That is the motivational support required to push someone towards making a change.</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Application: provide how-to information, encouragement and reminders; promote awareness through mass media campaigns, advice from others, physician reminders, family member/friend illness, newspaper or magazine articles.</a:t>
            </a:r>
          </a:p>
        </p:txBody>
      </p:sp>
    </p:spTree>
    <p:extLst>
      <p:ext uri="{BB962C8B-B14F-4D97-AF65-F5344CB8AC3E}">
        <p14:creationId xmlns:p14="http://schemas.microsoft.com/office/powerpoint/2010/main" val="40542011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683DF-348C-4787-BA41-DB9FC393BE9A}"/>
              </a:ext>
            </a:extLst>
          </p:cNvPr>
          <p:cNvSpPr>
            <a:spLocks noGrp="1"/>
          </p:cNvSpPr>
          <p:nvPr>
            <p:ph type="title"/>
          </p:nvPr>
        </p:nvSpPr>
        <p:spPr/>
        <p:txBody>
          <a:bodyPr>
            <a:normAutofit fontScale="90000"/>
          </a:bodyPr>
          <a:lstStyle/>
          <a:p>
            <a:pPr algn="ctr"/>
            <a:r>
              <a:rPr lang="en-GB" b="1">
                <a:solidFill>
                  <a:schemeClr val="tx1"/>
                </a:solidFill>
                <a:latin typeface="Arial" panose="020B0604020202020204" pitchFamily="34" charset="0"/>
                <a:cs typeface="Arial" panose="020B0604020202020204" pitchFamily="34" charset="0"/>
              </a:rPr>
              <a:t>Self-Efficacy/Modifying Factors</a:t>
            </a:r>
          </a:p>
        </p:txBody>
      </p:sp>
      <p:sp>
        <p:nvSpPr>
          <p:cNvPr id="3" name="Content Placeholder 2">
            <a:extLst>
              <a:ext uri="{FF2B5EF4-FFF2-40B4-BE49-F238E27FC236}">
                <a16:creationId xmlns:a16="http://schemas.microsoft.com/office/drawing/2014/main" id="{F3F1699C-82BC-4C61-922B-D24D9AABDAD7}"/>
              </a:ext>
            </a:extLst>
          </p:cNvPr>
          <p:cNvSpPr>
            <a:spLocks noGrp="1"/>
          </p:cNvSpPr>
          <p:nvPr>
            <p:ph idx="1"/>
          </p:nvPr>
        </p:nvSpPr>
        <p:spPr>
          <a:xfrm>
            <a:off x="1187624" y="1417638"/>
            <a:ext cx="7020146" cy="4137786"/>
          </a:xfrm>
        </p:spPr>
        <p:txBody>
          <a:bodyPr vert="horz" lIns="91440" tIns="45720" rIns="91440" bIns="45720" rtlCol="0" anchor="t">
            <a:noAutofit/>
          </a:bodyPr>
          <a:lstStyle/>
          <a:p>
            <a:pPr>
              <a:buFont typeface="Wingdings" panose="05000000000000000000" pitchFamily="2" charset="2"/>
              <a:buChar char="§"/>
            </a:pPr>
            <a:r>
              <a:rPr lang="en-GB" sz="2400">
                <a:latin typeface="Arial" panose="020B0604020202020204" pitchFamily="34" charset="0"/>
                <a:cs typeface="Arial" panose="020B0604020202020204" pitchFamily="34" charset="0"/>
              </a:rPr>
              <a:t>Belief that one can achieve the behaviour required to execute the outcome</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Do someone believe that they can overcome barriers to make changes</a:t>
            </a:r>
          </a:p>
          <a:p>
            <a:pPr>
              <a:buFont typeface="Wingdings" panose="05000000000000000000" pitchFamily="2" charset="2"/>
              <a:buChar char="§"/>
            </a:pPr>
            <a:r>
              <a:rPr lang="en-GB" sz="2400">
                <a:latin typeface="Arial"/>
                <a:cs typeface="Arial"/>
              </a:rPr>
              <a:t>This involves individual’s confidence in own ability to take action</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That is the ability to work within own person variables and adjust when necessary </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Application: provide training, guidance and alternatives when hurdles are met </a:t>
            </a:r>
          </a:p>
        </p:txBody>
      </p:sp>
    </p:spTree>
    <p:extLst>
      <p:ext uri="{BB962C8B-B14F-4D97-AF65-F5344CB8AC3E}">
        <p14:creationId xmlns:p14="http://schemas.microsoft.com/office/powerpoint/2010/main" val="39523633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457200" y="404664"/>
            <a:ext cx="8229600" cy="1143000"/>
          </a:xfrm>
        </p:spPr>
        <p:txBody>
          <a:bodyPr>
            <a:normAutofit/>
          </a:bodyPr>
          <a:lstStyle/>
          <a:p>
            <a:pPr algn="ctr"/>
            <a:r>
              <a:rPr lang="en-GB" sz="4000" b="1">
                <a:latin typeface="Arial" panose="020B0604020202020204" pitchFamily="34" charset="0"/>
                <a:cs typeface="Arial" panose="020B0604020202020204" pitchFamily="34" charset="0"/>
              </a:rPr>
              <a:t>Health Belief model</a:t>
            </a:r>
          </a:p>
        </p:txBody>
      </p:sp>
      <p:sp>
        <p:nvSpPr>
          <p:cNvPr id="4" name="TextBox 3">
            <a:extLst>
              <a:ext uri="{FF2B5EF4-FFF2-40B4-BE49-F238E27FC236}">
                <a16:creationId xmlns:a16="http://schemas.microsoft.com/office/drawing/2014/main" id="{25A2FE0C-8188-428C-9DBD-A814733232F6}"/>
              </a:ext>
            </a:extLst>
          </p:cNvPr>
          <p:cNvSpPr txBox="1"/>
          <p:nvPr/>
        </p:nvSpPr>
        <p:spPr>
          <a:xfrm>
            <a:off x="1259632" y="1988840"/>
            <a:ext cx="7074786" cy="2677656"/>
          </a:xfrm>
          <a:prstGeom prst="rect">
            <a:avLst/>
          </a:prstGeom>
          <a:noFill/>
        </p:spPr>
        <p:txBody>
          <a:bodyPr wrap="square">
            <a:spAutoFit/>
          </a:bodyPr>
          <a:lstStyle/>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The HBM is a good framework that appreciates the fundamentals of human actions, based on the notion that being susceptible to a disease arouses human behaviour</a:t>
            </a:r>
          </a:p>
          <a:p>
            <a:pPr marL="342900" indent="-342900">
              <a:buFont typeface="Wingdings" panose="05000000000000000000" pitchFamily="2" charset="2"/>
              <a:buChar char="§"/>
            </a:pP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                                       </a:t>
            </a:r>
          </a:p>
          <a:p>
            <a:r>
              <a:rPr lang="en-GB" sz="2400">
                <a:latin typeface="Arial" panose="020B0604020202020204" pitchFamily="34" charset="0"/>
                <a:cs typeface="Arial" panose="020B0604020202020204" pitchFamily="34" charset="0"/>
              </a:rPr>
              <a:t>                                    (Rosenstock et al., 1988)</a:t>
            </a:r>
            <a:endParaRPr lang="en-GB" sz="2100">
              <a:solidFill>
                <a:schemeClr val="accent3"/>
              </a:solidFill>
            </a:endParaRPr>
          </a:p>
        </p:txBody>
      </p:sp>
    </p:spTree>
    <p:extLst>
      <p:ext uri="{BB962C8B-B14F-4D97-AF65-F5344CB8AC3E}">
        <p14:creationId xmlns:p14="http://schemas.microsoft.com/office/powerpoint/2010/main" val="4210872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668258" y="188640"/>
            <a:ext cx="7886700" cy="994172"/>
          </a:xfrm>
        </p:spPr>
        <p:txBody>
          <a:bodyPr>
            <a:normAutofit/>
          </a:bodyPr>
          <a:lstStyle/>
          <a:p>
            <a:pPr algn="ctr"/>
            <a:r>
              <a:rPr lang="en-GB" sz="3300" b="1">
                <a:latin typeface="Arial" panose="020B0604020202020204" pitchFamily="34" charset="0"/>
                <a:cs typeface="Arial" panose="020B0604020202020204" pitchFamily="34" charset="0"/>
              </a:rPr>
              <a:t>Constructs of Health Belief model</a:t>
            </a:r>
          </a:p>
        </p:txBody>
      </p:sp>
      <p:sp>
        <p:nvSpPr>
          <p:cNvPr id="4" name="TextBox 3">
            <a:extLst>
              <a:ext uri="{FF2B5EF4-FFF2-40B4-BE49-F238E27FC236}">
                <a16:creationId xmlns:a16="http://schemas.microsoft.com/office/drawing/2014/main" id="{25A2FE0C-8188-428C-9DBD-A814733232F6}"/>
              </a:ext>
            </a:extLst>
          </p:cNvPr>
          <p:cNvSpPr txBox="1"/>
          <p:nvPr/>
        </p:nvSpPr>
        <p:spPr>
          <a:xfrm>
            <a:off x="1194833" y="1443841"/>
            <a:ext cx="6833551" cy="4154984"/>
          </a:xfrm>
          <a:prstGeom prst="rect">
            <a:avLst/>
          </a:prstGeom>
          <a:noFill/>
        </p:spPr>
        <p:txBody>
          <a:bodyPr wrap="square" lIns="91440" tIns="45720" rIns="91440" bIns="45720" anchor="t">
            <a:spAutoFit/>
          </a:bodyPr>
          <a:lstStyle/>
          <a:p>
            <a:pPr marL="342900" indent="-342900">
              <a:buFont typeface="Wingdings" panose="05000000000000000000" pitchFamily="2" charset="2"/>
              <a:buChar char="§"/>
            </a:pPr>
            <a:r>
              <a:rPr lang="en-GB" sz="2400">
                <a:latin typeface="Arial"/>
                <a:cs typeface="Arial"/>
              </a:rPr>
              <a:t>Personal characteristics, such as age, gender, and ethnicity modify individual perceptions, such as perceived susceptibility, severity, self-efficacy, and benefits &amp; barriers.</a:t>
            </a:r>
          </a:p>
          <a:p>
            <a:pPr marL="342900" indent="-342900">
              <a:buFont typeface="Wingdings" panose="05000000000000000000" pitchFamily="2" charset="2"/>
              <a:buChar char="§"/>
            </a:pPr>
            <a:endParaRPr lang="en-GB" sz="240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a:latin typeface="Arial"/>
                <a:cs typeface="Arial"/>
              </a:rPr>
              <a:t>Perceived </a:t>
            </a:r>
            <a:r>
              <a:rPr lang="en-GB" sz="2400" i="1">
                <a:latin typeface="Arial"/>
                <a:cs typeface="Arial"/>
              </a:rPr>
              <a:t>susceptibility and severity </a:t>
            </a:r>
            <a:r>
              <a:rPr lang="en-GB" sz="2400">
                <a:latin typeface="Arial"/>
                <a:cs typeface="Arial"/>
              </a:rPr>
              <a:t>of a health condition together, have been labelled as "perceived threat.“</a:t>
            </a:r>
          </a:p>
          <a:p>
            <a:pPr marL="342900" indent="-342900">
              <a:buFont typeface="Wingdings" panose="05000000000000000000" pitchFamily="2" charset="2"/>
              <a:buChar char="§"/>
            </a:pPr>
            <a:endParaRPr lang="en-GB" sz="2400">
              <a:latin typeface="Arial" panose="020B0604020202020204" pitchFamily="34" charset="0"/>
              <a:cs typeface="Arial" panose="020B0604020202020204" pitchFamily="34" charset="0"/>
            </a:endParaRPr>
          </a:p>
          <a:p>
            <a:endParaRPr lang="en-GB" sz="2400">
              <a:latin typeface="Arial"/>
              <a:cs typeface="Arial"/>
            </a:endParaRPr>
          </a:p>
          <a:p>
            <a:pPr marL="342900" indent="-342900">
              <a:buFont typeface="Wingdings" panose="05000000000000000000" pitchFamily="2" charset="2"/>
              <a:buChar char="§"/>
            </a:pP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31163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255126" y="1906087"/>
            <a:ext cx="7141937" cy="3504556"/>
          </a:xfrm>
        </p:spPr>
        <p:txBody>
          <a:bodyPr>
            <a:normAutofit/>
          </a:bodyPr>
          <a:lstStyle/>
          <a:p>
            <a:pPr marL="0" indent="0" defTabSz="685800">
              <a:spcBef>
                <a:spcPts val="0"/>
              </a:spcBef>
              <a:buNone/>
              <a:defRPr/>
            </a:pPr>
            <a:r>
              <a:rPr lang="en-GB" sz="2100">
                <a:latin typeface="Arial" panose="020B0604020202020204" pitchFamily="34" charset="0"/>
                <a:cs typeface="Arial" panose="020B0604020202020204" pitchFamily="34" charset="0"/>
              </a:rPr>
              <a:t>Watch the video below, then discuss and</a:t>
            </a:r>
          </a:p>
          <a:p>
            <a:pPr marL="0" indent="0" defTabSz="685800">
              <a:spcBef>
                <a:spcPts val="0"/>
              </a:spcBef>
              <a:buNone/>
              <a:defRPr/>
            </a:pPr>
            <a:endParaRPr lang="en-GB" sz="2100">
              <a:solidFill>
                <a:srgbClr val="A5A5A5"/>
              </a:solidFill>
              <a:latin typeface="Arial" panose="020B0604020202020204" pitchFamily="34" charset="0"/>
              <a:cs typeface="Arial" panose="020B0604020202020204" pitchFamily="34" charset="0"/>
            </a:endParaRPr>
          </a:p>
          <a:p>
            <a:pPr marL="0" indent="0" defTabSz="685800">
              <a:spcBef>
                <a:spcPts val="0"/>
              </a:spcBef>
              <a:buNone/>
              <a:defRPr/>
            </a:pPr>
            <a:endParaRPr lang="en-GB" sz="2100">
              <a:solidFill>
                <a:srgbClr val="A5A5A5"/>
              </a:solidFill>
              <a:latin typeface="Arial" panose="020B0604020202020204" pitchFamily="34" charset="0"/>
              <a:cs typeface="Arial" panose="020B0604020202020204" pitchFamily="34" charset="0"/>
            </a:endParaRPr>
          </a:p>
          <a:p>
            <a:pPr marL="0" indent="0" defTabSz="685800">
              <a:spcBef>
                <a:spcPts val="0"/>
              </a:spcBef>
              <a:buNone/>
              <a:defRPr/>
            </a:pPr>
            <a:r>
              <a:rPr lang="en-GB" sz="2100">
                <a:solidFill>
                  <a:srgbClr val="A5A5A5"/>
                </a:solidFill>
                <a:latin typeface="Arial" panose="020B0604020202020204" pitchFamily="34" charset="0"/>
                <a:cs typeface="Arial" panose="020B0604020202020204" pitchFamily="34" charset="0"/>
                <a:hlinkClick r:id="rId3"/>
              </a:rPr>
              <a:t>https://www.youtube.com/watch?v=Knedre8Ul60</a:t>
            </a:r>
            <a:endParaRPr lang="en-GB" sz="2100">
              <a:solidFill>
                <a:srgbClr val="A5A5A5"/>
              </a:solidFill>
              <a:latin typeface="Arial" panose="020B0604020202020204" pitchFamily="34" charset="0"/>
              <a:cs typeface="Arial" panose="020B0604020202020204" pitchFamily="34" charset="0"/>
            </a:endParaRPr>
          </a:p>
          <a:p>
            <a:pPr marL="0" indent="0" defTabSz="685800">
              <a:spcBef>
                <a:spcPts val="0"/>
              </a:spcBef>
              <a:buNone/>
              <a:defRPr/>
            </a:pPr>
            <a:endParaRPr lang="en-GB" sz="2100">
              <a:solidFill>
                <a:srgbClr val="A5A5A5"/>
              </a:solidFill>
              <a:latin typeface="Arial" panose="020B0604020202020204" pitchFamily="34" charset="0"/>
              <a:cs typeface="Arial" panose="020B0604020202020204" pitchFamily="34" charset="0"/>
            </a:endParaRPr>
          </a:p>
          <a:p>
            <a:pPr marL="0" indent="0" defTabSz="685800">
              <a:lnSpc>
                <a:spcPct val="90000"/>
              </a:lnSpc>
              <a:spcBef>
                <a:spcPts val="750"/>
              </a:spcBef>
              <a:buNone/>
              <a:defRPr/>
            </a:pPr>
            <a:endParaRPr lang="en-GB" sz="2100">
              <a:latin typeface="Arial" panose="020B0604020202020204" pitchFamily="34" charset="0"/>
              <a:cs typeface="Arial" panose="020B0604020202020204" pitchFamily="34" charset="0"/>
            </a:endParaRPr>
          </a:p>
          <a:p>
            <a:pPr marL="0" indent="0" defTabSz="685800">
              <a:lnSpc>
                <a:spcPct val="90000"/>
              </a:lnSpc>
              <a:spcBef>
                <a:spcPts val="750"/>
              </a:spcBef>
              <a:buNone/>
              <a:defRPr/>
            </a:pPr>
            <a:endParaRPr lang="en-GB" sz="2100">
              <a:latin typeface="Arial" panose="020B0604020202020204" pitchFamily="34" charset="0"/>
              <a:cs typeface="Arial" panose="020B0604020202020204" pitchFamily="34" charset="0"/>
            </a:endParaRPr>
          </a:p>
          <a:p>
            <a:pPr marL="0" indent="0" defTabSz="685800">
              <a:lnSpc>
                <a:spcPct val="90000"/>
              </a:lnSpc>
              <a:spcBef>
                <a:spcPts val="750"/>
              </a:spcBef>
              <a:buNone/>
              <a:defRPr/>
            </a:pPr>
            <a:endParaRPr lang="en-GB" sz="210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746937" y="424263"/>
            <a:ext cx="7886700" cy="994172"/>
          </a:xfrm>
        </p:spPr>
        <p:txBody>
          <a:bodyPr/>
          <a:lstStyle/>
          <a:p>
            <a:pPr algn="ctr"/>
            <a:r>
              <a:rPr lang="en-GB" sz="3600" b="1">
                <a:latin typeface="Arial" panose="020B0604020202020204" pitchFamily="34" charset="0"/>
                <a:cs typeface="Arial" panose="020B0604020202020204" pitchFamily="34" charset="0"/>
              </a:rPr>
              <a:t>Activity 1</a:t>
            </a:r>
            <a:endParaRPr lang="en-GB" sz="33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37426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How can health belief model be applied?</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24328" y="4077072"/>
            <a:ext cx="1461166" cy="1683411"/>
          </a:xfrm>
          <a:prstGeom prst="rect">
            <a:avLst/>
          </a:prstGeom>
        </p:spPr>
      </p:pic>
    </p:spTree>
    <p:extLst>
      <p:ext uri="{BB962C8B-B14F-4D97-AF65-F5344CB8AC3E}">
        <p14:creationId xmlns:p14="http://schemas.microsoft.com/office/powerpoint/2010/main" val="40434349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200" b="1">
                <a:latin typeface="Arial" panose="020B0604020202020204" pitchFamily="34" charset="0"/>
                <a:cs typeface="Arial" panose="020B0604020202020204" pitchFamily="34" charset="0"/>
              </a:rPr>
              <a:t>Application of the Health Belief Model</a:t>
            </a:r>
          </a:p>
        </p:txBody>
      </p:sp>
      <p:sp>
        <p:nvSpPr>
          <p:cNvPr id="4" name="TextBox 3">
            <a:extLst>
              <a:ext uri="{FF2B5EF4-FFF2-40B4-BE49-F238E27FC236}">
                <a16:creationId xmlns:a16="http://schemas.microsoft.com/office/drawing/2014/main" id="{25A2FE0C-8188-428C-9DBD-A814733232F6}"/>
              </a:ext>
            </a:extLst>
          </p:cNvPr>
          <p:cNvSpPr txBox="1"/>
          <p:nvPr/>
        </p:nvSpPr>
        <p:spPr>
          <a:xfrm>
            <a:off x="1187624" y="1844824"/>
            <a:ext cx="7074786" cy="2354491"/>
          </a:xfrm>
          <a:prstGeom prst="rect">
            <a:avLst/>
          </a:prstGeom>
          <a:noFill/>
        </p:spPr>
        <p:txBody>
          <a:bodyPr wrap="square" lIns="91440" tIns="45720" rIns="91440" bIns="45720" anchor="t">
            <a:spAutoFit/>
          </a:bodyPr>
          <a:lstStyle/>
          <a:p>
            <a:r>
              <a:rPr lang="en-GB" sz="2100">
                <a:latin typeface="Arial"/>
                <a:cs typeface="Arial"/>
              </a:rPr>
              <a:t>For example:</a:t>
            </a:r>
          </a:p>
          <a:p>
            <a:pPr marL="342900" indent="-342900">
              <a:buFont typeface="Wingdings" panose="05000000000000000000" pitchFamily="2" charset="2"/>
              <a:buChar char="§"/>
            </a:pPr>
            <a:r>
              <a:rPr lang="en-GB" sz="2100">
                <a:latin typeface="Arial"/>
                <a:cs typeface="Arial"/>
              </a:rPr>
              <a:t>If one is interested in understanding the perceived susceptibility, severity, barriers, and benefits about breast cancer screening/mammography among white women over 40 years of age in the U.S, one may consider using the items in the table on the next slide. </a:t>
            </a:r>
          </a:p>
          <a:p>
            <a:endParaRPr lang="en-GB" sz="2100">
              <a:solidFill>
                <a:schemeClr val="accent3"/>
              </a:solidFill>
            </a:endParaRPr>
          </a:p>
        </p:txBody>
      </p:sp>
    </p:spTree>
    <p:extLst>
      <p:ext uri="{BB962C8B-B14F-4D97-AF65-F5344CB8AC3E}">
        <p14:creationId xmlns:p14="http://schemas.microsoft.com/office/powerpoint/2010/main" val="26473223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827584" y="373277"/>
            <a:ext cx="7886700" cy="994172"/>
          </a:xfrm>
        </p:spPr>
        <p:txBody>
          <a:bodyPr>
            <a:normAutofit/>
          </a:bodyPr>
          <a:lstStyle/>
          <a:p>
            <a:pPr algn="ctr"/>
            <a:r>
              <a:rPr lang="en-GB" sz="3300" b="1">
                <a:latin typeface="Arial" panose="020B0604020202020204" pitchFamily="34" charset="0"/>
                <a:cs typeface="Arial" panose="020B0604020202020204" pitchFamily="34" charset="0"/>
              </a:rPr>
              <a:t>Application of HBM</a:t>
            </a:r>
          </a:p>
        </p:txBody>
      </p:sp>
      <p:graphicFrame>
        <p:nvGraphicFramePr>
          <p:cNvPr id="3" name="Table 2">
            <a:extLst>
              <a:ext uri="{FF2B5EF4-FFF2-40B4-BE49-F238E27FC236}">
                <a16:creationId xmlns:a16="http://schemas.microsoft.com/office/drawing/2014/main" id="{508F4C55-D876-4306-B32C-FC4BDF32AD24}"/>
              </a:ext>
            </a:extLst>
          </p:cNvPr>
          <p:cNvGraphicFramePr>
            <a:graphicFrameLocks noGrp="1"/>
          </p:cNvGraphicFramePr>
          <p:nvPr>
            <p:extLst>
              <p:ext uri="{D42A27DB-BD31-4B8C-83A1-F6EECF244321}">
                <p14:modId xmlns:p14="http://schemas.microsoft.com/office/powerpoint/2010/main" val="3749419514"/>
              </p:ext>
            </p:extLst>
          </p:nvPr>
        </p:nvGraphicFramePr>
        <p:xfrm>
          <a:off x="413092" y="1375881"/>
          <a:ext cx="8316924" cy="4190816"/>
        </p:xfrm>
        <a:graphic>
          <a:graphicData uri="http://schemas.openxmlformats.org/drawingml/2006/table">
            <a:tbl>
              <a:tblPr/>
              <a:tblGrid>
                <a:gridCol w="4158462">
                  <a:extLst>
                    <a:ext uri="{9D8B030D-6E8A-4147-A177-3AD203B41FA5}">
                      <a16:colId xmlns:a16="http://schemas.microsoft.com/office/drawing/2014/main" val="3020092513"/>
                    </a:ext>
                  </a:extLst>
                </a:gridCol>
                <a:gridCol w="4158462">
                  <a:extLst>
                    <a:ext uri="{9D8B030D-6E8A-4147-A177-3AD203B41FA5}">
                      <a16:colId xmlns:a16="http://schemas.microsoft.com/office/drawing/2014/main" val="927267209"/>
                    </a:ext>
                  </a:extLst>
                </a:gridCol>
              </a:tblGrid>
              <a:tr h="496166">
                <a:tc>
                  <a:txBody>
                    <a:bodyPr/>
                    <a:lstStyle/>
                    <a:p>
                      <a:r>
                        <a:rPr lang="en-GB" sz="1500" b="1">
                          <a:latin typeface="Arial" panose="020B0604020202020204" pitchFamily="34" charset="0"/>
                          <a:cs typeface="Arial" panose="020B0604020202020204" pitchFamily="34" charset="0"/>
                        </a:rPr>
                        <a:t>CONSTRUCT</a:t>
                      </a:r>
                      <a:endParaRPr lang="en-GB" sz="1500">
                        <a:latin typeface="Arial" panose="020B0604020202020204" pitchFamily="34" charset="0"/>
                        <a:cs typeface="Arial" panose="020B0604020202020204" pitchFamily="34" charset="0"/>
                      </a:endParaRPr>
                    </a:p>
                  </a:txBody>
                  <a:tcPr marL="38966" marR="38966" marT="19483" marB="19483" anchor="ctr">
                    <a:lnL>
                      <a:noFill/>
                    </a:lnL>
                    <a:lnR>
                      <a:noFill/>
                    </a:lnR>
                    <a:lnT>
                      <a:noFill/>
                    </a:lnT>
                    <a:lnB>
                      <a:noFill/>
                    </a:lnB>
                  </a:tcPr>
                </a:tc>
                <a:tc>
                  <a:txBody>
                    <a:bodyPr/>
                    <a:lstStyle/>
                    <a:p>
                      <a:r>
                        <a:rPr lang="en-GB" sz="1500" b="1">
                          <a:latin typeface="Arial" panose="020B0604020202020204" pitchFamily="34" charset="0"/>
                          <a:cs typeface="Arial" panose="020B0604020202020204" pitchFamily="34" charset="0"/>
                        </a:rPr>
                        <a:t>DEFINITION</a:t>
                      </a:r>
                    </a:p>
                    <a:p>
                      <a:endParaRPr lang="en-GB" sz="1500">
                        <a:latin typeface="Arial" panose="020B0604020202020204" pitchFamily="34" charset="0"/>
                        <a:cs typeface="Arial" panose="020B0604020202020204" pitchFamily="34" charset="0"/>
                      </a:endParaRPr>
                    </a:p>
                  </a:txBody>
                  <a:tcPr marL="38966" marR="38966" marT="19483" marB="19483" anchor="ctr">
                    <a:lnL>
                      <a:noFill/>
                    </a:lnL>
                    <a:lnR>
                      <a:noFill/>
                    </a:lnR>
                    <a:lnT>
                      <a:noFill/>
                    </a:lnT>
                    <a:lnB>
                      <a:noFill/>
                    </a:lnB>
                  </a:tcPr>
                </a:tc>
                <a:extLst>
                  <a:ext uri="{0D108BD9-81ED-4DB2-BD59-A6C34878D82A}">
                    <a16:rowId xmlns:a16="http://schemas.microsoft.com/office/drawing/2014/main" val="3639356956"/>
                  </a:ext>
                </a:extLst>
              </a:tr>
              <a:tr h="1070009">
                <a:tc>
                  <a:txBody>
                    <a:bodyPr/>
                    <a:lstStyle/>
                    <a:p>
                      <a:r>
                        <a:rPr lang="en-GB" sz="1600">
                          <a:latin typeface="Arial"/>
                          <a:cs typeface="Arial"/>
                        </a:rPr>
                        <a:t>Perceived Susceptibility</a:t>
                      </a:r>
                    </a:p>
                  </a:txBody>
                  <a:tcPr marL="38966" marR="38966" marT="19483" marB="19483" anchor="ctr">
                    <a:lnL>
                      <a:noFill/>
                    </a:lnL>
                    <a:lnR>
                      <a:noFill/>
                    </a:lnR>
                    <a:lnT>
                      <a:noFill/>
                    </a:lnT>
                    <a:lnB>
                      <a:noFill/>
                    </a:lnB>
                  </a:tcPr>
                </a:tc>
                <a:tc>
                  <a:txBody>
                    <a:bodyPr/>
                    <a:lstStyle/>
                    <a:p>
                      <a:r>
                        <a:rPr lang="en-GB" sz="1600">
                          <a:latin typeface="Arial"/>
                          <a:cs typeface="Arial"/>
                        </a:rPr>
                        <a:t>Chances of getting breast cancer are high. </a:t>
                      </a:r>
                      <a:br>
                        <a:rPr lang="en-GB" sz="1600">
                          <a:latin typeface="Arial"/>
                          <a:cs typeface="Arial"/>
                        </a:rPr>
                      </a:br>
                      <a:endParaRPr lang="en-GB" sz="1600">
                        <a:latin typeface="Arial"/>
                        <a:cs typeface="Arial"/>
                      </a:endParaRPr>
                    </a:p>
                  </a:txBody>
                  <a:tcPr marL="38966" marR="38966" marT="19483" marB="19483" anchor="ctr">
                    <a:lnL>
                      <a:noFill/>
                    </a:lnL>
                    <a:lnR>
                      <a:noFill/>
                    </a:lnR>
                    <a:lnT>
                      <a:noFill/>
                    </a:lnT>
                    <a:lnB>
                      <a:noFill/>
                    </a:lnB>
                  </a:tcPr>
                </a:tc>
                <a:extLst>
                  <a:ext uri="{0D108BD9-81ED-4DB2-BD59-A6C34878D82A}">
                    <a16:rowId xmlns:a16="http://schemas.microsoft.com/office/drawing/2014/main" val="4049106645"/>
                  </a:ext>
                </a:extLst>
              </a:tr>
              <a:tr h="1058509">
                <a:tc>
                  <a:txBody>
                    <a:bodyPr/>
                    <a:lstStyle/>
                    <a:p>
                      <a:r>
                        <a:rPr lang="en-GB" sz="1600">
                          <a:latin typeface="Arial"/>
                          <a:cs typeface="Arial"/>
                        </a:rPr>
                        <a:t>Perceived Severity</a:t>
                      </a:r>
                    </a:p>
                  </a:txBody>
                  <a:tcPr marL="38966" marR="38966" marT="19483" marB="19483" anchor="ctr">
                    <a:lnL>
                      <a:noFill/>
                    </a:lnL>
                    <a:lnR>
                      <a:noFill/>
                    </a:lnR>
                    <a:lnT>
                      <a:noFill/>
                    </a:lnT>
                    <a:lnB>
                      <a:noFill/>
                    </a:lnB>
                  </a:tcPr>
                </a:tc>
                <a:tc>
                  <a:txBody>
                    <a:bodyPr/>
                    <a:lstStyle/>
                    <a:p>
                      <a:pPr lvl="0">
                        <a:buNone/>
                      </a:pPr>
                      <a:r>
                        <a:rPr lang="en-GB" sz="1600">
                          <a:latin typeface="Arial"/>
                          <a:cs typeface="Arial"/>
                        </a:rPr>
                        <a:t>Can be an aggressive form of cancer, can have an impact on my marriage</a:t>
                      </a:r>
                      <a:br>
                        <a:rPr lang="en-GB" sz="1600">
                          <a:latin typeface="Arial"/>
                          <a:cs typeface="Arial"/>
                        </a:rPr>
                      </a:br>
                      <a:endParaRPr lang="en-GB" sz="1600">
                        <a:latin typeface="Arial"/>
                        <a:cs typeface="Arial"/>
                      </a:endParaRPr>
                    </a:p>
                  </a:txBody>
                  <a:tcPr marL="38966" marR="38966" marT="19483" marB="19483" anchor="ctr">
                    <a:lnL>
                      <a:noFill/>
                    </a:lnL>
                    <a:lnR>
                      <a:noFill/>
                    </a:lnR>
                    <a:lnT>
                      <a:noFill/>
                    </a:lnT>
                    <a:lnB>
                      <a:noFill/>
                    </a:lnB>
                  </a:tcPr>
                </a:tc>
                <a:extLst>
                  <a:ext uri="{0D108BD9-81ED-4DB2-BD59-A6C34878D82A}">
                    <a16:rowId xmlns:a16="http://schemas.microsoft.com/office/drawing/2014/main" val="2530989636"/>
                  </a:ext>
                </a:extLst>
              </a:tr>
              <a:tr h="1566132">
                <a:tc>
                  <a:txBody>
                    <a:bodyPr/>
                    <a:lstStyle/>
                    <a:p>
                      <a:r>
                        <a:rPr lang="en-GB" sz="1600">
                          <a:latin typeface="Arial"/>
                          <a:cs typeface="Arial"/>
                        </a:rPr>
                        <a:t>Perceived Benefits</a:t>
                      </a:r>
                    </a:p>
                  </a:txBody>
                  <a:tcPr marL="38966" marR="38966" marT="19483" marB="19483" anchor="ctr">
                    <a:lnL>
                      <a:noFill/>
                    </a:lnL>
                    <a:lnR>
                      <a:noFill/>
                    </a:lnR>
                    <a:lnT>
                      <a:noFill/>
                    </a:lnT>
                    <a:lnB>
                      <a:noFill/>
                    </a:lnB>
                  </a:tcPr>
                </a:tc>
                <a:tc>
                  <a:txBody>
                    <a:bodyPr/>
                    <a:lstStyle/>
                    <a:p>
                      <a:r>
                        <a:rPr lang="en-GB" sz="1600">
                          <a:latin typeface="Arial"/>
                          <a:cs typeface="Arial"/>
                        </a:rPr>
                        <a:t>Getting a mammogram has brought me peace of mind.</a:t>
                      </a:r>
                      <a:br>
                        <a:rPr lang="en-GB" sz="1600">
                          <a:latin typeface="Arial"/>
                          <a:cs typeface="Arial"/>
                        </a:rPr>
                      </a:br>
                      <a:r>
                        <a:rPr lang="en-GB" sz="1600">
                          <a:latin typeface="Arial"/>
                          <a:cs typeface="Arial"/>
                        </a:rPr>
                        <a:t>A mammogram is a routine part of my check-up exam.</a:t>
                      </a:r>
                      <a:br>
                        <a:rPr lang="en-GB" sz="1600">
                          <a:latin typeface="Arial"/>
                          <a:cs typeface="Arial"/>
                        </a:rPr>
                      </a:br>
                      <a:endParaRPr lang="en-GB" sz="1600">
                        <a:latin typeface="Arial"/>
                        <a:cs typeface="Arial"/>
                      </a:endParaRPr>
                    </a:p>
                  </a:txBody>
                  <a:tcPr marL="38966" marR="38966" marT="19483" marB="19483" anchor="ctr">
                    <a:lnL>
                      <a:noFill/>
                    </a:lnL>
                    <a:lnR>
                      <a:noFill/>
                    </a:lnR>
                    <a:lnT>
                      <a:noFill/>
                    </a:lnT>
                    <a:lnB>
                      <a:noFill/>
                    </a:lnB>
                  </a:tcPr>
                </a:tc>
                <a:extLst>
                  <a:ext uri="{0D108BD9-81ED-4DB2-BD59-A6C34878D82A}">
                    <a16:rowId xmlns:a16="http://schemas.microsoft.com/office/drawing/2014/main" val="3326693154"/>
                  </a:ext>
                </a:extLst>
              </a:tr>
            </a:tbl>
          </a:graphicData>
        </a:graphic>
      </p:graphicFrame>
      <p:sp>
        <p:nvSpPr>
          <p:cNvPr id="5" name="Rectangle 1">
            <a:extLst>
              <a:ext uri="{FF2B5EF4-FFF2-40B4-BE49-F238E27FC236}">
                <a16:creationId xmlns:a16="http://schemas.microsoft.com/office/drawing/2014/main" id="{0E1D0308-A7BD-4F56-95A1-D47BDFECC2D6}"/>
              </a:ext>
            </a:extLst>
          </p:cNvPr>
          <p:cNvSpPr>
            <a:spLocks noChangeArrowheads="1"/>
          </p:cNvSpPr>
          <p:nvPr/>
        </p:nvSpPr>
        <p:spPr bwMode="auto">
          <a:xfrm>
            <a:off x="2624138" y="1986477"/>
            <a:ext cx="138564" cy="484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685800" eaLnBrk="0" fontAlgn="base" hangingPunct="0">
              <a:spcBef>
                <a:spcPct val="0"/>
              </a:spcBef>
              <a:spcAft>
                <a:spcPct val="0"/>
              </a:spcAft>
            </a:pPr>
            <a:br>
              <a:rPr lang="en-US" altLang="en-US" sz="1350">
                <a:latin typeface="Arial" panose="020B0604020202020204" pitchFamily="34" charset="0"/>
              </a:rPr>
            </a:br>
            <a:endParaRPr lang="en-US" altLang="en-US" sz="1350">
              <a:latin typeface="Arial" panose="020B0604020202020204" pitchFamily="34" charset="0"/>
            </a:endParaRPr>
          </a:p>
        </p:txBody>
      </p:sp>
    </p:spTree>
    <p:extLst>
      <p:ext uri="{BB962C8B-B14F-4D97-AF65-F5344CB8AC3E}">
        <p14:creationId xmlns:p14="http://schemas.microsoft.com/office/powerpoint/2010/main" val="17200097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a:latin typeface="Arial" panose="020B0604020202020204" pitchFamily="34" charset="0"/>
                <a:cs typeface="Arial" panose="020B0604020202020204" pitchFamily="34" charset="0"/>
              </a:rPr>
              <a:t>Application of HBM</a:t>
            </a:r>
          </a:p>
        </p:txBody>
      </p:sp>
      <p:graphicFrame>
        <p:nvGraphicFramePr>
          <p:cNvPr id="3" name="Table 2">
            <a:extLst>
              <a:ext uri="{FF2B5EF4-FFF2-40B4-BE49-F238E27FC236}">
                <a16:creationId xmlns:a16="http://schemas.microsoft.com/office/drawing/2014/main" id="{217C3DAA-E564-4DF7-893B-D943D279AA5E}"/>
              </a:ext>
            </a:extLst>
          </p:cNvPr>
          <p:cNvGraphicFramePr>
            <a:graphicFrameLocks noGrp="1"/>
          </p:cNvGraphicFramePr>
          <p:nvPr>
            <p:extLst>
              <p:ext uri="{D42A27DB-BD31-4B8C-83A1-F6EECF244321}">
                <p14:modId xmlns:p14="http://schemas.microsoft.com/office/powerpoint/2010/main" val="584199136"/>
              </p:ext>
            </p:extLst>
          </p:nvPr>
        </p:nvGraphicFramePr>
        <p:xfrm>
          <a:off x="539552" y="1779222"/>
          <a:ext cx="8316924" cy="3299556"/>
        </p:xfrm>
        <a:graphic>
          <a:graphicData uri="http://schemas.openxmlformats.org/drawingml/2006/table">
            <a:tbl>
              <a:tblPr/>
              <a:tblGrid>
                <a:gridCol w="4158462">
                  <a:extLst>
                    <a:ext uri="{9D8B030D-6E8A-4147-A177-3AD203B41FA5}">
                      <a16:colId xmlns:a16="http://schemas.microsoft.com/office/drawing/2014/main" val="478773897"/>
                    </a:ext>
                  </a:extLst>
                </a:gridCol>
                <a:gridCol w="4158462">
                  <a:extLst>
                    <a:ext uri="{9D8B030D-6E8A-4147-A177-3AD203B41FA5}">
                      <a16:colId xmlns:a16="http://schemas.microsoft.com/office/drawing/2014/main" val="2154754602"/>
                    </a:ext>
                  </a:extLst>
                </a:gridCol>
              </a:tblGrid>
              <a:tr h="1027064">
                <a:tc>
                  <a:txBody>
                    <a:bodyPr/>
                    <a:lstStyle/>
                    <a:p>
                      <a:r>
                        <a:rPr lang="en-GB" sz="1600">
                          <a:latin typeface="Arial"/>
                          <a:cs typeface="Arial"/>
                        </a:rPr>
                        <a:t>Perceived Barriers</a:t>
                      </a:r>
                    </a:p>
                  </a:txBody>
                  <a:tcPr marL="38966" marR="38966" marT="19483" marB="19483" anchor="ctr">
                    <a:lnL>
                      <a:noFill/>
                    </a:lnL>
                    <a:lnR>
                      <a:noFill/>
                    </a:lnR>
                    <a:lnT>
                      <a:noFill/>
                    </a:lnT>
                    <a:lnB>
                      <a:noFill/>
                    </a:lnB>
                  </a:tcPr>
                </a:tc>
                <a:tc>
                  <a:txBody>
                    <a:bodyPr/>
                    <a:lstStyle/>
                    <a:p>
                      <a:r>
                        <a:rPr lang="en-GB" sz="1600">
                          <a:latin typeface="Arial"/>
                          <a:cs typeface="Arial"/>
                        </a:rPr>
                        <a:t>Getting a mammogram is too embarrassing.</a:t>
                      </a:r>
                      <a:br>
                        <a:rPr lang="en-GB" sz="1600">
                          <a:latin typeface="Arial"/>
                          <a:cs typeface="Arial"/>
                        </a:rPr>
                      </a:br>
                      <a:endParaRPr lang="en-GB" sz="1600">
                        <a:latin typeface="Arial"/>
                        <a:cs typeface="Arial"/>
                      </a:endParaRPr>
                    </a:p>
                  </a:txBody>
                  <a:tcPr marL="38966" marR="38966" marT="19483" marB="19483" anchor="ctr">
                    <a:lnL>
                      <a:noFill/>
                    </a:lnL>
                    <a:lnR>
                      <a:noFill/>
                    </a:lnR>
                    <a:lnT>
                      <a:noFill/>
                    </a:lnT>
                    <a:lnB>
                      <a:noFill/>
                    </a:lnB>
                  </a:tcPr>
                </a:tc>
                <a:extLst>
                  <a:ext uri="{0D108BD9-81ED-4DB2-BD59-A6C34878D82A}">
                    <a16:rowId xmlns:a16="http://schemas.microsoft.com/office/drawing/2014/main" val="1790718833"/>
                  </a:ext>
                </a:extLst>
              </a:tr>
              <a:tr h="1136246">
                <a:tc>
                  <a:txBody>
                    <a:bodyPr/>
                    <a:lstStyle/>
                    <a:p>
                      <a:r>
                        <a:rPr lang="en-GB" sz="1600">
                          <a:latin typeface="Arial"/>
                          <a:cs typeface="Arial"/>
                        </a:rPr>
                        <a:t>Cues to Action</a:t>
                      </a:r>
                    </a:p>
                  </a:txBody>
                  <a:tcPr marL="38966" marR="38966" marT="19483" marB="19483" anchor="ctr">
                    <a:lnL>
                      <a:noFill/>
                    </a:lnL>
                    <a:lnR>
                      <a:noFill/>
                    </a:lnR>
                    <a:lnT>
                      <a:noFill/>
                    </a:lnT>
                    <a:lnB>
                      <a:noFill/>
                    </a:lnB>
                  </a:tcPr>
                </a:tc>
                <a:tc>
                  <a:txBody>
                    <a:bodyPr/>
                    <a:lstStyle/>
                    <a:p>
                      <a:r>
                        <a:rPr lang="en-GB" sz="1600">
                          <a:latin typeface="Arial"/>
                          <a:cs typeface="Arial"/>
                        </a:rPr>
                        <a:t>Hearing about breast cancer in the news makes me think about getting a mammogram.</a:t>
                      </a:r>
                      <a:br>
                        <a:rPr lang="en-GB" sz="1600">
                          <a:latin typeface="Arial"/>
                          <a:cs typeface="Arial"/>
                        </a:rPr>
                      </a:br>
                      <a:endParaRPr lang="en-GB" sz="1600">
                        <a:latin typeface="Arial"/>
                        <a:cs typeface="Arial"/>
                      </a:endParaRPr>
                    </a:p>
                  </a:txBody>
                  <a:tcPr marL="38966" marR="38966" marT="19483" marB="19483" anchor="ctr">
                    <a:lnL>
                      <a:noFill/>
                    </a:lnL>
                    <a:lnR>
                      <a:noFill/>
                    </a:lnR>
                    <a:lnT>
                      <a:noFill/>
                    </a:lnT>
                    <a:lnB>
                      <a:noFill/>
                    </a:lnB>
                  </a:tcPr>
                </a:tc>
                <a:extLst>
                  <a:ext uri="{0D108BD9-81ED-4DB2-BD59-A6C34878D82A}">
                    <a16:rowId xmlns:a16="http://schemas.microsoft.com/office/drawing/2014/main" val="2114787953"/>
                  </a:ext>
                </a:extLst>
              </a:tr>
              <a:tr h="1136246">
                <a:tc>
                  <a:txBody>
                    <a:bodyPr/>
                    <a:lstStyle/>
                    <a:p>
                      <a:r>
                        <a:rPr lang="en-GB" sz="1600">
                          <a:latin typeface="Arial"/>
                          <a:cs typeface="Arial"/>
                        </a:rPr>
                        <a:t>Self-Efficacy</a:t>
                      </a:r>
                    </a:p>
                  </a:txBody>
                  <a:tcPr marL="38966" marR="38966" marT="19483" marB="19483" anchor="ctr">
                    <a:lnL>
                      <a:noFill/>
                    </a:lnL>
                    <a:lnR>
                      <a:noFill/>
                    </a:lnR>
                    <a:lnT>
                      <a:noFill/>
                    </a:lnT>
                    <a:lnB>
                      <a:noFill/>
                    </a:lnB>
                  </a:tcPr>
                </a:tc>
                <a:tc>
                  <a:txBody>
                    <a:bodyPr/>
                    <a:lstStyle/>
                    <a:p>
                      <a:r>
                        <a:rPr lang="en-GB" sz="1600">
                          <a:latin typeface="Arial"/>
                          <a:cs typeface="Arial"/>
                        </a:rPr>
                        <a:t>How sure are you that you know how to arrange an appointment for a mammogram?</a:t>
                      </a:r>
                      <a:br>
                        <a:rPr lang="en-GB" sz="1600">
                          <a:latin typeface="Arial"/>
                          <a:cs typeface="Arial"/>
                        </a:rPr>
                      </a:br>
                      <a:endParaRPr lang="en-GB" sz="1600">
                        <a:latin typeface="Arial"/>
                        <a:cs typeface="Arial"/>
                      </a:endParaRPr>
                    </a:p>
                  </a:txBody>
                  <a:tcPr marL="38966" marR="38966" marT="19483" marB="19483" anchor="ctr">
                    <a:lnL>
                      <a:noFill/>
                    </a:lnL>
                    <a:lnR>
                      <a:noFill/>
                    </a:lnR>
                    <a:lnT>
                      <a:noFill/>
                    </a:lnT>
                    <a:lnB>
                      <a:noFill/>
                    </a:lnB>
                  </a:tcPr>
                </a:tc>
                <a:extLst>
                  <a:ext uri="{0D108BD9-81ED-4DB2-BD59-A6C34878D82A}">
                    <a16:rowId xmlns:a16="http://schemas.microsoft.com/office/drawing/2014/main" val="2658341591"/>
                  </a:ext>
                </a:extLst>
              </a:tr>
            </a:tbl>
          </a:graphicData>
        </a:graphic>
      </p:graphicFrame>
    </p:spTree>
    <p:extLst>
      <p:ext uri="{BB962C8B-B14F-4D97-AF65-F5344CB8AC3E}">
        <p14:creationId xmlns:p14="http://schemas.microsoft.com/office/powerpoint/2010/main" val="23441983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042417" y="1374242"/>
            <a:ext cx="7340556" cy="2383035"/>
          </a:xfrm>
        </p:spPr>
        <p:txBody>
          <a:bodyPr anchor="b">
            <a:normAutofit/>
          </a:bodyPr>
          <a:lstStyle/>
          <a:p>
            <a:pPr algn="ctr"/>
            <a:r>
              <a:rPr lang="en-GB" b="1" i="1">
                <a:solidFill>
                  <a:schemeClr val="tx1"/>
                </a:solidFill>
              </a:rPr>
              <a:t>What are the strength </a:t>
            </a:r>
            <a:br>
              <a:rPr lang="en-GB" b="1" i="1">
                <a:solidFill>
                  <a:schemeClr val="tx1"/>
                </a:solidFill>
              </a:rPr>
            </a:br>
            <a:r>
              <a:rPr lang="en-GB" b="1" i="1">
                <a:solidFill>
                  <a:schemeClr val="tx1"/>
                </a:solidFill>
              </a:rPr>
              <a:t>of HBM?</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82834" y="4005064"/>
            <a:ext cx="1461166" cy="1683411"/>
          </a:xfrm>
          <a:prstGeom prst="rect">
            <a:avLst/>
          </a:prstGeom>
        </p:spPr>
      </p:pic>
    </p:spTree>
    <p:extLst>
      <p:ext uri="{BB962C8B-B14F-4D97-AF65-F5344CB8AC3E}">
        <p14:creationId xmlns:p14="http://schemas.microsoft.com/office/powerpoint/2010/main" val="24940340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267651" y="1556792"/>
            <a:ext cx="6608698" cy="3816424"/>
          </a:xfrm>
        </p:spPr>
        <p:txBody>
          <a:bodyPr vert="horz" lIns="91440" tIns="45720" rIns="91440" bIns="45720" rtlCol="0" anchor="t">
            <a:normAutofit/>
          </a:bodyPr>
          <a:lstStyle/>
          <a:p>
            <a:pPr defTabSz="685800">
              <a:spcBef>
                <a:spcPts val="0"/>
              </a:spcBef>
              <a:buFont typeface="Wingdings" panose="05000000000000000000" pitchFamily="2" charset="2"/>
              <a:buChar char="§"/>
              <a:defRPr/>
            </a:pPr>
            <a:r>
              <a:rPr lang="en-GB" sz="2400">
                <a:latin typeface="Arial"/>
                <a:cs typeface="Arial"/>
              </a:rPr>
              <a:t>Ease of use and transferability</a:t>
            </a:r>
          </a:p>
          <a:p>
            <a:pPr defTabSz="685800">
              <a:spcBef>
                <a:spcPts val="0"/>
              </a:spcBef>
              <a:buFont typeface="Wingdings" panose="05000000000000000000" pitchFamily="2" charset="2"/>
              <a:buChar char="§"/>
              <a:defRPr/>
            </a:pPr>
            <a:r>
              <a:rPr lang="en-GB" sz="2400">
                <a:latin typeface="Arial" panose="020B0604020202020204" pitchFamily="34" charset="0"/>
                <a:cs typeface="Arial" panose="020B0604020202020204" pitchFamily="34" charset="0"/>
              </a:rPr>
              <a:t>Can be used alone or in conjunction with other models</a:t>
            </a:r>
          </a:p>
          <a:p>
            <a:pPr defTabSz="685800">
              <a:spcBef>
                <a:spcPts val="0"/>
              </a:spcBef>
              <a:buFont typeface="Wingdings" panose="05000000000000000000" pitchFamily="2" charset="2"/>
              <a:buChar char="§"/>
              <a:defRPr/>
            </a:pPr>
            <a:r>
              <a:rPr lang="en-GB" sz="2400">
                <a:latin typeface="Arial" panose="020B0604020202020204" pitchFamily="34" charset="0"/>
                <a:cs typeface="Arial" panose="020B0604020202020204" pitchFamily="34" charset="0"/>
              </a:rPr>
              <a:t>Understanding what beliefs or attitudes motivate behaviours </a:t>
            </a:r>
          </a:p>
          <a:p>
            <a:pPr defTabSz="685800">
              <a:spcBef>
                <a:spcPts val="0"/>
              </a:spcBef>
              <a:buFont typeface="Wingdings" panose="05000000000000000000" pitchFamily="2" charset="2"/>
              <a:buChar char="§"/>
              <a:defRPr/>
            </a:pPr>
            <a:r>
              <a:rPr lang="en-GB" sz="2400">
                <a:latin typeface="Arial" panose="020B0604020202020204" pitchFamily="34" charset="0"/>
                <a:cs typeface="Arial" panose="020B0604020202020204" pitchFamily="34" charset="0"/>
              </a:rPr>
              <a:t>Good for the cessation and acquisition of behaviours </a:t>
            </a:r>
          </a:p>
          <a:p>
            <a:pPr defTabSz="685800">
              <a:spcBef>
                <a:spcPts val="0"/>
              </a:spcBef>
              <a:buFont typeface="Wingdings" panose="05000000000000000000" pitchFamily="2" charset="2"/>
              <a:buChar char="§"/>
              <a:defRPr/>
            </a:pPr>
            <a:r>
              <a:rPr lang="en-GB" sz="2400">
                <a:latin typeface="Arial" panose="020B0604020202020204" pitchFamily="34" charset="0"/>
                <a:cs typeface="Arial" panose="020B0604020202020204" pitchFamily="34" charset="0"/>
              </a:rPr>
              <a:t>Enhances self-control </a:t>
            </a:r>
          </a:p>
          <a:p>
            <a:endParaRPr lang="en-US"/>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755576" y="188640"/>
            <a:ext cx="7886700" cy="994172"/>
          </a:xfrm>
        </p:spPr>
        <p:txBody>
          <a:bodyPr>
            <a:normAutofit fontScale="90000"/>
          </a:bodyPr>
          <a:lstStyle/>
          <a:p>
            <a:pPr algn="ctr"/>
            <a:r>
              <a:rPr lang="en-GB" b="1">
                <a:solidFill>
                  <a:schemeClr val="tx1"/>
                </a:solidFill>
                <a:latin typeface="Arial" panose="020B0604020202020204" pitchFamily="34" charset="0"/>
                <a:cs typeface="Arial" panose="020B0604020202020204" pitchFamily="34" charset="0"/>
              </a:rPr>
              <a:t>The Health Belief Model: Strengths</a:t>
            </a:r>
            <a:endParaRPr lang="en-US" b="1">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23544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868144" y="1310447"/>
            <a:ext cx="7340556" cy="2383035"/>
          </a:xfrm>
        </p:spPr>
        <p:txBody>
          <a:bodyPr anchor="b">
            <a:normAutofit/>
          </a:bodyPr>
          <a:lstStyle/>
          <a:p>
            <a:pPr algn="ctr"/>
            <a:r>
              <a:rPr lang="en-GB" b="1" i="1">
                <a:solidFill>
                  <a:schemeClr val="tx1"/>
                </a:solidFill>
              </a:rPr>
              <a:t>What are the limitations </a:t>
            </a:r>
            <a:br>
              <a:rPr lang="en-GB" b="1" i="1">
                <a:solidFill>
                  <a:schemeClr val="tx1"/>
                </a:solidFill>
              </a:rPr>
            </a:br>
            <a:r>
              <a:rPr lang="en-GB" b="1" i="1">
                <a:solidFill>
                  <a:schemeClr val="tx1"/>
                </a:solidFill>
              </a:rPr>
              <a:t>of HBM?</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82835" y="3289373"/>
            <a:ext cx="1461166" cy="1683411"/>
          </a:xfrm>
          <a:prstGeom prst="rect">
            <a:avLst/>
          </a:prstGeom>
        </p:spPr>
      </p:pic>
    </p:spTree>
    <p:extLst>
      <p:ext uri="{BB962C8B-B14F-4D97-AF65-F5344CB8AC3E}">
        <p14:creationId xmlns:p14="http://schemas.microsoft.com/office/powerpoint/2010/main" val="16684156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187624" y="1484784"/>
            <a:ext cx="6608698" cy="3816424"/>
          </a:xfrm>
        </p:spPr>
        <p:txBody>
          <a:bodyPr vert="horz" lIns="91440" tIns="45720" rIns="91440" bIns="45720" rtlCol="0" anchor="t">
            <a:normAutofit/>
          </a:bodyPr>
          <a:lstStyle/>
          <a:p>
            <a:pPr defTabSz="685800">
              <a:spcBef>
                <a:spcPts val="0"/>
              </a:spcBef>
              <a:buFont typeface="Wingdings" panose="05000000000000000000" pitchFamily="2" charset="2"/>
              <a:buChar char="§"/>
              <a:defRPr/>
            </a:pPr>
            <a:r>
              <a:rPr lang="en-GB" sz="2400">
                <a:latin typeface="Arial"/>
                <a:cs typeface="Arial"/>
              </a:rPr>
              <a:t>Does not account for other individual determinants that dictate a person’s acceptance of a health behaviour </a:t>
            </a:r>
          </a:p>
          <a:p>
            <a:pPr defTabSz="685800">
              <a:spcBef>
                <a:spcPts val="0"/>
              </a:spcBef>
              <a:buFont typeface="Wingdings" panose="05000000000000000000" pitchFamily="2" charset="2"/>
              <a:buChar char="§"/>
              <a:defRPr/>
            </a:pPr>
            <a:r>
              <a:rPr lang="en-GB" sz="2400">
                <a:latin typeface="Arial" panose="020B0604020202020204" pitchFamily="34" charset="0"/>
                <a:cs typeface="Arial" panose="020B0604020202020204" pitchFamily="34" charset="0"/>
              </a:rPr>
              <a:t>Assumes everyone has access to equal amounts of information on the illness and disease</a:t>
            </a:r>
          </a:p>
          <a:p>
            <a:pPr defTabSz="685800">
              <a:spcBef>
                <a:spcPts val="0"/>
              </a:spcBef>
              <a:buFont typeface="Wingdings" panose="05000000000000000000" pitchFamily="2" charset="2"/>
              <a:buChar char="§"/>
              <a:defRPr/>
            </a:pPr>
            <a:r>
              <a:rPr lang="en-GB" sz="2400">
                <a:latin typeface="Arial"/>
                <a:cs typeface="Arial"/>
              </a:rPr>
              <a:t>Assumes that “health” actions are the main goal in the decision-making process </a:t>
            </a:r>
          </a:p>
          <a:p>
            <a:pPr defTabSz="685800">
              <a:spcBef>
                <a:spcPts val="0"/>
              </a:spcBef>
              <a:buFont typeface="Wingdings" panose="05000000000000000000" pitchFamily="2" charset="2"/>
              <a:buChar char="§"/>
              <a:defRPr/>
            </a:pPr>
            <a:r>
              <a:rPr lang="en-GB" sz="2400">
                <a:latin typeface="Arial" panose="020B0604020202020204" pitchFamily="34" charset="0"/>
                <a:cs typeface="Arial" panose="020B0604020202020204" pitchFamily="34" charset="0"/>
              </a:rPr>
              <a:t>Assumes health behaviour is rational and logical </a:t>
            </a:r>
          </a:p>
          <a:p>
            <a:endParaRPr lang="en-US"/>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683568" y="188640"/>
            <a:ext cx="7886700" cy="994172"/>
          </a:xfrm>
        </p:spPr>
        <p:txBody>
          <a:bodyPr>
            <a:normAutofit fontScale="90000"/>
          </a:bodyPr>
          <a:lstStyle/>
          <a:p>
            <a:pPr algn="ctr"/>
            <a:r>
              <a:rPr lang="en-US" b="1">
                <a:solidFill>
                  <a:schemeClr val="tx1"/>
                </a:solidFill>
                <a:latin typeface="Arial" panose="020B0604020202020204" pitchFamily="34" charset="0"/>
                <a:cs typeface="Arial" panose="020B0604020202020204" pitchFamily="34" charset="0"/>
              </a:rPr>
              <a:t>Health Belief Model: Limitations</a:t>
            </a:r>
          </a:p>
        </p:txBody>
      </p:sp>
    </p:spTree>
    <p:extLst>
      <p:ext uri="{BB962C8B-B14F-4D97-AF65-F5344CB8AC3E}">
        <p14:creationId xmlns:p14="http://schemas.microsoft.com/office/powerpoint/2010/main" val="15307462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755576" y="404664"/>
            <a:ext cx="7886700" cy="994172"/>
          </a:xfrm>
        </p:spPr>
        <p:txBody>
          <a:bodyPr/>
          <a:lstStyle/>
          <a:p>
            <a:pPr algn="ctr"/>
            <a:r>
              <a:rPr lang="en-US" b="1">
                <a:solidFill>
                  <a:schemeClr val="tx1"/>
                </a:solidFill>
                <a:latin typeface="Arial" panose="020B0604020202020204" pitchFamily="34" charset="0"/>
                <a:cs typeface="Arial" panose="020B0604020202020204" pitchFamily="34" charset="0"/>
              </a:rPr>
              <a:t>References </a:t>
            </a:r>
          </a:p>
        </p:txBody>
      </p:sp>
      <p:sp>
        <p:nvSpPr>
          <p:cNvPr id="7" name="TextBox 6">
            <a:extLst>
              <a:ext uri="{FF2B5EF4-FFF2-40B4-BE49-F238E27FC236}">
                <a16:creationId xmlns:a16="http://schemas.microsoft.com/office/drawing/2014/main" id="{740BFA52-C128-4F3F-A870-22E19D13CF7C}"/>
              </a:ext>
            </a:extLst>
          </p:cNvPr>
          <p:cNvSpPr txBox="1"/>
          <p:nvPr/>
        </p:nvSpPr>
        <p:spPr>
          <a:xfrm>
            <a:off x="1347677" y="2014180"/>
            <a:ext cx="6491177" cy="1708160"/>
          </a:xfrm>
          <a:prstGeom prst="rect">
            <a:avLst/>
          </a:prstGeom>
          <a:noFill/>
        </p:spPr>
        <p:txBody>
          <a:bodyPr wrap="square">
            <a:spAutoFit/>
          </a:bodyPr>
          <a:lstStyle/>
          <a:p>
            <a:r>
              <a:rPr lang="en-GB" sz="1500">
                <a:latin typeface="Arial" panose="020B0604020202020204" pitchFamily="34" charset="0"/>
                <a:cs typeface="Arial" panose="020B0604020202020204" pitchFamily="34" charset="0"/>
              </a:rPr>
              <a:t>Abraham, C. and Sheeran, P. (2005) ‘The Health belief model’ in Conner, M. and Norman, P. (editors), Predicting health behaviour, Berkshire, England: Open University Press.</a:t>
            </a:r>
          </a:p>
          <a:p>
            <a:endParaRPr lang="en-GB" sz="1500">
              <a:latin typeface="Arial" panose="020B0604020202020204" pitchFamily="34" charset="0"/>
              <a:cs typeface="Arial" panose="020B0604020202020204" pitchFamily="34" charset="0"/>
            </a:endParaRPr>
          </a:p>
          <a:p>
            <a:r>
              <a:rPr lang="en-GB" sz="1500">
                <a:latin typeface="Arial" panose="020B0604020202020204" pitchFamily="34" charset="0"/>
                <a:cs typeface="Arial" panose="020B0604020202020204" pitchFamily="34" charset="0"/>
              </a:rPr>
              <a:t>Rosenstock, I. M., Stretcher, V. J. and Becker, M. H. (1988) Social Learning theory and the health belief model, Health Education Quarterly, 15, pp.175-183.</a:t>
            </a:r>
          </a:p>
        </p:txBody>
      </p:sp>
    </p:spTree>
    <p:extLst>
      <p:ext uri="{BB962C8B-B14F-4D97-AF65-F5344CB8AC3E}">
        <p14:creationId xmlns:p14="http://schemas.microsoft.com/office/powerpoint/2010/main" val="8263757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Application>Microsoft Office PowerPoint</Application>
  <PresentationFormat>On-screen Show (4:3)</PresentationFormat>
  <Slides>30</Slides>
  <Notes>12</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20140311PresentationUWTSDTemplate</vt:lpstr>
      <vt:lpstr>  Social Epidemiology and Public Health Development      May 25</vt:lpstr>
      <vt:lpstr>Icebreaker</vt:lpstr>
      <vt:lpstr>Aims of the Session</vt:lpstr>
      <vt:lpstr>Health Behavioural Models</vt:lpstr>
      <vt:lpstr>What is Health Belief Model?</vt:lpstr>
      <vt:lpstr>Health Belief Model</vt:lpstr>
      <vt:lpstr>Health Belief Model</vt:lpstr>
      <vt:lpstr>Health Belief Model</vt:lpstr>
      <vt:lpstr>Health Belief model</vt:lpstr>
      <vt:lpstr>What are the components  of HBM?</vt:lpstr>
      <vt:lpstr>Component of Health Belief model</vt:lpstr>
      <vt:lpstr>Diagram for Health Belief model</vt:lpstr>
      <vt:lpstr>Perceived Susceptibility</vt:lpstr>
      <vt:lpstr>Perceived Severity</vt:lpstr>
      <vt:lpstr>Perceived Benefits</vt:lpstr>
      <vt:lpstr>Perceived Barriers</vt:lpstr>
      <vt:lpstr>Cues to Action/Motivation</vt:lpstr>
      <vt:lpstr>Self-Efficacy/Modifying Factors</vt:lpstr>
      <vt:lpstr>Health Belief model</vt:lpstr>
      <vt:lpstr>Constructs of Health Belief model</vt:lpstr>
      <vt:lpstr>Activity 1</vt:lpstr>
      <vt:lpstr>How can health belief model be applied?</vt:lpstr>
      <vt:lpstr>Application of the Health Belief Model</vt:lpstr>
      <vt:lpstr>Application of HBM</vt:lpstr>
      <vt:lpstr>Application of HBM</vt:lpstr>
      <vt:lpstr>What are the strength  of HBM?</vt:lpstr>
      <vt:lpstr>The Health Belief Model: Strengths</vt:lpstr>
      <vt:lpstr>What are the limitations  of HBM?</vt:lpstr>
      <vt:lpstr>Health Belief Model: Limitations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revision>1</cp:revision>
  <dcterms:created xsi:type="dcterms:W3CDTF">2015-04-14T15:21:28Z</dcterms:created>
  <dcterms:modified xsi:type="dcterms:W3CDTF">2025-06-02T20:09:11Z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