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461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3450"/>
    <p:restoredTop sz="94665"/>
  </p:normalViewPr>
  <p:slideViewPr>
    <p:cSldViewPr snapToGrid="0" snapToObjects="1">
      <p:cViewPr>
        <p:scale>
          <a:sx n="96" d="100"/>
          <a:sy n="96" d="100"/>
        </p:scale>
        <p:origin x="1104" y="8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8/20/20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79670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8/20/20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531190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8/20/20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5815594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8/20/20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54466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8/20/20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659593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8/20/20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0219150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8/20/20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3933534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8/20/20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796418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62D6E202-B606-4609-B914-27C9371A1F6D}" type="datetime1">
              <a:rPr lang="en-US" smtClean="0"/>
              <a:t>8/20/20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647101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8/20/20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125122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8/20/20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518064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8/20/20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1391700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8/20/20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020015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8/20/20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1167241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2D6E202-B606-4609-B914-27C9371A1F6D}" type="datetime1">
              <a:rPr lang="en-US" smtClean="0"/>
              <a:t>8/20/20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86824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462" r:id="rId1"/>
    <p:sldLayoutId id="2147484463" r:id="rId2"/>
    <p:sldLayoutId id="2147484464" r:id="rId3"/>
    <p:sldLayoutId id="2147484465" r:id="rId4"/>
    <p:sldLayoutId id="2147484466" r:id="rId5"/>
    <p:sldLayoutId id="2147484467" r:id="rId6"/>
    <p:sldLayoutId id="2147484468" r:id="rId7"/>
    <p:sldLayoutId id="2147484469" r:id="rId8"/>
    <p:sldLayoutId id="2147484470" r:id="rId9"/>
    <p:sldLayoutId id="2147484471" r:id="rId10"/>
    <p:sldLayoutId id="2147484472" r:id="rId11"/>
    <p:sldLayoutId id="2147484473" r:id="rId12"/>
    <p:sldLayoutId id="2147484474" r:id="rId13"/>
    <p:sldLayoutId id="2147484475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asuwt.org.uk/TrainingEventsandPublications/NASUWTPublications/AccessiblePublications/Education/ReflectionandRenewalSENandInclusion/" TargetMode="External"/><Relationship Id="rId13" Type="http://schemas.openxmlformats.org/officeDocument/2006/relationships/hyperlink" Target="https://www.telegraph.co.uk/news/uknews/1474014/Inclusion-policy-is-failing-special-needs-pupils.html" TargetMode="External"/><Relationship Id="rId3" Type="http://schemas.openxmlformats.org/officeDocument/2006/relationships/hyperlink" Target="https://www.achieveability.org.uk/main/policy/social-model-of-disability" TargetMode="External"/><Relationship Id="rId7" Type="http://schemas.openxmlformats.org/officeDocument/2006/relationships/hyperlink" Target="https://equallives.org.uk/agm-2017-annual-report-download/" TargetMode="External"/><Relationship Id="rId12" Type="http://schemas.openxmlformats.org/officeDocument/2006/relationships/hyperlink" Target="https://www.jhsph.edu/covid-19/articles/an-unequal-response-covid-19-and-disability.html" TargetMode="External"/><Relationship Id="rId17" Type="http://schemas.openxmlformats.org/officeDocument/2006/relationships/hyperlink" Target="https://www.tgpcymru.org.uk/uncrc-30th-anniversary-celebrations/" TargetMode="External"/><Relationship Id="rId2" Type="http://schemas.openxmlformats.org/officeDocument/2006/relationships/image" Target="../media/image2.png"/><Relationship Id="rId16" Type="http://schemas.openxmlformats.org/officeDocument/2006/relationships/hyperlink" Target="https://disability-studies.leeds.ac.uk/wp-content/uploads/sites/40/library/Barnes-implementing-the-social-model-chapter-2.pdf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ov.uk/government/uploads/system/uploads/attachment_data/file/20868%202/Teachers__Standards_2013.pdf" TargetMode="External"/><Relationship Id="rId11" Type="http://schemas.openxmlformats.org/officeDocument/2006/relationships/hyperlink" Target="http://jamiehale.co.uk/disability-politics-introductiion/" TargetMode="External"/><Relationship Id="rId5" Type="http://schemas.openxmlformats.org/officeDocument/2006/relationships/hyperlink" Target="https://councilfordisabledchildren.org.uk/members/meet-our-members/alliance-inclusive-education-allfie" TargetMode="External"/><Relationship Id="rId15" Type="http://schemas.openxmlformats.org/officeDocument/2006/relationships/hyperlink" Target="https://www.noodle.com/articles/benefits-of-inclusive-education-what-special-education-teachers-need-to-know?utm_expid=.4EypUb9UR0KZM5Gw53_IKw.0&amp;utm_referrer=https%3A%2F%2Fwww.google.com%2F" TargetMode="External"/><Relationship Id="rId10" Type="http://schemas.openxmlformats.org/officeDocument/2006/relationships/hyperlink" Target="https://www.ncbi.nlm.nih.gov/pmc/articles/PMC4596173/" TargetMode="External"/><Relationship Id="rId4" Type="http://schemas.openxmlformats.org/officeDocument/2006/relationships/hyperlink" Target="http://www.csie.org.uk/inclusion/unesco-salamanca.shtml" TargetMode="External"/><Relationship Id="rId9" Type="http://schemas.openxmlformats.org/officeDocument/2006/relationships/hyperlink" Target="https://www.ijedr.org/papers/IJEDR1902071.pdf" TargetMode="External"/><Relationship Id="rId14" Type="http://schemas.openxmlformats.org/officeDocument/2006/relationships/hyperlink" Target="https://www.mentalhealth.org.uk/learning-disabilities/a-to-z/s/social-model-disabili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29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68F1B23-A409-A44B-BBA7-4A15B9B05E72}"/>
              </a:ext>
            </a:extLst>
          </p:cNvPr>
          <p:cNvSpPr/>
          <p:nvPr/>
        </p:nvSpPr>
        <p:spPr>
          <a:xfrm>
            <a:off x="-4" y="5143377"/>
            <a:ext cx="12192000" cy="18071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7" name="Picture 16" descr="A picture containing toy, clock, graffiti&#10;&#10;Description automatically generated">
            <a:extLst>
              <a:ext uri="{FF2B5EF4-FFF2-40B4-BE49-F238E27FC236}">
                <a16:creationId xmlns:a16="http://schemas.microsoft.com/office/drawing/2014/main" id="{9CC241C6-4351-A946-A21A-769063819F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7691" y="4981230"/>
            <a:ext cx="4025012" cy="19116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BCAB1AD-B5CC-894D-9381-66E459E9B227}"/>
              </a:ext>
            </a:extLst>
          </p:cNvPr>
          <p:cNvSpPr txBox="1"/>
          <p:nvPr/>
        </p:nvSpPr>
        <p:spPr>
          <a:xfrm>
            <a:off x="3508572" y="1106609"/>
            <a:ext cx="4743180" cy="307776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Social VS Medical Model of Disability.</a:t>
            </a:r>
          </a:p>
          <a:p>
            <a:endParaRPr lang="en-US" sz="1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Social model – social barriers are the issue.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   Medical model - the child with the disability is the issue. 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“The social model ignores how bad a child's disability is. Instead, it establishes that everyone is equal.’ Achieve Ability, (2020).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“The medical model looks at a person’s impairment and focuses on the impairment as the cause of disabled people being unable to participate fully in society” Goering, (2015).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5321EF-E41A-2248-B00E-527758874C27}"/>
              </a:ext>
            </a:extLst>
          </p:cNvPr>
          <p:cNvSpPr txBox="1"/>
          <p:nvPr/>
        </p:nvSpPr>
        <p:spPr>
          <a:xfrm>
            <a:off x="2582258" y="-63782"/>
            <a:ext cx="6595805" cy="11520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700" b="1" dirty="0">
                <a:ln>
                  <a:solidFill>
                    <a:srgbClr val="002060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cs typeface="Arial" panose="020B0604020202020204" pitchFamily="34" charset="0"/>
              </a:rPr>
              <a:t> </a:t>
            </a:r>
            <a:r>
              <a:rPr lang="en-US" sz="3200" b="1" dirty="0">
                <a:ln>
                  <a:solidFill>
                    <a:srgbClr val="002060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cs typeface="Arial" panose="020B0604020202020204" pitchFamily="34" charset="0"/>
              </a:rPr>
              <a:t>The Social Model of </a:t>
            </a:r>
          </a:p>
          <a:p>
            <a:pPr algn="ctr"/>
            <a:r>
              <a:rPr lang="en-US" sz="3200" b="1" dirty="0">
                <a:ln>
                  <a:solidFill>
                    <a:srgbClr val="002060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cs typeface="Arial" panose="020B0604020202020204" pitchFamily="34" charset="0"/>
              </a:rPr>
              <a:t>Disability.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E52935-F12D-5541-85DF-C13655120F5E}"/>
              </a:ext>
            </a:extLst>
          </p:cNvPr>
          <p:cNvSpPr txBox="1"/>
          <p:nvPr/>
        </p:nvSpPr>
        <p:spPr>
          <a:xfrm>
            <a:off x="92327" y="80695"/>
            <a:ext cx="3287588" cy="252376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What is the social model of disability?</a:t>
            </a:r>
          </a:p>
          <a:p>
            <a:endParaRPr lang="en-GB" sz="1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Identifies social exclusions and barriers.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“Proposes that what makes someone disabled is not their medical condition, but the attitudes and structures of society.” (Mental Health Foundation, 2020).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Developed in 19070’s.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Enables professionals to plan a suitable method of teaching which will support the child to reach their full potential.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1FDE03B-00AA-494B-9EE9-3BDC53DB9A50}"/>
              </a:ext>
            </a:extLst>
          </p:cNvPr>
          <p:cNvSpPr txBox="1"/>
          <p:nvPr/>
        </p:nvSpPr>
        <p:spPr>
          <a:xfrm>
            <a:off x="8368108" y="127482"/>
            <a:ext cx="3764839" cy="4862870"/>
          </a:xfrm>
          <a:prstGeom prst="rect">
            <a:avLst/>
          </a:prstGeom>
          <a:ln w="6350">
            <a:solidFill>
              <a:srgbClr val="7030A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SEN to ALN Reform</a:t>
            </a:r>
          </a:p>
          <a:p>
            <a:endParaRPr lang="en-US" sz="1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Learning difficulty or disability that makes learning for a child harder than others.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Education Act 1996 - support children with special educational needs.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“The importance of identifying and providing for those pupils who have special needs and ensure that pupils engage with children who do not have special educational needs.” Education Act, (2016). 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Additional Learning Needs and Educational Tribunal (Wales) Bill was passed in 2017. Then became The Additional Learning Needs and Educational Tribunal (Wales) Act in 2018. 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Will commence September 2020, rolled out over a three-year period. The aim is to;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        - Increase collaboration between agencies.        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          involved with the child or young person.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        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           While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Increasing participation for children and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           young people. 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         - Higher aspirations and improve outcomes with a 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           simpler system. 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​While providing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clear and 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           consistent rights of appeal.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6ABD6E-855A-FB41-99A5-75940CC56A98}"/>
              </a:ext>
            </a:extLst>
          </p:cNvPr>
          <p:cNvSpPr txBox="1"/>
          <p:nvPr/>
        </p:nvSpPr>
        <p:spPr>
          <a:xfrm>
            <a:off x="82485" y="2685288"/>
            <a:ext cx="3301979" cy="404726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The development of legislation </a:t>
            </a:r>
          </a:p>
          <a:p>
            <a:endParaRPr lang="en-US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education Act 1944 – philosophy that the child should fit into the school, not the school suit the child.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“Margret Thatcher announced that she would create a committee for the education of children and people handicapped by disabilities.” (Williamson, 2019).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1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Warnock report was written in 1978.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Integration Alliance – build inclusive communities. 7 principles.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Green Paper of 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       Excellence 1997 – five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       year plan for meeting                         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       special educational needs.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A5384F6C-5AC1-5C49-AB4A-472F61DAE45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97" b="2308"/>
          <a:stretch/>
        </p:blipFill>
        <p:spPr>
          <a:xfrm>
            <a:off x="2154836" y="5606952"/>
            <a:ext cx="1208214" cy="1125026"/>
          </a:xfrm>
          <a:prstGeom prst="rect">
            <a:avLst/>
          </a:prstGeom>
        </p:spPr>
      </p:pic>
      <p:pic>
        <p:nvPicPr>
          <p:cNvPr id="9" name="Picture 8" descr="A screenshot of text&#10;&#10;Description automatically generated">
            <a:extLst>
              <a:ext uri="{FF2B5EF4-FFF2-40B4-BE49-F238E27FC236}">
                <a16:creationId xmlns:a16="http://schemas.microsoft.com/office/drawing/2014/main" id="{E9259A3B-6016-A347-AA4B-6DB98C3DF69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9453" r="440" b="29165"/>
          <a:stretch/>
        </p:blipFill>
        <p:spPr>
          <a:xfrm>
            <a:off x="3631263" y="3104247"/>
            <a:ext cx="4497794" cy="103426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79BCD77-C7EE-3147-8C45-5DA3730FA898}"/>
              </a:ext>
            </a:extLst>
          </p:cNvPr>
          <p:cNvSpPr txBox="1"/>
          <p:nvPr/>
        </p:nvSpPr>
        <p:spPr>
          <a:xfrm>
            <a:off x="3508572" y="4358780"/>
            <a:ext cx="4743180" cy="241604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Salamanca Statement and UNCRC</a:t>
            </a:r>
          </a:p>
          <a:p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June 1994, Salamanca, Spain.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World Conference of Special Needs Education – agreed that inclusion needed to be normalized.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“The conference adopted a new Framework for Action, guiding principle of which is that ordinary schools should accommodate all children regardless.” Centre for Studies on Inclusive Education, (2018).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United Nations Convention on the Rights of the Child - Articles ensuring children are valued, safe and included.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C9EC995-E1CB-594B-BA03-DEF83F6A84FE}"/>
              </a:ext>
            </a:extLst>
          </p:cNvPr>
          <p:cNvSpPr txBox="1"/>
          <p:nvPr/>
        </p:nvSpPr>
        <p:spPr>
          <a:xfrm>
            <a:off x="7388354" y="3979166"/>
            <a:ext cx="97975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>
                <a:solidFill>
                  <a:schemeClr val="bg1"/>
                </a:solidFill>
              </a:rPr>
              <a:t>(Ede, 2017).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230173E-195E-D24E-914B-4180E5098B8F}"/>
              </a:ext>
            </a:extLst>
          </p:cNvPr>
          <p:cNvSpPr txBox="1"/>
          <p:nvPr/>
        </p:nvSpPr>
        <p:spPr>
          <a:xfrm>
            <a:off x="10644283" y="5050811"/>
            <a:ext cx="131478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(Hartman, 2020).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847FEBC-094F-F44C-98D0-C247189165A3}"/>
              </a:ext>
            </a:extLst>
          </p:cNvPr>
          <p:cNvSpPr txBox="1"/>
          <p:nvPr/>
        </p:nvSpPr>
        <p:spPr>
          <a:xfrm>
            <a:off x="2393446" y="6511955"/>
            <a:ext cx="123781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Hale, (2019).</a:t>
            </a:r>
            <a:endParaRPr lang="en-US" sz="1100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1905237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>
            <a:alphaModFix amt="29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E5321EF-E41A-2248-B00E-527758874C27}"/>
              </a:ext>
            </a:extLst>
          </p:cNvPr>
          <p:cNvSpPr txBox="1"/>
          <p:nvPr/>
        </p:nvSpPr>
        <p:spPr>
          <a:xfrm>
            <a:off x="0" y="-581848"/>
            <a:ext cx="10571998" cy="970450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2000" b="1" dirty="0">
                <a:ln>
                  <a:solidFill>
                    <a:srgbClr val="0070C0"/>
                  </a:solidFill>
                </a:ln>
                <a:solidFill>
                  <a:srgbClr val="FEFEFE"/>
                </a:solidFill>
                <a:latin typeface="+mj-lt"/>
                <a:ea typeface="+mj-ea"/>
                <a:cs typeface="+mj-cs"/>
              </a:rPr>
              <a:t>References</a:t>
            </a:r>
            <a:r>
              <a:rPr lang="en-US" sz="2400" b="1" dirty="0">
                <a:ln>
                  <a:solidFill>
                    <a:srgbClr val="0070C0"/>
                  </a:solidFill>
                </a:ln>
                <a:solidFill>
                  <a:srgbClr val="FEFEFE"/>
                </a:solidFill>
                <a:latin typeface="+mj-lt"/>
                <a:ea typeface="+mj-ea"/>
                <a:cs typeface="+mj-cs"/>
              </a:rPr>
              <a:t>;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DA81105-9B12-EE4E-BA95-D3772A5E042E}"/>
              </a:ext>
            </a:extLst>
          </p:cNvPr>
          <p:cNvSpPr/>
          <p:nvPr/>
        </p:nvSpPr>
        <p:spPr>
          <a:xfrm>
            <a:off x="0" y="256080"/>
            <a:ext cx="12350338" cy="70173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Achieve Ability, (2020). ‘Social model of disability.’ Available at: </a:t>
            </a:r>
            <a:r>
              <a:rPr lang="en-GB" sz="10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https://www.achieveability.org.uk/main/policy/social-model-of-disability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17th August 2020). </a:t>
            </a:r>
          </a:p>
          <a:p>
            <a:pPr>
              <a:spcAft>
                <a:spcPts val="0"/>
              </a:spcAft>
            </a:pPr>
            <a:endParaRPr lang="en-GB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Barnes, C and Mercer, G. (2004). ‘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Implementing the Social Model of Disability: Theory and Research</a:t>
            </a: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’ Leeds: The Disability Press. </a:t>
            </a:r>
          </a:p>
          <a:p>
            <a:pPr>
              <a:spcAft>
                <a:spcPts val="0"/>
              </a:spcAft>
            </a:pPr>
            <a:endParaRPr lang="en-GB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Centre for studies on inclusive education, (2018). 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‘The UNESCO Salamanca Statement.’ Available at: </a:t>
            </a:r>
            <a:r>
              <a:rPr lang="en-US" sz="1000" i="1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http://www.csie.org.uk/inclusion/unesco-salamanca.shtml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7th August 2020).</a:t>
            </a:r>
          </a:p>
          <a:p>
            <a:pPr>
              <a:spcAft>
                <a:spcPts val="0"/>
              </a:spcAft>
            </a:pPr>
            <a:endParaRPr lang="en-GB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Council for disabled children, (N.D). 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‘Alliance for Inclusive Education (Allfie).’ Available at: </a:t>
            </a:r>
            <a:r>
              <a:rPr lang="en-US" sz="1000" i="1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https://councilfordisabledchildren.org.uk/members/meet-our-members/alliance-inclusive-education-allfie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8th August 2020). </a:t>
            </a:r>
          </a:p>
          <a:p>
            <a:pPr>
              <a:spcAft>
                <a:spcPts val="0"/>
              </a:spcAft>
            </a:pPr>
            <a:endParaRPr lang="en-GB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Crow, L. (1996). ‘</a:t>
            </a:r>
            <a:r>
              <a:rPr lang="en-GB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Including All of Our Lives: Renewing the social model of disability</a:t>
            </a:r>
            <a:r>
              <a:rPr lang="en-GB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’ </a:t>
            </a:r>
            <a:r>
              <a:rPr lang="en-GB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Feminism and Disability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Women's Press: London </a:t>
            </a:r>
          </a:p>
          <a:p>
            <a:pPr>
              <a:spcAft>
                <a:spcPts val="0"/>
              </a:spcAft>
            </a:pPr>
            <a:endParaRPr lang="en-GB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Department for Education. (2011). ‘</a:t>
            </a:r>
            <a:r>
              <a:rPr lang="en-GB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Teachers’ Standards’. 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0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https://www.gov.uk/government/uploads/system/uploads/attachment_data/file/20868 2/Teachers__Standards_2013.pdf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11</a:t>
            </a:r>
            <a:r>
              <a:rPr lang="en-GB" sz="10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 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August 2020).</a:t>
            </a:r>
          </a:p>
          <a:p>
            <a:pPr>
              <a:spcAft>
                <a:spcPts val="0"/>
              </a:spcAft>
            </a:pPr>
            <a:endParaRPr lang="en-GB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Ede, A. (2017). ‘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AGM 2017 Annual Report Download</a:t>
            </a: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’ Viewed at: </a:t>
            </a:r>
            <a:r>
              <a:rPr lang="en-US" sz="10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https://equallives.org.uk/agm-2017-annual-report-download/</a:t>
            </a: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(Viewed 6</a:t>
            </a:r>
            <a:r>
              <a:rPr lang="en-US" sz="10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August 2020). </a:t>
            </a:r>
          </a:p>
          <a:p>
            <a:pPr>
              <a:spcAft>
                <a:spcPts val="0"/>
              </a:spcAft>
            </a:pPr>
            <a:endParaRPr lang="en-GB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Ellis, S. Et Al. (2008) ‘</a:t>
            </a:r>
            <a:r>
              <a:rPr lang="en-GB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Special Educational Needs and Inclusion: Reflection and Renewal.’ 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0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/>
              </a:rPr>
              <a:t>https://www.nasuwt.org.uk/TrainingEventsandPublications/NASUWTPublications/AccessiblePublications/Education/ReflectionandRenewalSENandInclusion/#1.4EducationalPolicy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11</a:t>
            </a:r>
            <a:r>
              <a:rPr lang="en-GB" sz="10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August 2020).</a:t>
            </a:r>
          </a:p>
          <a:p>
            <a:pPr>
              <a:spcAft>
                <a:spcPts val="0"/>
              </a:spcAft>
            </a:pPr>
            <a:endParaRPr lang="en-GB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Ghosal, A. (2019). ‘</a:t>
            </a:r>
            <a:r>
              <a:rPr lang="en-GB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social model: disability as a socially constructed phenomenon.’ 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/>
              </a:rPr>
              <a:t>https://www.ijedr.org/papers/IJEDR1902071.pdf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18th august 2020). </a:t>
            </a:r>
          </a:p>
          <a:p>
            <a:pPr>
              <a:spcAft>
                <a:spcPts val="0"/>
              </a:spcAft>
            </a:pPr>
            <a:endParaRPr lang="en-GB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Goering, S. (2015). ‘Rethinking disability: the social model of disability and chronic disease’. Available at: 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0"/>
              </a:rPr>
              <a:t>https://www.ncbi.nlm.nih.gov/pmc/articles/PMC4596173/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17</a:t>
            </a:r>
            <a:r>
              <a:rPr lang="en-GB" sz="10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August 2020).</a:t>
            </a:r>
          </a:p>
          <a:p>
            <a:pPr>
              <a:spcAft>
                <a:spcPts val="0"/>
              </a:spcAft>
            </a:pPr>
            <a:endParaRPr lang="en-GB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Hale, J. (2019). ‘Disability Politics: introduction’. Viewed at: 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1"/>
              </a:rPr>
              <a:t>http://jamiehale.co.uk/disability-politics-introductiion/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17</a:t>
            </a:r>
            <a:r>
              <a:rPr lang="en-GB" sz="10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August 2020).</a:t>
            </a:r>
          </a:p>
          <a:p>
            <a:pPr>
              <a:spcAft>
                <a:spcPts val="0"/>
              </a:spcAft>
            </a:pPr>
            <a:endParaRPr lang="en-GB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Hartman, M. (2020). ‘</a:t>
            </a:r>
            <a:r>
              <a:rPr lang="en-GB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 Unequal Response: COVID-19 and Disability’</a:t>
            </a:r>
            <a:r>
              <a:rPr lang="en-GB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Viewed at: </a:t>
            </a:r>
            <a:r>
              <a:rPr lang="en-GB" sz="1000" b="1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2"/>
              </a:rPr>
              <a:t>https://www.jhsph.edu/covid-19/articles/an-unequal-response-covid-19-and-disability.html</a:t>
            </a:r>
            <a:r>
              <a:rPr lang="en-GB" sz="1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11th August 2020).</a:t>
            </a:r>
          </a:p>
          <a:p>
            <a:pPr>
              <a:spcAft>
                <a:spcPts val="0"/>
              </a:spcAft>
            </a:pPr>
            <a:endParaRPr lang="en-GB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Lightfoot, L. (2004). ‘Inclusion policy is ‘failing special needs pupils’. Available at: </a:t>
            </a:r>
            <a:r>
              <a:rPr lang="en-US" sz="1000" i="1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3"/>
              </a:rPr>
              <a:t>https://www.telegraph.co.uk/news/uknews/1474014/Inclusion-policy-is-failing-special-needs-pupils.html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10th August 2020). </a:t>
            </a:r>
          </a:p>
          <a:p>
            <a:pPr>
              <a:spcAft>
                <a:spcPts val="0"/>
              </a:spcAft>
            </a:pPr>
            <a:endParaRPr lang="en-GB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Lindsay, G. Dockrell, J and Wedell K. (2020). 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‘Warnock 40 years on: the development of special educational needs since the Warnock report and implications for the future.’ London: Frontiers in Education.</a:t>
            </a:r>
          </a:p>
          <a:p>
            <a:pPr>
              <a:spcAft>
                <a:spcPts val="0"/>
              </a:spcAft>
            </a:pPr>
            <a:endParaRPr lang="en-GB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McLaughlin, M and Rouse, M. (2002). 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‘Special Education and School Reform in the United States and Britain’ </a:t>
            </a: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</a:t>
            </a:r>
            <a:r>
              <a:rPr lang="en-US" sz="10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nd   </a:t>
            </a: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Edition.  London: Routledge. </a:t>
            </a:r>
          </a:p>
          <a:p>
            <a:pPr>
              <a:spcAft>
                <a:spcPts val="0"/>
              </a:spcAft>
            </a:pPr>
            <a:endParaRPr lang="en-GB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Mental Health Foundation. (2020). 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’Social model of disability.’ Available at: </a:t>
            </a:r>
            <a:r>
              <a:rPr lang="en-US" sz="1000" i="1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4"/>
              </a:rPr>
              <a:t>https://www.mentalhealth.org.uk/learning-disabilities/a-to-z/s/social-model-disability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(Accessed 6th August 2020). </a:t>
            </a:r>
          </a:p>
          <a:p>
            <a:pPr>
              <a:spcAft>
                <a:spcPts val="0"/>
              </a:spcAft>
            </a:pPr>
            <a:endParaRPr lang="en-GB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Noodle. (2019). </a:t>
            </a:r>
            <a:r>
              <a:rPr lang="en-US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Benefits of Inclusive Education: What Special Education Teachers Need to Know’. 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000" i="1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5"/>
              </a:rPr>
              <a:t>https://www.noodle.com/articles/benefits-of-inclusive-education-what-special-education-teachers-need-to-know?utm_expid=.4EypUb9UR0KZM5Gw53_IKw.0&amp;utm_referrer=https%3A%2F%2Fwww.google.com%2F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10</a:t>
            </a:r>
            <a:r>
              <a:rPr lang="en-US" sz="1000" i="1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August 2020). </a:t>
            </a:r>
          </a:p>
          <a:p>
            <a:pPr>
              <a:spcAft>
                <a:spcPts val="0"/>
              </a:spcAft>
            </a:pPr>
            <a:endParaRPr lang="en-GB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Oliver, Mike. (2004). ‘The Social Model in Action’ Available at: 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6"/>
              </a:rPr>
              <a:t>https://disability-studies.leeds.ac.uk/wp-content/uploads/sites/40/library/Barnes-implementing-the-social-model-chapter-2.pdf</a:t>
            </a: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18th August 2020).</a:t>
            </a:r>
          </a:p>
          <a:p>
            <a:pPr>
              <a:spcAft>
                <a:spcPts val="0"/>
              </a:spcAft>
            </a:pPr>
            <a:endParaRPr lang="en-US" sz="1000" i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r>
              <a:rPr lang="en-US" sz="1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Rieser, R. Chapman, M and Skitteral, J. (2002) Inclusion in early years disability course book.’ London: Disability Equality in Education</a:t>
            </a:r>
          </a:p>
          <a:p>
            <a:pPr>
              <a:spcAft>
                <a:spcPts val="0"/>
              </a:spcAft>
            </a:pPr>
            <a:endParaRPr lang="en-GB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TGP Cymru, (2019). ‘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UNCRC 30th Anniversary Celebrations’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https://www.tgpcymru.org.uk/uncrc-30th-anniversary-celebrations/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 18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August 2020). </a:t>
            </a:r>
          </a:p>
          <a:p>
            <a:pPr>
              <a:spcAft>
                <a:spcPts val="0"/>
              </a:spcAft>
            </a:pPr>
            <a:endParaRPr lang="en-GB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76356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{8A23602D-CC7D-F54D-90F9-762665545DAC}tf10001121</Template>
  <TotalTime>2179</TotalTime>
  <Words>1314</Words>
  <Application>Microsoft Macintosh PowerPoint</Application>
  <PresentationFormat>Widescreen</PresentationFormat>
  <Paragraphs>111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Century Gothic</vt:lpstr>
      <vt:lpstr>Wingdings 2</vt:lpstr>
      <vt:lpstr>Quotable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Sadie Maddox (1903366)</dc:creator>
  <cp:lastModifiedBy>Sadie Maddox (1903366)</cp:lastModifiedBy>
  <cp:revision>21</cp:revision>
  <dcterms:created xsi:type="dcterms:W3CDTF">2020-08-18T07:05:18Z</dcterms:created>
  <dcterms:modified xsi:type="dcterms:W3CDTF">2020-08-21T16:07:24Z</dcterms:modified>
</cp:coreProperties>
</file>