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90" r:id="rId4"/>
    <p:sldId id="266" r:id="rId5"/>
    <p:sldId id="259" r:id="rId6"/>
    <p:sldId id="260" r:id="rId7"/>
    <p:sldId id="261" r:id="rId8"/>
    <p:sldId id="263" r:id="rId9"/>
    <p:sldId id="296" r:id="rId10"/>
    <p:sldId id="297" r:id="rId11"/>
    <p:sldId id="298" r:id="rId12"/>
    <p:sldId id="262" r:id="rId13"/>
    <p:sldId id="264" r:id="rId14"/>
    <p:sldId id="284" r:id="rId15"/>
    <p:sldId id="293" r:id="rId16"/>
    <p:sldId id="285" r:id="rId17"/>
    <p:sldId id="294" r:id="rId18"/>
    <p:sldId id="269" r:id="rId19"/>
    <p:sldId id="270" r:id="rId20"/>
    <p:sldId id="287" r:id="rId21"/>
    <p:sldId id="300" r:id="rId22"/>
    <p:sldId id="301" r:id="rId23"/>
    <p:sldId id="286" r:id="rId24"/>
    <p:sldId id="272" r:id="rId25"/>
    <p:sldId id="273" r:id="rId26"/>
    <p:sldId id="288" r:id="rId27"/>
    <p:sldId id="302" r:id="rId28"/>
    <p:sldId id="289" r:id="rId29"/>
    <p:sldId id="274" r:id="rId30"/>
    <p:sldId id="276" r:id="rId31"/>
    <p:sldId id="277"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2" d="100"/>
          <a:sy n="72"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1" Type="http://schemas.openxmlformats.org/officeDocument/2006/relationships/hyperlink" Target="https://gov.wales/embedding-whole-school-approach-mental-health-and-well-being"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1" Type="http://schemas.openxmlformats.org/officeDocument/2006/relationships/hyperlink" Target="https://gov.wales/embedding-whole-school-approach-mental-health-and-well-being"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C6E28D-3934-459C-8788-DC311A1A0AA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7FC8A5D-B5FD-432F-9110-F0BEC8685A36}">
      <dgm:prSet custT="1"/>
      <dgm:spPr/>
      <dgm:t>
        <a:bodyPr/>
        <a:lstStyle/>
        <a:p>
          <a:r>
            <a:rPr lang="en-AU" sz="1800" dirty="0"/>
            <a:t>Non-government and professional organisations play an important role in community education, providing health services, research, workforce development and political advocacy.</a:t>
          </a:r>
          <a:r>
            <a:rPr lang="en-AU" sz="1800" b="1" dirty="0"/>
            <a:t> </a:t>
          </a:r>
          <a:endParaRPr lang="en-US" sz="1800" dirty="0"/>
        </a:p>
      </dgm:t>
    </dgm:pt>
    <dgm:pt modelId="{BAFC1821-9E35-4707-BB72-B2B7E3CE8054}" type="parTrans" cxnId="{9CE0E41A-8EE7-4B62-B5E6-8622E6EFFBA8}">
      <dgm:prSet/>
      <dgm:spPr/>
      <dgm:t>
        <a:bodyPr/>
        <a:lstStyle/>
        <a:p>
          <a:endParaRPr lang="en-US"/>
        </a:p>
      </dgm:t>
    </dgm:pt>
    <dgm:pt modelId="{258BA818-7F11-489F-8749-CA135B832DB7}" type="sibTrans" cxnId="{9CE0E41A-8EE7-4B62-B5E6-8622E6EFFBA8}">
      <dgm:prSet/>
      <dgm:spPr/>
      <dgm:t>
        <a:bodyPr/>
        <a:lstStyle/>
        <a:p>
          <a:endParaRPr lang="en-US"/>
        </a:p>
      </dgm:t>
    </dgm:pt>
    <dgm:pt modelId="{D705D900-206F-412C-AA3E-F6262F426901}">
      <dgm:prSet custT="1"/>
      <dgm:spPr/>
      <dgm:t>
        <a:bodyPr/>
        <a:lstStyle/>
        <a:p>
          <a:r>
            <a:rPr lang="en-AU" sz="1800" dirty="0"/>
            <a:t>Non-government organisations (NGOs) include large national organisations, such as the National Heart Foundation</a:t>
          </a:r>
          <a:endParaRPr lang="en-US" sz="1800" dirty="0"/>
        </a:p>
      </dgm:t>
    </dgm:pt>
    <dgm:pt modelId="{CFE97FDA-61CF-4314-A7C0-8E45244F6377}" type="parTrans" cxnId="{149D0879-1CEC-45FC-BF21-E1F81500AD96}">
      <dgm:prSet/>
      <dgm:spPr/>
      <dgm:t>
        <a:bodyPr/>
        <a:lstStyle/>
        <a:p>
          <a:endParaRPr lang="en-US"/>
        </a:p>
      </dgm:t>
    </dgm:pt>
    <dgm:pt modelId="{B100F1C8-2772-4B16-A9BF-57AFFD27BE8A}" type="sibTrans" cxnId="{149D0879-1CEC-45FC-BF21-E1F81500AD96}">
      <dgm:prSet/>
      <dgm:spPr/>
      <dgm:t>
        <a:bodyPr/>
        <a:lstStyle/>
        <a:p>
          <a:endParaRPr lang="en-US"/>
        </a:p>
      </dgm:t>
    </dgm:pt>
    <dgm:pt modelId="{8CCC1649-4ED5-42A5-A2DD-B049F0B9328B}" type="pres">
      <dgm:prSet presAssocID="{F3C6E28D-3934-459C-8788-DC311A1A0AA1}" presName="root" presStyleCnt="0">
        <dgm:presLayoutVars>
          <dgm:dir/>
          <dgm:resizeHandles val="exact"/>
        </dgm:presLayoutVars>
      </dgm:prSet>
      <dgm:spPr/>
    </dgm:pt>
    <dgm:pt modelId="{4461CFDC-0B7E-4B08-8C4D-9659FBFD81A9}" type="pres">
      <dgm:prSet presAssocID="{07FC8A5D-B5FD-432F-9110-F0BEC8685A36}" presName="compNode" presStyleCnt="0"/>
      <dgm:spPr/>
    </dgm:pt>
    <dgm:pt modelId="{901A5343-BBFE-43DB-8F1F-1C8635C1B39F}" type="pres">
      <dgm:prSet presAssocID="{07FC8A5D-B5FD-432F-9110-F0BEC8685A3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A1F98F12-2AEB-4235-A2D7-7F29D23CA61E}" type="pres">
      <dgm:prSet presAssocID="{07FC8A5D-B5FD-432F-9110-F0BEC8685A36}" presName="spaceRect" presStyleCnt="0"/>
      <dgm:spPr/>
    </dgm:pt>
    <dgm:pt modelId="{F4535CCA-8476-4EE9-BEED-93CA8280C162}" type="pres">
      <dgm:prSet presAssocID="{07FC8A5D-B5FD-432F-9110-F0BEC8685A36}" presName="textRect" presStyleLbl="revTx" presStyleIdx="0" presStyleCnt="2" custScaleX="119159" custScaleY="137600">
        <dgm:presLayoutVars>
          <dgm:chMax val="1"/>
          <dgm:chPref val="1"/>
        </dgm:presLayoutVars>
      </dgm:prSet>
      <dgm:spPr/>
    </dgm:pt>
    <dgm:pt modelId="{5454D691-24E3-4A51-B987-1CA4C8C68A24}" type="pres">
      <dgm:prSet presAssocID="{258BA818-7F11-489F-8749-CA135B832DB7}" presName="sibTrans" presStyleCnt="0"/>
      <dgm:spPr/>
    </dgm:pt>
    <dgm:pt modelId="{8B7E0C0B-EA89-4131-BD1A-B13D7D405BF8}" type="pres">
      <dgm:prSet presAssocID="{D705D900-206F-412C-AA3E-F6262F426901}" presName="compNode" presStyleCnt="0"/>
      <dgm:spPr/>
    </dgm:pt>
    <dgm:pt modelId="{8740B37A-FE8D-4671-A134-4A8DBC0B9451}" type="pres">
      <dgm:prSet presAssocID="{D705D900-206F-412C-AA3E-F6262F42690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71302E64-5784-4E24-94D7-66C71538E104}" type="pres">
      <dgm:prSet presAssocID="{D705D900-206F-412C-AA3E-F6262F426901}" presName="spaceRect" presStyleCnt="0"/>
      <dgm:spPr/>
    </dgm:pt>
    <dgm:pt modelId="{6E00C76C-BFA3-4592-A383-7DD036B75823}" type="pres">
      <dgm:prSet presAssocID="{D705D900-206F-412C-AA3E-F6262F426901}" presName="textRect" presStyleLbl="revTx" presStyleIdx="1" presStyleCnt="2" custScaleY="124131" custLinFactNeighborX="61892" custLinFactNeighborY="631">
        <dgm:presLayoutVars>
          <dgm:chMax val="1"/>
          <dgm:chPref val="1"/>
        </dgm:presLayoutVars>
      </dgm:prSet>
      <dgm:spPr/>
    </dgm:pt>
  </dgm:ptLst>
  <dgm:cxnLst>
    <dgm:cxn modelId="{33A0B70C-592B-48D6-81CD-700CBB49F990}" type="presOf" srcId="{07FC8A5D-B5FD-432F-9110-F0BEC8685A36}" destId="{F4535CCA-8476-4EE9-BEED-93CA8280C162}" srcOrd="0" destOrd="0" presId="urn:microsoft.com/office/officeart/2018/2/layout/IconLabelList"/>
    <dgm:cxn modelId="{9CE0E41A-8EE7-4B62-B5E6-8622E6EFFBA8}" srcId="{F3C6E28D-3934-459C-8788-DC311A1A0AA1}" destId="{07FC8A5D-B5FD-432F-9110-F0BEC8685A36}" srcOrd="0" destOrd="0" parTransId="{BAFC1821-9E35-4707-BB72-B2B7E3CE8054}" sibTransId="{258BA818-7F11-489F-8749-CA135B832DB7}"/>
    <dgm:cxn modelId="{149D0879-1CEC-45FC-BF21-E1F81500AD96}" srcId="{F3C6E28D-3934-459C-8788-DC311A1A0AA1}" destId="{D705D900-206F-412C-AA3E-F6262F426901}" srcOrd="1" destOrd="0" parTransId="{CFE97FDA-61CF-4314-A7C0-8E45244F6377}" sibTransId="{B100F1C8-2772-4B16-A9BF-57AFFD27BE8A}"/>
    <dgm:cxn modelId="{C90CC8C8-1BEF-4DB1-89BE-71E62BD48A6D}" type="presOf" srcId="{D705D900-206F-412C-AA3E-F6262F426901}" destId="{6E00C76C-BFA3-4592-A383-7DD036B75823}" srcOrd="0" destOrd="0" presId="urn:microsoft.com/office/officeart/2018/2/layout/IconLabelList"/>
    <dgm:cxn modelId="{662072F2-DC63-4334-89A0-D9D74C91528B}" type="presOf" srcId="{F3C6E28D-3934-459C-8788-DC311A1A0AA1}" destId="{8CCC1649-4ED5-42A5-A2DD-B049F0B9328B}" srcOrd="0" destOrd="0" presId="urn:microsoft.com/office/officeart/2018/2/layout/IconLabelList"/>
    <dgm:cxn modelId="{E7E27CF9-D460-4F68-A4AC-BDC83C941B35}" type="presParOf" srcId="{8CCC1649-4ED5-42A5-A2DD-B049F0B9328B}" destId="{4461CFDC-0B7E-4B08-8C4D-9659FBFD81A9}" srcOrd="0" destOrd="0" presId="urn:microsoft.com/office/officeart/2018/2/layout/IconLabelList"/>
    <dgm:cxn modelId="{2E63D69C-8C39-4882-A4AB-1AA8B26ADB89}" type="presParOf" srcId="{4461CFDC-0B7E-4B08-8C4D-9659FBFD81A9}" destId="{901A5343-BBFE-43DB-8F1F-1C8635C1B39F}" srcOrd="0" destOrd="0" presId="urn:microsoft.com/office/officeart/2018/2/layout/IconLabelList"/>
    <dgm:cxn modelId="{9CEBF8B8-438F-4F25-A1CC-D34AAD17180B}" type="presParOf" srcId="{4461CFDC-0B7E-4B08-8C4D-9659FBFD81A9}" destId="{A1F98F12-2AEB-4235-A2D7-7F29D23CA61E}" srcOrd="1" destOrd="0" presId="urn:microsoft.com/office/officeart/2018/2/layout/IconLabelList"/>
    <dgm:cxn modelId="{E1011083-EF13-410D-B703-C95810293C77}" type="presParOf" srcId="{4461CFDC-0B7E-4B08-8C4D-9659FBFD81A9}" destId="{F4535CCA-8476-4EE9-BEED-93CA8280C162}" srcOrd="2" destOrd="0" presId="urn:microsoft.com/office/officeart/2018/2/layout/IconLabelList"/>
    <dgm:cxn modelId="{1C643FDB-6014-46D8-9A0A-B68479BA35FF}" type="presParOf" srcId="{8CCC1649-4ED5-42A5-A2DD-B049F0B9328B}" destId="{5454D691-24E3-4A51-B987-1CA4C8C68A24}" srcOrd="1" destOrd="0" presId="urn:microsoft.com/office/officeart/2018/2/layout/IconLabelList"/>
    <dgm:cxn modelId="{3CF5E04A-CFC5-45AB-8B74-AA8DC1332151}" type="presParOf" srcId="{8CCC1649-4ED5-42A5-A2DD-B049F0B9328B}" destId="{8B7E0C0B-EA89-4131-BD1A-B13D7D405BF8}" srcOrd="2" destOrd="0" presId="urn:microsoft.com/office/officeart/2018/2/layout/IconLabelList"/>
    <dgm:cxn modelId="{7161EB30-3675-407B-8C98-E5BC8DCCF462}" type="presParOf" srcId="{8B7E0C0B-EA89-4131-BD1A-B13D7D405BF8}" destId="{8740B37A-FE8D-4671-A134-4A8DBC0B9451}" srcOrd="0" destOrd="0" presId="urn:microsoft.com/office/officeart/2018/2/layout/IconLabelList"/>
    <dgm:cxn modelId="{6167904C-4C27-4641-9A6C-BEBAFAF2D6A1}" type="presParOf" srcId="{8B7E0C0B-EA89-4131-BD1A-B13D7D405BF8}" destId="{71302E64-5784-4E24-94D7-66C71538E104}" srcOrd="1" destOrd="0" presId="urn:microsoft.com/office/officeart/2018/2/layout/IconLabelList"/>
    <dgm:cxn modelId="{B221006F-567A-4CAC-8094-FDC64BBC6F93}" type="presParOf" srcId="{8B7E0C0B-EA89-4131-BD1A-B13D7D405BF8}" destId="{6E00C76C-BFA3-4592-A383-7DD036B7582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294222-1E53-4E54-B250-DD2DA811A8D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4BEE0E5-3F02-47B9-B9BE-5AE90BF1CDC8}">
      <dgm:prSet/>
      <dgm:spPr/>
      <dgm:t>
        <a:bodyPr/>
        <a:lstStyle/>
        <a:p>
          <a:r>
            <a:rPr lang="en-AU"/>
            <a:t>The individual lifestyle approach to health promotion is based on the principles that the major causes of morbidity and mortality within countries are diseases resulting from poor lifestyle behaviour choices. This approach tends to blame individuals for their poor health.</a:t>
          </a:r>
          <a:endParaRPr lang="en-US"/>
        </a:p>
      </dgm:t>
    </dgm:pt>
    <dgm:pt modelId="{4DE94B20-B2CF-4A79-8822-3415A6E0D99F}" type="parTrans" cxnId="{B65FD116-307A-4C7E-826F-9C3D71B161E0}">
      <dgm:prSet/>
      <dgm:spPr/>
      <dgm:t>
        <a:bodyPr/>
        <a:lstStyle/>
        <a:p>
          <a:endParaRPr lang="en-US"/>
        </a:p>
      </dgm:t>
    </dgm:pt>
    <dgm:pt modelId="{2FFB8EAA-7BEB-47D4-ABB1-F07111BA349B}" type="sibTrans" cxnId="{B65FD116-307A-4C7E-826F-9C3D71B161E0}">
      <dgm:prSet/>
      <dgm:spPr/>
      <dgm:t>
        <a:bodyPr/>
        <a:lstStyle/>
        <a:p>
          <a:endParaRPr lang="en-US"/>
        </a:p>
      </dgm:t>
    </dgm:pt>
    <dgm:pt modelId="{41865B1E-DE07-4842-8049-0972F93E16F3}">
      <dgm:prSet/>
      <dgm:spPr/>
      <dgm:t>
        <a:bodyPr/>
        <a:lstStyle/>
        <a:p>
          <a:r>
            <a:rPr lang="en-AU"/>
            <a:t>It presumes that, with relevant information, people will change their actions and way of thinking to improve their health. However, the individual lifestyle approach to health promotion does not explain why people make unwise health choices in the first place and fails to recognise the factors that influence an individual’s behaviour, such as social, economic and environmental factors. </a:t>
          </a:r>
          <a:endParaRPr lang="en-US"/>
        </a:p>
      </dgm:t>
    </dgm:pt>
    <dgm:pt modelId="{380017D9-9546-481A-8503-BDAEFC18B02D}" type="parTrans" cxnId="{A7240B8F-F0D5-47E4-86CE-472F2492E2D6}">
      <dgm:prSet/>
      <dgm:spPr/>
      <dgm:t>
        <a:bodyPr/>
        <a:lstStyle/>
        <a:p>
          <a:endParaRPr lang="en-US"/>
        </a:p>
      </dgm:t>
    </dgm:pt>
    <dgm:pt modelId="{486AF976-58DC-451D-988C-8DBEE8F79D03}" type="sibTrans" cxnId="{A7240B8F-F0D5-47E4-86CE-472F2492E2D6}">
      <dgm:prSet/>
      <dgm:spPr/>
      <dgm:t>
        <a:bodyPr/>
        <a:lstStyle/>
        <a:p>
          <a:endParaRPr lang="en-US"/>
        </a:p>
      </dgm:t>
    </dgm:pt>
    <dgm:pt modelId="{DF87FFBD-5BD4-45FB-A97F-A21839BEEC03}" type="pres">
      <dgm:prSet presAssocID="{AC294222-1E53-4E54-B250-DD2DA811A8DC}" presName="linear" presStyleCnt="0">
        <dgm:presLayoutVars>
          <dgm:animLvl val="lvl"/>
          <dgm:resizeHandles val="exact"/>
        </dgm:presLayoutVars>
      </dgm:prSet>
      <dgm:spPr/>
    </dgm:pt>
    <dgm:pt modelId="{5AF00E57-5B77-49CB-BC19-D929A713FD5C}" type="pres">
      <dgm:prSet presAssocID="{34BEE0E5-3F02-47B9-B9BE-5AE90BF1CDC8}" presName="parentText" presStyleLbl="node1" presStyleIdx="0" presStyleCnt="2">
        <dgm:presLayoutVars>
          <dgm:chMax val="0"/>
          <dgm:bulletEnabled val="1"/>
        </dgm:presLayoutVars>
      </dgm:prSet>
      <dgm:spPr/>
    </dgm:pt>
    <dgm:pt modelId="{E9C6E19A-6078-45B3-9040-193F3BA2A9B2}" type="pres">
      <dgm:prSet presAssocID="{2FFB8EAA-7BEB-47D4-ABB1-F07111BA349B}" presName="spacer" presStyleCnt="0"/>
      <dgm:spPr/>
    </dgm:pt>
    <dgm:pt modelId="{9DB61F5B-73A2-4C1D-A72A-56D28E7AB6EB}" type="pres">
      <dgm:prSet presAssocID="{41865B1E-DE07-4842-8049-0972F93E16F3}" presName="parentText" presStyleLbl="node1" presStyleIdx="1" presStyleCnt="2">
        <dgm:presLayoutVars>
          <dgm:chMax val="0"/>
          <dgm:bulletEnabled val="1"/>
        </dgm:presLayoutVars>
      </dgm:prSet>
      <dgm:spPr/>
    </dgm:pt>
  </dgm:ptLst>
  <dgm:cxnLst>
    <dgm:cxn modelId="{51E65606-07B3-4485-8078-0BDE426CB9BB}" type="presOf" srcId="{AC294222-1E53-4E54-B250-DD2DA811A8DC}" destId="{DF87FFBD-5BD4-45FB-A97F-A21839BEEC03}" srcOrd="0" destOrd="0" presId="urn:microsoft.com/office/officeart/2005/8/layout/vList2"/>
    <dgm:cxn modelId="{B65FD116-307A-4C7E-826F-9C3D71B161E0}" srcId="{AC294222-1E53-4E54-B250-DD2DA811A8DC}" destId="{34BEE0E5-3F02-47B9-B9BE-5AE90BF1CDC8}" srcOrd="0" destOrd="0" parTransId="{4DE94B20-B2CF-4A79-8822-3415A6E0D99F}" sibTransId="{2FFB8EAA-7BEB-47D4-ABB1-F07111BA349B}"/>
    <dgm:cxn modelId="{D6C53F48-EC67-4185-A98E-90184F6E2FA2}" type="presOf" srcId="{34BEE0E5-3F02-47B9-B9BE-5AE90BF1CDC8}" destId="{5AF00E57-5B77-49CB-BC19-D929A713FD5C}" srcOrd="0" destOrd="0" presId="urn:microsoft.com/office/officeart/2005/8/layout/vList2"/>
    <dgm:cxn modelId="{16009875-1EBE-4ACD-844C-62238D36F7A0}" type="presOf" srcId="{41865B1E-DE07-4842-8049-0972F93E16F3}" destId="{9DB61F5B-73A2-4C1D-A72A-56D28E7AB6EB}" srcOrd="0" destOrd="0" presId="urn:microsoft.com/office/officeart/2005/8/layout/vList2"/>
    <dgm:cxn modelId="{A7240B8F-F0D5-47E4-86CE-472F2492E2D6}" srcId="{AC294222-1E53-4E54-B250-DD2DA811A8DC}" destId="{41865B1E-DE07-4842-8049-0972F93E16F3}" srcOrd="1" destOrd="0" parTransId="{380017D9-9546-481A-8503-BDAEFC18B02D}" sibTransId="{486AF976-58DC-451D-988C-8DBEE8F79D03}"/>
    <dgm:cxn modelId="{90758082-8783-46BB-9777-9EF7A0567FF6}" type="presParOf" srcId="{DF87FFBD-5BD4-45FB-A97F-A21839BEEC03}" destId="{5AF00E57-5B77-49CB-BC19-D929A713FD5C}" srcOrd="0" destOrd="0" presId="urn:microsoft.com/office/officeart/2005/8/layout/vList2"/>
    <dgm:cxn modelId="{3BE75EF6-675B-40A8-A44F-4C880B197321}" type="presParOf" srcId="{DF87FFBD-5BD4-45FB-A97F-A21839BEEC03}" destId="{E9C6E19A-6078-45B3-9040-193F3BA2A9B2}" srcOrd="1" destOrd="0" presId="urn:microsoft.com/office/officeart/2005/8/layout/vList2"/>
    <dgm:cxn modelId="{7D29B434-2AA6-4C19-A2D3-B40AC6B3A732}" type="presParOf" srcId="{DF87FFBD-5BD4-45FB-A97F-A21839BEEC03}" destId="{9DB61F5B-73A2-4C1D-A72A-56D28E7AB6E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2E0D46-605C-4FC5-B3DF-85FE949F78FD}"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B48E20ED-EBD9-4065-929B-0B19856F5002}">
      <dgm:prSet/>
      <dgm:spPr/>
      <dgm:t>
        <a:bodyPr/>
        <a:lstStyle/>
        <a:p>
          <a:r>
            <a:rPr lang="en-US" b="0" i="0"/>
            <a:t>A whole-school approach to children and young people’s mental health and wellbeing has been a recent key focus for the Welsh government.</a:t>
          </a:r>
          <a:endParaRPr lang="en-US"/>
        </a:p>
      </dgm:t>
    </dgm:pt>
    <dgm:pt modelId="{A0F103B9-9FCF-46D9-A9C6-C84CB28A13AE}" type="parTrans" cxnId="{3D92E600-EF17-47EA-B5AD-30A659007557}">
      <dgm:prSet/>
      <dgm:spPr/>
      <dgm:t>
        <a:bodyPr/>
        <a:lstStyle/>
        <a:p>
          <a:endParaRPr lang="en-US"/>
        </a:p>
      </dgm:t>
    </dgm:pt>
    <dgm:pt modelId="{B971337D-9431-4823-B006-22E941146AD3}" type="sibTrans" cxnId="{3D92E600-EF17-47EA-B5AD-30A659007557}">
      <dgm:prSet/>
      <dgm:spPr/>
      <dgm:t>
        <a:bodyPr/>
        <a:lstStyle/>
        <a:p>
          <a:endParaRPr lang="en-US"/>
        </a:p>
      </dgm:t>
    </dgm:pt>
    <dgm:pt modelId="{7761CC77-8A0D-4DA9-B19D-3B7E2C18579B}">
      <dgm:prSet/>
      <dgm:spPr/>
      <dgm:t>
        <a:bodyPr/>
        <a:lstStyle/>
        <a:p>
          <a:r>
            <a:rPr lang="en-US" b="0" i="0" dirty="0"/>
            <a:t>The Curriculum for Wales, that began in 2022, features Health and Wellbeing as one of the key areas of learning, and wellbeing is woven through the other curriculum areas.</a:t>
          </a:r>
          <a:endParaRPr lang="en-US" dirty="0"/>
        </a:p>
      </dgm:t>
    </dgm:pt>
    <dgm:pt modelId="{F003B73C-D047-4DBD-8A4C-25E2CD3E8BFA}" type="parTrans" cxnId="{33E18B0A-8A2D-42B7-B149-47986194294B}">
      <dgm:prSet/>
      <dgm:spPr/>
      <dgm:t>
        <a:bodyPr/>
        <a:lstStyle/>
        <a:p>
          <a:endParaRPr lang="en-US"/>
        </a:p>
      </dgm:t>
    </dgm:pt>
    <dgm:pt modelId="{B5200369-04B1-422B-AE63-497019F7B19A}" type="sibTrans" cxnId="{33E18B0A-8A2D-42B7-B149-47986194294B}">
      <dgm:prSet/>
      <dgm:spPr/>
      <dgm:t>
        <a:bodyPr/>
        <a:lstStyle/>
        <a:p>
          <a:endParaRPr lang="en-US"/>
        </a:p>
      </dgm:t>
    </dgm:pt>
    <dgm:pt modelId="{C3E05D92-147A-48C3-81FC-0BA9F702F941}">
      <dgm:prSet/>
      <dgm:spPr/>
      <dgm:t>
        <a:bodyPr/>
        <a:lstStyle/>
        <a:p>
          <a:r>
            <a:rPr lang="en-US" b="0" i="0" dirty="0"/>
            <a:t>The government developed </a:t>
          </a:r>
          <a:r>
            <a:rPr lang="en-US" b="0" i="0" u="sng" dirty="0">
              <a:hlinkClick xmlns:r="http://schemas.openxmlformats.org/officeDocument/2006/relationships" r:id="rId1"/>
            </a:rPr>
            <a:t>statutory guidance</a:t>
          </a:r>
          <a:r>
            <a:rPr lang="en-US" b="0" i="0" dirty="0"/>
            <a:t> for schools on a whole-school approach to mental health, and doubled the amount of funding available to local authorities to help them implement a whole-school approach.</a:t>
          </a:r>
          <a:endParaRPr lang="en-US" dirty="0"/>
        </a:p>
      </dgm:t>
    </dgm:pt>
    <dgm:pt modelId="{5E007762-8A8E-4909-9367-4A1A37F4C582}" type="parTrans" cxnId="{775D069C-E4D6-4AB3-B517-E50C17F94201}">
      <dgm:prSet/>
      <dgm:spPr/>
      <dgm:t>
        <a:bodyPr/>
        <a:lstStyle/>
        <a:p>
          <a:endParaRPr lang="en-US"/>
        </a:p>
      </dgm:t>
    </dgm:pt>
    <dgm:pt modelId="{90DC7BBB-DF98-4B55-BBC5-1E8AC4B69D14}" type="sibTrans" cxnId="{775D069C-E4D6-4AB3-B517-E50C17F94201}">
      <dgm:prSet/>
      <dgm:spPr/>
      <dgm:t>
        <a:bodyPr/>
        <a:lstStyle/>
        <a:p>
          <a:endParaRPr lang="en-US"/>
        </a:p>
      </dgm:t>
    </dgm:pt>
    <dgm:pt modelId="{87033F6C-11B6-4064-BD29-E3766D657CBB}" type="pres">
      <dgm:prSet presAssocID="{C82E0D46-605C-4FC5-B3DF-85FE949F78FD}" presName="hierChild1" presStyleCnt="0">
        <dgm:presLayoutVars>
          <dgm:chPref val="1"/>
          <dgm:dir/>
          <dgm:animOne val="branch"/>
          <dgm:animLvl val="lvl"/>
          <dgm:resizeHandles/>
        </dgm:presLayoutVars>
      </dgm:prSet>
      <dgm:spPr/>
    </dgm:pt>
    <dgm:pt modelId="{A263BF2E-049B-4B95-A1CB-64C41893EE11}" type="pres">
      <dgm:prSet presAssocID="{B48E20ED-EBD9-4065-929B-0B19856F5002}" presName="hierRoot1" presStyleCnt="0"/>
      <dgm:spPr/>
    </dgm:pt>
    <dgm:pt modelId="{EB6D5329-D2E9-451D-992D-5D6D67FD3A78}" type="pres">
      <dgm:prSet presAssocID="{B48E20ED-EBD9-4065-929B-0B19856F5002}" presName="composite" presStyleCnt="0"/>
      <dgm:spPr/>
    </dgm:pt>
    <dgm:pt modelId="{50A02F25-9315-4D80-A28A-21DE4BBF3B83}" type="pres">
      <dgm:prSet presAssocID="{B48E20ED-EBD9-4065-929B-0B19856F5002}" presName="background" presStyleLbl="node0" presStyleIdx="0" presStyleCnt="3"/>
      <dgm:spPr/>
    </dgm:pt>
    <dgm:pt modelId="{8F27BC76-10EA-433B-B4F6-9FC921AE05E7}" type="pres">
      <dgm:prSet presAssocID="{B48E20ED-EBD9-4065-929B-0B19856F5002}" presName="text" presStyleLbl="fgAcc0" presStyleIdx="0" presStyleCnt="3">
        <dgm:presLayoutVars>
          <dgm:chPref val="3"/>
        </dgm:presLayoutVars>
      </dgm:prSet>
      <dgm:spPr/>
    </dgm:pt>
    <dgm:pt modelId="{2D639630-2843-469C-BA04-D8607B934AE7}" type="pres">
      <dgm:prSet presAssocID="{B48E20ED-EBD9-4065-929B-0B19856F5002}" presName="hierChild2" presStyleCnt="0"/>
      <dgm:spPr/>
    </dgm:pt>
    <dgm:pt modelId="{65E62DF2-006B-4684-80D2-E0B09E364CBF}" type="pres">
      <dgm:prSet presAssocID="{7761CC77-8A0D-4DA9-B19D-3B7E2C18579B}" presName="hierRoot1" presStyleCnt="0"/>
      <dgm:spPr/>
    </dgm:pt>
    <dgm:pt modelId="{ACDB0764-13D9-46E3-92CE-DB6E0327FA38}" type="pres">
      <dgm:prSet presAssocID="{7761CC77-8A0D-4DA9-B19D-3B7E2C18579B}" presName="composite" presStyleCnt="0"/>
      <dgm:spPr/>
    </dgm:pt>
    <dgm:pt modelId="{45A26C16-5641-4811-98A1-88ED443E4BD1}" type="pres">
      <dgm:prSet presAssocID="{7761CC77-8A0D-4DA9-B19D-3B7E2C18579B}" presName="background" presStyleLbl="node0" presStyleIdx="1" presStyleCnt="3"/>
      <dgm:spPr/>
    </dgm:pt>
    <dgm:pt modelId="{3E03BE00-6548-43CE-AE60-30FC48A14E8D}" type="pres">
      <dgm:prSet presAssocID="{7761CC77-8A0D-4DA9-B19D-3B7E2C18579B}" presName="text" presStyleLbl="fgAcc0" presStyleIdx="1" presStyleCnt="3">
        <dgm:presLayoutVars>
          <dgm:chPref val="3"/>
        </dgm:presLayoutVars>
      </dgm:prSet>
      <dgm:spPr/>
    </dgm:pt>
    <dgm:pt modelId="{4138106F-E426-460B-BA2C-801982A2790D}" type="pres">
      <dgm:prSet presAssocID="{7761CC77-8A0D-4DA9-B19D-3B7E2C18579B}" presName="hierChild2" presStyleCnt="0"/>
      <dgm:spPr/>
    </dgm:pt>
    <dgm:pt modelId="{037B31A0-7BA8-4CB6-8B75-6A8EDFD86BDE}" type="pres">
      <dgm:prSet presAssocID="{C3E05D92-147A-48C3-81FC-0BA9F702F941}" presName="hierRoot1" presStyleCnt="0"/>
      <dgm:spPr/>
    </dgm:pt>
    <dgm:pt modelId="{7DFB2B55-0C3D-422D-9EB5-81948576FB30}" type="pres">
      <dgm:prSet presAssocID="{C3E05D92-147A-48C3-81FC-0BA9F702F941}" presName="composite" presStyleCnt="0"/>
      <dgm:spPr/>
    </dgm:pt>
    <dgm:pt modelId="{27110F10-3CC8-4538-A523-86F5160A371A}" type="pres">
      <dgm:prSet presAssocID="{C3E05D92-147A-48C3-81FC-0BA9F702F941}" presName="background" presStyleLbl="node0" presStyleIdx="2" presStyleCnt="3"/>
      <dgm:spPr/>
    </dgm:pt>
    <dgm:pt modelId="{957D3474-61B8-45EC-AA74-2A784F4E3818}" type="pres">
      <dgm:prSet presAssocID="{C3E05D92-147A-48C3-81FC-0BA9F702F941}" presName="text" presStyleLbl="fgAcc0" presStyleIdx="2" presStyleCnt="3">
        <dgm:presLayoutVars>
          <dgm:chPref val="3"/>
        </dgm:presLayoutVars>
      </dgm:prSet>
      <dgm:spPr/>
    </dgm:pt>
    <dgm:pt modelId="{8E91B99F-E742-4F54-B9B3-B30B754AF0F7}" type="pres">
      <dgm:prSet presAssocID="{C3E05D92-147A-48C3-81FC-0BA9F702F941}" presName="hierChild2" presStyleCnt="0"/>
      <dgm:spPr/>
    </dgm:pt>
  </dgm:ptLst>
  <dgm:cxnLst>
    <dgm:cxn modelId="{3D92E600-EF17-47EA-B5AD-30A659007557}" srcId="{C82E0D46-605C-4FC5-B3DF-85FE949F78FD}" destId="{B48E20ED-EBD9-4065-929B-0B19856F5002}" srcOrd="0" destOrd="0" parTransId="{A0F103B9-9FCF-46D9-A9C6-C84CB28A13AE}" sibTransId="{B971337D-9431-4823-B006-22E941146AD3}"/>
    <dgm:cxn modelId="{33E18B0A-8A2D-42B7-B149-47986194294B}" srcId="{C82E0D46-605C-4FC5-B3DF-85FE949F78FD}" destId="{7761CC77-8A0D-4DA9-B19D-3B7E2C18579B}" srcOrd="1" destOrd="0" parTransId="{F003B73C-D047-4DBD-8A4C-25E2CD3E8BFA}" sibTransId="{B5200369-04B1-422B-AE63-497019F7B19A}"/>
    <dgm:cxn modelId="{16242C36-0245-4ADA-AC82-ABE1FF303E8F}" type="presOf" srcId="{C3E05D92-147A-48C3-81FC-0BA9F702F941}" destId="{957D3474-61B8-45EC-AA74-2A784F4E3818}" srcOrd="0" destOrd="0" presId="urn:microsoft.com/office/officeart/2005/8/layout/hierarchy1"/>
    <dgm:cxn modelId="{FC8DF44B-843C-428C-A78F-EB53D2EC40A4}" type="presOf" srcId="{B48E20ED-EBD9-4065-929B-0B19856F5002}" destId="{8F27BC76-10EA-433B-B4F6-9FC921AE05E7}" srcOrd="0" destOrd="0" presId="urn:microsoft.com/office/officeart/2005/8/layout/hierarchy1"/>
    <dgm:cxn modelId="{775D069C-E4D6-4AB3-B517-E50C17F94201}" srcId="{C82E0D46-605C-4FC5-B3DF-85FE949F78FD}" destId="{C3E05D92-147A-48C3-81FC-0BA9F702F941}" srcOrd="2" destOrd="0" parTransId="{5E007762-8A8E-4909-9367-4A1A37F4C582}" sibTransId="{90DC7BBB-DF98-4B55-BBC5-1E8AC4B69D14}"/>
    <dgm:cxn modelId="{638BE8BC-BC6D-41D8-AB9B-2BCF5BB560E3}" type="presOf" srcId="{C82E0D46-605C-4FC5-B3DF-85FE949F78FD}" destId="{87033F6C-11B6-4064-BD29-E3766D657CBB}" srcOrd="0" destOrd="0" presId="urn:microsoft.com/office/officeart/2005/8/layout/hierarchy1"/>
    <dgm:cxn modelId="{FC7822DB-5F4B-4FAB-B898-9B6DC0EB9014}" type="presOf" srcId="{7761CC77-8A0D-4DA9-B19D-3B7E2C18579B}" destId="{3E03BE00-6548-43CE-AE60-30FC48A14E8D}" srcOrd="0" destOrd="0" presId="urn:microsoft.com/office/officeart/2005/8/layout/hierarchy1"/>
    <dgm:cxn modelId="{CE3EEC13-89BC-4223-A201-A6E7BF960CAD}" type="presParOf" srcId="{87033F6C-11B6-4064-BD29-E3766D657CBB}" destId="{A263BF2E-049B-4B95-A1CB-64C41893EE11}" srcOrd="0" destOrd="0" presId="urn:microsoft.com/office/officeart/2005/8/layout/hierarchy1"/>
    <dgm:cxn modelId="{16384981-FD6B-4351-8327-BB77FE9FE8AA}" type="presParOf" srcId="{A263BF2E-049B-4B95-A1CB-64C41893EE11}" destId="{EB6D5329-D2E9-451D-992D-5D6D67FD3A78}" srcOrd="0" destOrd="0" presId="urn:microsoft.com/office/officeart/2005/8/layout/hierarchy1"/>
    <dgm:cxn modelId="{0AA56B67-94E9-4888-911A-BA9BFF2831F3}" type="presParOf" srcId="{EB6D5329-D2E9-451D-992D-5D6D67FD3A78}" destId="{50A02F25-9315-4D80-A28A-21DE4BBF3B83}" srcOrd="0" destOrd="0" presId="urn:microsoft.com/office/officeart/2005/8/layout/hierarchy1"/>
    <dgm:cxn modelId="{D2827C46-1767-4DC9-8830-69DF1D03E097}" type="presParOf" srcId="{EB6D5329-D2E9-451D-992D-5D6D67FD3A78}" destId="{8F27BC76-10EA-433B-B4F6-9FC921AE05E7}" srcOrd="1" destOrd="0" presId="urn:microsoft.com/office/officeart/2005/8/layout/hierarchy1"/>
    <dgm:cxn modelId="{993B2ACB-472E-4E40-9A81-062E7B51608F}" type="presParOf" srcId="{A263BF2E-049B-4B95-A1CB-64C41893EE11}" destId="{2D639630-2843-469C-BA04-D8607B934AE7}" srcOrd="1" destOrd="0" presId="urn:microsoft.com/office/officeart/2005/8/layout/hierarchy1"/>
    <dgm:cxn modelId="{7513F4D7-BC79-4976-BD7D-FC78D857E3A1}" type="presParOf" srcId="{87033F6C-11B6-4064-BD29-E3766D657CBB}" destId="{65E62DF2-006B-4684-80D2-E0B09E364CBF}" srcOrd="1" destOrd="0" presId="urn:microsoft.com/office/officeart/2005/8/layout/hierarchy1"/>
    <dgm:cxn modelId="{D3D649CF-A93A-4303-BAB3-1F2856D44C44}" type="presParOf" srcId="{65E62DF2-006B-4684-80D2-E0B09E364CBF}" destId="{ACDB0764-13D9-46E3-92CE-DB6E0327FA38}" srcOrd="0" destOrd="0" presId="urn:microsoft.com/office/officeart/2005/8/layout/hierarchy1"/>
    <dgm:cxn modelId="{7CC6D4E7-14BD-4039-A3AC-FDBD0C5C5650}" type="presParOf" srcId="{ACDB0764-13D9-46E3-92CE-DB6E0327FA38}" destId="{45A26C16-5641-4811-98A1-88ED443E4BD1}" srcOrd="0" destOrd="0" presId="urn:microsoft.com/office/officeart/2005/8/layout/hierarchy1"/>
    <dgm:cxn modelId="{B9323382-447D-4C94-9176-0A18DB452C8B}" type="presParOf" srcId="{ACDB0764-13D9-46E3-92CE-DB6E0327FA38}" destId="{3E03BE00-6548-43CE-AE60-30FC48A14E8D}" srcOrd="1" destOrd="0" presId="urn:microsoft.com/office/officeart/2005/8/layout/hierarchy1"/>
    <dgm:cxn modelId="{49E87B22-C1C7-48D6-8EDA-4C2A96BAC2C8}" type="presParOf" srcId="{65E62DF2-006B-4684-80D2-E0B09E364CBF}" destId="{4138106F-E426-460B-BA2C-801982A2790D}" srcOrd="1" destOrd="0" presId="urn:microsoft.com/office/officeart/2005/8/layout/hierarchy1"/>
    <dgm:cxn modelId="{7E638FEC-F3A8-4EC9-BF75-CEA41FFE9B17}" type="presParOf" srcId="{87033F6C-11B6-4064-BD29-E3766D657CBB}" destId="{037B31A0-7BA8-4CB6-8B75-6A8EDFD86BDE}" srcOrd="2" destOrd="0" presId="urn:microsoft.com/office/officeart/2005/8/layout/hierarchy1"/>
    <dgm:cxn modelId="{F1FE59B2-3455-4204-8E95-0F5B670D2BAE}" type="presParOf" srcId="{037B31A0-7BA8-4CB6-8B75-6A8EDFD86BDE}" destId="{7DFB2B55-0C3D-422D-9EB5-81948576FB30}" srcOrd="0" destOrd="0" presId="urn:microsoft.com/office/officeart/2005/8/layout/hierarchy1"/>
    <dgm:cxn modelId="{94BF4E68-AE3F-46AE-AE02-5F2C95E95568}" type="presParOf" srcId="{7DFB2B55-0C3D-422D-9EB5-81948576FB30}" destId="{27110F10-3CC8-4538-A523-86F5160A371A}" srcOrd="0" destOrd="0" presId="urn:microsoft.com/office/officeart/2005/8/layout/hierarchy1"/>
    <dgm:cxn modelId="{D19189DF-2FD2-475B-A8B9-DF24B886F98B}" type="presParOf" srcId="{7DFB2B55-0C3D-422D-9EB5-81948576FB30}" destId="{957D3474-61B8-45EC-AA74-2A784F4E3818}" srcOrd="1" destOrd="0" presId="urn:microsoft.com/office/officeart/2005/8/layout/hierarchy1"/>
    <dgm:cxn modelId="{0804E2F2-BC17-42DE-8B66-26C3051DA9C4}" type="presParOf" srcId="{037B31A0-7BA8-4CB6-8B75-6A8EDFD86BDE}" destId="{8E91B99F-E742-4F54-B9B3-B30B754AF0F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1A5343-BBFE-43DB-8F1F-1C8635C1B39F}">
      <dsp:nvSpPr>
        <dsp:cNvPr id="0" name=""/>
        <dsp:cNvSpPr/>
      </dsp:nvSpPr>
      <dsp:spPr>
        <a:xfrm>
          <a:off x="962695" y="148141"/>
          <a:ext cx="1128937" cy="1128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535CCA-8476-4EE9-BEED-93CA8280C162}">
      <dsp:nvSpPr>
        <dsp:cNvPr id="0" name=""/>
        <dsp:cNvSpPr/>
      </dsp:nvSpPr>
      <dsp:spPr>
        <a:xfrm>
          <a:off x="32463" y="1458638"/>
          <a:ext cx="2989401" cy="21222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AU" sz="1800" kern="1200" dirty="0"/>
            <a:t>Non-government and professional organisations play an important role in community education, providing health services, research, workforce development and political advocacy.</a:t>
          </a:r>
          <a:r>
            <a:rPr lang="en-AU" sz="1800" b="1" kern="1200" dirty="0"/>
            <a:t> </a:t>
          </a:r>
          <a:endParaRPr lang="en-US" sz="1800" kern="1200" dirty="0"/>
        </a:p>
      </dsp:txBody>
      <dsp:txXfrm>
        <a:off x="32463" y="1458638"/>
        <a:ext cx="2989401" cy="2122254"/>
      </dsp:txXfrm>
    </dsp:sp>
    <dsp:sp modelId="{8740B37A-FE8D-4671-A134-4A8DBC0B9451}">
      <dsp:nvSpPr>
        <dsp:cNvPr id="0" name=""/>
        <dsp:cNvSpPr/>
      </dsp:nvSpPr>
      <dsp:spPr>
        <a:xfrm>
          <a:off x="4150802" y="200075"/>
          <a:ext cx="1128937" cy="1128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00C76C-BFA3-4592-A383-7DD036B75823}">
      <dsp:nvSpPr>
        <dsp:cNvPr id="0" name=""/>
        <dsp:cNvSpPr/>
      </dsp:nvSpPr>
      <dsp:spPr>
        <a:xfrm>
          <a:off x="3493360" y="1624173"/>
          <a:ext cx="2508750" cy="1914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AU" sz="1800" kern="1200" dirty="0"/>
            <a:t>Non-government organisations (NGOs) include large national organisations, such as the National Heart Foundation</a:t>
          </a:r>
          <a:endParaRPr lang="en-US" sz="1800" kern="1200" dirty="0"/>
        </a:p>
      </dsp:txBody>
      <dsp:txXfrm>
        <a:off x="3493360" y="1624173"/>
        <a:ext cx="2508750" cy="19145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00E57-5B77-49CB-BC19-D929A713FD5C}">
      <dsp:nvSpPr>
        <dsp:cNvPr id="0" name=""/>
        <dsp:cNvSpPr/>
      </dsp:nvSpPr>
      <dsp:spPr>
        <a:xfrm>
          <a:off x="0" y="63173"/>
          <a:ext cx="6245265" cy="2702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AU" sz="2000" kern="1200"/>
            <a:t>The individual lifestyle approach to health promotion is based on the principles that the major causes of morbidity and mortality within countries are diseases resulting from poor lifestyle behaviour choices. This approach tends to blame individuals for their poor health.</a:t>
          </a:r>
          <a:endParaRPr lang="en-US" sz="2000" kern="1200"/>
        </a:p>
      </dsp:txBody>
      <dsp:txXfrm>
        <a:off x="131935" y="195108"/>
        <a:ext cx="5981395" cy="2438830"/>
      </dsp:txXfrm>
    </dsp:sp>
    <dsp:sp modelId="{9DB61F5B-73A2-4C1D-A72A-56D28E7AB6EB}">
      <dsp:nvSpPr>
        <dsp:cNvPr id="0" name=""/>
        <dsp:cNvSpPr/>
      </dsp:nvSpPr>
      <dsp:spPr>
        <a:xfrm>
          <a:off x="0" y="2823473"/>
          <a:ext cx="6245265" cy="27027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AU" sz="2000" kern="1200"/>
            <a:t>It presumes that, with relevant information, people will change their actions and way of thinking to improve their health. However, the individual lifestyle approach to health promotion does not explain why people make unwise health choices in the first place and fails to recognise the factors that influence an individual’s behaviour, such as social, economic and environmental factors. </a:t>
          </a:r>
          <a:endParaRPr lang="en-US" sz="2000" kern="1200"/>
        </a:p>
      </dsp:txBody>
      <dsp:txXfrm>
        <a:off x="131935" y="2955408"/>
        <a:ext cx="5981395" cy="24388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02F25-9315-4D80-A28A-21DE4BBF3B83}">
      <dsp:nvSpPr>
        <dsp:cNvPr id="0" name=""/>
        <dsp:cNvSpPr/>
      </dsp:nvSpPr>
      <dsp:spPr>
        <a:xfrm>
          <a:off x="0" y="524133"/>
          <a:ext cx="2918936" cy="185352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27BC76-10EA-433B-B4F6-9FC921AE05E7}">
      <dsp:nvSpPr>
        <dsp:cNvPr id="0" name=""/>
        <dsp:cNvSpPr/>
      </dsp:nvSpPr>
      <dsp:spPr>
        <a:xfrm>
          <a:off x="324326" y="832243"/>
          <a:ext cx="2918936" cy="185352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a:t>A whole-school approach to children and young people’s mental health and wellbeing has been a recent key focus for the Welsh government.</a:t>
          </a:r>
          <a:endParaRPr lang="en-US" sz="1400" kern="1200"/>
        </a:p>
      </dsp:txBody>
      <dsp:txXfrm>
        <a:off x="378614" y="886531"/>
        <a:ext cx="2810360" cy="1744948"/>
      </dsp:txXfrm>
    </dsp:sp>
    <dsp:sp modelId="{45A26C16-5641-4811-98A1-88ED443E4BD1}">
      <dsp:nvSpPr>
        <dsp:cNvPr id="0" name=""/>
        <dsp:cNvSpPr/>
      </dsp:nvSpPr>
      <dsp:spPr>
        <a:xfrm>
          <a:off x="3567588" y="524133"/>
          <a:ext cx="2918936" cy="185352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03BE00-6548-43CE-AE60-30FC48A14E8D}">
      <dsp:nvSpPr>
        <dsp:cNvPr id="0" name=""/>
        <dsp:cNvSpPr/>
      </dsp:nvSpPr>
      <dsp:spPr>
        <a:xfrm>
          <a:off x="3891915" y="832243"/>
          <a:ext cx="2918936" cy="185352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t>The Curriculum for Wales, that began in 2022, features Health and Wellbeing as one of the key areas of learning, and wellbeing is woven through the other curriculum areas.</a:t>
          </a:r>
          <a:endParaRPr lang="en-US" sz="1400" kern="1200" dirty="0"/>
        </a:p>
      </dsp:txBody>
      <dsp:txXfrm>
        <a:off x="3946203" y="886531"/>
        <a:ext cx="2810360" cy="1744948"/>
      </dsp:txXfrm>
    </dsp:sp>
    <dsp:sp modelId="{27110F10-3CC8-4538-A523-86F5160A371A}">
      <dsp:nvSpPr>
        <dsp:cNvPr id="0" name=""/>
        <dsp:cNvSpPr/>
      </dsp:nvSpPr>
      <dsp:spPr>
        <a:xfrm>
          <a:off x="7135177" y="524133"/>
          <a:ext cx="2918936" cy="185352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7D3474-61B8-45EC-AA74-2A784F4E3818}">
      <dsp:nvSpPr>
        <dsp:cNvPr id="0" name=""/>
        <dsp:cNvSpPr/>
      </dsp:nvSpPr>
      <dsp:spPr>
        <a:xfrm>
          <a:off x="7459503" y="832243"/>
          <a:ext cx="2918936" cy="185352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t>The government developed </a:t>
          </a:r>
          <a:r>
            <a:rPr lang="en-US" sz="1400" b="0" i="0" u="sng" kern="1200" dirty="0">
              <a:hlinkClick xmlns:r="http://schemas.openxmlformats.org/officeDocument/2006/relationships" r:id="rId1"/>
            </a:rPr>
            <a:t>statutory guidance</a:t>
          </a:r>
          <a:r>
            <a:rPr lang="en-US" sz="1400" b="0" i="0" kern="1200" dirty="0"/>
            <a:t> for schools on a whole-school approach to mental health, and doubled the amount of funding available to local authorities to help them implement a whole-school approach.</a:t>
          </a:r>
          <a:endParaRPr lang="en-US" sz="1400" kern="1200" dirty="0"/>
        </a:p>
      </dsp:txBody>
      <dsp:txXfrm>
        <a:off x="7513791" y="886531"/>
        <a:ext cx="2810360" cy="174494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C9B45-367D-4AEF-882D-E03E80B27D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3516BC-730A-4078-BD8E-584D73B214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EDBAFA-C740-4159-ADC8-9E554435ED9D}"/>
              </a:ext>
            </a:extLst>
          </p:cNvPr>
          <p:cNvSpPr>
            <a:spLocks noGrp="1"/>
          </p:cNvSpPr>
          <p:nvPr>
            <p:ph type="dt" sz="half" idx="10"/>
          </p:nvPr>
        </p:nvSpPr>
        <p:spPr/>
        <p:txBody>
          <a:bodyPr/>
          <a:lstStyle/>
          <a:p>
            <a:fld id="{6516C898-CD17-4272-A473-B1A97019C2B1}" type="datetimeFigureOut">
              <a:rPr lang="en-GB" smtClean="0"/>
              <a:t>09/10/2023</a:t>
            </a:fld>
            <a:endParaRPr lang="en-GB"/>
          </a:p>
        </p:txBody>
      </p:sp>
      <p:sp>
        <p:nvSpPr>
          <p:cNvPr id="5" name="Footer Placeholder 4">
            <a:extLst>
              <a:ext uri="{FF2B5EF4-FFF2-40B4-BE49-F238E27FC236}">
                <a16:creationId xmlns:a16="http://schemas.microsoft.com/office/drawing/2014/main" id="{1B83523B-34A8-4157-802A-C22948AFAA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C253FA-B27B-45F9-814F-836F523A5834}"/>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1238158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9EDE-4113-4A84-B113-4D5474E1C9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FA0FD7-DF4E-4CD8-B6CF-7153728C7A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1514A6-6D6F-4212-89B4-FD64A087EA42}"/>
              </a:ext>
            </a:extLst>
          </p:cNvPr>
          <p:cNvSpPr>
            <a:spLocks noGrp="1"/>
          </p:cNvSpPr>
          <p:nvPr>
            <p:ph type="dt" sz="half" idx="10"/>
          </p:nvPr>
        </p:nvSpPr>
        <p:spPr/>
        <p:txBody>
          <a:bodyPr/>
          <a:lstStyle/>
          <a:p>
            <a:fld id="{6516C898-CD17-4272-A473-B1A97019C2B1}" type="datetimeFigureOut">
              <a:rPr lang="en-GB" smtClean="0"/>
              <a:t>09/10/2023</a:t>
            </a:fld>
            <a:endParaRPr lang="en-GB"/>
          </a:p>
        </p:txBody>
      </p:sp>
      <p:sp>
        <p:nvSpPr>
          <p:cNvPr id="5" name="Footer Placeholder 4">
            <a:extLst>
              <a:ext uri="{FF2B5EF4-FFF2-40B4-BE49-F238E27FC236}">
                <a16:creationId xmlns:a16="http://schemas.microsoft.com/office/drawing/2014/main" id="{AEC45FD9-BCD8-4DF3-9CE9-A0FABF4A59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55F11A-742A-43A7-A9DC-81E74A6D7112}"/>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809560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2D2C6-EEF4-4D30-B864-D727F6CE86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3A74D87-16D8-4DEE-B820-8030331EF76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B752AC1-BDEF-46DC-B9ED-81C8F885868B}"/>
              </a:ext>
            </a:extLst>
          </p:cNvPr>
          <p:cNvSpPr>
            <a:spLocks noGrp="1"/>
          </p:cNvSpPr>
          <p:nvPr>
            <p:ph type="dt" sz="half" idx="10"/>
          </p:nvPr>
        </p:nvSpPr>
        <p:spPr/>
        <p:txBody>
          <a:bodyPr/>
          <a:lstStyle/>
          <a:p>
            <a:fld id="{6516C898-CD17-4272-A473-B1A97019C2B1}" type="datetimeFigureOut">
              <a:rPr lang="en-GB" smtClean="0"/>
              <a:t>09/10/2023</a:t>
            </a:fld>
            <a:endParaRPr lang="en-GB"/>
          </a:p>
        </p:txBody>
      </p:sp>
      <p:sp>
        <p:nvSpPr>
          <p:cNvPr id="5" name="Footer Placeholder 4">
            <a:extLst>
              <a:ext uri="{FF2B5EF4-FFF2-40B4-BE49-F238E27FC236}">
                <a16:creationId xmlns:a16="http://schemas.microsoft.com/office/drawing/2014/main" id="{7B5133F4-2140-46F4-ADB2-855C1CDD20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AF3336-3DD0-4323-855B-E69C352E1340}"/>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1825981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084F3-3FDE-41B5-A1DA-A3DBDF6B4D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AFECD4-55D4-4E48-8E97-8C6DFE9BC5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B368231-BF0D-4855-B563-832CF8AECCC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C195F8-8052-4DB7-8092-F93885E9B6EE}"/>
              </a:ext>
            </a:extLst>
          </p:cNvPr>
          <p:cNvSpPr>
            <a:spLocks noGrp="1"/>
          </p:cNvSpPr>
          <p:nvPr>
            <p:ph type="dt" sz="half" idx="10"/>
          </p:nvPr>
        </p:nvSpPr>
        <p:spPr/>
        <p:txBody>
          <a:bodyPr/>
          <a:lstStyle/>
          <a:p>
            <a:fld id="{6516C898-CD17-4272-A473-B1A97019C2B1}" type="datetimeFigureOut">
              <a:rPr lang="en-GB" smtClean="0"/>
              <a:t>09/10/2023</a:t>
            </a:fld>
            <a:endParaRPr lang="en-GB"/>
          </a:p>
        </p:txBody>
      </p:sp>
      <p:sp>
        <p:nvSpPr>
          <p:cNvPr id="6" name="Footer Placeholder 5">
            <a:extLst>
              <a:ext uri="{FF2B5EF4-FFF2-40B4-BE49-F238E27FC236}">
                <a16:creationId xmlns:a16="http://schemas.microsoft.com/office/drawing/2014/main" id="{DECEFE37-AC65-4104-9DB7-043B6D800B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D4BABA-7FB5-4232-B19E-A63C6B53338E}"/>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2398353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58647-F3A7-4C61-82B1-0EC8A8EA45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22A7D5-66E2-4764-A28C-F96BA38923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D0861B-8A5D-40BD-A71A-F0E42500F1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D88DC3-DF3D-4124-80CF-CA3ACD41F8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CC931F-0D9D-441F-BA3E-127DB6C806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071E11C-39F0-4036-8060-62E1F8F35D80}"/>
              </a:ext>
            </a:extLst>
          </p:cNvPr>
          <p:cNvSpPr>
            <a:spLocks noGrp="1"/>
          </p:cNvSpPr>
          <p:nvPr>
            <p:ph type="dt" sz="half" idx="10"/>
          </p:nvPr>
        </p:nvSpPr>
        <p:spPr/>
        <p:txBody>
          <a:bodyPr/>
          <a:lstStyle/>
          <a:p>
            <a:fld id="{6516C898-CD17-4272-A473-B1A97019C2B1}" type="datetimeFigureOut">
              <a:rPr lang="en-GB" smtClean="0"/>
              <a:t>09/10/2023</a:t>
            </a:fld>
            <a:endParaRPr lang="en-GB"/>
          </a:p>
        </p:txBody>
      </p:sp>
      <p:sp>
        <p:nvSpPr>
          <p:cNvPr id="8" name="Footer Placeholder 7">
            <a:extLst>
              <a:ext uri="{FF2B5EF4-FFF2-40B4-BE49-F238E27FC236}">
                <a16:creationId xmlns:a16="http://schemas.microsoft.com/office/drawing/2014/main" id="{8A1DECCB-3678-4571-BBDF-DE12806EF9E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787554-C9AB-4DD7-8637-4B58C7BC0B4C}"/>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2110139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41EA-6E2A-4F68-A4E3-81A8C2E339C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57F553-8EB7-43D0-AF00-3B487B906FE2}"/>
              </a:ext>
            </a:extLst>
          </p:cNvPr>
          <p:cNvSpPr>
            <a:spLocks noGrp="1"/>
          </p:cNvSpPr>
          <p:nvPr>
            <p:ph type="dt" sz="half" idx="10"/>
          </p:nvPr>
        </p:nvSpPr>
        <p:spPr/>
        <p:txBody>
          <a:bodyPr/>
          <a:lstStyle/>
          <a:p>
            <a:fld id="{6516C898-CD17-4272-A473-B1A97019C2B1}" type="datetimeFigureOut">
              <a:rPr lang="en-GB" smtClean="0"/>
              <a:t>09/10/2023</a:t>
            </a:fld>
            <a:endParaRPr lang="en-GB"/>
          </a:p>
        </p:txBody>
      </p:sp>
      <p:sp>
        <p:nvSpPr>
          <p:cNvPr id="4" name="Footer Placeholder 3">
            <a:extLst>
              <a:ext uri="{FF2B5EF4-FFF2-40B4-BE49-F238E27FC236}">
                <a16:creationId xmlns:a16="http://schemas.microsoft.com/office/drawing/2014/main" id="{C9D95B98-9801-4C8F-968F-25529B97611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15F1C3-22E4-4CFA-BB54-99312931465D}"/>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1441605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D6E938-FE99-4E42-BAF5-FE86FF0F4194}"/>
              </a:ext>
            </a:extLst>
          </p:cNvPr>
          <p:cNvSpPr>
            <a:spLocks noGrp="1"/>
          </p:cNvSpPr>
          <p:nvPr>
            <p:ph type="dt" sz="half" idx="10"/>
          </p:nvPr>
        </p:nvSpPr>
        <p:spPr/>
        <p:txBody>
          <a:bodyPr/>
          <a:lstStyle/>
          <a:p>
            <a:fld id="{6516C898-CD17-4272-A473-B1A97019C2B1}" type="datetimeFigureOut">
              <a:rPr lang="en-GB" smtClean="0"/>
              <a:t>09/10/2023</a:t>
            </a:fld>
            <a:endParaRPr lang="en-GB"/>
          </a:p>
        </p:txBody>
      </p:sp>
      <p:sp>
        <p:nvSpPr>
          <p:cNvPr id="3" name="Footer Placeholder 2">
            <a:extLst>
              <a:ext uri="{FF2B5EF4-FFF2-40B4-BE49-F238E27FC236}">
                <a16:creationId xmlns:a16="http://schemas.microsoft.com/office/drawing/2014/main" id="{E1D4307E-3E7D-4979-9724-6E86A1A45A6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46888A-A9F2-469D-A9B4-AD795638D803}"/>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1672053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F7328-72CB-404F-A2A6-A9D0597400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9249209-C58A-4C23-B07E-12ABD42A5C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A708DAF-98C2-4EED-B3CE-BFD3FC90BB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63E48A-5D63-44FA-9610-0FA650331BE5}"/>
              </a:ext>
            </a:extLst>
          </p:cNvPr>
          <p:cNvSpPr>
            <a:spLocks noGrp="1"/>
          </p:cNvSpPr>
          <p:nvPr>
            <p:ph type="dt" sz="half" idx="10"/>
          </p:nvPr>
        </p:nvSpPr>
        <p:spPr/>
        <p:txBody>
          <a:bodyPr/>
          <a:lstStyle/>
          <a:p>
            <a:fld id="{6516C898-CD17-4272-A473-B1A97019C2B1}" type="datetimeFigureOut">
              <a:rPr lang="en-GB" smtClean="0"/>
              <a:t>09/10/2023</a:t>
            </a:fld>
            <a:endParaRPr lang="en-GB"/>
          </a:p>
        </p:txBody>
      </p:sp>
      <p:sp>
        <p:nvSpPr>
          <p:cNvPr id="6" name="Footer Placeholder 5">
            <a:extLst>
              <a:ext uri="{FF2B5EF4-FFF2-40B4-BE49-F238E27FC236}">
                <a16:creationId xmlns:a16="http://schemas.microsoft.com/office/drawing/2014/main" id="{E99EABA9-E8ED-4084-BBCC-8445651B62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1FADEE-273F-491B-B36E-52CC35279819}"/>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607244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6CB83-F47A-4F35-998C-F0A3AEA0C9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9A7978-6530-480C-804E-D920A930F7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1DBEDC6-BAD8-4742-B307-95BAC71508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8EF124-8821-4F78-BC66-48998C040637}"/>
              </a:ext>
            </a:extLst>
          </p:cNvPr>
          <p:cNvSpPr>
            <a:spLocks noGrp="1"/>
          </p:cNvSpPr>
          <p:nvPr>
            <p:ph type="dt" sz="half" idx="10"/>
          </p:nvPr>
        </p:nvSpPr>
        <p:spPr/>
        <p:txBody>
          <a:bodyPr/>
          <a:lstStyle/>
          <a:p>
            <a:fld id="{6516C898-CD17-4272-A473-B1A97019C2B1}" type="datetimeFigureOut">
              <a:rPr lang="en-GB" smtClean="0"/>
              <a:t>09/10/2023</a:t>
            </a:fld>
            <a:endParaRPr lang="en-GB"/>
          </a:p>
        </p:txBody>
      </p:sp>
      <p:sp>
        <p:nvSpPr>
          <p:cNvPr id="6" name="Footer Placeholder 5">
            <a:extLst>
              <a:ext uri="{FF2B5EF4-FFF2-40B4-BE49-F238E27FC236}">
                <a16:creationId xmlns:a16="http://schemas.microsoft.com/office/drawing/2014/main" id="{F6211CE7-3768-4B8B-9469-CF11F27F08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B09ED8-4674-4CE5-B0B6-46A55789A593}"/>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1057291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75118-0FBF-4897-A8A2-5C4302FE6A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6C793A-35F7-4653-9DB9-7CDA059440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C1BF59-9909-4E59-83B6-8C3C7C13735E}"/>
              </a:ext>
            </a:extLst>
          </p:cNvPr>
          <p:cNvSpPr>
            <a:spLocks noGrp="1"/>
          </p:cNvSpPr>
          <p:nvPr>
            <p:ph type="dt" sz="half" idx="10"/>
          </p:nvPr>
        </p:nvSpPr>
        <p:spPr/>
        <p:txBody>
          <a:bodyPr/>
          <a:lstStyle/>
          <a:p>
            <a:fld id="{6516C898-CD17-4272-A473-B1A97019C2B1}" type="datetimeFigureOut">
              <a:rPr lang="en-GB" smtClean="0"/>
              <a:t>09/10/2023</a:t>
            </a:fld>
            <a:endParaRPr lang="en-GB"/>
          </a:p>
        </p:txBody>
      </p:sp>
      <p:sp>
        <p:nvSpPr>
          <p:cNvPr id="5" name="Footer Placeholder 4">
            <a:extLst>
              <a:ext uri="{FF2B5EF4-FFF2-40B4-BE49-F238E27FC236}">
                <a16:creationId xmlns:a16="http://schemas.microsoft.com/office/drawing/2014/main" id="{19AE42C4-6BF2-4611-97EF-7005F77579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C4C73F-87F4-4EE6-ACCF-F6270EC4D16D}"/>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4022072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BC747E-154F-42CC-8419-398E8C0A45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40A8B1-F732-441C-BF05-0781913BC76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C60D31-3E6E-4126-B531-8FC4C12E9D6A}"/>
              </a:ext>
            </a:extLst>
          </p:cNvPr>
          <p:cNvSpPr>
            <a:spLocks noGrp="1"/>
          </p:cNvSpPr>
          <p:nvPr>
            <p:ph type="dt" sz="half" idx="10"/>
          </p:nvPr>
        </p:nvSpPr>
        <p:spPr/>
        <p:txBody>
          <a:bodyPr/>
          <a:lstStyle/>
          <a:p>
            <a:fld id="{6516C898-CD17-4272-A473-B1A97019C2B1}" type="datetimeFigureOut">
              <a:rPr lang="en-GB" smtClean="0"/>
              <a:t>09/10/2023</a:t>
            </a:fld>
            <a:endParaRPr lang="en-GB"/>
          </a:p>
        </p:txBody>
      </p:sp>
      <p:sp>
        <p:nvSpPr>
          <p:cNvPr id="5" name="Footer Placeholder 4">
            <a:extLst>
              <a:ext uri="{FF2B5EF4-FFF2-40B4-BE49-F238E27FC236}">
                <a16:creationId xmlns:a16="http://schemas.microsoft.com/office/drawing/2014/main" id="{DBC6D2F9-6B60-46E8-8566-48D56DF9F5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FC4DD4-9408-47A7-8A75-DDC558ACB977}"/>
              </a:ext>
            </a:extLst>
          </p:cNvPr>
          <p:cNvSpPr>
            <a:spLocks noGrp="1"/>
          </p:cNvSpPr>
          <p:nvPr>
            <p:ph type="sldNum" sz="quarter" idx="12"/>
          </p:nvPr>
        </p:nvSpPr>
        <p:spPr/>
        <p:txBody>
          <a:bodyPr/>
          <a:lstStyle/>
          <a:p>
            <a:fld id="{D255928D-892A-48A7-BB4D-F61C7861236E}" type="slidenum">
              <a:rPr lang="en-GB" smtClean="0"/>
              <a:t>‹#›</a:t>
            </a:fld>
            <a:endParaRPr lang="en-GB"/>
          </a:p>
        </p:txBody>
      </p:sp>
    </p:spTree>
    <p:extLst>
      <p:ext uri="{BB962C8B-B14F-4D97-AF65-F5344CB8AC3E}">
        <p14:creationId xmlns:p14="http://schemas.microsoft.com/office/powerpoint/2010/main" val="1455779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D4F07E-CF7D-4FDB-9DED-24F99F4172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7176E1-5F54-4480-AD39-B5C0A1451A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65FD95-F6A8-4844-969D-5C972AC483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16C898-CD17-4272-A473-B1A97019C2B1}" type="datetimeFigureOut">
              <a:rPr lang="en-GB" smtClean="0"/>
              <a:t>09/10/2023</a:t>
            </a:fld>
            <a:endParaRPr lang="en-GB"/>
          </a:p>
        </p:txBody>
      </p:sp>
      <p:sp>
        <p:nvSpPr>
          <p:cNvPr id="5" name="Footer Placeholder 4">
            <a:extLst>
              <a:ext uri="{FF2B5EF4-FFF2-40B4-BE49-F238E27FC236}">
                <a16:creationId xmlns:a16="http://schemas.microsoft.com/office/drawing/2014/main" id="{8505ECC8-D9B6-48EF-859A-5F55E15F89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663E2CD-9335-4A1A-ACC0-6E7591FFA4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55928D-892A-48A7-BB4D-F61C7861236E}" type="slidenum">
              <a:rPr lang="en-GB" smtClean="0"/>
              <a:t>‹#›</a:t>
            </a:fld>
            <a:endParaRPr lang="en-GB"/>
          </a:p>
        </p:txBody>
      </p:sp>
    </p:spTree>
    <p:extLst>
      <p:ext uri="{BB962C8B-B14F-4D97-AF65-F5344CB8AC3E}">
        <p14:creationId xmlns:p14="http://schemas.microsoft.com/office/powerpoint/2010/main" val="9619290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4" name="Rectangle 4103">
            <a:extLst>
              <a:ext uri="{FF2B5EF4-FFF2-40B4-BE49-F238E27FC236}">
                <a16:creationId xmlns:a16="http://schemas.microsoft.com/office/drawing/2014/main" id="{08373A3F-54E0-424E-A84D-3522122109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354513" y="841375"/>
            <a:ext cx="3505200" cy="3114698"/>
          </a:xfrm>
        </p:spPr>
        <p:txBody>
          <a:bodyPr>
            <a:normAutofit/>
          </a:bodyPr>
          <a:lstStyle/>
          <a:p>
            <a:r>
              <a:rPr lang="en-AU" sz="5200">
                <a:solidFill>
                  <a:schemeClr val="bg1"/>
                </a:solidFill>
                <a:effectLst>
                  <a:outerShdw blurRad="38100" dist="38100" dir="2700000" algn="tl">
                    <a:srgbClr val="000000">
                      <a:alpha val="43137"/>
                    </a:srgbClr>
                  </a:outerShdw>
                </a:effectLst>
              </a:rPr>
              <a:t>Strategies for promoting Health</a:t>
            </a:r>
          </a:p>
        </p:txBody>
      </p:sp>
      <p:sp>
        <p:nvSpPr>
          <p:cNvPr id="3" name="Subtitle 2"/>
          <p:cNvSpPr>
            <a:spLocks noGrp="1"/>
          </p:cNvSpPr>
          <p:nvPr>
            <p:ph type="subTitle" idx="1"/>
          </p:nvPr>
        </p:nvSpPr>
        <p:spPr>
          <a:xfrm>
            <a:off x="4354513" y="4337072"/>
            <a:ext cx="3506264" cy="1671616"/>
          </a:xfrm>
        </p:spPr>
        <p:txBody>
          <a:bodyPr>
            <a:normAutofit/>
          </a:bodyPr>
          <a:lstStyle/>
          <a:p>
            <a:endParaRPr lang="en-AU" dirty="0">
              <a:solidFill>
                <a:schemeClr val="bg1"/>
              </a:solidFill>
            </a:endParaRPr>
          </a:p>
        </p:txBody>
      </p:sp>
      <p:grpSp>
        <p:nvGrpSpPr>
          <p:cNvPr id="4106" name="Group 4105">
            <a:extLst>
              <a:ext uri="{FF2B5EF4-FFF2-40B4-BE49-F238E27FC236}">
                <a16:creationId xmlns:a16="http://schemas.microsoft.com/office/drawing/2014/main" id="{B7BAEF06-AB74-442C-8C30-B88233FD83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087640" cy="6858000"/>
            <a:chOff x="1" y="0"/>
            <a:chExt cx="4087640" cy="6858000"/>
          </a:xfrm>
          <a:effectLst>
            <a:outerShdw blurRad="381000" dist="152400" algn="ctr" rotWithShape="0">
              <a:srgbClr val="000000">
                <a:alpha val="10000"/>
              </a:srgbClr>
            </a:outerShdw>
          </a:effectLst>
        </p:grpSpPr>
        <p:grpSp>
          <p:nvGrpSpPr>
            <p:cNvPr id="4107" name="Group 4106">
              <a:extLst>
                <a:ext uri="{FF2B5EF4-FFF2-40B4-BE49-F238E27FC236}">
                  <a16:creationId xmlns:a16="http://schemas.microsoft.com/office/drawing/2014/main" id="{BDFD9AA5-A6A4-499F-BB09-5CD7F8145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4111" name="Freeform: Shape 4110">
                <a:extLst>
                  <a:ext uri="{FF2B5EF4-FFF2-40B4-BE49-F238E27FC236}">
                    <a16:creationId xmlns:a16="http://schemas.microsoft.com/office/drawing/2014/main" id="{5F499571-4EEA-4442-B71C-2972335B3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2" name="Freeform: Shape 4111">
                <a:extLst>
                  <a:ext uri="{FF2B5EF4-FFF2-40B4-BE49-F238E27FC236}">
                    <a16:creationId xmlns:a16="http://schemas.microsoft.com/office/drawing/2014/main" id="{9FFC7284-7A71-4F33-AB06-E0D1EB1CA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108" name="Group 4107">
              <a:extLst>
                <a:ext uri="{FF2B5EF4-FFF2-40B4-BE49-F238E27FC236}">
                  <a16:creationId xmlns:a16="http://schemas.microsoft.com/office/drawing/2014/main" id="{C27F758D-B23C-459E-AD21-6621782C72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4109" name="Freeform: Shape 4108">
                <a:extLst>
                  <a:ext uri="{FF2B5EF4-FFF2-40B4-BE49-F238E27FC236}">
                    <a16:creationId xmlns:a16="http://schemas.microsoft.com/office/drawing/2014/main" id="{08DD5D69-A882-48D7-ACFB-68E2DC6B04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10" name="Freeform: Shape 4109">
                <a:extLst>
                  <a:ext uri="{FF2B5EF4-FFF2-40B4-BE49-F238E27FC236}">
                    <a16:creationId xmlns:a16="http://schemas.microsoft.com/office/drawing/2014/main" id="{A2432BD6-3DCC-4397-BD7F-3FE84F32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098" name="Picture 2" descr="C:\Users\Grant\Pictures\nejron080600153.jpg"/>
          <p:cNvPicPr>
            <a:picLocks noChangeAspect="1" noChangeArrowheads="1"/>
          </p:cNvPicPr>
          <p:nvPr/>
        </p:nvPicPr>
        <p:blipFill>
          <a:blip r:embed="rId3" cstate="print"/>
          <a:stretch>
            <a:fillRect/>
          </a:stretch>
        </p:blipFill>
        <p:spPr bwMode="auto">
          <a:xfrm>
            <a:off x="431574" y="1524001"/>
            <a:ext cx="2562678" cy="3810000"/>
          </a:xfrm>
          <a:prstGeom prst="rect">
            <a:avLst/>
          </a:prstGeom>
        </p:spPr>
      </p:pic>
      <p:grpSp>
        <p:nvGrpSpPr>
          <p:cNvPr id="4114" name="Group 4113">
            <a:extLst>
              <a:ext uri="{FF2B5EF4-FFF2-40B4-BE49-F238E27FC236}">
                <a16:creationId xmlns:a16="http://schemas.microsoft.com/office/drawing/2014/main" id="{C9829185-6353-4E3C-B082-AA7F519391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60" y="0"/>
            <a:ext cx="4087640" cy="6858000"/>
            <a:chOff x="1" y="0"/>
            <a:chExt cx="4087640" cy="6858000"/>
          </a:xfrm>
          <a:effectLst>
            <a:outerShdw blurRad="381000" dist="152400" algn="ctr" rotWithShape="0">
              <a:srgbClr val="000000">
                <a:alpha val="10000"/>
              </a:srgbClr>
            </a:outerShdw>
          </a:effectLst>
        </p:grpSpPr>
        <p:grpSp>
          <p:nvGrpSpPr>
            <p:cNvPr id="4115" name="Group 4114">
              <a:extLst>
                <a:ext uri="{FF2B5EF4-FFF2-40B4-BE49-F238E27FC236}">
                  <a16:creationId xmlns:a16="http://schemas.microsoft.com/office/drawing/2014/main" id="{BB7BB359-8B77-484C-B9CD-6376139A3AB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4119" name="Freeform: Shape 4118">
                <a:extLst>
                  <a:ext uri="{FF2B5EF4-FFF2-40B4-BE49-F238E27FC236}">
                    <a16:creationId xmlns:a16="http://schemas.microsoft.com/office/drawing/2014/main" id="{AA96BE9D-5B3B-4CA9-8895-33FAA3804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0" name="Freeform: Shape 4119">
                <a:extLst>
                  <a:ext uri="{FF2B5EF4-FFF2-40B4-BE49-F238E27FC236}">
                    <a16:creationId xmlns:a16="http://schemas.microsoft.com/office/drawing/2014/main" id="{7840E2BF-E954-4173-BF70-2DAE9E19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116" name="Group 4115">
              <a:extLst>
                <a:ext uri="{FF2B5EF4-FFF2-40B4-BE49-F238E27FC236}">
                  <a16:creationId xmlns:a16="http://schemas.microsoft.com/office/drawing/2014/main" id="{3F125B5A-DFAC-4B6D-B14F-287F8C436AA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4117" name="Freeform: Shape 4116">
                <a:extLst>
                  <a:ext uri="{FF2B5EF4-FFF2-40B4-BE49-F238E27FC236}">
                    <a16:creationId xmlns:a16="http://schemas.microsoft.com/office/drawing/2014/main" id="{6AF4804F-69E5-479A-9F45-C0E4631715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18" name="Freeform: Shape 4117">
                <a:extLst>
                  <a:ext uri="{FF2B5EF4-FFF2-40B4-BE49-F238E27FC236}">
                    <a16:creationId xmlns:a16="http://schemas.microsoft.com/office/drawing/2014/main" id="{3CA5C733-38F9-4D36-A78D-0AB08CCBB5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099" name="Picture 3" descr="C:\Users\Grant\Pictures\andresr090300473.jpg"/>
          <p:cNvPicPr>
            <a:picLocks noChangeAspect="1" noChangeArrowheads="1"/>
          </p:cNvPicPr>
          <p:nvPr/>
        </p:nvPicPr>
        <p:blipFill>
          <a:blip r:embed="rId4" cstate="print"/>
          <a:stretch>
            <a:fillRect/>
          </a:stretch>
        </p:blipFill>
        <p:spPr bwMode="auto">
          <a:xfrm>
            <a:off x="9230292" y="1523998"/>
            <a:ext cx="2562678" cy="38100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25166D1-1B21-4128-AC42-61745528E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13660" y="622249"/>
            <a:ext cx="4391024" cy="1323439"/>
          </a:xfrm>
        </p:spPr>
        <p:txBody>
          <a:bodyPr anchor="t">
            <a:normAutofit/>
          </a:bodyPr>
          <a:lstStyle/>
          <a:p>
            <a:r>
              <a:rPr lang="en-AU" sz="4000" b="1" dirty="0">
                <a:solidFill>
                  <a:schemeClr val="bg1"/>
                </a:solidFill>
                <a:effectLst>
                  <a:outerShdw blurRad="38100" dist="38100" dir="2700000" algn="tl">
                    <a:srgbClr val="000000">
                      <a:alpha val="43137"/>
                    </a:srgbClr>
                  </a:outerShdw>
                </a:effectLst>
              </a:rPr>
              <a:t>What is health promotion?</a:t>
            </a:r>
            <a:endParaRPr lang="en-AU" sz="4000" dirty="0">
              <a:solidFill>
                <a:schemeClr val="bg1"/>
              </a:solidFill>
              <a:effectLst>
                <a:outerShdw blurRad="38100" dist="38100" dir="2700000" algn="tl">
                  <a:srgbClr val="000000">
                    <a:alpha val="43137"/>
                  </a:srgbClr>
                </a:outerShdw>
              </a:effectLst>
            </a:endParaRPr>
          </a:p>
        </p:txBody>
      </p:sp>
      <p:pic>
        <p:nvPicPr>
          <p:cNvPr id="12" name="Picture 11" descr="Puzzle pieces">
            <a:extLst>
              <a:ext uri="{FF2B5EF4-FFF2-40B4-BE49-F238E27FC236}">
                <a16:creationId xmlns:a16="http://schemas.microsoft.com/office/drawing/2014/main" id="{DBBFC186-1784-4592-ECD5-684314F7978A}"/>
              </a:ext>
            </a:extLst>
          </p:cNvPr>
          <p:cNvPicPr>
            <a:picLocks noChangeAspect="1"/>
          </p:cNvPicPr>
          <p:nvPr/>
        </p:nvPicPr>
        <p:blipFill rotWithShape="1">
          <a:blip r:embed="rId2"/>
          <a:srcRect l="23812" r="16195"/>
          <a:stretch/>
        </p:blipFill>
        <p:spPr>
          <a:xfrm>
            <a:off x="20" y="2"/>
            <a:ext cx="6186992"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effectLst>
            <a:outerShdw blurRad="381000" dist="152400" algn="tl" rotWithShape="0">
              <a:prstClr val="black">
                <a:alpha val="10000"/>
              </a:prstClr>
            </a:outerShdw>
          </a:effectLst>
        </p:spPr>
      </p:pic>
      <p:grpSp>
        <p:nvGrpSpPr>
          <p:cNvPr id="18" name="Group 17">
            <a:extLst>
              <a:ext uri="{FF2B5EF4-FFF2-40B4-BE49-F238E27FC236}">
                <a16:creationId xmlns:a16="http://schemas.microsoft.com/office/drawing/2014/main" id="{E6517BAC-C80F-4065-90D8-703493E0B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68" y="0"/>
            <a:ext cx="874718" cy="6857455"/>
            <a:chOff x="5395368" y="0"/>
            <a:chExt cx="874718" cy="6857455"/>
          </a:xfrm>
        </p:grpSpPr>
        <p:sp>
          <p:nvSpPr>
            <p:cNvPr id="19" name="Freeform: Shape 18">
              <a:extLst>
                <a:ext uri="{FF2B5EF4-FFF2-40B4-BE49-F238E27FC236}">
                  <a16:creationId xmlns:a16="http://schemas.microsoft.com/office/drawing/2014/main" id="{984DCDA5-A261-4103-B44C-068DCEA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4E59A2A1-1352-47AA-80C2-0FF53759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p:cNvSpPr>
            <a:spLocks noGrp="1"/>
          </p:cNvSpPr>
          <p:nvPr>
            <p:ph idx="1"/>
          </p:nvPr>
        </p:nvSpPr>
        <p:spPr>
          <a:xfrm>
            <a:off x="6813661" y="2343807"/>
            <a:ext cx="5052518" cy="4046483"/>
          </a:xfrm>
        </p:spPr>
        <p:txBody>
          <a:bodyPr>
            <a:normAutofit/>
          </a:bodyPr>
          <a:lstStyle/>
          <a:p>
            <a:r>
              <a:rPr lang="en-AU" sz="2000" dirty="0">
                <a:solidFill>
                  <a:schemeClr val="bg1">
                    <a:alpha val="80000"/>
                  </a:schemeClr>
                </a:solidFill>
              </a:rPr>
              <a:t>It is the process that enables people to improve or have greater control over their health. </a:t>
            </a:r>
          </a:p>
          <a:p>
            <a:r>
              <a:rPr lang="en-AU" sz="2000" dirty="0">
                <a:solidFill>
                  <a:schemeClr val="bg1">
                    <a:alpha val="80000"/>
                  </a:schemeClr>
                </a:solidFill>
              </a:rPr>
              <a:t>The aim of health promotion is to help an individual or group reach a state of complete physical, mental and social well-being. It involve  an individual or group being able to:</a:t>
            </a:r>
          </a:p>
          <a:p>
            <a:pPr>
              <a:buNone/>
            </a:pPr>
            <a:r>
              <a:rPr lang="en-AU" sz="2000" dirty="0">
                <a:solidFill>
                  <a:schemeClr val="bg1">
                    <a:alpha val="80000"/>
                  </a:schemeClr>
                </a:solidFill>
              </a:rPr>
              <a:t>• Identify and realise aspirations</a:t>
            </a:r>
          </a:p>
          <a:p>
            <a:pPr>
              <a:buNone/>
            </a:pPr>
            <a:r>
              <a:rPr lang="en-AU" sz="2000" dirty="0">
                <a:solidFill>
                  <a:schemeClr val="bg1">
                    <a:alpha val="80000"/>
                  </a:schemeClr>
                </a:solidFill>
              </a:rPr>
              <a:t>• Satisfy needs</a:t>
            </a:r>
          </a:p>
          <a:p>
            <a:pPr>
              <a:buNone/>
            </a:pPr>
            <a:r>
              <a:rPr lang="en-AU" sz="2000" dirty="0">
                <a:solidFill>
                  <a:schemeClr val="bg1">
                    <a:alpha val="80000"/>
                  </a:schemeClr>
                </a:solidFill>
              </a:rPr>
              <a:t>• Change with the environment.</a:t>
            </a:r>
          </a:p>
          <a:p>
            <a:pPr>
              <a:buNone/>
            </a:pPr>
            <a:r>
              <a:rPr lang="en-AU" sz="1600" dirty="0">
                <a:solidFill>
                  <a:schemeClr val="bg1">
                    <a:alpha val="80000"/>
                  </a:schemeClr>
                </a:solidFill>
              </a:rPr>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25166D1-1B21-4128-AC42-61745528E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981825" y="1641752"/>
            <a:ext cx="4391024" cy="1323439"/>
          </a:xfrm>
        </p:spPr>
        <p:txBody>
          <a:bodyPr anchor="t">
            <a:normAutofit/>
          </a:bodyPr>
          <a:lstStyle/>
          <a:p>
            <a:r>
              <a:rPr lang="en-GB" sz="4000">
                <a:solidFill>
                  <a:schemeClr val="bg1"/>
                </a:solidFill>
              </a:rPr>
              <a:t>Additional benefits of health promotion</a:t>
            </a:r>
          </a:p>
        </p:txBody>
      </p:sp>
      <p:pic>
        <p:nvPicPr>
          <p:cNvPr id="22" name="Picture 21" descr="Close-up unopened pill packets">
            <a:extLst>
              <a:ext uri="{FF2B5EF4-FFF2-40B4-BE49-F238E27FC236}">
                <a16:creationId xmlns:a16="http://schemas.microsoft.com/office/drawing/2014/main" id="{229879D1-CE2E-B0F6-73CE-4142DAEB9603}"/>
              </a:ext>
            </a:extLst>
          </p:cNvPr>
          <p:cNvPicPr>
            <a:picLocks noChangeAspect="1"/>
          </p:cNvPicPr>
          <p:nvPr/>
        </p:nvPicPr>
        <p:blipFill rotWithShape="1">
          <a:blip r:embed="rId2"/>
          <a:srcRect l="23368" r="17316"/>
          <a:stretch/>
        </p:blipFill>
        <p:spPr>
          <a:xfrm>
            <a:off x="20" y="2"/>
            <a:ext cx="6186992"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effectLst>
            <a:outerShdw blurRad="381000" dist="152400" algn="tl" rotWithShape="0">
              <a:prstClr val="black">
                <a:alpha val="10000"/>
              </a:prstClr>
            </a:outerShdw>
          </a:effectLst>
        </p:spPr>
      </p:pic>
      <p:grpSp>
        <p:nvGrpSpPr>
          <p:cNvPr id="28" name="Group 27">
            <a:extLst>
              <a:ext uri="{FF2B5EF4-FFF2-40B4-BE49-F238E27FC236}">
                <a16:creationId xmlns:a16="http://schemas.microsoft.com/office/drawing/2014/main" id="{E6517BAC-C80F-4065-90D8-703493E0B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68" y="0"/>
            <a:ext cx="874718" cy="6857455"/>
            <a:chOff x="5395368" y="0"/>
            <a:chExt cx="874718" cy="6857455"/>
          </a:xfrm>
        </p:grpSpPr>
        <p:sp>
          <p:nvSpPr>
            <p:cNvPr id="29" name="Freeform: Shape 28">
              <a:extLst>
                <a:ext uri="{FF2B5EF4-FFF2-40B4-BE49-F238E27FC236}">
                  <a16:creationId xmlns:a16="http://schemas.microsoft.com/office/drawing/2014/main" id="{984DCDA5-A261-4103-B44C-068DCEA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4E59A2A1-1352-47AA-80C2-0FF53759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p:cNvSpPr>
            <a:spLocks noGrp="1"/>
          </p:cNvSpPr>
          <p:nvPr>
            <p:ph idx="1"/>
          </p:nvPr>
        </p:nvSpPr>
        <p:spPr>
          <a:xfrm>
            <a:off x="6981826" y="3146400"/>
            <a:ext cx="4391024" cy="2682000"/>
          </a:xfrm>
        </p:spPr>
        <p:txBody>
          <a:bodyPr>
            <a:normAutofit/>
          </a:bodyPr>
          <a:lstStyle/>
          <a:p>
            <a:r>
              <a:rPr lang="en-AU" sz="2400">
                <a:solidFill>
                  <a:schemeClr val="bg1">
                    <a:alpha val="80000"/>
                  </a:schemeClr>
                </a:solidFill>
              </a:rPr>
              <a:t>Health promotion makes it possible for people to increase control over the determinants of  health and thereby improve their health.</a:t>
            </a:r>
            <a:endParaRPr lang="en-GB" sz="2400">
              <a:solidFill>
                <a:schemeClr val="bg1">
                  <a:alpha val="80000"/>
                </a:schemeClr>
              </a:solidFill>
            </a:endParaRPr>
          </a:p>
        </p:txBody>
      </p:sp>
    </p:spTree>
    <p:extLst>
      <p:ext uri="{BB962C8B-B14F-4D97-AF65-F5344CB8AC3E}">
        <p14:creationId xmlns:p14="http://schemas.microsoft.com/office/powerpoint/2010/main" val="2384591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4881554" y="2643182"/>
            <a:ext cx="1285884" cy="92869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dirty="0"/>
              <a:t>Health </a:t>
            </a:r>
          </a:p>
          <a:p>
            <a:pPr algn="ctr"/>
            <a:r>
              <a:rPr lang="en-AU" dirty="0"/>
              <a:t>Promotion</a:t>
            </a:r>
          </a:p>
        </p:txBody>
      </p:sp>
      <p:cxnSp>
        <p:nvCxnSpPr>
          <p:cNvPr id="9" name="Straight Connector 8"/>
          <p:cNvCxnSpPr>
            <a:stCxn id="7" idx="0"/>
          </p:cNvCxnSpPr>
          <p:nvPr/>
        </p:nvCxnSpPr>
        <p:spPr>
          <a:xfrm rot="5400000" flipH="1" flipV="1">
            <a:off x="5131587" y="2250273"/>
            <a:ext cx="78581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0800000">
            <a:off x="4024298" y="2000240"/>
            <a:ext cx="928694" cy="71438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a:stCxn id="7" idx="1"/>
          </p:cNvCxnSpPr>
          <p:nvPr/>
        </p:nvCxnSpPr>
        <p:spPr>
          <a:xfrm rot="10800000">
            <a:off x="3881422" y="3071814"/>
            <a:ext cx="1000132" cy="35717"/>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10800000" flipV="1">
            <a:off x="4167174" y="3571876"/>
            <a:ext cx="714380" cy="642942"/>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V="1">
            <a:off x="6096000" y="2071678"/>
            <a:ext cx="714380" cy="642942"/>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a:stCxn id="7" idx="3"/>
          </p:cNvCxnSpPr>
          <p:nvPr/>
        </p:nvCxnSpPr>
        <p:spPr>
          <a:xfrm flipV="1">
            <a:off x="6167438" y="3071811"/>
            <a:ext cx="1143008" cy="35718"/>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6167438" y="3571876"/>
            <a:ext cx="785818" cy="714380"/>
          </a:xfrm>
          <a:prstGeom prst="line">
            <a:avLst/>
          </a:prstGeom>
        </p:spPr>
        <p:style>
          <a:lnRef idx="1">
            <a:schemeClr val="accent1"/>
          </a:lnRef>
          <a:fillRef idx="0">
            <a:schemeClr val="accent1"/>
          </a:fillRef>
          <a:effectRef idx="0">
            <a:schemeClr val="accent1"/>
          </a:effectRef>
          <a:fontRef idx="minor">
            <a:schemeClr val="tx1"/>
          </a:fontRef>
        </p:style>
      </p:cxnSp>
      <p:sp>
        <p:nvSpPr>
          <p:cNvPr id="30" name="Rounded Rectangle 29"/>
          <p:cNvSpPr/>
          <p:nvPr/>
        </p:nvSpPr>
        <p:spPr>
          <a:xfrm>
            <a:off x="6738942" y="1214422"/>
            <a:ext cx="150019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a:t>Environmental health e.g. Reusable bags</a:t>
            </a:r>
          </a:p>
        </p:txBody>
      </p:sp>
      <p:sp>
        <p:nvSpPr>
          <p:cNvPr id="31" name="Rounded Rectangle 30"/>
          <p:cNvSpPr/>
          <p:nvPr/>
        </p:nvSpPr>
        <p:spPr>
          <a:xfrm>
            <a:off x="4738678" y="928670"/>
            <a:ext cx="1500198"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a:t>Community-based Work </a:t>
            </a:r>
          </a:p>
          <a:p>
            <a:pPr algn="ctr"/>
            <a:r>
              <a:rPr lang="en-AU" sz="1200" dirty="0"/>
              <a:t>e.g. community transport</a:t>
            </a:r>
          </a:p>
        </p:txBody>
      </p:sp>
      <p:sp>
        <p:nvSpPr>
          <p:cNvPr id="33" name="Rounded Rectangle 32"/>
          <p:cNvSpPr/>
          <p:nvPr/>
        </p:nvSpPr>
        <p:spPr>
          <a:xfrm>
            <a:off x="2452662" y="1214422"/>
            <a:ext cx="162878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a:t>Preventative Health services e.g. breast cancer screening</a:t>
            </a:r>
          </a:p>
        </p:txBody>
      </p:sp>
      <p:sp>
        <p:nvSpPr>
          <p:cNvPr id="34" name="Rounded Rectangle 33"/>
          <p:cNvSpPr/>
          <p:nvPr/>
        </p:nvSpPr>
        <p:spPr>
          <a:xfrm>
            <a:off x="2452662" y="2571744"/>
            <a:ext cx="1485904"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a:t>Organisational  Development e.g. health promoting schools</a:t>
            </a:r>
          </a:p>
        </p:txBody>
      </p:sp>
      <p:sp>
        <p:nvSpPr>
          <p:cNvPr id="35" name="Rounded Rectangle 34"/>
          <p:cNvSpPr/>
          <p:nvPr/>
        </p:nvSpPr>
        <p:spPr>
          <a:xfrm>
            <a:off x="2595538" y="4143380"/>
            <a:ext cx="162878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a:t>Public Policies</a:t>
            </a:r>
          </a:p>
          <a:p>
            <a:pPr algn="ctr"/>
            <a:r>
              <a:rPr lang="en-AU" sz="1200" dirty="0"/>
              <a:t>e.g. Banning smoking in restaurants, pubs and clubs</a:t>
            </a:r>
          </a:p>
        </p:txBody>
      </p:sp>
      <p:sp>
        <p:nvSpPr>
          <p:cNvPr id="36" name="Rounded Rectangle 35"/>
          <p:cNvSpPr/>
          <p:nvPr/>
        </p:nvSpPr>
        <p:spPr>
          <a:xfrm>
            <a:off x="7310446" y="2571744"/>
            <a:ext cx="1571636"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a:t>Health education e.g. Sexual health and drug education in schools</a:t>
            </a:r>
          </a:p>
        </p:txBody>
      </p:sp>
      <p:sp>
        <p:nvSpPr>
          <p:cNvPr id="37" name="Rounded Rectangle 36"/>
          <p:cNvSpPr/>
          <p:nvPr/>
        </p:nvSpPr>
        <p:spPr>
          <a:xfrm>
            <a:off x="6953256" y="4214818"/>
            <a:ext cx="1571636"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a:t>Economic</a:t>
            </a:r>
            <a:r>
              <a:rPr lang="en-AU" dirty="0"/>
              <a:t> </a:t>
            </a:r>
            <a:r>
              <a:rPr lang="en-AU" sz="1200" dirty="0"/>
              <a:t>regulatory activities e.g. Restrictions on the sale of alcohol</a:t>
            </a:r>
          </a:p>
        </p:txBody>
      </p:sp>
      <p:sp>
        <p:nvSpPr>
          <p:cNvPr id="26" name="Title 25"/>
          <p:cNvSpPr>
            <a:spLocks noGrp="1"/>
          </p:cNvSpPr>
          <p:nvPr>
            <p:ph type="title"/>
          </p:nvPr>
        </p:nvSpPr>
        <p:spPr>
          <a:xfrm>
            <a:off x="1981200" y="5286388"/>
            <a:ext cx="8229600" cy="1214446"/>
          </a:xfrm>
        </p:spPr>
        <p:txBody>
          <a:bodyPr>
            <a:normAutofit fontScale="90000"/>
          </a:bodyPr>
          <a:lstStyle/>
          <a:p>
            <a:r>
              <a:rPr lang="en-AU" b="1" dirty="0">
                <a:effectLst>
                  <a:outerShdw blurRad="38100" dist="38100" dir="2700000" algn="tl">
                    <a:srgbClr val="000000">
                      <a:alpha val="43137"/>
                    </a:srgbClr>
                  </a:outerShdw>
                </a:effectLst>
              </a:rPr>
              <a:t>Health promotion encompasses a range of activities</a:t>
            </a:r>
            <a:endParaRPr lang="en-AU" dirty="0">
              <a:effectLst>
                <a:outerShdw blurRad="38100" dist="38100" dir="2700000" algn="tl">
                  <a:srgbClr val="000000">
                    <a:alpha val="43137"/>
                  </a:srgbClr>
                </a:outerShdw>
              </a:effectLs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 name="Picture 21" descr="Desk with stethoscope and computer keyboard">
            <a:extLst>
              <a:ext uri="{FF2B5EF4-FFF2-40B4-BE49-F238E27FC236}">
                <a16:creationId xmlns:a16="http://schemas.microsoft.com/office/drawing/2014/main" id="{AA89F507-6E16-60B5-A6A2-CD4F4D2354C8}"/>
              </a:ext>
            </a:extLst>
          </p:cNvPr>
          <p:cNvPicPr>
            <a:picLocks noChangeAspect="1"/>
          </p:cNvPicPr>
          <p:nvPr/>
        </p:nvPicPr>
        <p:blipFill rotWithShape="1">
          <a:blip r:embed="rId2"/>
          <a:srcRect l="52740"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8"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27048" y="407987"/>
            <a:ext cx="5721484" cy="1325563"/>
          </a:xfrm>
        </p:spPr>
        <p:txBody>
          <a:bodyPr>
            <a:normAutofit/>
          </a:bodyPr>
          <a:lstStyle/>
          <a:p>
            <a:r>
              <a:rPr lang="en-AU" b="1">
                <a:effectLst>
                  <a:outerShdw blurRad="38100" dist="38100" dir="2700000" algn="tl">
                    <a:srgbClr val="000000">
                      <a:alpha val="43137"/>
                    </a:srgbClr>
                  </a:outerShdw>
                </a:effectLst>
              </a:rPr>
              <a:t>Responsibility for health promotion</a:t>
            </a:r>
            <a:endParaRPr lang="en-AU">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5827048" y="1868487"/>
            <a:ext cx="5721484" cy="4351338"/>
          </a:xfrm>
        </p:spPr>
        <p:txBody>
          <a:bodyPr>
            <a:normAutofit/>
          </a:bodyPr>
          <a:lstStyle/>
          <a:p>
            <a:r>
              <a:rPr lang="en-AU" sz="2400"/>
              <a:t>Health promotion is not just the responsibility of the health   sector. </a:t>
            </a:r>
          </a:p>
          <a:p>
            <a:r>
              <a:rPr lang="en-AU" sz="2400"/>
              <a:t>The responsibility is shared among individuals, community groups/schools, health professionals, health service institutions and governments. </a:t>
            </a:r>
          </a:p>
          <a:p>
            <a:pPr>
              <a:buNone/>
            </a:pPr>
            <a:r>
              <a:rPr lang="en-AU" sz="2400"/>
              <a:t>     </a:t>
            </a:r>
          </a:p>
          <a:p>
            <a:r>
              <a:rPr lang="en-AU" sz="2400"/>
              <a:t>They must work together to provide a health care system that promotes health.</a:t>
            </a:r>
          </a:p>
          <a:p>
            <a:pPr>
              <a:buNone/>
            </a:pPr>
            <a:endParaRPr lang="en-AU" sz="2400"/>
          </a:p>
          <a:p>
            <a:pPr>
              <a:buNone/>
            </a:pPr>
            <a:r>
              <a:rPr lang="en-AU" sz="2400"/>
              <a:t>      How can this be achieved?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oup of people having fun at music concert">
            <a:extLst>
              <a:ext uri="{FF2B5EF4-FFF2-40B4-BE49-F238E27FC236}">
                <a16:creationId xmlns:a16="http://schemas.microsoft.com/office/drawing/2014/main" id="{8F8486BB-391D-6CAA-790D-895B2A89AF01}"/>
              </a:ext>
            </a:extLst>
          </p:cNvPr>
          <p:cNvPicPr>
            <a:picLocks noChangeAspect="1"/>
          </p:cNvPicPr>
          <p:nvPr/>
        </p:nvPicPr>
        <p:blipFill rotWithShape="1">
          <a:blip r:embed="rId2">
            <a:extLst>
              <a:ext uri="{28A0092B-C50C-407E-A947-70E740481C1C}">
                <a14:useLocalDpi xmlns:a14="http://schemas.microsoft.com/office/drawing/2010/main" val="0"/>
              </a:ext>
            </a:extLst>
          </a:blip>
          <a:srcRect r="6237"/>
          <a:stretch/>
        </p:blipFill>
        <p:spPr>
          <a:xfrm>
            <a:off x="1" y="10"/>
            <a:ext cx="9669642"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31610" y="365125"/>
            <a:ext cx="3822189" cy="1899912"/>
          </a:xfrm>
        </p:spPr>
        <p:txBody>
          <a:bodyPr>
            <a:normAutofit/>
          </a:bodyPr>
          <a:lstStyle/>
          <a:p>
            <a:r>
              <a:rPr lang="en-AU" sz="4000" b="1">
                <a:effectLst>
                  <a:outerShdw blurRad="38100" dist="38100" dir="2700000" algn="tl">
                    <a:srgbClr val="000000">
                      <a:alpha val="43137"/>
                    </a:srgbClr>
                  </a:outerShdw>
                </a:effectLst>
              </a:rPr>
              <a:t>Individuals</a:t>
            </a:r>
            <a:endParaRPr lang="en-AU" sz="400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7531610" y="2434201"/>
            <a:ext cx="3822189" cy="3742762"/>
          </a:xfrm>
        </p:spPr>
        <p:txBody>
          <a:bodyPr>
            <a:normAutofit/>
          </a:bodyPr>
          <a:lstStyle/>
          <a:p>
            <a:r>
              <a:rPr lang="en-AU" sz="1900"/>
              <a:t> Health is created and experienced by people within the settings of their everyday life; where they learn, work and play. </a:t>
            </a:r>
          </a:p>
          <a:p>
            <a:pPr>
              <a:buNone/>
            </a:pPr>
            <a:endParaRPr lang="en-AU" sz="1900"/>
          </a:p>
          <a:p>
            <a:r>
              <a:rPr lang="en-AU" sz="1900"/>
              <a:t>Health promotion includes and encourages individual responsibility and action.</a:t>
            </a:r>
          </a:p>
          <a:p>
            <a:r>
              <a:rPr lang="en-AU" sz="1900"/>
              <a:t>Who says everyone should be responsible for their own health?</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AU" sz="3700" b="1">
                <a:solidFill>
                  <a:srgbClr val="FFFFFF"/>
                </a:solidFill>
                <a:effectLst>
                  <a:outerShdw blurRad="38100" dist="38100" dir="2700000" algn="tl">
                    <a:srgbClr val="000000">
                      <a:alpha val="43137"/>
                    </a:srgbClr>
                  </a:outerShdw>
                </a:effectLst>
              </a:rPr>
              <a:t>Community groups/schools</a:t>
            </a:r>
            <a:endParaRPr lang="en-AU" sz="3700">
              <a:solidFill>
                <a:srgbClr val="FFFFFF"/>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810259" y="649480"/>
            <a:ext cx="6555347" cy="5546047"/>
          </a:xfrm>
        </p:spPr>
        <p:txBody>
          <a:bodyPr anchor="ctr">
            <a:normAutofit/>
          </a:bodyPr>
          <a:lstStyle/>
          <a:p>
            <a:r>
              <a:rPr lang="en-AU" sz="2000"/>
              <a:t>Community health programs may have targets on varying scales. They may be directed at  individuals, local communities, or the entire country.</a:t>
            </a:r>
          </a:p>
          <a:p>
            <a:endParaRPr lang="en-AU" sz="2000"/>
          </a:p>
          <a:p>
            <a:r>
              <a:rPr lang="en-AU" sz="2000"/>
              <a:t>How is heath information provided to the general public?</a:t>
            </a:r>
          </a:p>
          <a:p>
            <a:endParaRPr lang="en-AU" sz="2000"/>
          </a:p>
          <a:p>
            <a:pPr marL="0" indent="0">
              <a:buNone/>
            </a:pPr>
            <a:endParaRPr lang="en-AU" sz="20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w of toothbrushes">
            <a:extLst>
              <a:ext uri="{FF2B5EF4-FFF2-40B4-BE49-F238E27FC236}">
                <a16:creationId xmlns:a16="http://schemas.microsoft.com/office/drawing/2014/main" id="{98EAC507-3714-0C2B-A464-977A9366B281}"/>
              </a:ext>
            </a:extLst>
          </p:cNvPr>
          <p:cNvPicPr>
            <a:picLocks noChangeAspect="1"/>
          </p:cNvPicPr>
          <p:nvPr/>
        </p:nvPicPr>
        <p:blipFill rotWithShape="1">
          <a:blip r:embed="rId2">
            <a:extLst>
              <a:ext uri="{28A0092B-C50C-407E-A947-70E740481C1C}">
                <a14:useLocalDpi xmlns:a14="http://schemas.microsoft.com/office/drawing/2010/main" val="0"/>
              </a:ext>
            </a:extLst>
          </a:blip>
          <a:srcRect t="9091" r="23289"/>
          <a:stretch/>
        </p:blipFill>
        <p:spPr>
          <a:xfrm>
            <a:off x="3522468" y="10"/>
            <a:ext cx="8669532" cy="6857990"/>
          </a:xfrm>
          <a:prstGeom prst="rect">
            <a:avLst/>
          </a:prstGeom>
        </p:spPr>
      </p:pic>
      <p:sp>
        <p:nvSpPr>
          <p:cNvPr id="27" name="Rectangle 26">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3438144" cy="1124712"/>
          </a:xfrm>
        </p:spPr>
        <p:txBody>
          <a:bodyPr anchor="b">
            <a:normAutofit/>
          </a:bodyPr>
          <a:lstStyle/>
          <a:p>
            <a:r>
              <a:rPr lang="en-AU" sz="2800" b="1">
                <a:effectLst>
                  <a:outerShdw blurRad="38100" dist="38100" dir="2700000" algn="tl">
                    <a:srgbClr val="000000">
                      <a:alpha val="43137"/>
                    </a:srgbClr>
                  </a:outerShdw>
                </a:effectLst>
              </a:rPr>
              <a:t>Government</a:t>
            </a:r>
            <a:endParaRPr lang="en-AU" sz="2800">
              <a:effectLst>
                <a:outerShdw blurRad="38100" dist="38100" dir="2700000" algn="tl">
                  <a:srgbClr val="000000">
                    <a:alpha val="43137"/>
                  </a:srgbClr>
                </a:outerShdw>
              </a:effectLst>
            </a:endParaRPr>
          </a:p>
        </p:txBody>
      </p:sp>
      <p:sp>
        <p:nvSpPr>
          <p:cNvPr id="29" name="Rectangle 2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1" name="Rectangle 3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4" y="2718054"/>
            <a:ext cx="3438906" cy="3207258"/>
          </a:xfrm>
        </p:spPr>
        <p:txBody>
          <a:bodyPr anchor="t">
            <a:normAutofit/>
          </a:bodyPr>
          <a:lstStyle/>
          <a:p>
            <a:r>
              <a:rPr lang="en-AU" sz="1700"/>
              <a:t>All levels of government—local, national and international—have a key role to play in health promotion.</a:t>
            </a:r>
          </a:p>
        </p:txBody>
      </p:sp>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9AAB2E-FAF9-4678-A57A-FC62AA5C296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Areas of focus in the community </a:t>
            </a:r>
          </a:p>
        </p:txBody>
      </p:sp>
      <p:sp>
        <p:nvSpPr>
          <p:cNvPr id="3" name="Content Placeholder 2">
            <a:extLst>
              <a:ext uri="{FF2B5EF4-FFF2-40B4-BE49-F238E27FC236}">
                <a16:creationId xmlns:a16="http://schemas.microsoft.com/office/drawing/2014/main" id="{A945274F-19E4-4F5E-8F23-E137F73900F1}"/>
              </a:ext>
            </a:extLst>
          </p:cNvPr>
          <p:cNvSpPr>
            <a:spLocks noGrp="1"/>
          </p:cNvSpPr>
          <p:nvPr>
            <p:ph idx="1"/>
          </p:nvPr>
        </p:nvSpPr>
        <p:spPr>
          <a:xfrm>
            <a:off x="4810259" y="649480"/>
            <a:ext cx="6555347" cy="5546047"/>
          </a:xfrm>
        </p:spPr>
        <p:txBody>
          <a:bodyPr anchor="ctr">
            <a:normAutofit/>
          </a:bodyPr>
          <a:lstStyle/>
          <a:p>
            <a:r>
              <a:rPr lang="en-US" sz="2000" dirty="0"/>
              <a:t>The Sustainable Health Action Research </a:t>
            </a:r>
            <a:r>
              <a:rPr lang="en-US" sz="2000" dirty="0" err="1"/>
              <a:t>Programmes</a:t>
            </a:r>
            <a:r>
              <a:rPr lang="en-US" sz="2000" dirty="0"/>
              <a:t> (SHARP) is supporting action to address the specific issues encountered by rural communities. </a:t>
            </a:r>
          </a:p>
          <a:p>
            <a:r>
              <a:rPr lang="en-US" sz="2000" dirty="0"/>
              <a:t> The Wales Centre for Health, which became operational at the end of 2000, will explore health and inequalities in health in rural communities as part of its work </a:t>
            </a:r>
            <a:r>
              <a:rPr lang="en-US" sz="2000" dirty="0" err="1"/>
              <a:t>programme</a:t>
            </a:r>
            <a:r>
              <a:rPr lang="en-US" sz="2000" dirty="0"/>
              <a:t> in partnership with institutions focusing on rural issues.</a:t>
            </a:r>
          </a:p>
          <a:p>
            <a:r>
              <a:rPr lang="en-US" sz="2000" dirty="0"/>
              <a:t>Further information can be found on this hyper link</a:t>
            </a:r>
          </a:p>
        </p:txBody>
      </p:sp>
    </p:spTree>
    <p:extLst>
      <p:ext uri="{BB962C8B-B14F-4D97-AF65-F5344CB8AC3E}">
        <p14:creationId xmlns:p14="http://schemas.microsoft.com/office/powerpoint/2010/main" val="1880111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70A633-D327-40FE-9BCF-22830FD96889}"/>
              </a:ext>
            </a:extLst>
          </p:cNvPr>
          <p:cNvSpPr>
            <a:spLocks noGrp="1"/>
          </p:cNvSpPr>
          <p:nvPr>
            <p:ph type="title"/>
          </p:nvPr>
        </p:nvSpPr>
        <p:spPr>
          <a:xfrm>
            <a:off x="838201" y="365125"/>
            <a:ext cx="5251316" cy="1807305"/>
          </a:xfrm>
        </p:spPr>
        <p:txBody>
          <a:bodyPr>
            <a:normAutofit/>
          </a:bodyPr>
          <a:lstStyle/>
          <a:p>
            <a:r>
              <a:rPr lang="en-GB"/>
              <a:t>Healthy schools, healthy children?</a:t>
            </a:r>
          </a:p>
        </p:txBody>
      </p:sp>
      <p:sp>
        <p:nvSpPr>
          <p:cNvPr id="3" name="Content Placeholder 2">
            <a:extLst>
              <a:ext uri="{FF2B5EF4-FFF2-40B4-BE49-F238E27FC236}">
                <a16:creationId xmlns:a16="http://schemas.microsoft.com/office/drawing/2014/main" id="{1853A45C-3A5F-47FD-AF01-7BB9B05DB922}"/>
              </a:ext>
            </a:extLst>
          </p:cNvPr>
          <p:cNvSpPr>
            <a:spLocks noGrp="1"/>
          </p:cNvSpPr>
          <p:nvPr>
            <p:ph idx="1"/>
          </p:nvPr>
        </p:nvSpPr>
        <p:spPr>
          <a:xfrm>
            <a:off x="838200" y="2333297"/>
            <a:ext cx="4619621" cy="3843666"/>
          </a:xfrm>
        </p:spPr>
        <p:txBody>
          <a:bodyPr>
            <a:normAutofit/>
          </a:bodyPr>
          <a:lstStyle/>
          <a:p>
            <a:r>
              <a:rPr lang="en-US" sz="2000" dirty="0"/>
              <a:t>Good health is important for children at home and in school</a:t>
            </a:r>
          </a:p>
          <a:p>
            <a:r>
              <a:rPr lang="en-US" sz="2000" dirty="0"/>
              <a:t>Helping children to develop a healthy lifestyle provides the foundation for preventing ill health later in life.</a:t>
            </a:r>
          </a:p>
          <a:p>
            <a:r>
              <a:rPr lang="en-US" sz="2000" dirty="0"/>
              <a:t>It is also associated with educational achievement and helps young people to reach their full potential.</a:t>
            </a:r>
          </a:p>
          <a:p>
            <a:r>
              <a:rPr lang="en-US" sz="2000" dirty="0"/>
              <a:t>The development of breakfast clubs and fruit tuck shops will promote healthy eating and help to improve nutrition among young people (WAG, 2001)</a:t>
            </a:r>
          </a:p>
          <a:p>
            <a:pPr marL="0" indent="0">
              <a:buNone/>
            </a:pPr>
            <a:endParaRPr lang="en-US" sz="2000" dirty="0"/>
          </a:p>
          <a:p>
            <a:pPr marL="0" indent="0">
              <a:buNone/>
            </a:pPr>
            <a:endParaRPr lang="en-GB" sz="2000" dirty="0"/>
          </a:p>
        </p:txBody>
      </p:sp>
      <p:pic>
        <p:nvPicPr>
          <p:cNvPr id="5" name="Picture 4" descr="Kids playing and drawing on the earth">
            <a:extLst>
              <a:ext uri="{FF2B5EF4-FFF2-40B4-BE49-F238E27FC236}">
                <a16:creationId xmlns:a16="http://schemas.microsoft.com/office/drawing/2014/main" id="{843377EA-37DB-AC7D-40AE-A721DCC49724}"/>
              </a:ext>
            </a:extLst>
          </p:cNvPr>
          <p:cNvPicPr>
            <a:picLocks noChangeAspect="1"/>
          </p:cNvPicPr>
          <p:nvPr/>
        </p:nvPicPr>
        <p:blipFill rotWithShape="1">
          <a:blip r:embed="rId2">
            <a:extLst>
              <a:ext uri="{28A0092B-C50C-407E-A947-70E740481C1C}">
                <a14:useLocalDpi xmlns:a14="http://schemas.microsoft.com/office/drawing/2010/main" val="0"/>
              </a:ext>
            </a:extLst>
          </a:blip>
          <a:srcRect l="21145" r="20383"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75255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2191C-2389-4675-BF67-2F8736CEE91F}"/>
              </a:ext>
            </a:extLst>
          </p:cNvPr>
          <p:cNvSpPr>
            <a:spLocks noGrp="1"/>
          </p:cNvSpPr>
          <p:nvPr>
            <p:ph type="title"/>
          </p:nvPr>
        </p:nvSpPr>
        <p:spPr>
          <a:xfrm>
            <a:off x="4965430" y="629268"/>
            <a:ext cx="6586491" cy="1286160"/>
          </a:xfrm>
        </p:spPr>
        <p:txBody>
          <a:bodyPr anchor="b">
            <a:normAutofit/>
          </a:bodyPr>
          <a:lstStyle/>
          <a:p>
            <a:r>
              <a:rPr lang="en-GB" dirty="0"/>
              <a:t>Supporting young people</a:t>
            </a:r>
          </a:p>
        </p:txBody>
      </p:sp>
      <p:sp>
        <p:nvSpPr>
          <p:cNvPr id="3" name="Content Placeholder 2">
            <a:extLst>
              <a:ext uri="{FF2B5EF4-FFF2-40B4-BE49-F238E27FC236}">
                <a16:creationId xmlns:a16="http://schemas.microsoft.com/office/drawing/2014/main" id="{D2034BA9-CBCD-44B7-AB26-8133AC4AD971}"/>
              </a:ext>
            </a:extLst>
          </p:cNvPr>
          <p:cNvSpPr>
            <a:spLocks noGrp="1"/>
          </p:cNvSpPr>
          <p:nvPr>
            <p:ph idx="1"/>
          </p:nvPr>
        </p:nvSpPr>
        <p:spPr>
          <a:xfrm>
            <a:off x="4965431" y="2438400"/>
            <a:ext cx="6586489" cy="3785419"/>
          </a:xfrm>
        </p:spPr>
        <p:txBody>
          <a:bodyPr>
            <a:normAutofit/>
          </a:bodyPr>
          <a:lstStyle/>
          <a:p>
            <a:r>
              <a:rPr lang="en-US" sz="2000" dirty="0"/>
              <a:t> Supporting young people in making informed choices is a key part of the Assembly’s developing youth policies.</a:t>
            </a:r>
          </a:p>
          <a:p>
            <a:r>
              <a:rPr lang="en-US" sz="2000" dirty="0"/>
              <a:t>This forms part of the strategy to implement the advisory report Extending Entitlement on which consultation will take place shortly in tandem with the strategic framework for Children and Young People. </a:t>
            </a:r>
          </a:p>
          <a:p>
            <a:r>
              <a:rPr lang="en-US" sz="2000" dirty="0"/>
              <a:t>This recommends an entitlement for all young people to a package of accessible and flexible advice, information and support services including advice on health and personal issues, in the context of wider opportunities for achievement and participation.</a:t>
            </a:r>
            <a:endParaRPr lang="en-GB" sz="2000" dirty="0"/>
          </a:p>
        </p:txBody>
      </p:sp>
      <p:pic>
        <p:nvPicPr>
          <p:cNvPr id="5" name="Picture 4" descr="Puzzle pieces">
            <a:extLst>
              <a:ext uri="{FF2B5EF4-FFF2-40B4-BE49-F238E27FC236}">
                <a16:creationId xmlns:a16="http://schemas.microsoft.com/office/drawing/2014/main" id="{461051DC-43F4-4725-84F5-2EFA38AEEF4B}"/>
              </a:ext>
            </a:extLst>
          </p:cNvPr>
          <p:cNvPicPr>
            <a:picLocks noChangeAspect="1"/>
          </p:cNvPicPr>
          <p:nvPr/>
        </p:nvPicPr>
        <p:blipFill rotWithShape="1">
          <a:blip r:embed="rId2"/>
          <a:srcRect l="31334" r="23716"/>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0820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7835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6679" y="723898"/>
            <a:ext cx="6002110" cy="1495425"/>
          </a:xfrm>
        </p:spPr>
        <p:txBody>
          <a:bodyPr>
            <a:normAutofit/>
          </a:bodyPr>
          <a:lstStyle/>
          <a:p>
            <a:r>
              <a:rPr lang="en-AU" sz="4000" b="1">
                <a:effectLst>
                  <a:outerShdw blurRad="38100" dist="38100" dir="2700000" algn="tl">
                    <a:srgbClr val="000000">
                      <a:alpha val="43137"/>
                    </a:srgbClr>
                  </a:outerShdw>
                </a:effectLst>
              </a:rPr>
              <a:t>Non-government organisations</a:t>
            </a:r>
            <a:endParaRPr lang="en-AU" sz="4000">
              <a:effectLst>
                <a:outerShdw blurRad="38100" dist="38100" dir="2700000" algn="tl">
                  <a:srgbClr val="000000">
                    <a:alpha val="43137"/>
                  </a:srgbClr>
                </a:outerShdw>
              </a:effectLst>
            </a:endParaRPr>
          </a:p>
        </p:txBody>
      </p:sp>
      <p:pic>
        <p:nvPicPr>
          <p:cNvPr id="30" name="Picture 29">
            <a:extLst>
              <a:ext uri="{FF2B5EF4-FFF2-40B4-BE49-F238E27FC236}">
                <a16:creationId xmlns:a16="http://schemas.microsoft.com/office/drawing/2014/main" id="{099C3912-7ECB-0766-24B7-BFEA30C433B6}"/>
              </a:ext>
            </a:extLst>
          </p:cNvPr>
          <p:cNvPicPr>
            <a:picLocks noChangeAspect="1"/>
          </p:cNvPicPr>
          <p:nvPr/>
        </p:nvPicPr>
        <p:blipFill rotWithShape="1">
          <a:blip r:embed="rId2"/>
          <a:srcRect l="11160" r="45161"/>
          <a:stretch/>
        </p:blipFill>
        <p:spPr>
          <a:xfrm>
            <a:off x="7199440" y="10"/>
            <a:ext cx="4992560" cy="6857990"/>
          </a:xfrm>
          <a:prstGeom prst="rect">
            <a:avLst/>
          </a:prstGeom>
          <a:effectLst/>
        </p:spPr>
      </p:pic>
      <p:graphicFrame>
        <p:nvGraphicFramePr>
          <p:cNvPr id="35" name="Content Placeholder 2">
            <a:extLst>
              <a:ext uri="{FF2B5EF4-FFF2-40B4-BE49-F238E27FC236}">
                <a16:creationId xmlns:a16="http://schemas.microsoft.com/office/drawing/2014/main" id="{8D2E8F3B-CE87-0019-5C35-85A081569863}"/>
              </a:ext>
            </a:extLst>
          </p:cNvPr>
          <p:cNvGraphicFramePr>
            <a:graphicFrameLocks noGrp="1"/>
          </p:cNvGraphicFramePr>
          <p:nvPr>
            <p:ph idx="1"/>
            <p:extLst>
              <p:ext uri="{D42A27DB-BD31-4B8C-83A1-F6EECF244321}">
                <p14:modId xmlns:p14="http://schemas.microsoft.com/office/powerpoint/2010/main" val="1346296969"/>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a:normAutofit/>
          </a:bodyPr>
          <a:lstStyle/>
          <a:p>
            <a:r>
              <a:rPr lang="en-AU" b="1">
                <a:solidFill>
                  <a:srgbClr val="000000"/>
                </a:solidFill>
                <a:effectLst>
                  <a:outerShdw blurRad="38100" dist="38100" dir="2700000" algn="tl">
                    <a:srgbClr val="000000">
                      <a:alpha val="43137"/>
                    </a:srgbClr>
                  </a:outerShdw>
                </a:effectLst>
              </a:rPr>
              <a:t>International organisations</a:t>
            </a:r>
            <a:endParaRPr lang="en-AU">
              <a:solidFill>
                <a:srgbClr val="000000"/>
              </a:solidFill>
              <a:effectLst>
                <a:outerShdw blurRad="38100" dist="38100" dir="2700000" algn="tl">
                  <a:srgbClr val="000000">
                    <a:alpha val="43137"/>
                  </a:srgbClr>
                </a:outerShdw>
              </a:effectLst>
            </a:endParaRPr>
          </a:p>
        </p:txBody>
      </p:sp>
      <p:sp>
        <p:nvSpPr>
          <p:cNvPr id="75"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C:\Users\Grant\Pictures\h19_21695753.jpg"/>
          <p:cNvPicPr>
            <a:picLocks noChangeAspect="1" noChangeArrowheads="1"/>
          </p:cNvPicPr>
          <p:nvPr/>
        </p:nvPicPr>
        <p:blipFill rotWithShape="1">
          <a:blip r:embed="rId3" cstate="print">
            <a:alphaModFix/>
          </a:blip>
          <a:srcRect l="18238" r="17987" b="-2"/>
          <a:stretch/>
        </p:blipFill>
        <p:spPr bwMode="auto">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p:spPr>
      </p:pic>
      <p:sp>
        <p:nvSpPr>
          <p:cNvPr id="3" name="Content Placeholder 2"/>
          <p:cNvSpPr>
            <a:spLocks noGrp="1"/>
          </p:cNvSpPr>
          <p:nvPr>
            <p:ph idx="1"/>
          </p:nvPr>
        </p:nvSpPr>
        <p:spPr>
          <a:xfrm>
            <a:off x="6090574" y="2421682"/>
            <a:ext cx="4977578" cy="3639289"/>
          </a:xfrm>
        </p:spPr>
        <p:txBody>
          <a:bodyPr anchor="ctr">
            <a:normAutofit/>
          </a:bodyPr>
          <a:lstStyle/>
          <a:p>
            <a:pPr>
              <a:buNone/>
            </a:pPr>
            <a:r>
              <a:rPr lang="en-AU" sz="2000">
                <a:solidFill>
                  <a:srgbClr val="000000"/>
                </a:solidFill>
              </a:rPr>
              <a:t>    To assist and guide countries in achieving the best health for their citizens, a number of international health organisations have been established. The United Nations, World Health</a:t>
            </a:r>
          </a:p>
          <a:p>
            <a:pPr>
              <a:buNone/>
            </a:pPr>
            <a:r>
              <a:rPr lang="en-AU" sz="2000">
                <a:solidFill>
                  <a:srgbClr val="000000"/>
                </a:solidFill>
              </a:rPr>
              <a:t>     Organisation and United Nations Children’s Fund are three such organisations. All three bodies are involved in promoting global health.</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a:xfrm>
            <a:off x="838200" y="448721"/>
            <a:ext cx="4707671" cy="1225650"/>
          </a:xfrm>
        </p:spPr>
        <p:txBody>
          <a:bodyPr anchor="b">
            <a:normAutofit/>
          </a:bodyPr>
          <a:lstStyle/>
          <a:p>
            <a:r>
              <a:rPr lang="en-GB" sz="3800">
                <a:solidFill>
                  <a:schemeClr val="bg1"/>
                </a:solidFill>
              </a:rPr>
              <a:t>The United Nations (UN) </a:t>
            </a:r>
          </a:p>
        </p:txBody>
      </p:sp>
      <p:cxnSp>
        <p:nvCxnSpPr>
          <p:cNvPr id="27" name="Straight Connector 2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897769" y="1909192"/>
            <a:ext cx="4586513" cy="3647710"/>
          </a:xfrm>
        </p:spPr>
        <p:txBody>
          <a:bodyPr>
            <a:normAutofit/>
          </a:bodyPr>
          <a:lstStyle/>
          <a:p>
            <a:r>
              <a:rPr lang="en-GB" sz="2000">
                <a:solidFill>
                  <a:schemeClr val="bg1"/>
                </a:solidFill>
              </a:rPr>
              <a:t>Maintains international peace and security; </a:t>
            </a:r>
          </a:p>
          <a:p>
            <a:r>
              <a:rPr lang="en-GB" sz="2000">
                <a:solidFill>
                  <a:schemeClr val="bg1"/>
                </a:solidFill>
              </a:rPr>
              <a:t>Develops friendly relations between countries based on respect for the principle of equal rights and self-determination of peoples; </a:t>
            </a:r>
          </a:p>
          <a:p>
            <a:r>
              <a:rPr lang="en-GB" sz="2000">
                <a:solidFill>
                  <a:schemeClr val="bg1"/>
                </a:solidFill>
              </a:rPr>
              <a:t>Cooperates in solving international economic, social, cultural and humanitarian problems;  </a:t>
            </a:r>
          </a:p>
          <a:p>
            <a:r>
              <a:rPr lang="en-GB" sz="2000">
                <a:solidFill>
                  <a:schemeClr val="bg1"/>
                </a:solidFill>
              </a:rPr>
              <a:t>Promotes respect for human rights and fundamental freedoms.</a:t>
            </a:r>
          </a:p>
          <a:p>
            <a:endParaRPr lang="en-GB" sz="2000">
              <a:solidFill>
                <a:schemeClr val="bg1"/>
              </a:solidFill>
            </a:endParaRPr>
          </a:p>
        </p:txBody>
      </p:sp>
      <p:cxnSp>
        <p:nvCxnSpPr>
          <p:cNvPr id="29" name="Straight Connector 2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Rows of colourful paper chain people">
            <a:extLst>
              <a:ext uri="{FF2B5EF4-FFF2-40B4-BE49-F238E27FC236}">
                <a16:creationId xmlns:a16="http://schemas.microsoft.com/office/drawing/2014/main" id="{3A8874DA-99BA-BD5A-22F4-1E622D3946A3}"/>
              </a:ext>
            </a:extLst>
          </p:cNvPr>
          <p:cNvPicPr>
            <a:picLocks noChangeAspect="1"/>
          </p:cNvPicPr>
          <p:nvPr/>
        </p:nvPicPr>
        <p:blipFill rotWithShape="1">
          <a:blip r:embed="rId2">
            <a:extLst>
              <a:ext uri="{28A0092B-C50C-407E-A947-70E740481C1C}">
                <a14:useLocalDpi xmlns:a14="http://schemas.microsoft.com/office/drawing/2010/main" val="0"/>
              </a:ext>
            </a:extLst>
          </a:blip>
          <a:srcRect l="18755" r="26091" b="-1"/>
          <a:stretch/>
        </p:blipFill>
        <p:spPr>
          <a:xfrm>
            <a:off x="6525453" y="10"/>
            <a:ext cx="5666547" cy="6857990"/>
          </a:xfrm>
          <a:prstGeom prst="rect">
            <a:avLst/>
          </a:prstGeom>
        </p:spPr>
      </p:pic>
    </p:spTree>
    <p:extLst>
      <p:ext uri="{BB962C8B-B14F-4D97-AF65-F5344CB8AC3E}">
        <p14:creationId xmlns:p14="http://schemas.microsoft.com/office/powerpoint/2010/main" val="26045996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02368" y="1877492"/>
            <a:ext cx="4030132" cy="3215373"/>
          </a:xfrm>
        </p:spPr>
        <p:txBody>
          <a:bodyPr>
            <a:normAutofit/>
          </a:bodyPr>
          <a:lstStyle/>
          <a:p>
            <a:pPr algn="ctr"/>
            <a:r>
              <a:rPr lang="en-GB">
                <a:solidFill>
                  <a:schemeClr val="bg1"/>
                </a:solidFill>
              </a:rPr>
              <a:t>Other governing bodies </a:t>
            </a:r>
          </a:p>
        </p:txBody>
      </p:sp>
      <p:grpSp>
        <p:nvGrpSpPr>
          <p:cNvPr id="24" name="Group 23">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5" name="Freeform: Shape 24">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6" name="Freeform: Shape 25">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8"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0"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2" name="Oval 31">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Oval 33">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p:cNvSpPr>
            <a:spLocks noGrp="1"/>
          </p:cNvSpPr>
          <p:nvPr>
            <p:ph idx="1"/>
          </p:nvPr>
        </p:nvSpPr>
        <p:spPr>
          <a:xfrm>
            <a:off x="6234868" y="1130846"/>
            <a:ext cx="5217173" cy="4351338"/>
          </a:xfrm>
        </p:spPr>
        <p:txBody>
          <a:bodyPr>
            <a:normAutofit/>
          </a:bodyPr>
          <a:lstStyle/>
          <a:p>
            <a:r>
              <a:rPr lang="en-GB">
                <a:solidFill>
                  <a:schemeClr val="bg1"/>
                </a:solidFill>
              </a:rPr>
              <a:t>Within the UN are administrative bodies that play a key role in health promotion, including the World Health Organization (WHO) and the United Nations Children’s Fund (UNICEF).</a:t>
            </a:r>
          </a:p>
          <a:p>
            <a:endParaRPr lang="en-GB">
              <a:solidFill>
                <a:schemeClr val="bg1"/>
              </a:solidFill>
            </a:endParaRPr>
          </a:p>
          <a:p>
            <a:endParaRPr lang="en-GB">
              <a:solidFill>
                <a:schemeClr val="bg1"/>
              </a:solidFill>
            </a:endParaRPr>
          </a:p>
        </p:txBody>
      </p:sp>
      <p:grpSp>
        <p:nvGrpSpPr>
          <p:cNvPr id="36"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37" name="Freeform: Shape 36">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0032803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Health promotion approaches</a:t>
            </a:r>
            <a:br>
              <a:rPr lang="en-GB" sz="4000">
                <a:solidFill>
                  <a:srgbClr val="FFFFFF"/>
                </a:solidFill>
              </a:rPr>
            </a:br>
            <a:r>
              <a:rPr lang="en-GB" sz="4000">
                <a:solidFill>
                  <a:srgbClr val="FFFFFF"/>
                </a:solidFill>
              </a:rPr>
              <a:t>and strategies</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000"/>
              <a:t>Health promotion is aimed at improving the health of an individual or community or changing behaviour that may have a negative influence on health. </a:t>
            </a:r>
          </a:p>
          <a:p>
            <a:pPr marL="0" indent="0">
              <a:buNone/>
            </a:pPr>
            <a:endParaRPr lang="en-GB" sz="2000"/>
          </a:p>
          <a:p>
            <a:endParaRPr lang="en-GB" sz="2000"/>
          </a:p>
        </p:txBody>
      </p:sp>
    </p:spTree>
    <p:extLst>
      <p:ext uri="{BB962C8B-B14F-4D97-AF65-F5344CB8AC3E}">
        <p14:creationId xmlns:p14="http://schemas.microsoft.com/office/powerpoint/2010/main" val="6620941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p:cNvSpPr>
            <a:spLocks noGrp="1"/>
          </p:cNvSpPr>
          <p:nvPr>
            <p:ph type="title"/>
          </p:nvPr>
        </p:nvSpPr>
        <p:spPr>
          <a:xfrm>
            <a:off x="2232252" y="633046"/>
            <a:ext cx="4463623" cy="1314996"/>
          </a:xfrm>
        </p:spPr>
        <p:txBody>
          <a:bodyPr anchor="b">
            <a:normAutofit/>
          </a:bodyPr>
          <a:lstStyle/>
          <a:p>
            <a:r>
              <a:rPr lang="en-GB">
                <a:solidFill>
                  <a:schemeClr val="bg1"/>
                </a:solidFill>
              </a:rPr>
              <a:t>Health Promotion </a:t>
            </a:r>
          </a:p>
        </p:txBody>
      </p:sp>
      <p:sp>
        <p:nvSpPr>
          <p:cNvPr id="21" name="Freeform: Shape 20">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23" name="Freeform: Shape 22">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 name="Content Placeholder 2"/>
          <p:cNvSpPr>
            <a:spLocks noGrp="1"/>
          </p:cNvSpPr>
          <p:nvPr>
            <p:ph idx="1"/>
          </p:nvPr>
        </p:nvSpPr>
        <p:spPr>
          <a:xfrm>
            <a:off x="2232252" y="2125737"/>
            <a:ext cx="4463623" cy="4044463"/>
          </a:xfrm>
        </p:spPr>
        <p:txBody>
          <a:bodyPr>
            <a:normAutofit/>
          </a:bodyPr>
          <a:lstStyle/>
          <a:p>
            <a:r>
              <a:rPr lang="en-GB" sz="2600">
                <a:solidFill>
                  <a:schemeClr val="bg1"/>
                </a:solidFill>
              </a:rPr>
              <a:t>Health promotion approaches and strategies range from individually focused interventions (such as posters providing positive health messages) through to the Development of a national health promoting policy (such as the National Mental Health Strategy</a:t>
            </a:r>
          </a:p>
        </p:txBody>
      </p:sp>
      <p:sp>
        <p:nvSpPr>
          <p:cNvPr id="25" name="Freeform: Shape 24">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7" name="Freeform: Shape 26">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9" name="Freeform: Shape 28">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5" name="Picture 4" descr="Close-up of rows of produce in boxes: Roma tomatoes, string beans, jalapeños, plums">
            <a:extLst>
              <a:ext uri="{FF2B5EF4-FFF2-40B4-BE49-F238E27FC236}">
                <a16:creationId xmlns:a16="http://schemas.microsoft.com/office/drawing/2014/main" id="{17328427-9ECF-5154-055F-B8D7D02301EC}"/>
              </a:ext>
            </a:extLst>
          </p:cNvPr>
          <p:cNvPicPr>
            <a:picLocks noChangeAspect="1"/>
          </p:cNvPicPr>
          <p:nvPr/>
        </p:nvPicPr>
        <p:blipFill rotWithShape="1">
          <a:blip r:embed="rId2">
            <a:extLst>
              <a:ext uri="{28A0092B-C50C-407E-A947-70E740481C1C}">
                <a14:useLocalDpi xmlns:a14="http://schemas.microsoft.com/office/drawing/2010/main" val="0"/>
              </a:ext>
            </a:extLst>
          </a:blip>
          <a:srcRect l="21736" r="19015" b="1"/>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31"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32" name="Freeform: Shape 31">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7179577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939784"/>
          </a:xfrm>
        </p:spPr>
        <p:txBody>
          <a:bodyPr>
            <a:normAutofit/>
          </a:bodyPr>
          <a:lstStyle/>
          <a:p>
            <a:r>
              <a:rPr lang="en-AU" sz="2800" b="1" dirty="0"/>
              <a:t>Figure 3.4 A framework for health promotion</a:t>
            </a:r>
            <a:endParaRPr lang="en-AU" sz="2800" dirty="0"/>
          </a:p>
        </p:txBody>
      </p:sp>
      <p:sp>
        <p:nvSpPr>
          <p:cNvPr id="3" name="Content Placeholder 2"/>
          <p:cNvSpPr>
            <a:spLocks noGrp="1"/>
          </p:cNvSpPr>
          <p:nvPr>
            <p:ph idx="1"/>
          </p:nvPr>
        </p:nvSpPr>
        <p:spPr>
          <a:xfrm>
            <a:off x="1981200" y="1357299"/>
            <a:ext cx="8229600" cy="4768865"/>
          </a:xfrm>
        </p:spPr>
        <p:txBody>
          <a:bodyPr>
            <a:normAutofit/>
          </a:bodyPr>
          <a:lstStyle/>
          <a:p>
            <a:pPr>
              <a:buNone/>
            </a:pPr>
            <a:r>
              <a:rPr lang="en-AU" sz="2000" b="1" dirty="0"/>
              <a:t>				Health promotion</a:t>
            </a:r>
          </a:p>
          <a:p>
            <a:pPr>
              <a:buNone/>
            </a:pPr>
            <a:endParaRPr lang="en-AU" sz="2000" b="1" dirty="0"/>
          </a:p>
          <a:p>
            <a:pPr>
              <a:buNone/>
            </a:pPr>
            <a:endParaRPr lang="en-AU" sz="2000" b="1" dirty="0"/>
          </a:p>
          <a:p>
            <a:pPr>
              <a:buNone/>
            </a:pPr>
            <a:r>
              <a:rPr lang="en-AU" sz="1600" b="1" dirty="0"/>
              <a:t>			Focus                Strategies                                                               Outcomes</a:t>
            </a:r>
          </a:p>
          <a:p>
            <a:pPr>
              <a:buNone/>
            </a:pPr>
            <a:endParaRPr lang="en-AU" sz="1600" b="1" dirty="0"/>
          </a:p>
          <a:p>
            <a:pPr>
              <a:buNone/>
            </a:pPr>
            <a:r>
              <a:rPr lang="en-AU" sz="1600" b="1" dirty="0"/>
              <a:t>Illness</a:t>
            </a:r>
          </a:p>
          <a:p>
            <a:pPr>
              <a:buNone/>
            </a:pPr>
            <a:r>
              <a:rPr lang="en-AU" sz="1600" b="1" dirty="0"/>
              <a:t>or health                                                                                                                                                                                             </a:t>
            </a:r>
          </a:p>
          <a:p>
            <a:pPr>
              <a:buNone/>
            </a:pPr>
            <a:r>
              <a:rPr lang="en-AU" sz="1600" b="1" dirty="0"/>
              <a:t>Risk	                                                                                                         Impact</a:t>
            </a:r>
            <a:endParaRPr lang="en-AU" sz="1600" dirty="0"/>
          </a:p>
        </p:txBody>
      </p:sp>
      <p:sp>
        <p:nvSpPr>
          <p:cNvPr id="4" name="Right Arrow 3"/>
          <p:cNvSpPr/>
          <p:nvPr/>
        </p:nvSpPr>
        <p:spPr>
          <a:xfrm>
            <a:off x="2952728" y="3429000"/>
            <a:ext cx="428628" cy="28575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026" name="Picture 2"/>
          <p:cNvPicPr>
            <a:picLocks noChangeAspect="1" noChangeArrowheads="1"/>
          </p:cNvPicPr>
          <p:nvPr/>
        </p:nvPicPr>
        <p:blipFill>
          <a:blip r:embed="rId2" cstate="print"/>
          <a:srcRect/>
          <a:stretch>
            <a:fillRect/>
          </a:stretch>
        </p:blipFill>
        <p:spPr bwMode="auto">
          <a:xfrm>
            <a:off x="3738546" y="3286125"/>
            <a:ext cx="838200" cy="447675"/>
          </a:xfrm>
          <a:prstGeom prst="rect">
            <a:avLst/>
          </a:prstGeom>
          <a:noFill/>
          <a:ln w="9525">
            <a:noFill/>
            <a:miter lim="800000"/>
            <a:headEnd/>
            <a:tailEnd/>
          </a:ln>
        </p:spPr>
      </p:pic>
      <p:pic>
        <p:nvPicPr>
          <p:cNvPr id="1027" name="Picture 3"/>
          <p:cNvPicPr>
            <a:picLocks noChangeAspect="1" noChangeArrowheads="1"/>
          </p:cNvPicPr>
          <p:nvPr/>
        </p:nvPicPr>
        <p:blipFill>
          <a:blip r:embed="rId2" cstate="print"/>
          <a:srcRect/>
          <a:stretch>
            <a:fillRect/>
          </a:stretch>
        </p:blipFill>
        <p:spPr bwMode="auto">
          <a:xfrm>
            <a:off x="5676900" y="3205164"/>
            <a:ext cx="838200" cy="447675"/>
          </a:xfrm>
          <a:prstGeom prst="rect">
            <a:avLst/>
          </a:prstGeom>
          <a:noFill/>
          <a:ln w="9525">
            <a:noFill/>
            <a:miter lim="800000"/>
            <a:headEnd/>
            <a:tailEnd/>
          </a:ln>
        </p:spPr>
      </p:pic>
      <p:sp>
        <p:nvSpPr>
          <p:cNvPr id="7" name="Rounded Rectangle 6"/>
          <p:cNvSpPr/>
          <p:nvPr/>
        </p:nvSpPr>
        <p:spPr>
          <a:xfrm>
            <a:off x="3452794" y="3143248"/>
            <a:ext cx="1214446" cy="8572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uFont typeface="Arial" pitchFamily="34" charset="0"/>
              <a:buChar char="•"/>
            </a:pPr>
            <a:r>
              <a:rPr lang="en-AU" sz="1400" dirty="0"/>
              <a:t>Individuals</a:t>
            </a:r>
          </a:p>
          <a:p>
            <a:pPr algn="ctr">
              <a:buFont typeface="Arial" pitchFamily="34" charset="0"/>
              <a:buChar char="•"/>
            </a:pPr>
            <a:r>
              <a:rPr lang="en-AU" sz="1400" dirty="0"/>
              <a:t>Groups</a:t>
            </a:r>
          </a:p>
          <a:p>
            <a:pPr algn="ctr">
              <a:buFont typeface="Arial" pitchFamily="34" charset="0"/>
              <a:buChar char="•"/>
            </a:pPr>
            <a:r>
              <a:rPr lang="en-AU" sz="1400" dirty="0"/>
              <a:t>Populations</a:t>
            </a:r>
          </a:p>
        </p:txBody>
      </p:sp>
      <p:sp>
        <p:nvSpPr>
          <p:cNvPr id="8" name="Right Arrow 7"/>
          <p:cNvSpPr/>
          <p:nvPr/>
        </p:nvSpPr>
        <p:spPr>
          <a:xfrm>
            <a:off x="4738678" y="3500438"/>
            <a:ext cx="428628" cy="21431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9" name="Rounded Rectangle 8"/>
          <p:cNvSpPr/>
          <p:nvPr/>
        </p:nvSpPr>
        <p:spPr>
          <a:xfrm>
            <a:off x="5167306" y="3000372"/>
            <a:ext cx="1643074" cy="12858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Font typeface="Arial" pitchFamily="34" charset="0"/>
              <a:buChar char="•"/>
            </a:pPr>
            <a:r>
              <a:rPr lang="en-AU" sz="1100" dirty="0"/>
              <a:t>Lifestyle/Behavioural</a:t>
            </a:r>
          </a:p>
          <a:p>
            <a:pPr algn="ctr">
              <a:buFont typeface="Arial" pitchFamily="34" charset="0"/>
              <a:buChar char="•"/>
            </a:pPr>
            <a:r>
              <a:rPr lang="en-AU" sz="1200" dirty="0"/>
              <a:t>Preventative medical</a:t>
            </a:r>
          </a:p>
          <a:p>
            <a:pPr algn="ctr">
              <a:buFont typeface="Arial" pitchFamily="34" charset="0"/>
              <a:buChar char="•"/>
            </a:pPr>
            <a:r>
              <a:rPr lang="en-AU" sz="1200" dirty="0"/>
              <a:t>Public Health</a:t>
            </a:r>
          </a:p>
        </p:txBody>
      </p:sp>
      <p:sp>
        <p:nvSpPr>
          <p:cNvPr id="10" name="Rounded Rectangle 9"/>
          <p:cNvSpPr/>
          <p:nvPr/>
        </p:nvSpPr>
        <p:spPr>
          <a:xfrm>
            <a:off x="6810380" y="1714488"/>
            <a:ext cx="1571636" cy="14287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400" dirty="0"/>
              <a:t>Behavioural adaptations: changes to behaviour that will improve health</a:t>
            </a:r>
          </a:p>
        </p:txBody>
      </p:sp>
      <p:sp>
        <p:nvSpPr>
          <p:cNvPr id="12" name="Rounded Rectangle 11"/>
          <p:cNvSpPr/>
          <p:nvPr/>
        </p:nvSpPr>
        <p:spPr>
          <a:xfrm>
            <a:off x="6881818" y="4214818"/>
            <a:ext cx="1500198" cy="150019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400" dirty="0"/>
              <a:t>Environmental adaptations: Changes to the environment that promote health</a:t>
            </a:r>
          </a:p>
        </p:txBody>
      </p:sp>
      <p:sp>
        <p:nvSpPr>
          <p:cNvPr id="14" name="Rounded Rectangle 13"/>
          <p:cNvSpPr/>
          <p:nvPr/>
        </p:nvSpPr>
        <p:spPr>
          <a:xfrm>
            <a:off x="8310578" y="3214686"/>
            <a:ext cx="928694" cy="92869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200" dirty="0"/>
              <a:t>Better health and well-being</a:t>
            </a:r>
          </a:p>
        </p:txBody>
      </p:sp>
      <p:sp>
        <p:nvSpPr>
          <p:cNvPr id="15" name="Rounded Rectangle 14"/>
          <p:cNvSpPr/>
          <p:nvPr/>
        </p:nvSpPr>
        <p:spPr>
          <a:xfrm>
            <a:off x="9525024" y="3286124"/>
            <a:ext cx="857256" cy="64294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AU" sz="1400" dirty="0"/>
              <a:t>Quality of life</a:t>
            </a:r>
          </a:p>
        </p:txBody>
      </p:sp>
      <p:cxnSp>
        <p:nvCxnSpPr>
          <p:cNvPr id="18" name="Straight Arrow Connector 17"/>
          <p:cNvCxnSpPr/>
          <p:nvPr/>
        </p:nvCxnSpPr>
        <p:spPr>
          <a:xfrm flipV="1">
            <a:off x="6024562" y="2428868"/>
            <a:ext cx="714380" cy="35719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6024562" y="4500570"/>
            <a:ext cx="714380" cy="5715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rot="16200000" flipH="1">
            <a:off x="8417735" y="2893215"/>
            <a:ext cx="285752" cy="21431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5400000" flipH="1" flipV="1">
            <a:off x="8453454" y="4286256"/>
            <a:ext cx="214314" cy="21431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a:off x="9310710" y="3571876"/>
            <a:ext cx="14287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ater in the mountains">
            <a:extLst>
              <a:ext uri="{FF2B5EF4-FFF2-40B4-BE49-F238E27FC236}">
                <a16:creationId xmlns:a16="http://schemas.microsoft.com/office/drawing/2014/main" id="{34694EDF-E831-9D66-85A3-AFF1B46453D2}"/>
              </a:ext>
            </a:extLst>
          </p:cNvPr>
          <p:cNvPicPr>
            <a:picLocks noChangeAspect="1"/>
          </p:cNvPicPr>
          <p:nvPr/>
        </p:nvPicPr>
        <p:blipFill rotWithShape="1">
          <a:blip r:embed="rId2">
            <a:extLst>
              <a:ext uri="{28A0092B-C50C-407E-A947-70E740481C1C}">
                <a14:useLocalDpi xmlns:a14="http://schemas.microsoft.com/office/drawing/2010/main" val="0"/>
              </a:ext>
            </a:extLst>
          </a:blip>
          <a:srcRect l="5884" r="-1" b="-1"/>
          <a:stretch/>
        </p:blipFill>
        <p:spPr>
          <a:xfrm>
            <a:off x="2522356"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3822189" cy="1899912"/>
          </a:xfrm>
        </p:spPr>
        <p:txBody>
          <a:bodyPr>
            <a:normAutofit/>
          </a:bodyPr>
          <a:lstStyle/>
          <a:p>
            <a:r>
              <a:rPr lang="en-AU" sz="3400" b="1">
                <a:effectLst>
                  <a:outerShdw blurRad="38100" dist="38100" dir="2700000" algn="tl">
                    <a:srgbClr val="000000">
                      <a:alpha val="43137"/>
                    </a:srgbClr>
                  </a:outerShdw>
                </a:effectLst>
              </a:rPr>
              <a:t>Lifestyle/behavioural approaches</a:t>
            </a:r>
            <a:endParaRPr lang="en-AU" sz="340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2434201"/>
            <a:ext cx="3822189" cy="3742762"/>
          </a:xfrm>
        </p:spPr>
        <p:txBody>
          <a:bodyPr>
            <a:normAutofit/>
          </a:bodyPr>
          <a:lstStyle/>
          <a:p>
            <a:pPr>
              <a:buNone/>
            </a:pPr>
            <a:r>
              <a:rPr lang="en-AU" sz="1700"/>
              <a:t>    Lifestyle/behavioural approaches are concerned with individuals or groups whose behavioural or social situations place them at greater risk of developing unhealthy lifestyles.</a:t>
            </a:r>
          </a:p>
          <a:p>
            <a:pPr>
              <a:buNone/>
            </a:pPr>
            <a:r>
              <a:rPr lang="en-AU" sz="1700"/>
              <a:t>	These approaches target smaller ‘at-risk’ groups within a population to change their behaviour. This is based on the theory that a change in behaviour of a small percentage of the whole population results in significantly more people changing behaviours.</a:t>
            </a:r>
          </a:p>
          <a:p>
            <a:pPr>
              <a:buNone/>
            </a:pPr>
            <a:r>
              <a:rPr lang="en-AU" sz="1700"/>
              <a: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sz="3100">
                <a:solidFill>
                  <a:srgbClr val="FFFFFF"/>
                </a:solidFill>
              </a:rPr>
              <a:t>Lifestyle/behavioural approaches </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dirty="0">
                <a:solidFill>
                  <a:srgbClr val="000000"/>
                </a:solidFill>
              </a:rPr>
              <a:t>Are directed at improving the health of groups whose behaviours put their health at risk, such as people</a:t>
            </a:r>
          </a:p>
          <a:p>
            <a:r>
              <a:rPr lang="en-GB" sz="2400" dirty="0">
                <a:solidFill>
                  <a:srgbClr val="000000"/>
                </a:solidFill>
              </a:rPr>
              <a:t>Who smoke, </a:t>
            </a:r>
          </a:p>
          <a:p>
            <a:r>
              <a:rPr lang="en-GB" sz="2400" dirty="0">
                <a:solidFill>
                  <a:srgbClr val="000000"/>
                </a:solidFill>
              </a:rPr>
              <a:t>Have poor nutrition, </a:t>
            </a:r>
          </a:p>
          <a:p>
            <a:r>
              <a:rPr lang="en-GB" sz="2400" dirty="0">
                <a:solidFill>
                  <a:srgbClr val="000000"/>
                </a:solidFill>
              </a:rPr>
              <a:t>Physically inactive or misuse substances. </a:t>
            </a:r>
          </a:p>
          <a:p>
            <a:r>
              <a:rPr lang="en-GB" sz="2400" dirty="0">
                <a:solidFill>
                  <a:srgbClr val="000000"/>
                </a:solidFill>
              </a:rPr>
              <a:t>These approaches use health education and social marketing.</a:t>
            </a:r>
          </a:p>
        </p:txBody>
      </p:sp>
    </p:spTree>
    <p:extLst>
      <p:ext uri="{BB962C8B-B14F-4D97-AF65-F5344CB8AC3E}">
        <p14:creationId xmlns:p14="http://schemas.microsoft.com/office/powerpoint/2010/main" val="29781813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9B7115-9AE4-42DB-99AC-EAC624315204}"/>
              </a:ext>
            </a:extLst>
          </p:cNvPr>
          <p:cNvSpPr>
            <a:spLocks noGrp="1"/>
          </p:cNvSpPr>
          <p:nvPr>
            <p:ph type="title"/>
          </p:nvPr>
        </p:nvSpPr>
        <p:spPr>
          <a:xfrm>
            <a:off x="6657716" y="467271"/>
            <a:ext cx="4195674" cy="2052522"/>
          </a:xfrm>
        </p:spPr>
        <p:txBody>
          <a:bodyPr anchor="b">
            <a:normAutofit/>
          </a:bodyPr>
          <a:lstStyle/>
          <a:p>
            <a:r>
              <a:rPr lang="en-GB" sz="5600"/>
              <a:t>Social Marketing</a:t>
            </a:r>
          </a:p>
        </p:txBody>
      </p:sp>
      <p:grpSp>
        <p:nvGrpSpPr>
          <p:cNvPr id="21" name="Group 20">
            <a:extLst>
              <a:ext uri="{FF2B5EF4-FFF2-40B4-BE49-F238E27FC236}">
                <a16:creationId xmlns:a16="http://schemas.microsoft.com/office/drawing/2014/main" id="{05BBA018-FA75-43BF-99E6-1F5245727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2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3"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sp>
        <p:nvSpPr>
          <p:cNvPr id="25" name="Freeform: Shape 24">
            <a:extLst>
              <a:ext uri="{FF2B5EF4-FFF2-40B4-BE49-F238E27FC236}">
                <a16:creationId xmlns:a16="http://schemas.microsoft.com/office/drawing/2014/main" id="{AB673405-BF85-493E-8558-0DCBEDB2B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79610"/>
            <a:ext cx="4831130" cy="4078390"/>
          </a:xfrm>
          <a:custGeom>
            <a:avLst/>
            <a:gdLst>
              <a:gd name="connsiteX0" fmla="*/ 1960035 w 4831130"/>
              <a:gd name="connsiteY0" fmla="*/ 0 h 4078390"/>
              <a:gd name="connsiteX1" fmla="*/ 4831130 w 4831130"/>
              <a:gd name="connsiteY1" fmla="*/ 2871095 h 4078390"/>
              <a:gd name="connsiteX2" fmla="*/ 4605505 w 4831130"/>
              <a:gd name="connsiteY2" fmla="*/ 3988655 h 4078390"/>
              <a:gd name="connsiteX3" fmla="*/ 4562278 w 4831130"/>
              <a:gd name="connsiteY3" fmla="*/ 4078390 h 4078390"/>
              <a:gd name="connsiteX4" fmla="*/ 0 w 4831130"/>
              <a:gd name="connsiteY4" fmla="*/ 4078390 h 4078390"/>
              <a:gd name="connsiteX5" fmla="*/ 0 w 4831130"/>
              <a:gd name="connsiteY5" fmla="*/ 777181 h 4078390"/>
              <a:gd name="connsiteX6" fmla="*/ 133752 w 4831130"/>
              <a:gd name="connsiteY6" fmla="*/ 655619 h 4078390"/>
              <a:gd name="connsiteX7" fmla="*/ 1960035 w 4831130"/>
              <a:gd name="connsiteY7" fmla="*/ 0 h 4078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1130" h="4078390">
                <a:moveTo>
                  <a:pt x="1960035" y="0"/>
                </a:moveTo>
                <a:cubicBezTo>
                  <a:pt x="3545697" y="0"/>
                  <a:pt x="4831130" y="1285433"/>
                  <a:pt x="4831130" y="2871095"/>
                </a:cubicBezTo>
                <a:cubicBezTo>
                  <a:pt x="4831130" y="3267511"/>
                  <a:pt x="4750791" y="3645162"/>
                  <a:pt x="4605505" y="3988655"/>
                </a:cubicBezTo>
                <a:lnTo>
                  <a:pt x="4562278" y="4078390"/>
                </a:lnTo>
                <a:lnTo>
                  <a:pt x="0" y="4078390"/>
                </a:lnTo>
                <a:lnTo>
                  <a:pt x="0" y="777181"/>
                </a:lnTo>
                <a:lnTo>
                  <a:pt x="133752" y="655619"/>
                </a:lnTo>
                <a:cubicBezTo>
                  <a:pt x="630047" y="246040"/>
                  <a:pt x="1266308" y="0"/>
                  <a:pt x="1960035" y="0"/>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7" name="Freeform: Shape 26">
            <a:extLst>
              <a:ext uri="{FF2B5EF4-FFF2-40B4-BE49-F238E27FC236}">
                <a16:creationId xmlns:a16="http://schemas.microsoft.com/office/drawing/2014/main" id="{C64EAE84-A813-4501-BC71-DBD14BA02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59782" y="1"/>
            <a:ext cx="4195674" cy="3095741"/>
          </a:xfrm>
          <a:custGeom>
            <a:avLst/>
            <a:gdLst>
              <a:gd name="connsiteX0" fmla="*/ 252211 w 4195674"/>
              <a:gd name="connsiteY0" fmla="*/ 0 h 3095741"/>
              <a:gd name="connsiteX1" fmla="*/ 3943464 w 4195674"/>
              <a:gd name="connsiteY1" fmla="*/ 0 h 3095741"/>
              <a:gd name="connsiteX2" fmla="*/ 4030816 w 4195674"/>
              <a:gd name="connsiteY2" fmla="*/ 181331 h 3095741"/>
              <a:gd name="connsiteX3" fmla="*/ 4195674 w 4195674"/>
              <a:gd name="connsiteY3" fmla="*/ 997904 h 3095741"/>
              <a:gd name="connsiteX4" fmla="*/ 2097837 w 4195674"/>
              <a:gd name="connsiteY4" fmla="*/ 3095741 h 3095741"/>
              <a:gd name="connsiteX5" fmla="*/ 0 w 4195674"/>
              <a:gd name="connsiteY5" fmla="*/ 997904 h 3095741"/>
              <a:gd name="connsiteX6" fmla="*/ 164859 w 4195674"/>
              <a:gd name="connsiteY6" fmla="*/ 181331 h 3095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5674" h="3095741">
                <a:moveTo>
                  <a:pt x="252211" y="0"/>
                </a:moveTo>
                <a:lnTo>
                  <a:pt x="3943464" y="0"/>
                </a:lnTo>
                <a:lnTo>
                  <a:pt x="4030816" y="181331"/>
                </a:lnTo>
                <a:cubicBezTo>
                  <a:pt x="4136972" y="432313"/>
                  <a:pt x="4195674" y="708253"/>
                  <a:pt x="4195674" y="997904"/>
                </a:cubicBezTo>
                <a:cubicBezTo>
                  <a:pt x="4195674" y="2156507"/>
                  <a:pt x="3256440" y="3095741"/>
                  <a:pt x="2097837" y="3095741"/>
                </a:cubicBezTo>
                <a:cubicBezTo>
                  <a:pt x="939234" y="3095741"/>
                  <a:pt x="0" y="2156507"/>
                  <a:pt x="0" y="997904"/>
                </a:cubicBezTo>
                <a:cubicBezTo>
                  <a:pt x="0" y="708253"/>
                  <a:pt x="58702" y="432313"/>
                  <a:pt x="164859" y="181331"/>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7" name="Graphic 6" descr="Marketing">
            <a:extLst>
              <a:ext uri="{FF2B5EF4-FFF2-40B4-BE49-F238E27FC236}">
                <a16:creationId xmlns:a16="http://schemas.microsoft.com/office/drawing/2014/main" id="{D03DE2B3-5300-4D45-B106-1F6ADE819DB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036211" y="165871"/>
            <a:ext cx="2353922" cy="2353922"/>
          </a:xfrm>
          <a:prstGeom prst="rect">
            <a:avLst/>
          </a:prstGeom>
        </p:spPr>
      </p:pic>
      <p:sp>
        <p:nvSpPr>
          <p:cNvPr id="3" name="Content Placeholder 2">
            <a:extLst>
              <a:ext uri="{FF2B5EF4-FFF2-40B4-BE49-F238E27FC236}">
                <a16:creationId xmlns:a16="http://schemas.microsoft.com/office/drawing/2014/main" id="{4C40B5D3-8C42-4E51-B141-8C26065130C2}"/>
              </a:ext>
            </a:extLst>
          </p:cNvPr>
          <p:cNvSpPr>
            <a:spLocks noGrp="1"/>
          </p:cNvSpPr>
          <p:nvPr>
            <p:ph idx="1"/>
          </p:nvPr>
        </p:nvSpPr>
        <p:spPr>
          <a:xfrm>
            <a:off x="6022261" y="2808949"/>
            <a:ext cx="4831129" cy="3723931"/>
          </a:xfrm>
        </p:spPr>
        <p:txBody>
          <a:bodyPr anchor="t">
            <a:normAutofit/>
          </a:bodyPr>
          <a:lstStyle/>
          <a:p>
            <a:r>
              <a:rPr lang="en-US" sz="1800" dirty="0"/>
              <a:t>Social marketing may broadly be defined as the application of marketing techniques to social problems.</a:t>
            </a:r>
          </a:p>
          <a:p>
            <a:r>
              <a:rPr lang="en-US" sz="1800" dirty="0"/>
              <a:t> It covers a wide variety of disciplines including health education, advertising, economics, business management, scientific research, systems analysis, community </a:t>
            </a:r>
            <a:r>
              <a:rPr lang="en-US" sz="1800" dirty="0" err="1"/>
              <a:t>organisation</a:t>
            </a:r>
            <a:r>
              <a:rPr lang="en-US" sz="1800" dirty="0"/>
              <a:t>, psychology and epidemiology.</a:t>
            </a:r>
          </a:p>
          <a:p>
            <a:r>
              <a:rPr lang="en-US" sz="1800" dirty="0"/>
              <a:t> Social marketing aims to persuade or motivate people to adopt specific courses of action or </a:t>
            </a:r>
            <a:r>
              <a:rPr lang="en-US" sz="1800" dirty="0" err="1"/>
              <a:t>behaviour</a:t>
            </a:r>
            <a:r>
              <a:rPr lang="en-US" sz="1800" dirty="0"/>
              <a:t> which are generally accepted as being beneficial</a:t>
            </a:r>
            <a:endParaRPr lang="en-US" sz="1800" b="0" i="0" dirty="0">
              <a:effectLst/>
              <a:latin typeface="Roboto"/>
            </a:endParaRPr>
          </a:p>
        </p:txBody>
      </p:sp>
      <p:pic>
        <p:nvPicPr>
          <p:cNvPr id="5" name="Picture 4" descr="Speech bubble with hashtag symbol">
            <a:extLst>
              <a:ext uri="{FF2B5EF4-FFF2-40B4-BE49-F238E27FC236}">
                <a16:creationId xmlns:a16="http://schemas.microsoft.com/office/drawing/2014/main" id="{D80D425E-B44C-5CD4-0329-A3F6947718D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8639" y="4165591"/>
            <a:ext cx="2865781" cy="1791113"/>
          </a:xfrm>
          <a:prstGeom prst="rect">
            <a:avLst/>
          </a:prstGeom>
        </p:spPr>
      </p:pic>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solidFill>
                <a:srgbClr val="FFFFFF"/>
              </a:solidFill>
            </a:endParaRPr>
          </a:p>
        </p:txBody>
      </p:sp>
      <p:cxnSp>
        <p:nvCxnSpPr>
          <p:cNvPr id="31" name="Straight Connector 3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99738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2788C7-ABEC-470A-A20E-5C22857DE068}"/>
              </a:ext>
            </a:extLst>
          </p:cNvPr>
          <p:cNvSpPr>
            <a:spLocks noGrp="1"/>
          </p:cNvSpPr>
          <p:nvPr>
            <p:ph type="title"/>
          </p:nvPr>
        </p:nvSpPr>
        <p:spPr>
          <a:xfrm>
            <a:off x="838200" y="365125"/>
            <a:ext cx="5558489" cy="1325563"/>
          </a:xfrm>
        </p:spPr>
        <p:txBody>
          <a:bodyPr>
            <a:normAutofit/>
          </a:bodyPr>
          <a:lstStyle/>
          <a:p>
            <a:r>
              <a:rPr lang="en-GB"/>
              <a:t>Social Marketing</a:t>
            </a:r>
          </a:p>
        </p:txBody>
      </p:sp>
      <p:sp>
        <p:nvSpPr>
          <p:cNvPr id="19" name="Freeform: Shape 1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8CFFB50-3FC3-4088-9061-39DE4BB77393}"/>
              </a:ext>
            </a:extLst>
          </p:cNvPr>
          <p:cNvSpPr>
            <a:spLocks noGrp="1"/>
          </p:cNvSpPr>
          <p:nvPr>
            <p:ph idx="1"/>
          </p:nvPr>
        </p:nvSpPr>
        <p:spPr>
          <a:xfrm>
            <a:off x="838200" y="1825625"/>
            <a:ext cx="5558489" cy="4351338"/>
          </a:xfrm>
        </p:spPr>
        <p:txBody>
          <a:bodyPr>
            <a:normAutofit/>
          </a:bodyPr>
          <a:lstStyle/>
          <a:p>
            <a:r>
              <a:rPr lang="en-US" sz="2400"/>
              <a:t>It cannot create the behaviour, it can only help to gain acceptance and a willingness to adopt the behaviour. </a:t>
            </a:r>
          </a:p>
          <a:p>
            <a:r>
              <a:rPr lang="en-US" sz="2400"/>
              <a:t>Ward (1986), for example, illustrates the use of social marketing in the prevention and control of diseases, First a vaccine must be produced, then social marketing can be used to help gain acceptance of the need for the vaccine, to make resources available for further development, and to create a willingness of both physicians and the public to use it</a:t>
            </a:r>
            <a:endParaRPr lang="en-GB" sz="2400"/>
          </a:p>
        </p:txBody>
      </p:sp>
      <p:sp>
        <p:nvSpPr>
          <p:cNvPr id="21" name="Oval 20">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Block Arc 22">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5" name="Freeform: Shape 24">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27" name="Straight Connector 26">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1" name="Arc 30">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918177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20" name="Group 19">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8" name="Freeform: Shape 27">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1" name="Group 20">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22" name="Group 21">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6" name="Freeform: Shape 25">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3" name="Group 22">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24" name="Freeform: Shape 23">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p:cNvSpPr>
            <a:spLocks noGrp="1"/>
          </p:cNvSpPr>
          <p:nvPr>
            <p:ph type="title"/>
          </p:nvPr>
        </p:nvSpPr>
        <p:spPr>
          <a:xfrm>
            <a:off x="827088" y="1641752"/>
            <a:ext cx="2655887" cy="3213277"/>
          </a:xfrm>
        </p:spPr>
        <p:txBody>
          <a:bodyPr anchor="t">
            <a:normAutofit/>
          </a:bodyPr>
          <a:lstStyle/>
          <a:p>
            <a:r>
              <a:rPr lang="en-GB" sz="4000"/>
              <a:t>Damaging health behaviours.</a:t>
            </a:r>
          </a:p>
        </p:txBody>
      </p:sp>
      <p:sp>
        <p:nvSpPr>
          <p:cNvPr id="3" name="Content Placeholder 2"/>
          <p:cNvSpPr>
            <a:spLocks noGrp="1"/>
          </p:cNvSpPr>
          <p:nvPr>
            <p:ph idx="1"/>
          </p:nvPr>
        </p:nvSpPr>
        <p:spPr>
          <a:xfrm>
            <a:off x="5232401" y="1721579"/>
            <a:ext cx="6140449" cy="3952648"/>
          </a:xfrm>
        </p:spPr>
        <p:txBody>
          <a:bodyPr>
            <a:normAutofit/>
          </a:bodyPr>
          <a:lstStyle/>
          <a:p>
            <a:r>
              <a:rPr lang="en-GB" sz="2400">
                <a:solidFill>
                  <a:schemeClr val="tx1">
                    <a:alpha val="80000"/>
                  </a:schemeClr>
                </a:solidFill>
              </a:rPr>
              <a:t>Smoking has been identified as one of the most significant causes of avoidable death and disease. </a:t>
            </a:r>
          </a:p>
          <a:p>
            <a:r>
              <a:rPr lang="en-GB" sz="2400">
                <a:solidFill>
                  <a:schemeClr val="tx1">
                    <a:alpha val="80000"/>
                  </a:schemeClr>
                </a:solidFill>
              </a:rPr>
              <a:t>Describe some health promotion programs that have been developed to reduce the impact of smoking.</a:t>
            </a:r>
          </a:p>
          <a:p>
            <a:endParaRPr lang="en-GB" sz="2400">
              <a:solidFill>
                <a:schemeClr val="tx1">
                  <a:alpha val="80000"/>
                </a:schemeClr>
              </a:solidFill>
            </a:endParaRPr>
          </a:p>
        </p:txBody>
      </p:sp>
    </p:spTree>
    <p:extLst>
      <p:ext uri="{BB962C8B-B14F-4D97-AF65-F5344CB8AC3E}">
        <p14:creationId xmlns:p14="http://schemas.microsoft.com/office/powerpoint/2010/main" val="3010925565"/>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 name="Title 4"/>
          <p:cNvSpPr>
            <a:spLocks noGrp="1"/>
          </p:cNvSpPr>
          <p:nvPr>
            <p:ph type="title"/>
          </p:nvPr>
        </p:nvSpPr>
        <p:spPr>
          <a:xfrm>
            <a:off x="479394" y="1070800"/>
            <a:ext cx="3939688" cy="5583126"/>
          </a:xfrm>
        </p:spPr>
        <p:txBody>
          <a:bodyPr>
            <a:normAutofit/>
          </a:bodyPr>
          <a:lstStyle/>
          <a:p>
            <a:pPr algn="r"/>
            <a:r>
              <a:rPr lang="en-AU" sz="7400">
                <a:effectLst>
                  <a:outerShdw blurRad="38100" dist="38100" dir="2700000" algn="tl">
                    <a:srgbClr val="000000">
                      <a:alpha val="43137"/>
                    </a:srgbClr>
                  </a:outerShdw>
                </a:effectLst>
              </a:rPr>
              <a:t>Individual lifestyle approach</a:t>
            </a:r>
          </a:p>
        </p:txBody>
      </p:sp>
      <p:cxnSp>
        <p:nvCxnSpPr>
          <p:cNvPr id="23" name="Straight Connector 2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5">
            <a:extLst>
              <a:ext uri="{FF2B5EF4-FFF2-40B4-BE49-F238E27FC236}">
                <a16:creationId xmlns:a16="http://schemas.microsoft.com/office/drawing/2014/main" id="{87054CE1-F172-FB7F-729C-4928AD9A821B}"/>
              </a:ext>
            </a:extLst>
          </p:cNvPr>
          <p:cNvGraphicFramePr>
            <a:graphicFrameLocks noGrp="1"/>
          </p:cNvGraphicFramePr>
          <p:nvPr>
            <p:ph idx="1"/>
            <p:extLst>
              <p:ext uri="{D42A27DB-BD31-4B8C-83A1-F6EECF244321}">
                <p14:modId xmlns:p14="http://schemas.microsoft.com/office/powerpoint/2010/main" val="366554493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AU" dirty="0">
                <a:solidFill>
                  <a:srgbClr val="FFFFFF"/>
                </a:solidFill>
                <a:effectLst>
                  <a:outerShdw blurRad="38100" dist="38100" dir="2700000" algn="tl">
                    <a:srgbClr val="000000">
                      <a:alpha val="43137"/>
                    </a:srgbClr>
                  </a:outerShdw>
                </a:effectLst>
              </a:rPr>
              <a:t>Socio-environmental approach</a:t>
            </a:r>
          </a:p>
        </p:txBody>
      </p:sp>
      <p:sp>
        <p:nvSpPr>
          <p:cNvPr id="3" name="Content Placeholder 2"/>
          <p:cNvSpPr>
            <a:spLocks noGrp="1"/>
          </p:cNvSpPr>
          <p:nvPr>
            <p:ph idx="1"/>
          </p:nvPr>
        </p:nvSpPr>
        <p:spPr>
          <a:xfrm>
            <a:off x="6090574" y="801866"/>
            <a:ext cx="5306084" cy="5230634"/>
          </a:xfrm>
        </p:spPr>
        <p:txBody>
          <a:bodyPr anchor="ctr">
            <a:normAutofit/>
          </a:bodyPr>
          <a:lstStyle/>
          <a:p>
            <a:r>
              <a:rPr lang="en-AU" sz="2200" dirty="0">
                <a:solidFill>
                  <a:srgbClr val="000000"/>
                </a:solidFill>
              </a:rPr>
              <a:t>   The socio-environmental approach promotes health by addressing the social determinants of health, such as access to food, housing, income, employment, transport and education and factors such as addiction, social isolation and early life experiences.</a:t>
            </a:r>
          </a:p>
          <a:p>
            <a:r>
              <a:rPr lang="en-AU" sz="2200" dirty="0">
                <a:solidFill>
                  <a:srgbClr val="000000"/>
                </a:solidFill>
              </a:rPr>
              <a:t> Health promotion actions commonly used in the socio-environmental approach include:</a:t>
            </a:r>
          </a:p>
          <a:p>
            <a:pPr>
              <a:buNone/>
            </a:pPr>
            <a:r>
              <a:rPr lang="en-AU" sz="2200" dirty="0">
                <a:solidFill>
                  <a:srgbClr val="000000"/>
                </a:solidFill>
              </a:rPr>
              <a:t>     • Creating environments that support health (for example, a school providing trees and sheltered areas to protect students and staff from the Sun’s rays)</a:t>
            </a:r>
          </a:p>
          <a:p>
            <a:pPr>
              <a:buNone/>
            </a:pPr>
            <a:r>
              <a:rPr lang="en-AU" sz="2200" dirty="0">
                <a:solidFill>
                  <a:srgbClr val="000000"/>
                </a:solidFill>
              </a:rPr>
              <a: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a:xfrm>
            <a:off x="838200" y="448721"/>
            <a:ext cx="4707671" cy="1225650"/>
          </a:xfrm>
        </p:spPr>
        <p:txBody>
          <a:bodyPr anchor="b">
            <a:normAutofit/>
          </a:bodyPr>
          <a:lstStyle/>
          <a:p>
            <a:r>
              <a:rPr lang="en-GB" sz="3800">
                <a:solidFill>
                  <a:schemeClr val="bg1"/>
                </a:solidFill>
              </a:rPr>
              <a:t>Working at the community level</a:t>
            </a:r>
          </a:p>
        </p:txBody>
      </p:sp>
      <p:cxnSp>
        <p:nvCxnSpPr>
          <p:cNvPr id="21" name="Straight Connector 2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897769" y="1909192"/>
            <a:ext cx="4586513" cy="3647710"/>
          </a:xfrm>
        </p:spPr>
        <p:txBody>
          <a:bodyPr>
            <a:normAutofit/>
          </a:bodyPr>
          <a:lstStyle/>
          <a:p>
            <a:r>
              <a:rPr lang="en-GB" sz="2000">
                <a:solidFill>
                  <a:schemeClr val="bg1"/>
                </a:solidFill>
              </a:rPr>
              <a:t>Working with communities to strengthen their development (for example, a school developing a nutrition policy to promote healthy eating and selling nutritious food in the canteen)</a:t>
            </a:r>
          </a:p>
          <a:p>
            <a:r>
              <a:rPr lang="en-GB" sz="2000">
                <a:solidFill>
                  <a:schemeClr val="bg1"/>
                </a:solidFill>
              </a:rPr>
              <a:t> Advocating for public policy (for example, a school becoming a health promoting school).</a:t>
            </a:r>
          </a:p>
          <a:p>
            <a:r>
              <a:rPr lang="en-GB" sz="2000">
                <a:solidFill>
                  <a:schemeClr val="bg1"/>
                </a:solidFill>
              </a:rPr>
              <a:t>However what about mental health? </a:t>
            </a:r>
          </a:p>
        </p:txBody>
      </p:sp>
      <p:cxnSp>
        <p:nvCxnSpPr>
          <p:cNvPr id="23" name="Straight Connector 2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6" name="Graphic 15" descr="Fruit Bowl">
            <a:extLst>
              <a:ext uri="{FF2B5EF4-FFF2-40B4-BE49-F238E27FC236}">
                <a16:creationId xmlns:a16="http://schemas.microsoft.com/office/drawing/2014/main" id="{2932DF38-F338-1B22-E552-9B902C0675E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25453" y="595726"/>
            <a:ext cx="5666547" cy="5666547"/>
          </a:xfrm>
          <a:prstGeom prst="rect">
            <a:avLst/>
          </a:prstGeom>
        </p:spPr>
      </p:pic>
    </p:spTree>
    <p:extLst>
      <p:ext uri="{BB962C8B-B14F-4D97-AF65-F5344CB8AC3E}">
        <p14:creationId xmlns:p14="http://schemas.microsoft.com/office/powerpoint/2010/main" val="11528120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1" name="Rectangle 2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42FD7A-0BD3-4DE6-9A23-8CAE689E4F40}"/>
              </a:ext>
            </a:extLst>
          </p:cNvPr>
          <p:cNvSpPr>
            <a:spLocks noGrp="1"/>
          </p:cNvSpPr>
          <p:nvPr>
            <p:ph type="title"/>
          </p:nvPr>
        </p:nvSpPr>
        <p:spPr>
          <a:xfrm>
            <a:off x="1043631" y="809898"/>
            <a:ext cx="10173010" cy="1554480"/>
          </a:xfrm>
        </p:spPr>
        <p:txBody>
          <a:bodyPr anchor="ctr">
            <a:normAutofit/>
          </a:bodyPr>
          <a:lstStyle/>
          <a:p>
            <a:r>
              <a:rPr lang="en-GB" sz="4800"/>
              <a:t>Mentally Health Schools Wales </a:t>
            </a:r>
          </a:p>
        </p:txBody>
      </p:sp>
      <p:cxnSp>
        <p:nvCxnSpPr>
          <p:cNvPr id="27" name="Straight Connector 2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4" name="Content Placeholder 2">
            <a:extLst>
              <a:ext uri="{FF2B5EF4-FFF2-40B4-BE49-F238E27FC236}">
                <a16:creationId xmlns:a16="http://schemas.microsoft.com/office/drawing/2014/main" id="{183320C7-728E-BBD7-9929-BEB62F6B49E3}"/>
              </a:ext>
            </a:extLst>
          </p:cNvPr>
          <p:cNvGraphicFramePr>
            <a:graphicFrameLocks noGrp="1"/>
          </p:cNvGraphicFramePr>
          <p:nvPr>
            <p:ph idx="1"/>
            <p:extLst>
              <p:ext uri="{D42A27DB-BD31-4B8C-83A1-F6EECF244321}">
                <p14:modId xmlns:p14="http://schemas.microsoft.com/office/powerpoint/2010/main" val="254512135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71363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mber bottle of gel capsules">
            <a:extLst>
              <a:ext uri="{FF2B5EF4-FFF2-40B4-BE49-F238E27FC236}">
                <a16:creationId xmlns:a16="http://schemas.microsoft.com/office/drawing/2014/main" id="{1225237A-5A40-A804-15F8-C0E2890B2713}"/>
              </a:ext>
            </a:extLst>
          </p:cNvPr>
          <p:cNvPicPr>
            <a:picLocks noChangeAspect="1"/>
          </p:cNvPicPr>
          <p:nvPr/>
        </p:nvPicPr>
        <p:blipFill rotWithShape="1">
          <a:blip r:embed="rId2">
            <a:extLst>
              <a:ext uri="{28A0092B-C50C-407E-A947-70E740481C1C}">
                <a14:useLocalDpi xmlns:a14="http://schemas.microsoft.com/office/drawing/2010/main" val="0"/>
              </a:ext>
            </a:extLst>
          </a:blip>
          <a:srcRect l="5884" r="-1" b="-1"/>
          <a:stretch/>
        </p:blipFill>
        <p:spPr>
          <a:xfrm>
            <a:off x="2522356" y="10"/>
            <a:ext cx="9669642" cy="6857990"/>
          </a:xfrm>
          <a:prstGeom prst="rect">
            <a:avLst/>
          </a:prstGeom>
        </p:spPr>
      </p:pic>
      <p:sp>
        <p:nvSpPr>
          <p:cNvPr id="28" name="Rectangle 2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3822189" cy="1899912"/>
          </a:xfrm>
        </p:spPr>
        <p:txBody>
          <a:bodyPr>
            <a:normAutofit/>
          </a:bodyPr>
          <a:lstStyle/>
          <a:p>
            <a:r>
              <a:rPr lang="en-GB" sz="4000"/>
              <a:t>Substance misuse and harm minimisation </a:t>
            </a:r>
          </a:p>
        </p:txBody>
      </p:sp>
      <p:sp>
        <p:nvSpPr>
          <p:cNvPr id="3" name="Content Placeholder 2"/>
          <p:cNvSpPr>
            <a:spLocks noGrp="1"/>
          </p:cNvSpPr>
          <p:nvPr>
            <p:ph idx="1"/>
          </p:nvPr>
        </p:nvSpPr>
        <p:spPr>
          <a:xfrm>
            <a:off x="838200" y="2434201"/>
            <a:ext cx="3822189" cy="3742762"/>
          </a:xfrm>
        </p:spPr>
        <p:txBody>
          <a:bodyPr>
            <a:normAutofit/>
          </a:bodyPr>
          <a:lstStyle/>
          <a:p>
            <a:r>
              <a:rPr lang="en-GB" sz="2000"/>
              <a:t>A harm-minimisation approach to drug use, for example, involves a range of strategies. These include demand reduction, supply control, controlled use, safer drug use and abstinence.</a:t>
            </a:r>
          </a:p>
          <a:p>
            <a:r>
              <a:rPr lang="en-GB" sz="2000"/>
              <a:t>Does this type of approach encourage drug use? </a:t>
            </a:r>
          </a:p>
          <a:p>
            <a:pPr marL="0" indent="0">
              <a:buNone/>
            </a:pPr>
            <a:endParaRPr lang="en-GB" sz="2000"/>
          </a:p>
        </p:txBody>
      </p:sp>
    </p:spTree>
    <p:extLst>
      <p:ext uri="{BB962C8B-B14F-4D97-AF65-F5344CB8AC3E}">
        <p14:creationId xmlns:p14="http://schemas.microsoft.com/office/powerpoint/2010/main" val="29262503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531610" y="365125"/>
            <a:ext cx="3822189" cy="1899912"/>
          </a:xfrm>
        </p:spPr>
        <p:txBody>
          <a:bodyPr>
            <a:normAutofit/>
          </a:bodyPr>
          <a:lstStyle/>
          <a:p>
            <a:r>
              <a:rPr lang="en-AU" sz="4000">
                <a:effectLst>
                  <a:outerShdw blurRad="38100" dist="38100" dir="2700000" algn="tl">
                    <a:srgbClr val="000000">
                      <a:alpha val="43137"/>
                    </a:srgbClr>
                  </a:outerShdw>
                </a:effectLst>
              </a:rPr>
              <a:t>Harm-minimisation approach</a:t>
            </a:r>
          </a:p>
        </p:txBody>
      </p:sp>
      <p:pic>
        <p:nvPicPr>
          <p:cNvPr id="15" name="Picture 14" descr="Large skydiving group mid-air">
            <a:extLst>
              <a:ext uri="{FF2B5EF4-FFF2-40B4-BE49-F238E27FC236}">
                <a16:creationId xmlns:a16="http://schemas.microsoft.com/office/drawing/2014/main" id="{6EE32BE9-6C82-4588-451D-84DD2661AEB4}"/>
              </a:ext>
            </a:extLst>
          </p:cNvPr>
          <p:cNvPicPr>
            <a:picLocks noChangeAspect="1"/>
          </p:cNvPicPr>
          <p:nvPr/>
        </p:nvPicPr>
        <p:blipFill rotWithShape="1">
          <a:blip r:embed="rId2"/>
          <a:srcRect l="16954" r="15786"/>
          <a:stretch/>
        </p:blipFill>
        <p:spPr>
          <a:xfrm>
            <a:off x="1" y="10"/>
            <a:ext cx="6936390" cy="6857990"/>
          </a:xfrm>
          <a:prstGeom prst="rect">
            <a:avLst/>
          </a:prstGeom>
        </p:spPr>
      </p:pic>
      <p:sp>
        <p:nvSpPr>
          <p:cNvPr id="3" name="Content Placeholder 2"/>
          <p:cNvSpPr>
            <a:spLocks noGrp="1"/>
          </p:cNvSpPr>
          <p:nvPr>
            <p:ph idx="1"/>
          </p:nvPr>
        </p:nvSpPr>
        <p:spPr>
          <a:xfrm>
            <a:off x="7531610" y="2434201"/>
            <a:ext cx="3822189" cy="3742762"/>
          </a:xfrm>
        </p:spPr>
        <p:txBody>
          <a:bodyPr>
            <a:normAutofit/>
          </a:bodyPr>
          <a:lstStyle/>
          <a:p>
            <a:r>
              <a:rPr lang="en-AU" sz="1600"/>
              <a:t>The harm-minimisation approach accepts that, despite our best efforts, some people will choose to engage in risk-taking behaviour, such as drug use or unsafe sexual activity. </a:t>
            </a:r>
          </a:p>
          <a:p>
            <a:pPr>
              <a:buNone/>
            </a:pPr>
            <a:endParaRPr lang="en-AU" sz="1600"/>
          </a:p>
          <a:p>
            <a:r>
              <a:rPr lang="en-AU" sz="1600"/>
              <a:t>The harm minimisation approach aims to reduce the adverse health, social and economic consequences of risk-taking behaviours by minimising or limiting the harms and hazards for both the community and the individual without necessarily eliminating use.</a:t>
            </a:r>
          </a:p>
          <a:p>
            <a:pPr>
              <a:buNone/>
            </a:pPr>
            <a:r>
              <a:rPr lang="en-AU" sz="1600"/>
              <a:t>		</a:t>
            </a:r>
            <a:endParaRPr lang="en-AU" sz="1600" u="sng"/>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AU" b="1">
                <a:solidFill>
                  <a:srgbClr val="FFFFFF"/>
                </a:solidFill>
                <a:effectLst>
                  <a:outerShdw blurRad="38100" dist="38100" dir="2700000" algn="tl">
                    <a:srgbClr val="000000">
                      <a:alpha val="43137"/>
                    </a:srgbClr>
                  </a:outerShdw>
                </a:effectLst>
              </a:rPr>
              <a:t>Preventative medical approaches</a:t>
            </a:r>
            <a:endParaRPr lang="en-AU">
              <a:solidFill>
                <a:srgbClr val="FFFFFF"/>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AU" sz="2000" dirty="0">
                <a:solidFill>
                  <a:srgbClr val="000000"/>
                </a:solidFill>
              </a:rPr>
              <a:t>Preventative medical approaches are the traditional approaches of the health sector, which regards health as the absence of illness and disease. </a:t>
            </a:r>
          </a:p>
          <a:p>
            <a:r>
              <a:rPr lang="en-AU" sz="2000" dirty="0">
                <a:solidFill>
                  <a:srgbClr val="000000"/>
                </a:solidFill>
              </a:rPr>
              <a:t>These approaches are directed at improving physiological risk factors; that is, those relating to the way living things function.</a:t>
            </a:r>
          </a:p>
          <a:p>
            <a:pPr>
              <a:buNone/>
            </a:pPr>
            <a:endParaRPr lang="en-AU" sz="2000" dirty="0">
              <a:solidFill>
                <a:srgbClr val="000000"/>
              </a:solidFill>
            </a:endParaRPr>
          </a:p>
          <a:p>
            <a:r>
              <a:rPr lang="en-AU" sz="2000" dirty="0">
                <a:solidFill>
                  <a:srgbClr val="000000"/>
                </a:solidFill>
              </a:rPr>
              <a:t>Examples are high blood pressure and lack of immunisation. </a:t>
            </a:r>
          </a:p>
          <a:p>
            <a:pPr>
              <a:buNone/>
            </a:pPr>
            <a:endParaRPr lang="en-AU" sz="2000" dirty="0">
              <a:solidFill>
                <a:srgbClr val="000000"/>
              </a:solidFill>
            </a:endParaRPr>
          </a:p>
          <a:p>
            <a:r>
              <a:rPr lang="en-AU" sz="2000" dirty="0">
                <a:solidFill>
                  <a:srgbClr val="000000"/>
                </a:solidFill>
              </a:rPr>
              <a:t>These approaches also focus on the treatment and prevention of disease.</a:t>
            </a:r>
          </a:p>
          <a:p>
            <a:pPr>
              <a:buNone/>
            </a:pPr>
            <a:endParaRPr lang="en-AU" sz="2000" dirty="0">
              <a:solidFill>
                <a:srgbClr val="000000"/>
              </a:solidFill>
            </a:endParaRPr>
          </a:p>
          <a:p>
            <a:pPr>
              <a:buNone/>
            </a:pPr>
            <a:r>
              <a:rPr lang="en-AU" sz="2000" dirty="0">
                <a:solidFill>
                  <a:srgbClr val="000000"/>
                </a:solidFill>
              </a:rPr>
              <a:t>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dels of viruses on line graph">
            <a:extLst>
              <a:ext uri="{FF2B5EF4-FFF2-40B4-BE49-F238E27FC236}">
                <a16:creationId xmlns:a16="http://schemas.microsoft.com/office/drawing/2014/main" id="{78EC2515-4E7C-6FE5-BC85-27F4ADF92944}"/>
              </a:ext>
            </a:extLst>
          </p:cNvPr>
          <p:cNvPicPr>
            <a:picLocks noChangeAspect="1"/>
          </p:cNvPicPr>
          <p:nvPr/>
        </p:nvPicPr>
        <p:blipFill rotWithShape="1">
          <a:blip r:embed="rId2">
            <a:extLst>
              <a:ext uri="{28A0092B-C50C-407E-A947-70E740481C1C}">
                <a14:useLocalDpi xmlns:a14="http://schemas.microsoft.com/office/drawing/2010/main" val="0"/>
              </a:ext>
            </a:extLst>
          </a:blip>
          <a:srcRect l="14656" r="745"/>
          <a:stretch/>
        </p:blipFill>
        <p:spPr>
          <a:xfrm>
            <a:off x="2522356" y="10"/>
            <a:ext cx="9669642" cy="6857990"/>
          </a:xfrm>
          <a:prstGeom prst="rect">
            <a:avLst/>
          </a:prstGeom>
        </p:spPr>
      </p:pic>
      <p:sp>
        <p:nvSpPr>
          <p:cNvPr id="32" name="Rectangle 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3822189" cy="1899912"/>
          </a:xfrm>
        </p:spPr>
        <p:txBody>
          <a:bodyPr>
            <a:normAutofit/>
          </a:bodyPr>
          <a:lstStyle/>
          <a:p>
            <a:r>
              <a:rPr lang="en-AU" sz="4000" b="1">
                <a:effectLst>
                  <a:outerShdw blurRad="38100" dist="38100" dir="2700000" algn="tl">
                    <a:srgbClr val="000000">
                      <a:alpha val="43137"/>
                    </a:srgbClr>
                  </a:outerShdw>
                </a:effectLst>
              </a:rPr>
              <a:t>Public health approaches</a:t>
            </a:r>
            <a:endParaRPr lang="en-AU" sz="400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2434201"/>
            <a:ext cx="3822189" cy="3742762"/>
          </a:xfrm>
        </p:spPr>
        <p:txBody>
          <a:bodyPr>
            <a:normAutofit/>
          </a:bodyPr>
          <a:lstStyle/>
          <a:p>
            <a:r>
              <a:rPr lang="en-AU" sz="2000"/>
              <a:t>Public health approaches aim to provide the maximum benefit for the largest number of people.</a:t>
            </a:r>
          </a:p>
          <a:p>
            <a:r>
              <a:rPr lang="en-AU" sz="2000"/>
              <a:t>They are concerned with preventing disease or injury from occurring or reoccurring, promoting health, and returning health to populations and communities following natural or man-made disasters. </a:t>
            </a:r>
          </a:p>
          <a:p>
            <a:pPr>
              <a:buNone/>
            </a:pPr>
            <a:r>
              <a:rPr lang="en-AU" sz="2000"/>
              <a:t>	</a:t>
            </a:r>
            <a:endParaRPr lang="en-AU" sz="2000" u="sng"/>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TotalTime>
  <Words>1824</Words>
  <Application>Microsoft Office PowerPoint</Application>
  <PresentationFormat>Widescreen</PresentationFormat>
  <Paragraphs>146</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Calibri Light</vt:lpstr>
      <vt:lpstr>Roboto</vt:lpstr>
      <vt:lpstr>Office Theme</vt:lpstr>
      <vt:lpstr>Strategies for promoting Health</vt:lpstr>
      <vt:lpstr>What is health promotion?</vt:lpstr>
      <vt:lpstr>Additional benefits of health promotion</vt:lpstr>
      <vt:lpstr>Health promotion encompasses a range of activities</vt:lpstr>
      <vt:lpstr>Responsibility for health promotion</vt:lpstr>
      <vt:lpstr>Individuals</vt:lpstr>
      <vt:lpstr>Community groups/schools</vt:lpstr>
      <vt:lpstr>Government</vt:lpstr>
      <vt:lpstr>Areas of focus in the community </vt:lpstr>
      <vt:lpstr>Healthy schools, healthy children?</vt:lpstr>
      <vt:lpstr>Supporting young people</vt:lpstr>
      <vt:lpstr>Non-government organisations</vt:lpstr>
      <vt:lpstr>International organisations</vt:lpstr>
      <vt:lpstr>The United Nations (UN) </vt:lpstr>
      <vt:lpstr>Other governing bodies </vt:lpstr>
      <vt:lpstr>Health promotion approaches and strategies</vt:lpstr>
      <vt:lpstr>Health Promotion </vt:lpstr>
      <vt:lpstr>Figure 3.4 A framework for health promotion</vt:lpstr>
      <vt:lpstr>Lifestyle/behavioural approaches</vt:lpstr>
      <vt:lpstr>Lifestyle/behavioural approaches </vt:lpstr>
      <vt:lpstr>Social Marketing</vt:lpstr>
      <vt:lpstr>Social Marketing</vt:lpstr>
      <vt:lpstr>Damaging health behaviours.</vt:lpstr>
      <vt:lpstr>Individual lifestyle approach</vt:lpstr>
      <vt:lpstr>Socio-environmental approach</vt:lpstr>
      <vt:lpstr>Working at the community level</vt:lpstr>
      <vt:lpstr>Mentally Health Schools Wales </vt:lpstr>
      <vt:lpstr>Substance misuse and harm minimisation </vt:lpstr>
      <vt:lpstr>Harm-minimisation approach</vt:lpstr>
      <vt:lpstr>Preventative medical approaches</vt:lpstr>
      <vt:lpstr>Public health approaches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promoting Health</dc:title>
  <dc:creator>Felicity Page</dc:creator>
  <cp:lastModifiedBy>Rachael Rivers</cp:lastModifiedBy>
  <cp:revision>2</cp:revision>
  <dcterms:created xsi:type="dcterms:W3CDTF">2021-02-18T10:28:23Z</dcterms:created>
  <dcterms:modified xsi:type="dcterms:W3CDTF">2023-10-09T14:41:37Z</dcterms:modified>
</cp:coreProperties>
</file>