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59" r:id="rId4"/>
    <p:sldId id="262"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80" r:id="rId19"/>
    <p:sldId id="277" r:id="rId20"/>
    <p:sldId id="278" r:id="rId21"/>
    <p:sldId id="279" r:id="rId22"/>
    <p:sldId id="28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792415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38169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8976633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39232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68223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31356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96467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21502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95229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6529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95951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16/11/2017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7126127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6146743"/>
            <a:ext cx="6400800" cy="600472"/>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482621" y="2564904"/>
            <a:ext cx="8352928" cy="1872208"/>
          </a:xfrm>
          <a:prstGeom prst="rect">
            <a:avLst/>
          </a:prstGeom>
        </p:spPr>
        <p:txBody>
          <a:bodyPr vert="horz">
            <a:normAutofit fontScale="92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a:solidFill>
                  <a:prstClr val="black"/>
                </a:solidFill>
              </a:rPr>
              <a:t>Lecture </a:t>
            </a:r>
            <a:r>
              <a:rPr lang="en-GB" sz="3600" dirty="0">
                <a:solidFill>
                  <a:prstClr val="black"/>
                </a:solidFill>
              </a:rPr>
              <a:t>8</a:t>
            </a:r>
            <a:r>
              <a:rPr lang="en-GB" sz="3600" smtClean="0">
                <a:solidFill>
                  <a:prstClr val="black"/>
                </a:solidFill>
              </a:rPr>
              <a:t> </a:t>
            </a:r>
            <a:r>
              <a:rPr lang="en-GB" sz="3600" dirty="0">
                <a:solidFill>
                  <a:prstClr val="black"/>
                </a:solidFill>
              </a:rPr>
              <a:t>– </a:t>
            </a:r>
            <a:r>
              <a:rPr lang="en-GB" sz="3600" dirty="0" smtClean="0">
                <a:solidFill>
                  <a:prstClr val="black"/>
                </a:solidFill>
              </a:rPr>
              <a:t>Bathing in Antiquity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084284" y="3682522"/>
            <a:ext cx="4895512" cy="2194750"/>
          </a:xfrm>
          <a:prstGeom prst="rect">
            <a:avLst/>
          </a:prstGeom>
        </p:spPr>
      </p:pic>
    </p:spTree>
    <p:extLst>
      <p:ext uri="{BB962C8B-B14F-4D97-AF65-F5344CB8AC3E}">
        <p14:creationId xmlns:p14="http://schemas.microsoft.com/office/powerpoint/2010/main" val="525376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Bathing in the Greek World</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54298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36104"/>
          </a:xfrm>
        </p:spPr>
        <p:txBody>
          <a:bodyPr/>
          <a:lstStyle/>
          <a:p>
            <a:r>
              <a:rPr lang="en-GB" dirty="0" smtClean="0">
                <a:solidFill>
                  <a:schemeClr val="bg1"/>
                </a:solidFill>
              </a:rPr>
              <a:t>Sports and Cleanliness</a:t>
            </a:r>
            <a:endParaRPr lang="en-GB" dirty="0">
              <a:solidFill>
                <a:schemeClr val="bg1"/>
              </a:solidFill>
            </a:endParaRPr>
          </a:p>
        </p:txBody>
      </p:sp>
      <p:sp>
        <p:nvSpPr>
          <p:cNvPr id="3" name="Content Placeholder 2"/>
          <p:cNvSpPr>
            <a:spLocks noGrp="1"/>
          </p:cNvSpPr>
          <p:nvPr>
            <p:ph idx="1"/>
          </p:nvPr>
        </p:nvSpPr>
        <p:spPr>
          <a:xfrm>
            <a:off x="-33518" y="1164904"/>
            <a:ext cx="3813430" cy="5693096"/>
          </a:xfrm>
        </p:spPr>
        <p:txBody>
          <a:bodyPr>
            <a:normAutofit lnSpcReduction="10000"/>
          </a:bodyPr>
          <a:lstStyle/>
          <a:p>
            <a:r>
              <a:rPr lang="en-GB" dirty="0">
                <a:solidFill>
                  <a:schemeClr val="bg1"/>
                </a:solidFill>
              </a:rPr>
              <a:t>Communal bathing in the Gymnasium – exercise followed by washing down. </a:t>
            </a:r>
          </a:p>
          <a:p>
            <a:endParaRPr lang="en-GB" sz="1000" dirty="0">
              <a:solidFill>
                <a:schemeClr val="bg1"/>
              </a:solidFill>
            </a:endParaRPr>
          </a:p>
          <a:p>
            <a:r>
              <a:rPr lang="en-GB" dirty="0" smtClean="0">
                <a:solidFill>
                  <a:schemeClr val="bg1"/>
                </a:solidFill>
              </a:rPr>
              <a:t>Rub </a:t>
            </a:r>
            <a:r>
              <a:rPr lang="en-GB" dirty="0">
                <a:solidFill>
                  <a:schemeClr val="bg1"/>
                </a:solidFill>
              </a:rPr>
              <a:t>oil, and sometimes perfume, on each other then remove it with a </a:t>
            </a:r>
            <a:r>
              <a:rPr lang="en-GB" dirty="0" err="1">
                <a:solidFill>
                  <a:schemeClr val="bg1"/>
                </a:solidFill>
              </a:rPr>
              <a:t>strigil</a:t>
            </a:r>
            <a:r>
              <a:rPr lang="en-GB" dirty="0">
                <a:solidFill>
                  <a:schemeClr val="bg1"/>
                </a:solidFill>
              </a:rPr>
              <a:t> – a curved tool designed to remove sweat and dirt from the body. </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5" y="1268760"/>
            <a:ext cx="5026631" cy="17140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3076322"/>
            <a:ext cx="2520248" cy="30485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6303" y="3092793"/>
            <a:ext cx="2376264" cy="3032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a:xfrm>
            <a:off x="3923928" y="6210165"/>
            <a:ext cx="2736304" cy="647835"/>
          </a:xfrm>
          <a:prstGeom prst="rect">
            <a:avLst/>
          </a:prstGeom>
        </p:spPr>
        <p:txBody>
          <a:bodyPr vert="horz">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Red-figure Attic vase c. 460 BC – Vatican Museum. </a:t>
            </a:r>
            <a:endParaRPr lang="en-GB" dirty="0">
              <a:solidFill>
                <a:schemeClr val="bg1"/>
              </a:solidFill>
            </a:endParaRPr>
          </a:p>
        </p:txBody>
      </p:sp>
      <p:sp>
        <p:nvSpPr>
          <p:cNvPr id="8" name="Content Placeholder 3"/>
          <p:cNvSpPr txBox="1">
            <a:spLocks/>
          </p:cNvSpPr>
          <p:nvPr/>
        </p:nvSpPr>
        <p:spPr>
          <a:xfrm>
            <a:off x="6660232" y="6147405"/>
            <a:ext cx="2376264" cy="647836"/>
          </a:xfrm>
          <a:prstGeom prst="rect">
            <a:avLst/>
          </a:prstGeom>
        </p:spPr>
        <p:txBody>
          <a:bodyPr>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Bronze </a:t>
            </a:r>
            <a:r>
              <a:rPr lang="en-GB" dirty="0" err="1" smtClean="0">
                <a:solidFill>
                  <a:schemeClr val="bg1"/>
                </a:solidFill>
              </a:rPr>
              <a:t>strigil</a:t>
            </a:r>
            <a:r>
              <a:rPr lang="en-GB" dirty="0" smtClean="0">
                <a:solidFill>
                  <a:schemeClr val="bg1"/>
                </a:solidFill>
              </a:rPr>
              <a:t> c. first century AD – Walters Art Museum. </a:t>
            </a:r>
            <a:endParaRPr lang="en-GB" dirty="0">
              <a:solidFill>
                <a:schemeClr val="bg1"/>
              </a:solidFill>
            </a:endParaRPr>
          </a:p>
        </p:txBody>
      </p:sp>
    </p:spTree>
    <p:extLst>
      <p:ext uri="{BB962C8B-B14F-4D97-AF65-F5344CB8AC3E}">
        <p14:creationId xmlns:p14="http://schemas.microsoft.com/office/powerpoint/2010/main" val="4289401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solidFill>
                  <a:schemeClr val="bg1"/>
                </a:solidFill>
              </a:rPr>
              <a:t>Development of Public Baths</a:t>
            </a:r>
            <a:endParaRPr lang="en-GB" dirty="0">
              <a:solidFill>
                <a:schemeClr val="bg1"/>
              </a:solidFill>
            </a:endParaRPr>
          </a:p>
        </p:txBody>
      </p:sp>
      <p:sp>
        <p:nvSpPr>
          <p:cNvPr id="3" name="Content Placeholder 2"/>
          <p:cNvSpPr>
            <a:spLocks noGrp="1"/>
          </p:cNvSpPr>
          <p:nvPr>
            <p:ph idx="1"/>
          </p:nvPr>
        </p:nvSpPr>
        <p:spPr>
          <a:xfrm>
            <a:off x="107504" y="913902"/>
            <a:ext cx="8928992" cy="1684784"/>
          </a:xfrm>
        </p:spPr>
        <p:txBody>
          <a:bodyPr>
            <a:normAutofit/>
          </a:bodyPr>
          <a:lstStyle/>
          <a:p>
            <a:r>
              <a:rPr lang="en-GB" sz="2500" dirty="0" smtClean="0">
                <a:solidFill>
                  <a:schemeClr val="bg1"/>
                </a:solidFill>
              </a:rPr>
              <a:t>Archaeological and literary evidence attest the existence of public baths outside the </a:t>
            </a:r>
            <a:r>
              <a:rPr lang="en-GB" sz="2500" dirty="0" err="1" smtClean="0">
                <a:solidFill>
                  <a:schemeClr val="bg1"/>
                </a:solidFill>
              </a:rPr>
              <a:t>Dipylon</a:t>
            </a:r>
            <a:r>
              <a:rPr lang="en-GB" sz="2500" dirty="0" smtClean="0">
                <a:solidFill>
                  <a:schemeClr val="bg1"/>
                </a:solidFill>
              </a:rPr>
              <a:t> Gate in Athens from fifth century BC onwards.</a:t>
            </a:r>
          </a:p>
          <a:p>
            <a:endParaRPr lang="en-GB" dirty="0">
              <a:solidFill>
                <a:schemeClr val="bg1"/>
              </a:solidFill>
            </a:endParaRPr>
          </a:p>
        </p:txBody>
      </p:sp>
      <p:pic>
        <p:nvPicPr>
          <p:cNvPr id="1026" name="Picture 2"/>
          <p:cNvPicPr>
            <a:picLocks noChangeAspect="1" noChangeArrowheads="1"/>
          </p:cNvPicPr>
          <p:nvPr/>
        </p:nvPicPr>
        <p:blipFill rotWithShape="1">
          <a:blip r:embed="rId2" cstate="print"/>
          <a:srcRect l="48980"/>
          <a:stretch/>
        </p:blipFill>
        <p:spPr bwMode="auto">
          <a:xfrm>
            <a:off x="7020272" y="1867850"/>
            <a:ext cx="1800200" cy="2590800"/>
          </a:xfrm>
          <a:prstGeom prst="rect">
            <a:avLst/>
          </a:prstGeom>
          <a:noFill/>
          <a:ln w="9525">
            <a:noFill/>
            <a:miter lim="800000"/>
            <a:headEnd/>
            <a:tailEnd/>
          </a:ln>
        </p:spPr>
      </p:pic>
      <p:sp>
        <p:nvSpPr>
          <p:cNvPr id="5" name="Rectangle 4"/>
          <p:cNvSpPr/>
          <p:nvPr/>
        </p:nvSpPr>
        <p:spPr>
          <a:xfrm>
            <a:off x="7092280" y="4469586"/>
            <a:ext cx="1850834" cy="646331"/>
          </a:xfrm>
          <a:prstGeom prst="rect">
            <a:avLst/>
          </a:prstGeom>
        </p:spPr>
        <p:txBody>
          <a:bodyPr wrap="square">
            <a:spAutoFit/>
          </a:bodyPr>
          <a:lstStyle/>
          <a:p>
            <a:r>
              <a:rPr lang="en-GB" dirty="0" err="1" smtClean="0">
                <a:solidFill>
                  <a:schemeClr val="bg1"/>
                </a:solidFill>
              </a:rPr>
              <a:t>Gortys</a:t>
            </a:r>
            <a:r>
              <a:rPr lang="en-GB" dirty="0" smtClean="0">
                <a:solidFill>
                  <a:schemeClr val="bg1"/>
                </a:solidFill>
              </a:rPr>
              <a:t> </a:t>
            </a:r>
            <a:r>
              <a:rPr lang="en-GB" dirty="0">
                <a:solidFill>
                  <a:schemeClr val="bg1"/>
                </a:solidFill>
              </a:rPr>
              <a:t>(Crete) c. </a:t>
            </a:r>
            <a:r>
              <a:rPr lang="en-GB" dirty="0" smtClean="0">
                <a:solidFill>
                  <a:schemeClr val="bg1"/>
                </a:solidFill>
              </a:rPr>
              <a:t>4</a:t>
            </a:r>
            <a:r>
              <a:rPr lang="en-GB" baseline="30000" dirty="0" smtClean="0">
                <a:solidFill>
                  <a:schemeClr val="bg1"/>
                </a:solidFill>
              </a:rPr>
              <a:t>th</a:t>
            </a:r>
            <a:r>
              <a:rPr lang="en-GB" dirty="0" smtClean="0">
                <a:solidFill>
                  <a:schemeClr val="bg1"/>
                </a:solidFill>
              </a:rPr>
              <a:t>-2</a:t>
            </a:r>
            <a:r>
              <a:rPr lang="en-GB" baseline="30000" dirty="0" smtClean="0">
                <a:solidFill>
                  <a:schemeClr val="bg1"/>
                </a:solidFill>
              </a:rPr>
              <a:t>nd</a:t>
            </a:r>
            <a:r>
              <a:rPr lang="en-GB" dirty="0" smtClean="0">
                <a:solidFill>
                  <a:schemeClr val="bg1"/>
                </a:solidFill>
              </a:rPr>
              <a:t> c </a:t>
            </a:r>
            <a:r>
              <a:rPr lang="en-GB" dirty="0">
                <a:solidFill>
                  <a:schemeClr val="bg1"/>
                </a:solidFill>
              </a:rPr>
              <a:t>BC. </a:t>
            </a:r>
          </a:p>
        </p:txBody>
      </p:sp>
      <p:sp>
        <p:nvSpPr>
          <p:cNvPr id="6" name="Rectangle 5"/>
          <p:cNvSpPr/>
          <p:nvPr/>
        </p:nvSpPr>
        <p:spPr>
          <a:xfrm>
            <a:off x="107504" y="2204864"/>
            <a:ext cx="4968552" cy="2862322"/>
          </a:xfrm>
          <a:prstGeom prst="rect">
            <a:avLst/>
          </a:prstGeom>
        </p:spPr>
        <p:txBody>
          <a:bodyPr wrap="square">
            <a:spAutoFit/>
          </a:bodyPr>
          <a:lstStyle/>
          <a:p>
            <a:r>
              <a:rPr lang="en-GB" sz="2000" dirty="0" smtClean="0">
                <a:solidFill>
                  <a:schemeClr val="bg1"/>
                </a:solidFill>
              </a:rPr>
              <a:t>“</a:t>
            </a:r>
            <a:r>
              <a:rPr lang="en-GB" sz="2000" dirty="0" err="1" smtClean="0">
                <a:solidFill>
                  <a:schemeClr val="bg1"/>
                </a:solidFill>
              </a:rPr>
              <a:t>Hiero</a:t>
            </a:r>
            <a:r>
              <a:rPr lang="en-GB" sz="2000" dirty="0" smtClean="0">
                <a:solidFill>
                  <a:schemeClr val="bg1"/>
                </a:solidFill>
              </a:rPr>
              <a:t> </a:t>
            </a:r>
            <a:r>
              <a:rPr lang="en-GB" sz="2000" dirty="0">
                <a:solidFill>
                  <a:schemeClr val="bg1"/>
                </a:solidFill>
              </a:rPr>
              <a:t>was indignant at the </a:t>
            </a:r>
            <a:r>
              <a:rPr lang="en-GB" sz="2000" dirty="0" smtClean="0">
                <a:solidFill>
                  <a:schemeClr val="bg1"/>
                </a:solidFill>
              </a:rPr>
              <a:t>fraud… [he] requested </a:t>
            </a:r>
            <a:r>
              <a:rPr lang="en-GB" sz="2000" dirty="0">
                <a:solidFill>
                  <a:schemeClr val="bg1"/>
                </a:solidFill>
              </a:rPr>
              <a:t>Archimedes would undertake to give it his </a:t>
            </a:r>
            <a:r>
              <a:rPr lang="en-GB" sz="2000" dirty="0" smtClean="0">
                <a:solidFill>
                  <a:schemeClr val="bg1"/>
                </a:solidFill>
              </a:rPr>
              <a:t>attention… [Archimedes] </a:t>
            </a:r>
            <a:r>
              <a:rPr lang="en-GB" sz="2000" b="1" dirty="0" smtClean="0">
                <a:solidFill>
                  <a:schemeClr val="bg1"/>
                </a:solidFill>
              </a:rPr>
              <a:t>by </a:t>
            </a:r>
            <a:r>
              <a:rPr lang="en-GB" sz="2000" b="1" dirty="0">
                <a:solidFill>
                  <a:schemeClr val="bg1"/>
                </a:solidFill>
              </a:rPr>
              <a:t>chance went to a bath, and being in the vessel, perceived that, as his body became immersed, the water ran out of the </a:t>
            </a:r>
            <a:r>
              <a:rPr lang="en-GB" sz="2000" b="1" dirty="0" smtClean="0">
                <a:solidFill>
                  <a:schemeClr val="bg1"/>
                </a:solidFill>
              </a:rPr>
              <a:t>vessel</a:t>
            </a:r>
            <a:r>
              <a:rPr lang="en-GB" sz="2000" dirty="0" smtClean="0">
                <a:solidFill>
                  <a:schemeClr val="bg1"/>
                </a:solidFill>
              </a:rPr>
              <a:t>… [he] leapt </a:t>
            </a:r>
            <a:r>
              <a:rPr lang="en-GB" sz="2000" dirty="0">
                <a:solidFill>
                  <a:schemeClr val="bg1"/>
                </a:solidFill>
              </a:rPr>
              <a:t>out of the vessel in joy, and, returning home </a:t>
            </a:r>
            <a:r>
              <a:rPr lang="en-GB" sz="2000" dirty="0" smtClean="0">
                <a:solidFill>
                  <a:schemeClr val="bg1"/>
                </a:solidFill>
              </a:rPr>
              <a:t>naked… </a:t>
            </a:r>
            <a:r>
              <a:rPr lang="en-GB" sz="2000" dirty="0" err="1">
                <a:solidFill>
                  <a:schemeClr val="bg1"/>
                </a:solidFill>
              </a:rPr>
              <a:t>εὕρηκ</a:t>
            </a:r>
            <a:r>
              <a:rPr lang="en-GB" sz="2000" dirty="0">
                <a:solidFill>
                  <a:schemeClr val="bg1"/>
                </a:solidFill>
              </a:rPr>
              <a:t>α (I have found </a:t>
            </a:r>
            <a:r>
              <a:rPr lang="en-GB" sz="2000" dirty="0" smtClean="0">
                <a:solidFill>
                  <a:schemeClr val="bg1"/>
                </a:solidFill>
              </a:rPr>
              <a:t>it). </a:t>
            </a:r>
            <a:r>
              <a:rPr lang="en-GB" sz="2000" dirty="0">
                <a:solidFill>
                  <a:schemeClr val="bg1"/>
                </a:solidFill>
              </a:rPr>
              <a:t>– </a:t>
            </a:r>
            <a:r>
              <a:rPr lang="en-GB" sz="2000" b="1" dirty="0" smtClean="0">
                <a:solidFill>
                  <a:schemeClr val="bg1"/>
                </a:solidFill>
              </a:rPr>
              <a:t>Vitruvius 9.10</a:t>
            </a:r>
            <a:r>
              <a:rPr lang="en-GB" sz="2000" b="1" i="1" dirty="0">
                <a:solidFill>
                  <a:schemeClr val="bg1"/>
                </a:solidFill>
              </a:rPr>
              <a:t>. </a:t>
            </a:r>
            <a:r>
              <a:rPr lang="en-GB" sz="2000" dirty="0" smtClean="0">
                <a:solidFill>
                  <a:schemeClr val="bg1"/>
                </a:solidFill>
              </a:rPr>
              <a:t> </a:t>
            </a:r>
            <a:endParaRPr lang="en-GB" sz="2000" dirty="0">
              <a:solidFill>
                <a:schemeClr val="bg1"/>
              </a:solidFill>
            </a:endParaRPr>
          </a:p>
        </p:txBody>
      </p:sp>
      <p:sp>
        <p:nvSpPr>
          <p:cNvPr id="7" name="Content Placeholder 2"/>
          <p:cNvSpPr txBox="1">
            <a:spLocks/>
          </p:cNvSpPr>
          <p:nvPr/>
        </p:nvSpPr>
        <p:spPr>
          <a:xfrm>
            <a:off x="107504" y="5530487"/>
            <a:ext cx="8835610" cy="1251580"/>
          </a:xfrm>
          <a:prstGeom prst="rect">
            <a:avLst/>
          </a:prstGeom>
        </p:spPr>
        <p:txBody>
          <a:bodyPr vert="horz">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400" dirty="0" smtClean="0">
                <a:solidFill>
                  <a:schemeClr val="bg1"/>
                </a:solidFill>
              </a:rPr>
              <a:t>“[Just-Discourse speaking] But you [Unjust Discourse] teach the children of to-day to bundle themselves quickly into their clothes, and I am enraged when I see them at the </a:t>
            </a:r>
            <a:r>
              <a:rPr lang="en-GB" sz="3400" dirty="0" err="1" smtClean="0">
                <a:solidFill>
                  <a:schemeClr val="bg1"/>
                </a:solidFill>
              </a:rPr>
              <a:t>Panathenae</a:t>
            </a:r>
            <a:r>
              <a:rPr lang="en-GB" sz="3400" dirty="0" smtClean="0">
                <a:solidFill>
                  <a:schemeClr val="bg1"/>
                </a:solidFill>
              </a:rPr>
              <a:t> forgetting Athena while they dance… follow justice and truth; you will then be able to shun the public place, </a:t>
            </a:r>
            <a:r>
              <a:rPr lang="en-GB" sz="3400" b="1" dirty="0" smtClean="0">
                <a:solidFill>
                  <a:schemeClr val="bg1"/>
                </a:solidFill>
              </a:rPr>
              <a:t>to refrain from the baths</a:t>
            </a:r>
            <a:r>
              <a:rPr lang="en-GB" sz="3400" dirty="0" smtClean="0">
                <a:solidFill>
                  <a:schemeClr val="bg1"/>
                </a:solidFill>
              </a:rPr>
              <a:t>…” – </a:t>
            </a:r>
            <a:r>
              <a:rPr lang="en-GB" sz="3400" b="1" dirty="0" smtClean="0">
                <a:solidFill>
                  <a:schemeClr val="bg1"/>
                </a:solidFill>
              </a:rPr>
              <a:t>Aristophanes </a:t>
            </a:r>
            <a:r>
              <a:rPr lang="en-GB" sz="3400" b="1" i="1" dirty="0" smtClean="0">
                <a:solidFill>
                  <a:schemeClr val="bg1"/>
                </a:solidFill>
              </a:rPr>
              <a:t>Clouds. </a:t>
            </a:r>
            <a:endParaRPr lang="en-GB" sz="3400" dirty="0">
              <a:solidFill>
                <a:schemeClr val="bg1"/>
              </a:solidFill>
            </a:endParaRPr>
          </a:p>
        </p:txBody>
      </p:sp>
      <p:sp>
        <p:nvSpPr>
          <p:cNvPr id="8" name="Title 1"/>
          <p:cNvSpPr txBox="1">
            <a:spLocks/>
          </p:cNvSpPr>
          <p:nvPr/>
        </p:nvSpPr>
        <p:spPr>
          <a:xfrm>
            <a:off x="457200" y="4970377"/>
            <a:ext cx="8229600" cy="750789"/>
          </a:xfrm>
          <a:prstGeom prst="rect">
            <a:avLst/>
          </a:prstGeom>
        </p:spPr>
        <p:txBody>
          <a:bodyPr vert="horz" anchor="ctr">
            <a:normAutofit/>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sz="2000" dirty="0" smtClean="0">
                <a:solidFill>
                  <a:schemeClr val="bg1"/>
                </a:solidFill>
              </a:rPr>
              <a:t>Hot Baths as Morally Dubious</a:t>
            </a:r>
            <a:endParaRPr lang="en-GB" sz="2000" dirty="0">
              <a:solidFill>
                <a:schemeClr val="bg1"/>
              </a:solidFill>
            </a:endParaRPr>
          </a:p>
        </p:txBody>
      </p:sp>
      <p:pic>
        <p:nvPicPr>
          <p:cNvPr id="4" name="Picture 3"/>
          <p:cNvPicPr>
            <a:picLocks noChangeAspect="1"/>
          </p:cNvPicPr>
          <p:nvPr/>
        </p:nvPicPr>
        <p:blipFill>
          <a:blip r:embed="rId3"/>
          <a:stretch>
            <a:fillRect/>
          </a:stretch>
        </p:blipFill>
        <p:spPr>
          <a:xfrm>
            <a:off x="5109852" y="1864424"/>
            <a:ext cx="1724397" cy="2594226"/>
          </a:xfrm>
          <a:prstGeom prst="rect">
            <a:avLst/>
          </a:prstGeom>
        </p:spPr>
      </p:pic>
      <p:sp>
        <p:nvSpPr>
          <p:cNvPr id="10" name="Rectangle 9"/>
          <p:cNvSpPr/>
          <p:nvPr/>
        </p:nvSpPr>
        <p:spPr>
          <a:xfrm>
            <a:off x="5083779" y="4469586"/>
            <a:ext cx="1850834" cy="646331"/>
          </a:xfrm>
          <a:prstGeom prst="rect">
            <a:avLst/>
          </a:prstGeom>
        </p:spPr>
        <p:txBody>
          <a:bodyPr wrap="square">
            <a:spAutoFit/>
          </a:bodyPr>
          <a:lstStyle/>
          <a:p>
            <a:r>
              <a:rPr lang="en-GB" dirty="0" smtClean="0">
                <a:solidFill>
                  <a:schemeClr val="bg1"/>
                </a:solidFill>
              </a:rPr>
              <a:t>Gela (Sicily) </a:t>
            </a:r>
            <a:r>
              <a:rPr lang="en-GB" dirty="0">
                <a:solidFill>
                  <a:schemeClr val="bg1"/>
                </a:solidFill>
              </a:rPr>
              <a:t>c. </a:t>
            </a:r>
            <a:r>
              <a:rPr lang="en-GB" dirty="0" smtClean="0">
                <a:solidFill>
                  <a:schemeClr val="bg1"/>
                </a:solidFill>
              </a:rPr>
              <a:t>4</a:t>
            </a:r>
            <a:r>
              <a:rPr lang="en-GB" baseline="30000" dirty="0" smtClean="0">
                <a:solidFill>
                  <a:schemeClr val="bg1"/>
                </a:solidFill>
              </a:rPr>
              <a:t>th</a:t>
            </a:r>
            <a:r>
              <a:rPr lang="en-GB" dirty="0">
                <a:solidFill>
                  <a:schemeClr val="bg1"/>
                </a:solidFill>
              </a:rPr>
              <a:t> </a:t>
            </a:r>
            <a:r>
              <a:rPr lang="en-GB" dirty="0" smtClean="0">
                <a:solidFill>
                  <a:schemeClr val="bg1"/>
                </a:solidFill>
              </a:rPr>
              <a:t>c </a:t>
            </a:r>
            <a:r>
              <a:rPr lang="en-GB" dirty="0">
                <a:solidFill>
                  <a:schemeClr val="bg1"/>
                </a:solidFill>
              </a:rPr>
              <a:t>BC. </a:t>
            </a:r>
          </a:p>
        </p:txBody>
      </p:sp>
    </p:spTree>
    <p:extLst>
      <p:ext uri="{BB962C8B-B14F-4D97-AF65-F5344CB8AC3E}">
        <p14:creationId xmlns:p14="http://schemas.microsoft.com/office/powerpoint/2010/main" val="1100078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fontScale="90000"/>
          </a:bodyPr>
          <a:lstStyle/>
          <a:p>
            <a:r>
              <a:rPr lang="en-GB" dirty="0" smtClean="0">
                <a:solidFill>
                  <a:schemeClr val="bg1"/>
                </a:solidFill>
              </a:rPr>
              <a:t>Greek Baths in the Imperial Period</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a:bodyPr>
          <a:lstStyle/>
          <a:p>
            <a:r>
              <a:rPr lang="en-GB" dirty="0">
                <a:solidFill>
                  <a:schemeClr val="bg1"/>
                </a:solidFill>
              </a:rPr>
              <a:t>Construction of baths under Imperial or local benefaction (civic </a:t>
            </a:r>
            <a:r>
              <a:rPr lang="en-GB" dirty="0" err="1">
                <a:solidFill>
                  <a:schemeClr val="bg1"/>
                </a:solidFill>
              </a:rPr>
              <a:t>euergetism</a:t>
            </a:r>
            <a:r>
              <a:rPr lang="en-GB" dirty="0">
                <a:solidFill>
                  <a:schemeClr val="bg1"/>
                </a:solidFill>
              </a:rPr>
              <a:t>). </a:t>
            </a:r>
          </a:p>
          <a:p>
            <a:pPr marL="137160" indent="0">
              <a:buNone/>
            </a:pPr>
            <a:endParaRPr lang="en-GB" sz="1200" dirty="0" smtClean="0">
              <a:solidFill>
                <a:schemeClr val="bg1"/>
              </a:solidFill>
            </a:endParaRPr>
          </a:p>
          <a:p>
            <a:pPr marL="137160" indent="0">
              <a:buNone/>
            </a:pPr>
            <a:r>
              <a:rPr lang="en-GB" dirty="0" smtClean="0">
                <a:solidFill>
                  <a:schemeClr val="bg1"/>
                </a:solidFill>
              </a:rPr>
              <a:t>“</a:t>
            </a:r>
            <a:r>
              <a:rPr lang="en-GB" dirty="0">
                <a:solidFill>
                  <a:schemeClr val="bg1"/>
                </a:solidFill>
              </a:rPr>
              <a:t>The emperor Caesar Flavius </a:t>
            </a:r>
            <a:r>
              <a:rPr lang="en-GB" dirty="0" err="1">
                <a:solidFill>
                  <a:schemeClr val="bg1"/>
                </a:solidFill>
              </a:rPr>
              <a:t>Vespasianus</a:t>
            </a:r>
            <a:r>
              <a:rPr lang="en-GB" dirty="0">
                <a:solidFill>
                  <a:schemeClr val="bg1"/>
                </a:solidFill>
              </a:rPr>
              <a:t> Augustus built the bath from the money saved by him for the city.” – </a:t>
            </a:r>
            <a:r>
              <a:rPr lang="en-GB" dirty="0" err="1">
                <a:solidFill>
                  <a:schemeClr val="bg1"/>
                </a:solidFill>
              </a:rPr>
              <a:t>Cadyanda</a:t>
            </a:r>
            <a:r>
              <a:rPr lang="en-GB" dirty="0">
                <a:solidFill>
                  <a:schemeClr val="bg1"/>
                </a:solidFill>
              </a:rPr>
              <a:t>, Lycia – </a:t>
            </a:r>
            <a:r>
              <a:rPr lang="en-GB" b="1" i="1" dirty="0">
                <a:solidFill>
                  <a:schemeClr val="bg1"/>
                </a:solidFill>
              </a:rPr>
              <a:t>IGRR </a:t>
            </a:r>
            <a:r>
              <a:rPr lang="en-GB" b="1" dirty="0">
                <a:solidFill>
                  <a:schemeClr val="bg1"/>
                </a:solidFill>
              </a:rPr>
              <a:t>3.507. </a:t>
            </a:r>
            <a:endParaRPr lang="en-GB" dirty="0">
              <a:solidFill>
                <a:schemeClr val="bg1"/>
              </a:solidFill>
            </a:endParaRPr>
          </a:p>
          <a:p>
            <a:pPr marL="137160" indent="0">
              <a:buNone/>
            </a:pPr>
            <a:endParaRPr lang="en-GB" sz="1200" dirty="0" smtClean="0">
              <a:solidFill>
                <a:schemeClr val="bg1"/>
              </a:solidFill>
            </a:endParaRPr>
          </a:p>
          <a:p>
            <a:pPr marL="137160" indent="0">
              <a:buNone/>
            </a:pPr>
            <a:r>
              <a:rPr lang="en-GB" dirty="0" smtClean="0">
                <a:solidFill>
                  <a:schemeClr val="bg1"/>
                </a:solidFill>
              </a:rPr>
              <a:t>“</a:t>
            </a:r>
            <a:r>
              <a:rPr lang="en-GB" dirty="0" err="1">
                <a:solidFill>
                  <a:schemeClr val="bg1"/>
                </a:solidFill>
              </a:rPr>
              <a:t>Proklos</a:t>
            </a:r>
            <a:r>
              <a:rPr lang="en-GB" dirty="0">
                <a:solidFill>
                  <a:schemeClr val="bg1"/>
                </a:solidFill>
              </a:rPr>
              <a:t> </a:t>
            </a:r>
            <a:r>
              <a:rPr lang="en-GB" dirty="0" err="1">
                <a:solidFill>
                  <a:schemeClr val="bg1"/>
                </a:solidFill>
              </a:rPr>
              <a:t>Bito</a:t>
            </a:r>
            <a:r>
              <a:rPr lang="en-GB" dirty="0">
                <a:solidFill>
                  <a:schemeClr val="bg1"/>
                </a:solidFill>
              </a:rPr>
              <a:t>, in three years, built the Bath of Imperial Apollo and </a:t>
            </a:r>
            <a:r>
              <a:rPr lang="en-GB" dirty="0" err="1">
                <a:solidFill>
                  <a:schemeClr val="bg1"/>
                </a:solidFill>
              </a:rPr>
              <a:t>Serapis</a:t>
            </a:r>
            <a:r>
              <a:rPr lang="en-GB" dirty="0">
                <a:solidFill>
                  <a:schemeClr val="bg1"/>
                </a:solidFill>
              </a:rPr>
              <a:t>, along with all its decorations, after Titus </a:t>
            </a:r>
            <a:r>
              <a:rPr lang="en-GB" dirty="0" err="1">
                <a:solidFill>
                  <a:schemeClr val="bg1"/>
                </a:solidFill>
              </a:rPr>
              <a:t>Catius</a:t>
            </a:r>
            <a:r>
              <a:rPr lang="en-GB" dirty="0">
                <a:solidFill>
                  <a:schemeClr val="bg1"/>
                </a:solidFill>
              </a:rPr>
              <a:t>, the benefactor and patron, proposed it.” – Smyrna (west coast of Turkey) - </a:t>
            </a:r>
            <a:r>
              <a:rPr lang="en-GB" b="1" i="1" dirty="0">
                <a:solidFill>
                  <a:schemeClr val="bg1"/>
                </a:solidFill>
              </a:rPr>
              <a:t>IGRR </a:t>
            </a:r>
            <a:r>
              <a:rPr lang="en-GB" b="1" dirty="0">
                <a:solidFill>
                  <a:schemeClr val="bg1"/>
                </a:solidFill>
              </a:rPr>
              <a:t>4.1440. </a:t>
            </a:r>
            <a:endParaRPr lang="en-GB" dirty="0">
              <a:solidFill>
                <a:schemeClr val="bg1"/>
              </a:solidFill>
            </a:endParaRPr>
          </a:p>
        </p:txBody>
      </p:sp>
    </p:spTree>
    <p:extLst>
      <p:ext uri="{BB962C8B-B14F-4D97-AF65-F5344CB8AC3E}">
        <p14:creationId xmlns:p14="http://schemas.microsoft.com/office/powerpoint/2010/main" val="926817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The Development of Bathing in Italy</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90153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Gymnasia/</a:t>
            </a:r>
            <a:r>
              <a:rPr lang="en-GB" dirty="0" err="1" smtClean="0">
                <a:solidFill>
                  <a:schemeClr val="bg1"/>
                </a:solidFill>
              </a:rPr>
              <a:t>Palaestra</a:t>
            </a:r>
            <a:r>
              <a:rPr lang="en-GB" dirty="0" smtClean="0">
                <a:solidFill>
                  <a:schemeClr val="bg1"/>
                </a:solidFill>
              </a:rPr>
              <a:t> in Italy</a:t>
            </a:r>
            <a:endParaRPr lang="en-GB" dirty="0">
              <a:solidFill>
                <a:schemeClr val="bg1"/>
              </a:solidFill>
            </a:endParaRPr>
          </a:p>
        </p:txBody>
      </p:sp>
      <p:sp>
        <p:nvSpPr>
          <p:cNvPr id="3" name="Content Placeholder 2"/>
          <p:cNvSpPr>
            <a:spLocks noGrp="1"/>
          </p:cNvSpPr>
          <p:nvPr>
            <p:ph idx="1"/>
          </p:nvPr>
        </p:nvSpPr>
        <p:spPr>
          <a:xfrm>
            <a:off x="323528" y="1600200"/>
            <a:ext cx="8640960" cy="4997152"/>
          </a:xfrm>
        </p:spPr>
        <p:txBody>
          <a:bodyPr>
            <a:normAutofit/>
          </a:bodyPr>
          <a:lstStyle/>
          <a:p>
            <a:r>
              <a:rPr lang="en-GB" dirty="0" smtClean="0">
                <a:solidFill>
                  <a:schemeClr val="bg1"/>
                </a:solidFill>
              </a:rPr>
              <a:t>Gymnasia/</a:t>
            </a:r>
            <a:r>
              <a:rPr lang="en-GB" dirty="0" err="1" smtClean="0">
                <a:solidFill>
                  <a:schemeClr val="bg1"/>
                </a:solidFill>
              </a:rPr>
              <a:t>Palaestra</a:t>
            </a:r>
            <a:r>
              <a:rPr lang="en-GB" dirty="0" smtClean="0">
                <a:solidFill>
                  <a:schemeClr val="bg1"/>
                </a:solidFill>
              </a:rPr>
              <a:t> found in Hellenised parts of Italy in the Republic, e.g. Campania.</a:t>
            </a:r>
          </a:p>
          <a:p>
            <a:pPr>
              <a:buNone/>
            </a:pPr>
            <a:endParaRPr lang="en-GB" sz="1200" dirty="0" smtClean="0">
              <a:solidFill>
                <a:schemeClr val="bg1"/>
              </a:solidFill>
            </a:endParaRPr>
          </a:p>
          <a:p>
            <a:r>
              <a:rPr lang="en-GB" dirty="0" smtClean="0">
                <a:solidFill>
                  <a:schemeClr val="bg1"/>
                </a:solidFill>
              </a:rPr>
              <a:t>Republican period baths at Pompeii – Region VIII, </a:t>
            </a:r>
            <a:r>
              <a:rPr lang="en-GB" dirty="0" err="1" smtClean="0">
                <a:solidFill>
                  <a:schemeClr val="bg1"/>
                </a:solidFill>
              </a:rPr>
              <a:t>Stabian</a:t>
            </a:r>
            <a:r>
              <a:rPr lang="en-GB" dirty="0" smtClean="0">
                <a:solidFill>
                  <a:schemeClr val="bg1"/>
                </a:solidFill>
              </a:rPr>
              <a:t> Baths, Forum Baths.</a:t>
            </a:r>
          </a:p>
          <a:p>
            <a:pPr marL="0">
              <a:buNone/>
            </a:pPr>
            <a:endParaRPr lang="en-GB" sz="1200" dirty="0" smtClean="0">
              <a:solidFill>
                <a:schemeClr val="bg1"/>
              </a:solidFill>
            </a:endParaRPr>
          </a:p>
          <a:p>
            <a:pPr marL="0">
              <a:buNone/>
            </a:pPr>
            <a:r>
              <a:rPr lang="en-GB" dirty="0" smtClean="0">
                <a:solidFill>
                  <a:schemeClr val="bg1"/>
                </a:solidFill>
              </a:rPr>
              <a:t>“Though not used by the people of Italy, it seems proper that I should explain the form of the </a:t>
            </a:r>
            <a:r>
              <a:rPr lang="en-GB" dirty="0" err="1" smtClean="0">
                <a:solidFill>
                  <a:schemeClr val="bg1"/>
                </a:solidFill>
              </a:rPr>
              <a:t>palaestra</a:t>
            </a:r>
            <a:r>
              <a:rPr lang="en-GB" dirty="0" smtClean="0">
                <a:solidFill>
                  <a:schemeClr val="bg1"/>
                </a:solidFill>
              </a:rPr>
              <a:t>, and describe the mode in which it was constructed by the Greeks… adjoining that is the </a:t>
            </a:r>
            <a:r>
              <a:rPr lang="en-GB" dirty="0" err="1" smtClean="0">
                <a:solidFill>
                  <a:schemeClr val="bg1"/>
                </a:solidFill>
              </a:rPr>
              <a:t>frigidarium</a:t>
            </a:r>
            <a:r>
              <a:rPr lang="en-GB" dirty="0" smtClean="0">
                <a:solidFill>
                  <a:schemeClr val="bg1"/>
                </a:solidFill>
              </a:rPr>
              <a:t>…on the other side is the hot bath…” – </a:t>
            </a:r>
            <a:r>
              <a:rPr lang="en-GB" b="1" dirty="0" smtClean="0">
                <a:solidFill>
                  <a:schemeClr val="bg1"/>
                </a:solidFill>
              </a:rPr>
              <a:t>Vitruvius </a:t>
            </a:r>
            <a:r>
              <a:rPr lang="en-GB" b="1" i="1" dirty="0" smtClean="0">
                <a:solidFill>
                  <a:schemeClr val="bg1"/>
                </a:solidFill>
              </a:rPr>
              <a:t>On Architecture </a:t>
            </a:r>
            <a:r>
              <a:rPr lang="en-GB" b="1" dirty="0" smtClean="0">
                <a:solidFill>
                  <a:schemeClr val="bg1"/>
                </a:solidFill>
              </a:rPr>
              <a:t>5.11</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373080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Italian Inventiveness? </a:t>
            </a:r>
            <a:endParaRPr lang="en-GB" dirty="0">
              <a:solidFill>
                <a:schemeClr val="bg1"/>
              </a:solidFill>
            </a:endParaRPr>
          </a:p>
        </p:txBody>
      </p:sp>
      <p:sp>
        <p:nvSpPr>
          <p:cNvPr id="3" name="Content Placeholder 2"/>
          <p:cNvSpPr>
            <a:spLocks noGrp="1"/>
          </p:cNvSpPr>
          <p:nvPr>
            <p:ph idx="1"/>
          </p:nvPr>
        </p:nvSpPr>
        <p:spPr>
          <a:xfrm>
            <a:off x="251520" y="1600200"/>
            <a:ext cx="8640960" cy="4997152"/>
          </a:xfrm>
        </p:spPr>
        <p:txBody>
          <a:bodyPr>
            <a:normAutofit fontScale="92500" lnSpcReduction="20000"/>
          </a:bodyPr>
          <a:lstStyle/>
          <a:p>
            <a:r>
              <a:rPr lang="en-GB" dirty="0" smtClean="0">
                <a:solidFill>
                  <a:schemeClr val="bg1"/>
                </a:solidFill>
              </a:rPr>
              <a:t>Vitruvius credits </a:t>
            </a:r>
            <a:r>
              <a:rPr lang="en-GB" dirty="0" err="1" smtClean="0">
                <a:solidFill>
                  <a:schemeClr val="bg1"/>
                </a:solidFill>
              </a:rPr>
              <a:t>Sergius</a:t>
            </a:r>
            <a:r>
              <a:rPr lang="en-GB" dirty="0" smtClean="0">
                <a:solidFill>
                  <a:schemeClr val="bg1"/>
                </a:solidFill>
              </a:rPr>
              <a:t> </a:t>
            </a:r>
            <a:r>
              <a:rPr lang="en-GB" dirty="0" err="1" smtClean="0">
                <a:solidFill>
                  <a:schemeClr val="bg1"/>
                </a:solidFill>
              </a:rPr>
              <a:t>Orata</a:t>
            </a:r>
            <a:r>
              <a:rPr lang="en-GB" dirty="0" smtClean="0">
                <a:solidFill>
                  <a:schemeClr val="bg1"/>
                </a:solidFill>
              </a:rPr>
              <a:t> (early-1</a:t>
            </a:r>
            <a:r>
              <a:rPr lang="en-GB" baseline="30000" dirty="0" smtClean="0">
                <a:solidFill>
                  <a:schemeClr val="bg1"/>
                </a:solidFill>
              </a:rPr>
              <a:t>st</a:t>
            </a:r>
            <a:r>
              <a:rPr lang="en-GB" dirty="0" smtClean="0">
                <a:solidFill>
                  <a:schemeClr val="bg1"/>
                </a:solidFill>
              </a:rPr>
              <a:t> century BC) with development of sweat-baths and the hypocaust (floor heating).</a:t>
            </a:r>
          </a:p>
          <a:p>
            <a:endParaRPr lang="en-GB" sz="1200" dirty="0" smtClean="0">
              <a:solidFill>
                <a:schemeClr val="bg1"/>
              </a:solidFill>
            </a:endParaRPr>
          </a:p>
          <a:p>
            <a:r>
              <a:rPr lang="en-GB" dirty="0" err="1" smtClean="0">
                <a:solidFill>
                  <a:schemeClr val="bg1"/>
                </a:solidFill>
              </a:rPr>
              <a:t>Stabian</a:t>
            </a:r>
            <a:r>
              <a:rPr lang="en-GB" dirty="0" smtClean="0">
                <a:solidFill>
                  <a:schemeClr val="bg1"/>
                </a:solidFill>
              </a:rPr>
              <a:t> baths - Pompeii (late-2</a:t>
            </a:r>
            <a:r>
              <a:rPr lang="en-GB" baseline="30000" dirty="0" smtClean="0">
                <a:solidFill>
                  <a:schemeClr val="bg1"/>
                </a:solidFill>
              </a:rPr>
              <a:t>nd</a:t>
            </a:r>
            <a:r>
              <a:rPr lang="en-GB" dirty="0" smtClean="0">
                <a:solidFill>
                  <a:schemeClr val="bg1"/>
                </a:solidFill>
              </a:rPr>
              <a:t> century BC); Greek Baths – Olympia (c.100 BC). </a:t>
            </a:r>
          </a:p>
          <a:p>
            <a:endParaRPr lang="en-GB" sz="1200" dirty="0" smtClean="0">
              <a:solidFill>
                <a:schemeClr val="bg1"/>
              </a:solidFill>
            </a:endParaRPr>
          </a:p>
          <a:p>
            <a:r>
              <a:rPr lang="en-GB" dirty="0" smtClean="0">
                <a:solidFill>
                  <a:schemeClr val="bg1"/>
                </a:solidFill>
              </a:rPr>
              <a:t>Primitive form of under-floor heating at Gela, Sicily – c.310-280 BC.</a:t>
            </a:r>
          </a:p>
          <a:p>
            <a:endParaRPr lang="en-GB" sz="1200" dirty="0" smtClean="0">
              <a:solidFill>
                <a:schemeClr val="bg1"/>
              </a:solidFill>
            </a:endParaRPr>
          </a:p>
          <a:p>
            <a:r>
              <a:rPr lang="en-GB" dirty="0" smtClean="0">
                <a:solidFill>
                  <a:schemeClr val="bg1"/>
                </a:solidFill>
              </a:rPr>
              <a:t>Thermo-mineral regions of </a:t>
            </a:r>
            <a:r>
              <a:rPr lang="en-GB" dirty="0" err="1" smtClean="0">
                <a:solidFill>
                  <a:schemeClr val="bg1"/>
                </a:solidFill>
              </a:rPr>
              <a:t>Baiae</a:t>
            </a:r>
            <a:r>
              <a:rPr lang="en-GB" dirty="0" smtClean="0">
                <a:solidFill>
                  <a:schemeClr val="bg1"/>
                </a:solidFill>
              </a:rPr>
              <a:t> </a:t>
            </a:r>
            <a:r>
              <a:rPr lang="en-GB" dirty="0" smtClean="0">
                <a:solidFill>
                  <a:schemeClr val="bg1"/>
                </a:solidFill>
              </a:rPr>
              <a:t>(Naples region Volcanic).</a:t>
            </a:r>
            <a:endParaRPr lang="en-GB" dirty="0" smtClean="0">
              <a:solidFill>
                <a:schemeClr val="bg1"/>
              </a:solidFill>
            </a:endParaRPr>
          </a:p>
          <a:p>
            <a:endParaRPr lang="en-GB" sz="1200" dirty="0" smtClean="0">
              <a:solidFill>
                <a:schemeClr val="bg1"/>
              </a:solidFill>
            </a:endParaRPr>
          </a:p>
          <a:p>
            <a:r>
              <a:rPr lang="en-GB" dirty="0" smtClean="0">
                <a:solidFill>
                  <a:schemeClr val="bg1"/>
                </a:solidFill>
              </a:rPr>
              <a:t>Rustic </a:t>
            </a:r>
            <a:r>
              <a:rPr lang="en-GB" i="1" dirty="0" smtClean="0">
                <a:solidFill>
                  <a:schemeClr val="bg1"/>
                </a:solidFill>
              </a:rPr>
              <a:t>caldarium </a:t>
            </a:r>
            <a:r>
              <a:rPr lang="en-GB" dirty="0" smtClean="0">
                <a:solidFill>
                  <a:schemeClr val="bg1"/>
                </a:solidFill>
              </a:rPr>
              <a:t>seen in rural houses/villas in Campania and Latium – circular camber covered by a dome – located next to kitchen. </a:t>
            </a:r>
            <a:endParaRPr lang="en-GB" dirty="0">
              <a:solidFill>
                <a:schemeClr val="bg1"/>
              </a:solidFill>
            </a:endParaRPr>
          </a:p>
        </p:txBody>
      </p:sp>
    </p:spTree>
    <p:extLst>
      <p:ext uri="{BB962C8B-B14F-4D97-AF65-F5344CB8AC3E}">
        <p14:creationId xmlns:p14="http://schemas.microsoft.com/office/powerpoint/2010/main" val="4123188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1128"/>
            <a:ext cx="8229600" cy="1143000"/>
          </a:xfrm>
        </p:spPr>
        <p:txBody>
          <a:bodyPr/>
          <a:lstStyle/>
          <a:p>
            <a:r>
              <a:rPr lang="en-GB" dirty="0" smtClean="0">
                <a:solidFill>
                  <a:schemeClr val="bg1"/>
                </a:solidFill>
              </a:rPr>
              <a:t>Hypocaust</a:t>
            </a:r>
            <a:endParaRPr lang="en-GB" dirty="0">
              <a:solidFill>
                <a:schemeClr val="bg1"/>
              </a:solidFill>
            </a:endParaRPr>
          </a:p>
        </p:txBody>
      </p:sp>
      <p:sp>
        <p:nvSpPr>
          <p:cNvPr id="4" name="Content Placeholder 3"/>
          <p:cNvSpPr>
            <a:spLocks noGrp="1"/>
          </p:cNvSpPr>
          <p:nvPr>
            <p:ph sz="half" idx="1"/>
          </p:nvPr>
        </p:nvSpPr>
        <p:spPr>
          <a:xfrm>
            <a:off x="100805" y="1114411"/>
            <a:ext cx="4824536" cy="3340653"/>
          </a:xfrm>
        </p:spPr>
        <p:txBody>
          <a:bodyPr>
            <a:normAutofit lnSpcReduction="10000"/>
          </a:bodyPr>
          <a:lstStyle/>
          <a:p>
            <a:r>
              <a:rPr lang="en-GB" dirty="0" smtClean="0">
                <a:solidFill>
                  <a:schemeClr val="bg1"/>
                </a:solidFill>
              </a:rPr>
              <a:t>A system where the floor of room is supported by short pillars with spaces in-between.</a:t>
            </a:r>
          </a:p>
          <a:p>
            <a:endParaRPr lang="en-GB" sz="200" dirty="0" smtClean="0">
              <a:solidFill>
                <a:schemeClr val="bg1"/>
              </a:solidFill>
            </a:endParaRPr>
          </a:p>
          <a:p>
            <a:r>
              <a:rPr lang="en-GB" dirty="0" smtClean="0">
                <a:solidFill>
                  <a:schemeClr val="bg1"/>
                </a:solidFill>
              </a:rPr>
              <a:t>This space if filled with hot gasses from a furnace.</a:t>
            </a:r>
          </a:p>
          <a:p>
            <a:endParaRPr lang="en-GB" sz="200" dirty="0" smtClean="0">
              <a:solidFill>
                <a:schemeClr val="bg1"/>
              </a:solidFill>
            </a:endParaRPr>
          </a:p>
          <a:p>
            <a:r>
              <a:rPr lang="en-GB" dirty="0" smtClean="0">
                <a:solidFill>
                  <a:schemeClr val="bg1"/>
                </a:solidFill>
              </a:rPr>
              <a:t>Terracotta pipes for circulation of air.</a:t>
            </a:r>
            <a:endParaRPr lang="en-GB" dirty="0">
              <a:solidFill>
                <a:schemeClr val="bg1"/>
              </a:solidFill>
            </a:endParaRPr>
          </a:p>
        </p:txBody>
      </p:sp>
      <p:pic>
        <p:nvPicPr>
          <p:cNvPr id="2050" name="Picture 2"/>
          <p:cNvPicPr>
            <a:picLocks noGrp="1" noChangeAspect="1" noChangeArrowheads="1"/>
          </p:cNvPicPr>
          <p:nvPr>
            <p:ph sz="half" idx="2"/>
          </p:nvPr>
        </p:nvPicPr>
        <p:blipFill>
          <a:blip r:embed="rId2" cstate="print"/>
          <a:srcRect l="4119" t="3372" r="2534" b="6112"/>
          <a:stretch>
            <a:fillRect/>
          </a:stretch>
        </p:blipFill>
        <p:spPr bwMode="auto">
          <a:xfrm>
            <a:off x="5018646" y="1114411"/>
            <a:ext cx="3888432" cy="5194909"/>
          </a:xfrm>
          <a:prstGeom prst="rect">
            <a:avLst/>
          </a:prstGeom>
          <a:noFill/>
          <a:ln w="9525">
            <a:noFill/>
            <a:miter lim="800000"/>
            <a:headEnd/>
            <a:tailEnd/>
          </a:ln>
          <a:scene3d>
            <a:camera prst="orthographicFront">
              <a:rot lat="0" lon="0" rev="60000"/>
            </a:camera>
            <a:lightRig rig="threePt" dir="t"/>
          </a:scene3d>
        </p:spPr>
      </p:pic>
      <p:sp>
        <p:nvSpPr>
          <p:cNvPr id="8" name="Rectangle 7"/>
          <p:cNvSpPr/>
          <p:nvPr/>
        </p:nvSpPr>
        <p:spPr>
          <a:xfrm>
            <a:off x="5580111" y="6386171"/>
            <a:ext cx="2765501" cy="369332"/>
          </a:xfrm>
          <a:prstGeom prst="rect">
            <a:avLst/>
          </a:prstGeom>
        </p:spPr>
        <p:txBody>
          <a:bodyPr wrap="none">
            <a:spAutoFit/>
          </a:bodyPr>
          <a:lstStyle/>
          <a:p>
            <a:r>
              <a:rPr lang="en-GB" dirty="0" smtClean="0">
                <a:solidFill>
                  <a:schemeClr val="bg1"/>
                </a:solidFill>
              </a:rPr>
              <a:t>Image from </a:t>
            </a:r>
            <a:r>
              <a:rPr lang="en-GB" dirty="0" err="1" smtClean="0">
                <a:solidFill>
                  <a:schemeClr val="bg1"/>
                </a:solidFill>
              </a:rPr>
              <a:t>Yegül</a:t>
            </a:r>
            <a:r>
              <a:rPr lang="en-GB" dirty="0" smtClean="0">
                <a:solidFill>
                  <a:schemeClr val="bg1"/>
                </a:solidFill>
              </a:rPr>
              <a:t> (1992) </a:t>
            </a:r>
            <a:endParaRPr lang="en-GB" dirty="0">
              <a:solidFill>
                <a:schemeClr val="bg1"/>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7" y="4467505"/>
            <a:ext cx="2131947" cy="2057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86097" y="4462073"/>
            <a:ext cx="2101927" cy="2063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85896" y="6488668"/>
            <a:ext cx="1861407" cy="369332"/>
          </a:xfrm>
          <a:prstGeom prst="rect">
            <a:avLst/>
          </a:prstGeom>
        </p:spPr>
        <p:txBody>
          <a:bodyPr wrap="none">
            <a:spAutoFit/>
          </a:bodyPr>
          <a:lstStyle/>
          <a:p>
            <a:r>
              <a:rPr lang="en-GB" dirty="0" err="1" smtClean="0">
                <a:solidFill>
                  <a:schemeClr val="bg1"/>
                </a:solidFill>
              </a:rPr>
              <a:t>Limyra</a:t>
            </a:r>
            <a:r>
              <a:rPr lang="en-GB" dirty="0" smtClean="0">
                <a:solidFill>
                  <a:schemeClr val="bg1"/>
                </a:solidFill>
              </a:rPr>
              <a:t> in Lycia </a:t>
            </a:r>
            <a:endParaRPr lang="en-GB" dirty="0">
              <a:solidFill>
                <a:schemeClr val="bg1"/>
              </a:solidFill>
            </a:endParaRPr>
          </a:p>
        </p:txBody>
      </p:sp>
      <p:sp>
        <p:nvSpPr>
          <p:cNvPr id="10" name="Rectangle 9"/>
          <p:cNvSpPr/>
          <p:nvPr/>
        </p:nvSpPr>
        <p:spPr>
          <a:xfrm>
            <a:off x="2971623" y="6488668"/>
            <a:ext cx="1733167" cy="369332"/>
          </a:xfrm>
          <a:prstGeom prst="rect">
            <a:avLst/>
          </a:prstGeom>
        </p:spPr>
        <p:txBody>
          <a:bodyPr wrap="none">
            <a:spAutoFit/>
          </a:bodyPr>
          <a:lstStyle/>
          <a:p>
            <a:r>
              <a:rPr lang="en-GB" dirty="0" smtClean="0">
                <a:solidFill>
                  <a:schemeClr val="bg1"/>
                </a:solidFill>
              </a:rPr>
              <a:t>Fiesole in Italy </a:t>
            </a:r>
            <a:endParaRPr lang="en-GB" dirty="0">
              <a:solidFill>
                <a:schemeClr val="bg1"/>
              </a:solidFill>
            </a:endParaRPr>
          </a:p>
        </p:txBody>
      </p:sp>
    </p:spTree>
    <p:extLst>
      <p:ext uri="{BB962C8B-B14F-4D97-AF65-F5344CB8AC3E}">
        <p14:creationId xmlns:p14="http://schemas.microsoft.com/office/powerpoint/2010/main" val="3029067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Baths in Rome</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14592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4800926"/>
          </a:xfrm>
        </p:spPr>
        <p:txBody>
          <a:bodyPr>
            <a:normAutofit fontScale="85000" lnSpcReduction="20000"/>
          </a:bodyPr>
          <a:lstStyle/>
          <a:p>
            <a:r>
              <a:rPr lang="en-GB" dirty="0" smtClean="0">
                <a:solidFill>
                  <a:schemeClr val="bg1"/>
                </a:solidFill>
              </a:rPr>
              <a:t>There was 170 small baths (</a:t>
            </a:r>
            <a:r>
              <a:rPr lang="en-GB" i="1" dirty="0" err="1" smtClean="0">
                <a:solidFill>
                  <a:schemeClr val="bg1"/>
                </a:solidFill>
              </a:rPr>
              <a:t>balneae</a:t>
            </a:r>
            <a:r>
              <a:rPr lang="en-GB" dirty="0" smtClean="0">
                <a:solidFill>
                  <a:schemeClr val="bg1"/>
                </a:solidFill>
              </a:rPr>
              <a:t>) in Rome in Agrippa’s census of 33 BC and 856 by late antique period – </a:t>
            </a:r>
            <a:r>
              <a:rPr lang="en-GB" i="1" dirty="0" err="1" smtClean="0">
                <a:solidFill>
                  <a:schemeClr val="bg1"/>
                </a:solidFill>
              </a:rPr>
              <a:t>Notitia</a:t>
            </a:r>
            <a:r>
              <a:rPr lang="en-GB" i="1" dirty="0" smtClean="0">
                <a:solidFill>
                  <a:schemeClr val="bg1"/>
                </a:solidFill>
              </a:rPr>
              <a:t> Urbis </a:t>
            </a:r>
            <a:r>
              <a:rPr lang="en-GB" i="1" dirty="0" err="1" smtClean="0">
                <a:solidFill>
                  <a:schemeClr val="bg1"/>
                </a:solidFill>
              </a:rPr>
              <a:t>Regionum</a:t>
            </a:r>
            <a:r>
              <a:rPr lang="en-GB" dirty="0" smtClean="0">
                <a:solidFill>
                  <a:schemeClr val="bg1"/>
                </a:solidFill>
              </a:rPr>
              <a:t>.</a:t>
            </a:r>
          </a:p>
          <a:p>
            <a:endParaRPr lang="en-GB" sz="600" dirty="0" smtClean="0">
              <a:solidFill>
                <a:schemeClr val="bg1"/>
              </a:solidFill>
            </a:endParaRPr>
          </a:p>
          <a:p>
            <a:r>
              <a:rPr lang="en-GB" i="1" dirty="0" err="1" smtClean="0">
                <a:solidFill>
                  <a:schemeClr val="bg1"/>
                </a:solidFill>
              </a:rPr>
              <a:t>Thermae</a:t>
            </a:r>
            <a:r>
              <a:rPr lang="en-GB" i="1" dirty="0" smtClean="0">
                <a:solidFill>
                  <a:schemeClr val="bg1"/>
                </a:solidFill>
              </a:rPr>
              <a:t> </a:t>
            </a:r>
            <a:r>
              <a:rPr lang="en-GB" dirty="0" smtClean="0">
                <a:solidFill>
                  <a:schemeClr val="bg1"/>
                </a:solidFill>
              </a:rPr>
              <a:t>– the large public baths generally owned by the imperial/municipal authorities.</a:t>
            </a:r>
          </a:p>
          <a:p>
            <a:endParaRPr lang="en-GB" sz="600" i="1" dirty="0" smtClean="0">
              <a:solidFill>
                <a:schemeClr val="bg1"/>
              </a:solidFill>
            </a:endParaRPr>
          </a:p>
          <a:p>
            <a:r>
              <a:rPr lang="en-GB" dirty="0" smtClean="0">
                <a:solidFill>
                  <a:schemeClr val="bg1"/>
                </a:solidFill>
              </a:rPr>
              <a:t>Some small baths may be associated with particular groups?</a:t>
            </a:r>
          </a:p>
          <a:p>
            <a:endParaRPr lang="en-GB" sz="600" dirty="0" smtClean="0">
              <a:solidFill>
                <a:schemeClr val="bg1"/>
              </a:solidFill>
            </a:endParaRPr>
          </a:p>
          <a:p>
            <a:r>
              <a:rPr lang="en-GB" dirty="0" smtClean="0">
                <a:solidFill>
                  <a:schemeClr val="bg1"/>
                </a:solidFill>
              </a:rPr>
              <a:t>Features of a Bath:</a:t>
            </a:r>
          </a:p>
          <a:p>
            <a:pPr lvl="1"/>
            <a:r>
              <a:rPr lang="en-GB" i="1" dirty="0" err="1" smtClean="0">
                <a:solidFill>
                  <a:schemeClr val="bg1"/>
                </a:solidFill>
              </a:rPr>
              <a:t>Apodyterium</a:t>
            </a:r>
            <a:r>
              <a:rPr lang="en-GB" i="1" dirty="0" smtClean="0">
                <a:solidFill>
                  <a:schemeClr val="bg1"/>
                </a:solidFill>
              </a:rPr>
              <a:t> </a:t>
            </a:r>
            <a:r>
              <a:rPr lang="en-GB" dirty="0" smtClean="0">
                <a:solidFill>
                  <a:schemeClr val="bg1"/>
                </a:solidFill>
              </a:rPr>
              <a:t>(room for undressing).</a:t>
            </a:r>
            <a:endParaRPr lang="en-GB" i="1" dirty="0" smtClean="0">
              <a:solidFill>
                <a:schemeClr val="bg1"/>
              </a:solidFill>
            </a:endParaRPr>
          </a:p>
          <a:p>
            <a:pPr lvl="1"/>
            <a:r>
              <a:rPr lang="en-GB" i="1" dirty="0" err="1" smtClean="0">
                <a:solidFill>
                  <a:schemeClr val="bg1"/>
                </a:solidFill>
              </a:rPr>
              <a:t>Tepidarium</a:t>
            </a:r>
            <a:r>
              <a:rPr lang="en-GB" i="1" dirty="0" smtClean="0">
                <a:solidFill>
                  <a:schemeClr val="bg1"/>
                </a:solidFill>
              </a:rPr>
              <a:t> </a:t>
            </a:r>
            <a:r>
              <a:rPr lang="en-GB" dirty="0" smtClean="0">
                <a:solidFill>
                  <a:schemeClr val="bg1"/>
                </a:solidFill>
              </a:rPr>
              <a:t>(warm room).</a:t>
            </a:r>
          </a:p>
          <a:p>
            <a:pPr lvl="1"/>
            <a:r>
              <a:rPr lang="en-GB" i="1" dirty="0" err="1" smtClean="0">
                <a:solidFill>
                  <a:schemeClr val="bg1"/>
                </a:solidFill>
              </a:rPr>
              <a:t>Frigidarium</a:t>
            </a:r>
            <a:r>
              <a:rPr lang="en-GB" i="1" dirty="0" smtClean="0">
                <a:solidFill>
                  <a:schemeClr val="bg1"/>
                </a:solidFill>
              </a:rPr>
              <a:t> </a:t>
            </a:r>
            <a:r>
              <a:rPr lang="en-GB" dirty="0" smtClean="0">
                <a:solidFill>
                  <a:schemeClr val="bg1"/>
                </a:solidFill>
              </a:rPr>
              <a:t>(cold room). </a:t>
            </a:r>
            <a:endParaRPr lang="en-GB" i="1" dirty="0" smtClean="0">
              <a:solidFill>
                <a:schemeClr val="bg1"/>
              </a:solidFill>
            </a:endParaRPr>
          </a:p>
          <a:p>
            <a:pPr lvl="1"/>
            <a:r>
              <a:rPr lang="en-GB" i="1" dirty="0" smtClean="0">
                <a:solidFill>
                  <a:schemeClr val="bg1"/>
                </a:solidFill>
              </a:rPr>
              <a:t>Caldarium </a:t>
            </a:r>
            <a:r>
              <a:rPr lang="en-GB" dirty="0" smtClean="0">
                <a:solidFill>
                  <a:schemeClr val="bg1"/>
                </a:solidFill>
              </a:rPr>
              <a:t>(hot room) – </a:t>
            </a:r>
            <a:r>
              <a:rPr lang="en-GB" i="1" dirty="0" err="1" smtClean="0">
                <a:solidFill>
                  <a:schemeClr val="bg1"/>
                </a:solidFill>
              </a:rPr>
              <a:t>tintinnabulum</a:t>
            </a:r>
            <a:r>
              <a:rPr lang="en-GB" i="1" dirty="0" smtClean="0">
                <a:solidFill>
                  <a:schemeClr val="bg1"/>
                </a:solidFill>
              </a:rPr>
              <a:t> </a:t>
            </a:r>
            <a:r>
              <a:rPr lang="en-GB" dirty="0" smtClean="0">
                <a:solidFill>
                  <a:schemeClr val="bg1"/>
                </a:solidFill>
              </a:rPr>
              <a:t>(announcing bell).</a:t>
            </a:r>
          </a:p>
          <a:p>
            <a:pPr lvl="1"/>
            <a:r>
              <a:rPr lang="en-GB" i="1" dirty="0" err="1" smtClean="0">
                <a:solidFill>
                  <a:schemeClr val="bg1"/>
                </a:solidFill>
              </a:rPr>
              <a:t>Laconicum</a:t>
            </a:r>
            <a:r>
              <a:rPr lang="en-GB" i="1" dirty="0" smtClean="0">
                <a:solidFill>
                  <a:schemeClr val="bg1"/>
                </a:solidFill>
              </a:rPr>
              <a:t> </a:t>
            </a:r>
            <a:r>
              <a:rPr lang="en-GB" dirty="0" smtClean="0">
                <a:solidFill>
                  <a:schemeClr val="bg1"/>
                </a:solidFill>
              </a:rPr>
              <a:t>or </a:t>
            </a:r>
            <a:r>
              <a:rPr lang="en-GB" i="1" dirty="0" err="1" smtClean="0">
                <a:solidFill>
                  <a:schemeClr val="bg1"/>
                </a:solidFill>
              </a:rPr>
              <a:t>sudatorium</a:t>
            </a:r>
            <a:r>
              <a:rPr lang="en-GB" i="1" dirty="0" smtClean="0">
                <a:solidFill>
                  <a:schemeClr val="bg1"/>
                </a:solidFill>
              </a:rPr>
              <a:t> </a:t>
            </a:r>
            <a:r>
              <a:rPr lang="en-GB" dirty="0" smtClean="0">
                <a:solidFill>
                  <a:schemeClr val="bg1"/>
                </a:solidFill>
              </a:rPr>
              <a:t>(sweating rooms).</a:t>
            </a:r>
          </a:p>
          <a:p>
            <a:pPr lvl="1"/>
            <a:r>
              <a:rPr lang="en-GB" i="1" dirty="0" smtClean="0">
                <a:solidFill>
                  <a:schemeClr val="bg1"/>
                </a:solidFill>
              </a:rPr>
              <a:t>Solarium </a:t>
            </a:r>
            <a:r>
              <a:rPr lang="en-GB" dirty="0" smtClean="0">
                <a:solidFill>
                  <a:schemeClr val="bg1"/>
                </a:solidFill>
              </a:rPr>
              <a:t>or </a:t>
            </a:r>
            <a:r>
              <a:rPr lang="en-GB" i="1" dirty="0" err="1" smtClean="0">
                <a:solidFill>
                  <a:schemeClr val="bg1"/>
                </a:solidFill>
              </a:rPr>
              <a:t>heliocaminus</a:t>
            </a:r>
            <a:r>
              <a:rPr lang="en-GB" i="1" dirty="0" smtClean="0">
                <a:solidFill>
                  <a:schemeClr val="bg1"/>
                </a:solidFill>
              </a:rPr>
              <a:t> </a:t>
            </a:r>
            <a:r>
              <a:rPr lang="en-GB" dirty="0" smtClean="0">
                <a:solidFill>
                  <a:schemeClr val="bg1"/>
                </a:solidFill>
              </a:rPr>
              <a:t>(sun-bathing rooms).</a:t>
            </a:r>
            <a:r>
              <a:rPr lang="en-GB" dirty="0" smtClean="0"/>
              <a:t>   </a:t>
            </a:r>
            <a:endParaRPr lang="en-GB" dirty="0"/>
          </a:p>
        </p:txBody>
      </p:sp>
      <p:sp>
        <p:nvSpPr>
          <p:cNvPr id="4" name="Title 1"/>
          <p:cNvSpPr txBox="1">
            <a:spLocks/>
          </p:cNvSpPr>
          <p:nvPr/>
        </p:nvSpPr>
        <p:spPr>
          <a:xfrm>
            <a:off x="251520" y="4221088"/>
            <a:ext cx="8229600" cy="1005445"/>
          </a:xfrm>
          <a:prstGeom prst="rect">
            <a:avLst/>
          </a:prstGeom>
        </p:spPr>
        <p:txBody>
          <a:bodyPr vert="horz" anchor="ctr">
            <a:normAutofit/>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sz="2000" dirty="0" smtClean="0">
                <a:solidFill>
                  <a:schemeClr val="bg1"/>
                </a:solidFill>
              </a:rPr>
              <a:t>Luxury Bathing</a:t>
            </a:r>
            <a:endParaRPr lang="en-GB" sz="2000" dirty="0">
              <a:solidFill>
                <a:schemeClr val="bg1"/>
              </a:solidFill>
            </a:endParaRPr>
          </a:p>
        </p:txBody>
      </p:sp>
      <p:sp>
        <p:nvSpPr>
          <p:cNvPr id="5" name="Content Placeholder 2"/>
          <p:cNvSpPr txBox="1">
            <a:spLocks/>
          </p:cNvSpPr>
          <p:nvPr/>
        </p:nvSpPr>
        <p:spPr>
          <a:xfrm>
            <a:off x="18847" y="4917558"/>
            <a:ext cx="9009353" cy="1008152"/>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dirty="0" smtClean="0">
                <a:solidFill>
                  <a:schemeClr val="bg1"/>
                </a:solidFill>
              </a:rPr>
              <a:t>“[Today], we think ourselves poor and mean if our walls are not resplendent with large and costly mirrors; if our marbles from Alexandria are not set off by mosaics of Numidian stone; … if our vaulted callings are not buried in glass [mosaic]; if our swimming pools are not lined with </a:t>
            </a:r>
            <a:r>
              <a:rPr lang="en-GB" sz="2000" dirty="0" err="1" smtClean="0">
                <a:solidFill>
                  <a:schemeClr val="bg1"/>
                </a:solidFill>
              </a:rPr>
              <a:t>Thasian</a:t>
            </a:r>
            <a:r>
              <a:rPr lang="en-GB" sz="2000" dirty="0" smtClean="0">
                <a:solidFill>
                  <a:schemeClr val="bg1"/>
                </a:solidFill>
              </a:rPr>
              <a:t> marble, once a rare and wonderful sight in any temple; … and finally if our water is not poured from silver spigots…” – </a:t>
            </a:r>
            <a:r>
              <a:rPr lang="en-GB" sz="2000" b="1" dirty="0" smtClean="0">
                <a:solidFill>
                  <a:schemeClr val="bg1"/>
                </a:solidFill>
              </a:rPr>
              <a:t>Seneca </a:t>
            </a:r>
            <a:r>
              <a:rPr lang="en-GB" sz="2000" b="1" i="1" dirty="0" smtClean="0">
                <a:solidFill>
                  <a:schemeClr val="bg1"/>
                </a:solidFill>
              </a:rPr>
              <a:t>Letters </a:t>
            </a:r>
            <a:r>
              <a:rPr lang="en-GB" sz="2000" b="1" dirty="0" smtClean="0">
                <a:solidFill>
                  <a:schemeClr val="bg1"/>
                </a:solidFill>
              </a:rPr>
              <a:t>86</a:t>
            </a:r>
            <a:r>
              <a:rPr lang="en-GB" sz="2000" dirty="0" smtClean="0">
                <a:solidFill>
                  <a:schemeClr val="bg1"/>
                </a:solidFill>
              </a:rPr>
              <a:t>.</a:t>
            </a:r>
            <a:endParaRPr lang="en-GB" sz="2000" dirty="0">
              <a:solidFill>
                <a:schemeClr val="bg1"/>
              </a:solidFill>
            </a:endParaRPr>
          </a:p>
        </p:txBody>
      </p:sp>
    </p:spTree>
    <p:extLst>
      <p:ext uri="{BB962C8B-B14F-4D97-AF65-F5344CB8AC3E}">
        <p14:creationId xmlns:p14="http://schemas.microsoft.com/office/powerpoint/2010/main" val="2997959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40768"/>
          </a:xfrm>
        </p:spPr>
        <p:txBody>
          <a:bodyPr/>
          <a:lstStyle/>
          <a:p>
            <a:r>
              <a:rPr lang="en-GB" dirty="0" smtClean="0">
                <a:solidFill>
                  <a:schemeClr val="bg1"/>
                </a:solidFill>
              </a:rPr>
              <a:t>Imperial </a:t>
            </a:r>
            <a:r>
              <a:rPr lang="en-GB" dirty="0" err="1" smtClean="0">
                <a:solidFill>
                  <a:schemeClr val="bg1"/>
                </a:solidFill>
              </a:rPr>
              <a:t>Thermae</a:t>
            </a:r>
            <a:endParaRPr lang="en-GB" dirty="0">
              <a:solidFill>
                <a:schemeClr val="bg1"/>
              </a:solidFill>
            </a:endParaRPr>
          </a:p>
        </p:txBody>
      </p:sp>
      <p:sp>
        <p:nvSpPr>
          <p:cNvPr id="3" name="Content Placeholder 2"/>
          <p:cNvSpPr>
            <a:spLocks noGrp="1"/>
          </p:cNvSpPr>
          <p:nvPr>
            <p:ph idx="1"/>
          </p:nvPr>
        </p:nvSpPr>
        <p:spPr>
          <a:xfrm>
            <a:off x="107504" y="1340768"/>
            <a:ext cx="9023886" cy="5400599"/>
          </a:xfrm>
        </p:spPr>
        <p:txBody>
          <a:bodyPr>
            <a:normAutofit/>
          </a:bodyPr>
          <a:lstStyle/>
          <a:p>
            <a:r>
              <a:rPr lang="en-GB" dirty="0" smtClean="0">
                <a:solidFill>
                  <a:schemeClr val="bg1"/>
                </a:solidFill>
              </a:rPr>
              <a:t>Baths from Nero to Constantine seem to share some common features.</a:t>
            </a:r>
          </a:p>
          <a:p>
            <a:pPr lvl="1"/>
            <a:r>
              <a:rPr lang="en-GB" sz="2600" dirty="0" smtClean="0">
                <a:solidFill>
                  <a:schemeClr val="bg1"/>
                </a:solidFill>
              </a:rPr>
              <a:t>Internalised </a:t>
            </a:r>
            <a:r>
              <a:rPr lang="en-GB" sz="2600" dirty="0" err="1" smtClean="0">
                <a:solidFill>
                  <a:schemeClr val="bg1"/>
                </a:solidFill>
              </a:rPr>
              <a:t>palaestrae</a:t>
            </a:r>
            <a:r>
              <a:rPr lang="en-GB" sz="2600" dirty="0" smtClean="0">
                <a:solidFill>
                  <a:schemeClr val="bg1"/>
                </a:solidFill>
              </a:rPr>
              <a:t>.</a:t>
            </a:r>
          </a:p>
          <a:p>
            <a:pPr lvl="1"/>
            <a:r>
              <a:rPr lang="en-GB" sz="2600" dirty="0" smtClean="0">
                <a:solidFill>
                  <a:schemeClr val="bg1"/>
                </a:solidFill>
              </a:rPr>
              <a:t>Placement of the bath complex in a vast expanse of parks, gardens and promenades girdled by a ring of meeting halls lecture rooms, libraries, </a:t>
            </a:r>
            <a:r>
              <a:rPr lang="en-GB" sz="2600" dirty="0" err="1" smtClean="0">
                <a:solidFill>
                  <a:schemeClr val="bg1"/>
                </a:solidFill>
              </a:rPr>
              <a:t>exedrae</a:t>
            </a:r>
            <a:r>
              <a:rPr lang="en-GB" sz="2600" dirty="0" smtClean="0">
                <a:solidFill>
                  <a:schemeClr val="bg1"/>
                </a:solidFill>
              </a:rPr>
              <a:t>.</a:t>
            </a:r>
          </a:p>
          <a:p>
            <a:pPr lvl="1"/>
            <a:r>
              <a:rPr lang="en-GB" sz="2600" dirty="0" smtClean="0">
                <a:solidFill>
                  <a:schemeClr val="bg1"/>
                </a:solidFill>
              </a:rPr>
              <a:t>Special room in </a:t>
            </a:r>
            <a:r>
              <a:rPr lang="en-GB" sz="2600" dirty="0" err="1" smtClean="0">
                <a:solidFill>
                  <a:schemeClr val="bg1"/>
                </a:solidFill>
              </a:rPr>
              <a:t>Thermae</a:t>
            </a:r>
            <a:r>
              <a:rPr lang="en-GB" sz="2600" dirty="0" smtClean="0">
                <a:solidFill>
                  <a:schemeClr val="bg1"/>
                </a:solidFill>
              </a:rPr>
              <a:t> of Trajan reserved for the display of public documents. </a:t>
            </a:r>
          </a:p>
          <a:p>
            <a:pPr lvl="1"/>
            <a:endParaRPr lang="en-GB" sz="1200" dirty="0" smtClean="0">
              <a:solidFill>
                <a:schemeClr val="bg1"/>
              </a:solidFill>
            </a:endParaRPr>
          </a:p>
          <a:p>
            <a:r>
              <a:rPr lang="en-GB" dirty="0" smtClean="0">
                <a:solidFill>
                  <a:schemeClr val="bg1"/>
                </a:solidFill>
              </a:rPr>
              <a:t>Often symmetrically designed buildings – desire for order? – practical function?</a:t>
            </a:r>
            <a:endParaRPr lang="en-GB" dirty="0">
              <a:solidFill>
                <a:schemeClr val="bg1"/>
              </a:solidFill>
            </a:endParaRPr>
          </a:p>
        </p:txBody>
      </p:sp>
    </p:spTree>
    <p:extLst>
      <p:ext uri="{BB962C8B-B14F-4D97-AF65-F5344CB8AC3E}">
        <p14:creationId xmlns:p14="http://schemas.microsoft.com/office/powerpoint/2010/main" val="1325759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Baths of Caracalla</a:t>
            </a:r>
            <a:endParaRPr lang="en-GB" dirty="0">
              <a:solidFill>
                <a:schemeClr val="bg1"/>
              </a:solidFill>
            </a:endParaRPr>
          </a:p>
        </p:txBody>
      </p:sp>
      <p:sp>
        <p:nvSpPr>
          <p:cNvPr id="3" name="Content Placeholder 2"/>
          <p:cNvSpPr>
            <a:spLocks noGrp="1"/>
          </p:cNvSpPr>
          <p:nvPr>
            <p:ph idx="1"/>
          </p:nvPr>
        </p:nvSpPr>
        <p:spPr>
          <a:xfrm>
            <a:off x="8489" y="1361695"/>
            <a:ext cx="3825752" cy="2520280"/>
          </a:xfrm>
        </p:spPr>
        <p:txBody>
          <a:bodyPr>
            <a:normAutofit fontScale="92500"/>
          </a:bodyPr>
          <a:lstStyle/>
          <a:p>
            <a:pPr marL="137160" indent="0">
              <a:buNone/>
            </a:pPr>
            <a:r>
              <a:rPr lang="en-GB" sz="2000" dirty="0">
                <a:solidFill>
                  <a:schemeClr val="bg1"/>
                </a:solidFill>
              </a:rPr>
              <a:t>“In Rome, the Emperor Caracalla left behind him the great baths in his name. In these baths is a heated tub-room (</a:t>
            </a:r>
            <a:r>
              <a:rPr lang="en-GB" sz="2000" i="1" dirty="0" err="1">
                <a:solidFill>
                  <a:schemeClr val="bg1"/>
                </a:solidFill>
              </a:rPr>
              <a:t>cella</a:t>
            </a:r>
            <a:r>
              <a:rPr lang="en-GB" sz="2000" i="1" dirty="0">
                <a:solidFill>
                  <a:schemeClr val="bg1"/>
                </a:solidFill>
              </a:rPr>
              <a:t> </a:t>
            </a:r>
            <a:r>
              <a:rPr lang="en-GB" sz="2000" i="1" dirty="0" err="1">
                <a:solidFill>
                  <a:schemeClr val="bg1"/>
                </a:solidFill>
              </a:rPr>
              <a:t>solearis</a:t>
            </a:r>
            <a:r>
              <a:rPr lang="en-GB" sz="2000" dirty="0">
                <a:solidFill>
                  <a:schemeClr val="bg1"/>
                </a:solidFill>
              </a:rPr>
              <a:t>)</a:t>
            </a:r>
            <a:r>
              <a:rPr lang="en-GB" sz="2000" i="1" dirty="0">
                <a:solidFill>
                  <a:schemeClr val="bg1"/>
                </a:solidFill>
              </a:rPr>
              <a:t>, </a:t>
            </a:r>
            <a:r>
              <a:rPr lang="en-GB" sz="2000" dirty="0">
                <a:solidFill>
                  <a:schemeClr val="bg1"/>
                </a:solidFill>
              </a:rPr>
              <a:t>whose manner of construction the architects say cannot be imitated</a:t>
            </a:r>
            <a:r>
              <a:rPr lang="en-GB" sz="2000" i="1" dirty="0">
                <a:solidFill>
                  <a:schemeClr val="bg1"/>
                </a:solidFill>
              </a:rPr>
              <a:t>. – </a:t>
            </a:r>
            <a:r>
              <a:rPr lang="en-GB" sz="2000" b="1" dirty="0">
                <a:solidFill>
                  <a:schemeClr val="bg1"/>
                </a:solidFill>
              </a:rPr>
              <a:t>SHA</a:t>
            </a:r>
            <a:r>
              <a:rPr lang="en-GB" sz="2000" b="1" i="1" dirty="0">
                <a:solidFill>
                  <a:schemeClr val="bg1"/>
                </a:solidFill>
              </a:rPr>
              <a:t> Caracalla </a:t>
            </a:r>
            <a:r>
              <a:rPr lang="en-GB" sz="2000" b="1" dirty="0">
                <a:solidFill>
                  <a:schemeClr val="bg1"/>
                </a:solidFill>
              </a:rPr>
              <a:t>9.4.9</a:t>
            </a:r>
            <a:r>
              <a:rPr lang="en-GB" sz="2000" b="1" i="1" dirty="0">
                <a:solidFill>
                  <a:schemeClr val="bg1"/>
                </a:solidFill>
              </a:rPr>
              <a:t>.</a:t>
            </a:r>
          </a:p>
          <a:p>
            <a:pPr marL="137160" indent="0">
              <a:buNone/>
            </a:pP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395536" y="3789040"/>
            <a:ext cx="3034680" cy="2880320"/>
          </a:xfrm>
          <a:prstGeom prst="rect">
            <a:avLst/>
          </a:prstGeom>
          <a:noFill/>
          <a:ln w="9525">
            <a:noFill/>
            <a:miter lim="800000"/>
            <a:headEnd/>
            <a:tailEnd/>
          </a:ln>
        </p:spPr>
      </p:pic>
      <p:pic>
        <p:nvPicPr>
          <p:cNvPr id="5" name="Picture 4" descr="Thermae of Caracalla.jpg"/>
          <p:cNvPicPr>
            <a:picLocks noChangeAspect="1"/>
          </p:cNvPicPr>
          <p:nvPr/>
        </p:nvPicPr>
        <p:blipFill rotWithShape="1">
          <a:blip r:embed="rId3" cstate="print"/>
          <a:srcRect b="10251"/>
          <a:stretch/>
        </p:blipFill>
        <p:spPr>
          <a:xfrm>
            <a:off x="3923928" y="4149080"/>
            <a:ext cx="4896544" cy="2197291"/>
          </a:xfrm>
          <a:prstGeom prst="rect">
            <a:avLst/>
          </a:prstGeom>
        </p:spPr>
      </p:pic>
      <p:pic>
        <p:nvPicPr>
          <p:cNvPr id="6" name="Picture 2"/>
          <p:cNvPicPr>
            <a:picLocks noChangeAspect="1" noChangeArrowheads="1"/>
          </p:cNvPicPr>
          <p:nvPr/>
        </p:nvPicPr>
        <p:blipFill>
          <a:blip r:embed="rId4" cstate="print"/>
          <a:srcRect l="10049" r="3903"/>
          <a:stretch>
            <a:fillRect/>
          </a:stretch>
        </p:blipFill>
        <p:spPr bwMode="auto">
          <a:xfrm>
            <a:off x="3825752" y="1484784"/>
            <a:ext cx="4994720" cy="2592288"/>
          </a:xfrm>
          <a:prstGeom prst="rect">
            <a:avLst/>
          </a:prstGeom>
          <a:noFill/>
          <a:ln w="9525">
            <a:noFill/>
            <a:miter lim="800000"/>
            <a:headEnd/>
            <a:tailEnd/>
          </a:ln>
          <a:scene3d>
            <a:camera prst="orthographicFront">
              <a:rot lat="0" lon="0" rev="60000"/>
            </a:camera>
            <a:lightRig rig="threePt" dir="t"/>
          </a:scene3d>
        </p:spPr>
      </p:pic>
      <p:sp>
        <p:nvSpPr>
          <p:cNvPr id="7" name="Rectangle 6"/>
          <p:cNvSpPr/>
          <p:nvPr/>
        </p:nvSpPr>
        <p:spPr>
          <a:xfrm>
            <a:off x="3923928" y="6379419"/>
            <a:ext cx="5112568" cy="369332"/>
          </a:xfrm>
          <a:prstGeom prst="rect">
            <a:avLst/>
          </a:prstGeom>
        </p:spPr>
        <p:txBody>
          <a:bodyPr wrap="square">
            <a:spAutoFit/>
          </a:bodyPr>
          <a:lstStyle/>
          <a:p>
            <a:pPr algn="ctr"/>
            <a:r>
              <a:rPr lang="en-GB" dirty="0" smtClean="0">
                <a:solidFill>
                  <a:schemeClr val="bg1"/>
                </a:solidFill>
              </a:rPr>
              <a:t>Occupies an area of around 30 acres</a:t>
            </a:r>
            <a:r>
              <a:rPr lang="en-GB" dirty="0" smtClean="0"/>
              <a:t>.</a:t>
            </a:r>
            <a:endParaRPr lang="en-GB" dirty="0"/>
          </a:p>
        </p:txBody>
      </p:sp>
    </p:spTree>
    <p:extLst>
      <p:ext uri="{BB962C8B-B14F-4D97-AF65-F5344CB8AC3E}">
        <p14:creationId xmlns:p14="http://schemas.microsoft.com/office/powerpoint/2010/main" val="945089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Activities in the Baths</a:t>
            </a:r>
            <a:endParaRPr lang="en-GB" dirty="0">
              <a:solidFill>
                <a:schemeClr val="bg1"/>
              </a:solidFill>
            </a:endParaRPr>
          </a:p>
        </p:txBody>
      </p:sp>
      <p:sp>
        <p:nvSpPr>
          <p:cNvPr id="3" name="Content Placeholder 2"/>
          <p:cNvSpPr>
            <a:spLocks noGrp="1"/>
          </p:cNvSpPr>
          <p:nvPr>
            <p:ph idx="1"/>
          </p:nvPr>
        </p:nvSpPr>
        <p:spPr>
          <a:xfrm>
            <a:off x="179512" y="1412776"/>
            <a:ext cx="8856984" cy="5328592"/>
          </a:xfrm>
        </p:spPr>
        <p:txBody>
          <a:bodyPr>
            <a:normAutofit/>
          </a:bodyPr>
          <a:lstStyle/>
          <a:p>
            <a:pPr marL="0">
              <a:buNone/>
            </a:pPr>
            <a:r>
              <a:rPr lang="en-GB" dirty="0" smtClean="0">
                <a:solidFill>
                  <a:schemeClr val="bg1"/>
                </a:solidFill>
              </a:rPr>
              <a:t>“…a multitude of noises surround me, since I live directly above a bath… the body-builders exercise and strain… When one of the clientele relaxes to a cheap rub-down, I hear the noise of hands as they strike the shoulders… if a ball player comes along and begins to count the score, I’m finished. Add to this the aggressive loud-mouth, the thief who’s been caught, the person who likes to hear himself sing in the baths, and bathers who love to make big splashes when they jump into the pool… hair </a:t>
            </a:r>
            <a:r>
              <a:rPr lang="en-GB" dirty="0" err="1" smtClean="0">
                <a:solidFill>
                  <a:schemeClr val="bg1"/>
                </a:solidFill>
              </a:rPr>
              <a:t>pluckers</a:t>
            </a:r>
            <a:r>
              <a:rPr lang="en-GB" dirty="0" smtClean="0">
                <a:solidFill>
                  <a:schemeClr val="bg1"/>
                </a:solidFill>
              </a:rPr>
              <a:t>… vendors of sausages, pastries… hawking their wares.” – </a:t>
            </a:r>
            <a:r>
              <a:rPr lang="en-GB" b="1" dirty="0" smtClean="0">
                <a:solidFill>
                  <a:schemeClr val="bg1"/>
                </a:solidFill>
              </a:rPr>
              <a:t>Seneca </a:t>
            </a:r>
            <a:r>
              <a:rPr lang="en-GB" b="1" i="1" dirty="0" smtClean="0">
                <a:solidFill>
                  <a:schemeClr val="bg1"/>
                </a:solidFill>
              </a:rPr>
              <a:t>Letters </a:t>
            </a:r>
            <a:r>
              <a:rPr lang="en-GB" b="1" dirty="0" smtClean="0">
                <a:solidFill>
                  <a:schemeClr val="bg1"/>
                </a:solidFill>
              </a:rPr>
              <a:t>56.1-2</a:t>
            </a:r>
            <a:r>
              <a:rPr lang="en-GB" b="1" i="1"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464426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Social Attitudes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685101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6741368"/>
          </a:xfrm>
        </p:spPr>
        <p:txBody>
          <a:bodyPr>
            <a:normAutofit fontScale="92500" lnSpcReduction="20000"/>
          </a:bodyPr>
          <a:lstStyle/>
          <a:p>
            <a:pPr marL="0">
              <a:buNone/>
            </a:pPr>
            <a:r>
              <a:rPr lang="en-GB" dirty="0">
                <a:solidFill>
                  <a:schemeClr val="bg1"/>
                </a:solidFill>
              </a:rPr>
              <a:t>“[Speech of Q. </a:t>
            </a:r>
            <a:r>
              <a:rPr lang="en-GB" dirty="0" err="1">
                <a:solidFill>
                  <a:schemeClr val="bg1"/>
                </a:solidFill>
              </a:rPr>
              <a:t>Fabius</a:t>
            </a:r>
            <a:r>
              <a:rPr lang="en-GB" dirty="0">
                <a:solidFill>
                  <a:schemeClr val="bg1"/>
                </a:solidFill>
              </a:rPr>
              <a:t> damning Scipio </a:t>
            </a:r>
            <a:r>
              <a:rPr lang="en-GB" dirty="0" err="1">
                <a:solidFill>
                  <a:schemeClr val="bg1"/>
                </a:solidFill>
              </a:rPr>
              <a:t>Africanus</a:t>
            </a:r>
            <a:r>
              <a:rPr lang="en-GB" dirty="0">
                <a:solidFill>
                  <a:schemeClr val="bg1"/>
                </a:solidFill>
              </a:rPr>
              <a:t> – 204 BC] Owing to the heated debate between Scipio's supporters and opponents the votes could not be collected that day. Not only had he to bear the odium of </a:t>
            </a:r>
            <a:r>
              <a:rPr lang="en-GB" dirty="0" err="1">
                <a:solidFill>
                  <a:schemeClr val="bg1"/>
                </a:solidFill>
              </a:rPr>
              <a:t>Pleminius</a:t>
            </a:r>
            <a:r>
              <a:rPr lang="en-GB" dirty="0">
                <a:solidFill>
                  <a:schemeClr val="bg1"/>
                </a:solidFill>
              </a:rPr>
              <a:t>' criminal brutality towards the </a:t>
            </a:r>
            <a:r>
              <a:rPr lang="en-GB" dirty="0" err="1">
                <a:solidFill>
                  <a:schemeClr val="bg1"/>
                </a:solidFill>
              </a:rPr>
              <a:t>Locrians</a:t>
            </a:r>
            <a:r>
              <a:rPr lang="en-GB" dirty="0">
                <a:solidFill>
                  <a:schemeClr val="bg1"/>
                </a:solidFill>
              </a:rPr>
              <a:t>, but the Roman commander was even taunted with his style of dress as being un-Roman and even </a:t>
            </a:r>
            <a:r>
              <a:rPr lang="en-GB" dirty="0" smtClean="0">
                <a:solidFill>
                  <a:schemeClr val="bg1"/>
                </a:solidFill>
              </a:rPr>
              <a:t>un-soldierly</a:t>
            </a:r>
            <a:r>
              <a:rPr lang="en-GB" dirty="0">
                <a:solidFill>
                  <a:schemeClr val="bg1"/>
                </a:solidFill>
              </a:rPr>
              <a:t>. </a:t>
            </a:r>
            <a:r>
              <a:rPr lang="en-GB" b="1" dirty="0">
                <a:solidFill>
                  <a:schemeClr val="bg1"/>
                </a:solidFill>
              </a:rPr>
              <a:t>It was asserted that he walked about the gymnasium in a Greek mantle and Greek slippers and spent his time amongst rhetoricians and athletes and that the whole of his staff were enjoying the attractions of Syracuse </a:t>
            </a:r>
            <a:r>
              <a:rPr lang="en-GB" dirty="0">
                <a:solidFill>
                  <a:schemeClr val="bg1"/>
                </a:solidFill>
              </a:rPr>
              <a:t>and living a life of similar self-indulgence and effeminacy.” – </a:t>
            </a:r>
            <a:r>
              <a:rPr lang="en-GB" b="1" dirty="0">
                <a:solidFill>
                  <a:schemeClr val="bg1"/>
                </a:solidFill>
              </a:rPr>
              <a:t>Livy 29.19.12-13</a:t>
            </a:r>
            <a:r>
              <a:rPr lang="en-GB" dirty="0">
                <a:solidFill>
                  <a:schemeClr val="bg1"/>
                </a:solidFill>
              </a:rPr>
              <a:t>.</a:t>
            </a:r>
          </a:p>
          <a:p>
            <a:pPr marL="0">
              <a:buNone/>
            </a:pPr>
            <a:endParaRPr lang="en-GB" sz="1400" dirty="0">
              <a:solidFill>
                <a:schemeClr val="bg1"/>
              </a:solidFill>
            </a:endParaRPr>
          </a:p>
          <a:p>
            <a:pPr marL="0">
              <a:buNone/>
            </a:pPr>
            <a:r>
              <a:rPr lang="en-GB" dirty="0">
                <a:solidFill>
                  <a:schemeClr val="bg1"/>
                </a:solidFill>
              </a:rPr>
              <a:t>“He declares that his son's presence put him on his guard against indecencies of speech as much as that of the so‑called </a:t>
            </a:r>
            <a:r>
              <a:rPr lang="en-GB" dirty="0" smtClean="0">
                <a:solidFill>
                  <a:schemeClr val="bg1"/>
                </a:solidFill>
              </a:rPr>
              <a:t>Vestal </a:t>
            </a:r>
            <a:r>
              <a:rPr lang="en-GB" dirty="0">
                <a:solidFill>
                  <a:schemeClr val="bg1"/>
                </a:solidFill>
              </a:rPr>
              <a:t>Virgins, and that </a:t>
            </a:r>
            <a:r>
              <a:rPr lang="en-GB" b="1" dirty="0">
                <a:solidFill>
                  <a:schemeClr val="bg1"/>
                </a:solidFill>
              </a:rPr>
              <a:t>he never bathed with him. This, indeed, would seem to have been a general custom with the Romans, for even fathers-in‑law avoided bathing with their sons-in‑law, because they were ashamed to uncover their nakedness</a:t>
            </a:r>
            <a:r>
              <a:rPr lang="en-GB" dirty="0">
                <a:solidFill>
                  <a:schemeClr val="bg1"/>
                </a:solidFill>
              </a:rPr>
              <a:t>.” – </a:t>
            </a:r>
            <a:r>
              <a:rPr lang="en-GB" b="1" dirty="0">
                <a:solidFill>
                  <a:schemeClr val="bg1"/>
                </a:solidFill>
              </a:rPr>
              <a:t>Plutarch </a:t>
            </a:r>
            <a:r>
              <a:rPr lang="en-GB" b="1" i="1" dirty="0">
                <a:solidFill>
                  <a:schemeClr val="bg1"/>
                </a:solidFill>
              </a:rPr>
              <a:t>Cato the Elder </a:t>
            </a:r>
            <a:r>
              <a:rPr lang="en-GB" b="1" dirty="0">
                <a:solidFill>
                  <a:schemeClr val="bg1"/>
                </a:solidFill>
              </a:rPr>
              <a:t>20.5</a:t>
            </a:r>
            <a:r>
              <a:rPr lang="en-GB" dirty="0">
                <a:solidFill>
                  <a:schemeClr val="bg1"/>
                </a:solidFill>
              </a:rPr>
              <a:t>.</a:t>
            </a:r>
          </a:p>
          <a:p>
            <a:pPr marL="137160" indent="0">
              <a:buNone/>
            </a:pPr>
            <a:endParaRPr lang="en-GB" dirty="0"/>
          </a:p>
        </p:txBody>
      </p:sp>
    </p:spTree>
    <p:extLst>
      <p:ext uri="{BB962C8B-B14F-4D97-AF65-F5344CB8AC3E}">
        <p14:creationId xmlns:p14="http://schemas.microsoft.com/office/powerpoint/2010/main" val="4016327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Mixed-Bathing</a:t>
            </a:r>
            <a:endParaRPr lang="en-GB" dirty="0">
              <a:solidFill>
                <a:schemeClr val="bg1"/>
              </a:solidFill>
            </a:endParaRPr>
          </a:p>
        </p:txBody>
      </p:sp>
      <p:sp>
        <p:nvSpPr>
          <p:cNvPr id="3" name="Content Placeholder 2"/>
          <p:cNvSpPr>
            <a:spLocks noGrp="1"/>
          </p:cNvSpPr>
          <p:nvPr>
            <p:ph idx="1"/>
          </p:nvPr>
        </p:nvSpPr>
        <p:spPr>
          <a:xfrm>
            <a:off x="0" y="1412776"/>
            <a:ext cx="9144000" cy="5445224"/>
          </a:xfrm>
        </p:spPr>
        <p:txBody>
          <a:bodyPr>
            <a:normAutofit fontScale="85000" lnSpcReduction="10000"/>
          </a:bodyPr>
          <a:lstStyle/>
          <a:p>
            <a:pPr marL="0">
              <a:buNone/>
            </a:pPr>
            <a:r>
              <a:rPr lang="en-GB" dirty="0" smtClean="0">
                <a:solidFill>
                  <a:schemeClr val="bg1"/>
                </a:solidFill>
              </a:rPr>
              <a:t>“Afterwards, however, when they had learned from the Greeks their freedom in going naked, they in their turn infected the Greeks with the practice even when women were present.” – </a:t>
            </a:r>
            <a:r>
              <a:rPr lang="en-GB" b="1" dirty="0" smtClean="0">
                <a:solidFill>
                  <a:schemeClr val="bg1"/>
                </a:solidFill>
              </a:rPr>
              <a:t>Plutarch </a:t>
            </a:r>
            <a:r>
              <a:rPr lang="en-GB" b="1" i="1" dirty="0" smtClean="0">
                <a:solidFill>
                  <a:schemeClr val="bg1"/>
                </a:solidFill>
              </a:rPr>
              <a:t>Cato the Elder </a:t>
            </a:r>
            <a:r>
              <a:rPr lang="en-GB" b="1" dirty="0" smtClean="0">
                <a:solidFill>
                  <a:schemeClr val="bg1"/>
                </a:solidFill>
              </a:rPr>
              <a:t>20.6</a:t>
            </a:r>
            <a:r>
              <a:rPr lang="en-GB" dirty="0" smtClean="0">
                <a:solidFill>
                  <a:schemeClr val="bg1"/>
                </a:solidFill>
              </a:rPr>
              <a:t>.</a:t>
            </a:r>
          </a:p>
          <a:p>
            <a:pPr marL="0">
              <a:buNone/>
            </a:pPr>
            <a:endParaRPr lang="en-GB" sz="1100" dirty="0" smtClean="0">
              <a:solidFill>
                <a:schemeClr val="bg1"/>
              </a:solidFill>
            </a:endParaRPr>
          </a:p>
          <a:p>
            <a:pPr marL="0"/>
            <a:r>
              <a:rPr lang="en-GB" dirty="0" smtClean="0">
                <a:solidFill>
                  <a:schemeClr val="bg1"/>
                </a:solidFill>
              </a:rPr>
              <a:t>Varro mentions first public baths separated for men and women (</a:t>
            </a:r>
            <a:r>
              <a:rPr lang="en-GB" b="1" i="1" dirty="0" smtClean="0">
                <a:solidFill>
                  <a:schemeClr val="bg1"/>
                </a:solidFill>
              </a:rPr>
              <a:t>On the Latin Language </a:t>
            </a:r>
            <a:r>
              <a:rPr lang="en-GB" b="1" dirty="0" smtClean="0">
                <a:solidFill>
                  <a:schemeClr val="bg1"/>
                </a:solidFill>
              </a:rPr>
              <a:t>11.41.68</a:t>
            </a:r>
            <a:r>
              <a:rPr lang="en-GB" dirty="0" smtClean="0">
                <a:solidFill>
                  <a:schemeClr val="bg1"/>
                </a:solidFill>
              </a:rPr>
              <a:t>) – frequent references in Martial and Juvenal to mixed bathing/athletics.</a:t>
            </a:r>
          </a:p>
          <a:p>
            <a:pPr marL="0"/>
            <a:endParaRPr lang="en-GB" sz="1100" dirty="0" smtClean="0">
              <a:solidFill>
                <a:schemeClr val="bg1"/>
              </a:solidFill>
            </a:endParaRPr>
          </a:p>
          <a:p>
            <a:pPr marL="0">
              <a:buNone/>
            </a:pPr>
            <a:r>
              <a:rPr lang="en-GB" dirty="0" smtClean="0">
                <a:solidFill>
                  <a:schemeClr val="bg1"/>
                </a:solidFill>
              </a:rPr>
              <a:t>“He [Hadrian] also distributed gifts by means of little balls which he threw broadcast both in the theatres and in the Circus, for the men and for the women separately. And further, he also commanded them to bathe separately.” – </a:t>
            </a:r>
            <a:r>
              <a:rPr lang="en-GB" b="1" dirty="0" err="1" smtClean="0">
                <a:solidFill>
                  <a:schemeClr val="bg1"/>
                </a:solidFill>
              </a:rPr>
              <a:t>Dio</a:t>
            </a:r>
            <a:r>
              <a:rPr lang="en-GB" b="1" dirty="0" smtClean="0">
                <a:solidFill>
                  <a:schemeClr val="bg1"/>
                </a:solidFill>
              </a:rPr>
              <a:t> Cassius 69.8.2</a:t>
            </a:r>
            <a:r>
              <a:rPr lang="en-GB" dirty="0" smtClean="0">
                <a:solidFill>
                  <a:schemeClr val="bg1"/>
                </a:solidFill>
              </a:rPr>
              <a:t>.</a:t>
            </a:r>
          </a:p>
          <a:p>
            <a:pPr marL="0">
              <a:buNone/>
            </a:pPr>
            <a:endParaRPr lang="en-GB" sz="1100" dirty="0" smtClean="0">
              <a:solidFill>
                <a:schemeClr val="bg1"/>
              </a:solidFill>
            </a:endParaRPr>
          </a:p>
          <a:p>
            <a:pPr marL="0">
              <a:buNone/>
            </a:pPr>
            <a:r>
              <a:rPr lang="en-GB" dirty="0" smtClean="0">
                <a:solidFill>
                  <a:schemeClr val="bg1"/>
                </a:solidFill>
              </a:rPr>
              <a:t>“He forbade the use in Rome of baths used by both sexes — which had, indeed, been forbidden previously but had been allowed by Elagabalus.” – </a:t>
            </a:r>
            <a:r>
              <a:rPr lang="en-GB" b="1" dirty="0" smtClean="0">
                <a:solidFill>
                  <a:schemeClr val="bg1"/>
                </a:solidFill>
              </a:rPr>
              <a:t>SHA </a:t>
            </a:r>
            <a:r>
              <a:rPr lang="en-GB" b="1" i="1" dirty="0" smtClean="0">
                <a:solidFill>
                  <a:schemeClr val="bg1"/>
                </a:solidFill>
              </a:rPr>
              <a:t>Alexander Severus </a:t>
            </a:r>
            <a:r>
              <a:rPr lang="en-GB" b="1" dirty="0" smtClean="0">
                <a:solidFill>
                  <a:schemeClr val="bg1"/>
                </a:solidFill>
              </a:rPr>
              <a:t>24.2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365881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Morally dubious locations?</a:t>
            </a:r>
            <a:endParaRPr lang="en-GB" dirty="0">
              <a:solidFill>
                <a:schemeClr val="bg1"/>
              </a:solidFill>
            </a:endParaRPr>
          </a:p>
        </p:txBody>
      </p:sp>
      <p:sp>
        <p:nvSpPr>
          <p:cNvPr id="3" name="Content Placeholder 2"/>
          <p:cNvSpPr>
            <a:spLocks noGrp="1"/>
          </p:cNvSpPr>
          <p:nvPr>
            <p:ph idx="1"/>
          </p:nvPr>
        </p:nvSpPr>
        <p:spPr>
          <a:xfrm>
            <a:off x="251520" y="1600200"/>
            <a:ext cx="8712968" cy="5069160"/>
          </a:xfrm>
        </p:spPr>
        <p:txBody>
          <a:bodyPr>
            <a:normAutofit/>
          </a:bodyPr>
          <a:lstStyle/>
          <a:p>
            <a:pPr marL="137160" indent="0">
              <a:buNone/>
            </a:pPr>
            <a:r>
              <a:rPr lang="en-GB" sz="3600" dirty="0">
                <a:solidFill>
                  <a:schemeClr val="bg1"/>
                </a:solidFill>
              </a:rPr>
              <a:t>“He gathered together in a public building all the harlots from the Circus, the theatre, the Stadium and all other places of amusement, and from the </a:t>
            </a:r>
            <a:r>
              <a:rPr lang="en-GB" sz="3600" b="1" dirty="0">
                <a:solidFill>
                  <a:schemeClr val="bg1"/>
                </a:solidFill>
              </a:rPr>
              <a:t>public baths</a:t>
            </a:r>
            <a:r>
              <a:rPr lang="en-GB" sz="3600" dirty="0">
                <a:solidFill>
                  <a:schemeClr val="bg1"/>
                </a:solidFill>
              </a:rPr>
              <a:t>, and then delivered a speech to them, as one might to soldiers, calling them "comrades" and discoursing upon various kinds of postures and debaucheries</a:t>
            </a:r>
            <a:r>
              <a:rPr lang="en-GB" sz="3600" dirty="0" smtClean="0">
                <a:solidFill>
                  <a:schemeClr val="bg1"/>
                </a:solidFill>
              </a:rPr>
              <a:t>.” - </a:t>
            </a:r>
            <a:r>
              <a:rPr lang="en-GB" sz="3600" b="1" dirty="0">
                <a:solidFill>
                  <a:schemeClr val="bg1"/>
                </a:solidFill>
              </a:rPr>
              <a:t>SHA </a:t>
            </a:r>
            <a:r>
              <a:rPr lang="en-GB" sz="3600" b="1" i="1" dirty="0" err="1">
                <a:solidFill>
                  <a:schemeClr val="bg1"/>
                </a:solidFill>
              </a:rPr>
              <a:t>Elegabalus</a:t>
            </a:r>
            <a:r>
              <a:rPr lang="en-GB" sz="3600" b="1" i="1" dirty="0">
                <a:solidFill>
                  <a:schemeClr val="bg1"/>
                </a:solidFill>
              </a:rPr>
              <a:t> </a:t>
            </a:r>
            <a:r>
              <a:rPr lang="en-GB" sz="3600" b="1" dirty="0" smtClean="0">
                <a:solidFill>
                  <a:schemeClr val="bg1"/>
                </a:solidFill>
              </a:rPr>
              <a:t>26.3</a:t>
            </a:r>
            <a:r>
              <a:rPr lang="en-GB" sz="3600" dirty="0" smtClean="0">
                <a:solidFill>
                  <a:schemeClr val="bg1"/>
                </a:solidFill>
              </a:rPr>
              <a:t>.</a:t>
            </a:r>
            <a:endParaRPr lang="en-GB" sz="3600"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2793195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373014"/>
          </a:xfrm>
        </p:spPr>
        <p:txBody>
          <a:bodyPr/>
          <a:lstStyle/>
          <a:p>
            <a:r>
              <a:rPr lang="en-GB" dirty="0" smtClean="0">
                <a:solidFill>
                  <a:schemeClr val="bg1"/>
                </a:solidFill>
              </a:rPr>
              <a:t>Bathing Routine</a:t>
            </a:r>
            <a:endParaRPr lang="en-GB" dirty="0">
              <a:solidFill>
                <a:schemeClr val="bg1"/>
              </a:solidFill>
            </a:endParaRPr>
          </a:p>
        </p:txBody>
      </p:sp>
      <p:sp>
        <p:nvSpPr>
          <p:cNvPr id="3" name="Content Placeholder 2"/>
          <p:cNvSpPr>
            <a:spLocks noGrp="1"/>
          </p:cNvSpPr>
          <p:nvPr>
            <p:ph idx="1"/>
          </p:nvPr>
        </p:nvSpPr>
        <p:spPr>
          <a:xfrm>
            <a:off x="179512" y="1124744"/>
            <a:ext cx="8771569" cy="3445155"/>
          </a:xfrm>
        </p:spPr>
        <p:txBody>
          <a:bodyPr>
            <a:normAutofit fontScale="92500" lnSpcReduction="20000"/>
          </a:bodyPr>
          <a:lstStyle/>
          <a:p>
            <a:r>
              <a:rPr lang="en-GB" dirty="0" smtClean="0">
                <a:solidFill>
                  <a:schemeClr val="bg1"/>
                </a:solidFill>
              </a:rPr>
              <a:t>Bathing normally began at the 8</a:t>
            </a:r>
            <a:r>
              <a:rPr lang="en-GB" baseline="30000" dirty="0" smtClean="0">
                <a:solidFill>
                  <a:schemeClr val="bg1"/>
                </a:solidFill>
              </a:rPr>
              <a:t>th</a:t>
            </a:r>
            <a:r>
              <a:rPr lang="en-GB" dirty="0" smtClean="0">
                <a:solidFill>
                  <a:schemeClr val="bg1"/>
                </a:solidFill>
              </a:rPr>
              <a:t> hour (c. 2 pm).</a:t>
            </a:r>
          </a:p>
          <a:p>
            <a:endParaRPr lang="en-GB" sz="900" dirty="0" smtClean="0">
              <a:solidFill>
                <a:schemeClr val="bg1"/>
              </a:solidFill>
            </a:endParaRPr>
          </a:p>
          <a:p>
            <a:pPr marL="0">
              <a:buNone/>
            </a:pPr>
            <a:r>
              <a:rPr lang="en-GB" dirty="0" smtClean="0">
                <a:solidFill>
                  <a:schemeClr val="bg1"/>
                </a:solidFill>
              </a:rPr>
              <a:t>“I must go and have a bath. Yes it is time, I leave, I get myself some towels and follow my servant. I run and catch up with the others who are going to the baths and I say to them one and all, ‘How are you? Have a good bath! Have a good supper!” – </a:t>
            </a:r>
            <a:r>
              <a:rPr lang="en-GB" b="1" i="1" dirty="0" err="1" smtClean="0">
                <a:solidFill>
                  <a:schemeClr val="bg1"/>
                </a:solidFill>
              </a:rPr>
              <a:t>Hermeneumata</a:t>
            </a:r>
            <a:r>
              <a:rPr lang="en-GB" b="1" i="1" dirty="0" smtClean="0">
                <a:solidFill>
                  <a:schemeClr val="bg1"/>
                </a:solidFill>
              </a:rPr>
              <a:t> Ps. </a:t>
            </a:r>
            <a:r>
              <a:rPr lang="en-GB" b="1" i="1" dirty="0" err="1" smtClean="0">
                <a:solidFill>
                  <a:schemeClr val="bg1"/>
                </a:solidFill>
              </a:rPr>
              <a:t>Dositheana</a:t>
            </a:r>
            <a:r>
              <a:rPr lang="en-GB" b="1" i="1" dirty="0" smtClean="0">
                <a:solidFill>
                  <a:schemeClr val="bg1"/>
                </a:solidFill>
              </a:rPr>
              <a:t> </a:t>
            </a:r>
            <a:r>
              <a:rPr lang="en-GB" dirty="0" smtClean="0">
                <a:solidFill>
                  <a:schemeClr val="bg1"/>
                </a:solidFill>
              </a:rPr>
              <a:t>(c. 3</a:t>
            </a:r>
            <a:r>
              <a:rPr lang="en-GB" baseline="30000" dirty="0" smtClean="0">
                <a:solidFill>
                  <a:schemeClr val="bg1"/>
                </a:solidFill>
              </a:rPr>
              <a:t>rd</a:t>
            </a:r>
            <a:r>
              <a:rPr lang="en-GB" dirty="0" smtClean="0">
                <a:solidFill>
                  <a:schemeClr val="bg1"/>
                </a:solidFill>
              </a:rPr>
              <a:t> century AD).</a:t>
            </a:r>
          </a:p>
          <a:p>
            <a:pPr marL="0">
              <a:buNone/>
            </a:pPr>
            <a:endParaRPr lang="en-GB" sz="900" dirty="0" smtClean="0">
              <a:solidFill>
                <a:schemeClr val="bg1"/>
              </a:solidFill>
            </a:endParaRPr>
          </a:p>
          <a:p>
            <a:pPr marL="0">
              <a:buNone/>
            </a:pPr>
            <a:r>
              <a:rPr lang="en-GB" dirty="0" smtClean="0">
                <a:solidFill>
                  <a:schemeClr val="bg1"/>
                </a:solidFill>
              </a:rPr>
              <a:t>“Baths, wine and women corrupt our bodies, but these things make life itself.” – </a:t>
            </a:r>
            <a:r>
              <a:rPr lang="en-GB" b="1" i="1" dirty="0" smtClean="0">
                <a:solidFill>
                  <a:schemeClr val="bg1"/>
                </a:solidFill>
              </a:rPr>
              <a:t>CIL </a:t>
            </a:r>
            <a:r>
              <a:rPr lang="en-GB" b="1" dirty="0" smtClean="0">
                <a:solidFill>
                  <a:schemeClr val="bg1"/>
                </a:solidFill>
              </a:rPr>
              <a:t>6.15258</a:t>
            </a:r>
            <a:r>
              <a:rPr lang="en-GB" dirty="0" smtClean="0">
                <a:solidFill>
                  <a:schemeClr val="bg1"/>
                </a:solidFill>
              </a:rPr>
              <a:t>.</a:t>
            </a:r>
          </a:p>
        </p:txBody>
      </p:sp>
      <p:sp>
        <p:nvSpPr>
          <p:cNvPr id="4" name="Content Placeholder 2"/>
          <p:cNvSpPr txBox="1">
            <a:spLocks/>
          </p:cNvSpPr>
          <p:nvPr/>
        </p:nvSpPr>
        <p:spPr>
          <a:xfrm>
            <a:off x="94097" y="4641907"/>
            <a:ext cx="8856984" cy="2232248"/>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3600" dirty="0" smtClean="0">
                <a:solidFill>
                  <a:schemeClr val="bg1"/>
                </a:solidFill>
              </a:rPr>
              <a:t>“But you’ll pay the price all too soon, my friend, when you undress and waddle into the warm baths, your belly swollen with undigested peacock meat – a lightening heart-attack with no time to make your final will.” </a:t>
            </a:r>
            <a:r>
              <a:rPr lang="en-GB" sz="3600" dirty="0">
                <a:solidFill>
                  <a:schemeClr val="bg1"/>
                </a:solidFill>
              </a:rPr>
              <a:t>- </a:t>
            </a:r>
            <a:r>
              <a:rPr lang="en-GB" sz="3600" b="1" dirty="0">
                <a:solidFill>
                  <a:schemeClr val="bg1"/>
                </a:solidFill>
              </a:rPr>
              <a:t>Juvenal </a:t>
            </a:r>
            <a:r>
              <a:rPr lang="en-GB" sz="3600" b="1" i="1" dirty="0">
                <a:solidFill>
                  <a:schemeClr val="bg1"/>
                </a:solidFill>
              </a:rPr>
              <a:t>Satires</a:t>
            </a:r>
            <a:r>
              <a:rPr lang="en-GB" sz="3600" b="1" dirty="0">
                <a:solidFill>
                  <a:schemeClr val="bg1"/>
                </a:solidFill>
              </a:rPr>
              <a:t> </a:t>
            </a:r>
            <a:r>
              <a:rPr lang="en-GB" sz="3600" b="1" dirty="0" smtClean="0">
                <a:solidFill>
                  <a:schemeClr val="bg1"/>
                </a:solidFill>
              </a:rPr>
              <a:t>1.141</a:t>
            </a:r>
            <a:r>
              <a:rPr lang="en-GB" sz="3600" dirty="0" smtClean="0">
                <a:solidFill>
                  <a:schemeClr val="bg1"/>
                </a:solidFill>
              </a:rPr>
              <a:t>.</a:t>
            </a:r>
          </a:p>
          <a:p>
            <a:pPr marL="137160" indent="0">
              <a:buFont typeface="Wingdings 2"/>
              <a:buNone/>
            </a:pPr>
            <a:endParaRPr lang="en-GB" sz="1200" dirty="0" smtClean="0">
              <a:solidFill>
                <a:schemeClr val="bg1"/>
              </a:solidFill>
            </a:endParaRPr>
          </a:p>
          <a:p>
            <a:r>
              <a:rPr lang="en-GB" sz="3600" dirty="0" smtClean="0">
                <a:solidFill>
                  <a:schemeClr val="bg1"/>
                </a:solidFill>
              </a:rPr>
              <a:t>Cf. Petronius’ </a:t>
            </a:r>
            <a:r>
              <a:rPr lang="en-GB" sz="3600" i="1" dirty="0" err="1" smtClean="0">
                <a:solidFill>
                  <a:schemeClr val="bg1"/>
                </a:solidFill>
              </a:rPr>
              <a:t>Satyricon</a:t>
            </a:r>
            <a:r>
              <a:rPr lang="en-GB" sz="3600" i="1" dirty="0" smtClean="0">
                <a:solidFill>
                  <a:schemeClr val="bg1"/>
                </a:solidFill>
              </a:rPr>
              <a:t> </a:t>
            </a:r>
            <a:r>
              <a:rPr lang="en-GB" sz="3600" dirty="0" smtClean="0">
                <a:solidFill>
                  <a:schemeClr val="bg1"/>
                </a:solidFill>
              </a:rPr>
              <a:t>and the figure of </a:t>
            </a:r>
            <a:r>
              <a:rPr lang="en-GB" sz="3600" dirty="0" err="1" smtClean="0">
                <a:solidFill>
                  <a:schemeClr val="bg1"/>
                </a:solidFill>
              </a:rPr>
              <a:t>Trimalchio</a:t>
            </a:r>
            <a:r>
              <a:rPr lang="en-GB" sz="3600" dirty="0" smtClean="0">
                <a:solidFill>
                  <a:schemeClr val="bg1"/>
                </a:solidFill>
              </a:rPr>
              <a:t>.</a:t>
            </a:r>
            <a:endParaRPr lang="en-GB" sz="3600" dirty="0">
              <a:solidFill>
                <a:schemeClr val="bg1"/>
              </a:solidFill>
            </a:endParaRPr>
          </a:p>
        </p:txBody>
      </p:sp>
    </p:spTree>
    <p:extLst>
      <p:ext uri="{BB962C8B-B14F-4D97-AF65-F5344CB8AC3E}">
        <p14:creationId xmlns:p14="http://schemas.microsoft.com/office/powerpoint/2010/main" val="3490919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Medical Benefits</a:t>
            </a:r>
            <a:endParaRPr lang="en-GB" dirty="0">
              <a:solidFill>
                <a:schemeClr val="bg1"/>
              </a:solidFill>
            </a:endParaRPr>
          </a:p>
        </p:txBody>
      </p:sp>
      <p:sp>
        <p:nvSpPr>
          <p:cNvPr id="3" name="Content Placeholder 2"/>
          <p:cNvSpPr>
            <a:spLocks noGrp="1"/>
          </p:cNvSpPr>
          <p:nvPr>
            <p:ph idx="1"/>
          </p:nvPr>
        </p:nvSpPr>
        <p:spPr>
          <a:xfrm>
            <a:off x="107504" y="1412776"/>
            <a:ext cx="8928992" cy="5328592"/>
          </a:xfrm>
        </p:spPr>
        <p:txBody>
          <a:bodyPr>
            <a:normAutofit fontScale="92500" lnSpcReduction="20000"/>
          </a:bodyPr>
          <a:lstStyle/>
          <a:p>
            <a:r>
              <a:rPr lang="en-GB" dirty="0" err="1" smtClean="0">
                <a:solidFill>
                  <a:schemeClr val="bg1"/>
                </a:solidFill>
              </a:rPr>
              <a:t>Celsus</a:t>
            </a:r>
            <a:r>
              <a:rPr lang="en-GB" dirty="0" smtClean="0">
                <a:solidFill>
                  <a:schemeClr val="bg1"/>
                </a:solidFill>
              </a:rPr>
              <a:t> (</a:t>
            </a:r>
            <a:r>
              <a:rPr lang="en-GB" i="1" dirty="0" smtClean="0">
                <a:solidFill>
                  <a:schemeClr val="bg1"/>
                </a:solidFill>
              </a:rPr>
              <a:t>De </a:t>
            </a:r>
            <a:r>
              <a:rPr lang="en-GB" i="1" dirty="0" err="1" smtClean="0">
                <a:solidFill>
                  <a:schemeClr val="bg1"/>
                </a:solidFill>
              </a:rPr>
              <a:t>Medicina</a:t>
            </a:r>
            <a:r>
              <a:rPr lang="en-GB" dirty="0" smtClean="0">
                <a:solidFill>
                  <a:schemeClr val="bg1"/>
                </a:solidFill>
              </a:rPr>
              <a:t>) mentions benefits of hydrotherapy – reduce fevers, relax skin, draw out corrupt </a:t>
            </a:r>
            <a:r>
              <a:rPr lang="en-GB" dirty="0" err="1" smtClean="0">
                <a:solidFill>
                  <a:schemeClr val="bg1"/>
                </a:solidFill>
              </a:rPr>
              <a:t>homours</a:t>
            </a:r>
            <a:r>
              <a:rPr lang="en-GB" dirty="0" smtClean="0">
                <a:solidFill>
                  <a:schemeClr val="bg1"/>
                </a:solidFill>
              </a:rPr>
              <a:t>.</a:t>
            </a:r>
          </a:p>
          <a:p>
            <a:pPr marL="0"/>
            <a:endParaRPr lang="en-GB" sz="1100" dirty="0" smtClean="0">
              <a:solidFill>
                <a:schemeClr val="bg1"/>
              </a:solidFill>
            </a:endParaRPr>
          </a:p>
          <a:p>
            <a:pPr marL="0">
              <a:buNone/>
            </a:pPr>
            <a:r>
              <a:rPr lang="en-GB" dirty="0" smtClean="0">
                <a:solidFill>
                  <a:schemeClr val="bg1"/>
                </a:solidFill>
              </a:rPr>
              <a:t>“Afterwards, when I was preparing to go into the bath, twenty days from the first attack of my illness, perceiving the physicians whispering together, I enquired what they were saying. They replied they were of opinion I may possibly bathe with safety, however that they were not without some suspicion of risk. "What need is there," said I, "of my taking a bath at all?" And so, with perfect calmness and tranquillity, I gave up a pleasure I was upon the point of enjoying…” – </a:t>
            </a:r>
            <a:r>
              <a:rPr lang="en-GB" b="1" dirty="0" smtClean="0">
                <a:solidFill>
                  <a:schemeClr val="bg1"/>
                </a:solidFill>
              </a:rPr>
              <a:t>Pliny the Younger </a:t>
            </a:r>
            <a:r>
              <a:rPr lang="en-GB" b="1" i="1" dirty="0" smtClean="0">
                <a:solidFill>
                  <a:schemeClr val="bg1"/>
                </a:solidFill>
              </a:rPr>
              <a:t>Letters </a:t>
            </a:r>
            <a:r>
              <a:rPr lang="en-GB" b="1" dirty="0" smtClean="0">
                <a:solidFill>
                  <a:schemeClr val="bg1"/>
                </a:solidFill>
              </a:rPr>
              <a:t>53</a:t>
            </a:r>
            <a:r>
              <a:rPr lang="en-GB" dirty="0" smtClean="0">
                <a:solidFill>
                  <a:schemeClr val="bg1"/>
                </a:solidFill>
              </a:rPr>
              <a:t> (To </a:t>
            </a:r>
            <a:r>
              <a:rPr lang="en-GB" dirty="0" err="1" smtClean="0">
                <a:solidFill>
                  <a:schemeClr val="bg1"/>
                </a:solidFill>
              </a:rPr>
              <a:t>Restitutus</a:t>
            </a:r>
            <a:r>
              <a:rPr lang="en-GB" dirty="0" smtClean="0">
                <a:solidFill>
                  <a:schemeClr val="bg1"/>
                </a:solidFill>
              </a:rPr>
              <a:t>).</a:t>
            </a:r>
          </a:p>
          <a:p>
            <a:pPr marL="0">
              <a:buNone/>
            </a:pPr>
            <a:endParaRPr lang="en-GB" sz="1100" dirty="0" smtClean="0">
              <a:solidFill>
                <a:schemeClr val="bg1"/>
              </a:solidFill>
            </a:endParaRPr>
          </a:p>
          <a:p>
            <a:pPr marL="0">
              <a:buNone/>
            </a:pPr>
            <a:r>
              <a:rPr lang="en-GB" dirty="0" smtClean="0">
                <a:solidFill>
                  <a:schemeClr val="bg1"/>
                </a:solidFill>
              </a:rPr>
              <a:t>“Medicinal functions – “[baths are] beneficial to most patients, to some if used continuously, to others if used intermittently.” – </a:t>
            </a:r>
            <a:r>
              <a:rPr lang="en-GB" b="1" i="1" dirty="0" smtClean="0">
                <a:solidFill>
                  <a:schemeClr val="bg1"/>
                </a:solidFill>
              </a:rPr>
              <a:t>Regime in Acute Diseases. </a:t>
            </a:r>
          </a:p>
          <a:p>
            <a:pPr>
              <a:buNone/>
            </a:pPr>
            <a:endParaRPr lang="en-GB" dirty="0" smtClean="0"/>
          </a:p>
          <a:p>
            <a:pPr>
              <a:buNone/>
            </a:pPr>
            <a:endParaRPr lang="en-GB" dirty="0" smtClean="0"/>
          </a:p>
          <a:p>
            <a:pPr>
              <a:buNone/>
            </a:pPr>
            <a:endParaRPr lang="en-GB" dirty="0"/>
          </a:p>
        </p:txBody>
      </p:sp>
    </p:spTree>
    <p:extLst>
      <p:ext uri="{BB962C8B-B14F-4D97-AF65-F5344CB8AC3E}">
        <p14:creationId xmlns:p14="http://schemas.microsoft.com/office/powerpoint/2010/main" val="1062673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Emperors and Baths</a:t>
            </a:r>
            <a:endParaRPr lang="en-GB" dirty="0">
              <a:solidFill>
                <a:schemeClr val="bg1"/>
              </a:solidFill>
            </a:endParaRPr>
          </a:p>
        </p:txBody>
      </p:sp>
      <p:sp>
        <p:nvSpPr>
          <p:cNvPr id="3" name="Content Placeholder 2"/>
          <p:cNvSpPr>
            <a:spLocks noGrp="1"/>
          </p:cNvSpPr>
          <p:nvPr>
            <p:ph idx="1"/>
          </p:nvPr>
        </p:nvSpPr>
        <p:spPr>
          <a:xfrm>
            <a:off x="107504" y="1124744"/>
            <a:ext cx="9036496" cy="5733256"/>
          </a:xfrm>
        </p:spPr>
        <p:txBody>
          <a:bodyPr>
            <a:normAutofit fontScale="92500" lnSpcReduction="10000"/>
          </a:bodyPr>
          <a:lstStyle/>
          <a:p>
            <a:pPr marL="0">
              <a:buNone/>
            </a:pPr>
            <a:r>
              <a:rPr lang="en-GB" dirty="0" smtClean="0">
                <a:solidFill>
                  <a:schemeClr val="bg1"/>
                </a:solidFill>
              </a:rPr>
              <a:t>“He often bathed in the public baths, even with the meanest crowd. And a jest of his made in the bath became famous. For on a certain occasion, seeing a veteran, whom he had known in the service, rubbing his back and the rest of his body against the wall, he asked him why he had the marble rub him, and when the man replied that it was because he did not own a slave, he presented him with some slaves and the cost of their maintenance. But another time, when he saw a number of old men rubbing themselves against the wall for the purpose of arousing the generosity of the Emperor, he ordered them to be called out and then to rub one another in turn.” – </a:t>
            </a:r>
            <a:r>
              <a:rPr lang="en-GB" b="1" dirty="0" smtClean="0">
                <a:solidFill>
                  <a:schemeClr val="bg1"/>
                </a:solidFill>
              </a:rPr>
              <a:t>SHA </a:t>
            </a:r>
            <a:r>
              <a:rPr lang="en-GB" b="1" i="1" dirty="0" smtClean="0">
                <a:solidFill>
                  <a:schemeClr val="bg1"/>
                </a:solidFill>
              </a:rPr>
              <a:t>Hadrian </a:t>
            </a:r>
            <a:r>
              <a:rPr lang="en-GB" b="1" dirty="0" smtClean="0">
                <a:solidFill>
                  <a:schemeClr val="bg1"/>
                </a:solidFill>
              </a:rPr>
              <a:t>17.5-7</a:t>
            </a:r>
            <a:r>
              <a:rPr lang="en-GB" dirty="0" smtClean="0">
                <a:solidFill>
                  <a:schemeClr val="bg1"/>
                </a:solidFill>
              </a:rPr>
              <a:t>. </a:t>
            </a:r>
          </a:p>
          <a:p>
            <a:pPr marL="0">
              <a:buNone/>
            </a:pPr>
            <a:endParaRPr lang="en-GB" sz="500" dirty="0" smtClean="0">
              <a:solidFill>
                <a:schemeClr val="bg1"/>
              </a:solidFill>
            </a:endParaRPr>
          </a:p>
          <a:p>
            <a:pPr marL="0">
              <a:buNone/>
            </a:pPr>
            <a:r>
              <a:rPr lang="en-GB" dirty="0" smtClean="0">
                <a:solidFill>
                  <a:schemeClr val="bg1"/>
                </a:solidFill>
              </a:rPr>
              <a:t>“… he sometimes bathed in the baths which he had built, in company with the common people.” – </a:t>
            </a:r>
            <a:r>
              <a:rPr lang="en-GB" b="1" dirty="0" smtClean="0">
                <a:solidFill>
                  <a:schemeClr val="bg1"/>
                </a:solidFill>
              </a:rPr>
              <a:t>Suetonius </a:t>
            </a:r>
            <a:r>
              <a:rPr lang="en-GB" b="1" i="1" dirty="0" err="1" smtClean="0">
                <a:solidFill>
                  <a:schemeClr val="bg1"/>
                </a:solidFill>
              </a:rPr>
              <a:t>Divus</a:t>
            </a:r>
            <a:r>
              <a:rPr lang="en-GB" b="1" i="1" dirty="0" smtClean="0">
                <a:solidFill>
                  <a:schemeClr val="bg1"/>
                </a:solidFill>
              </a:rPr>
              <a:t> Titus </a:t>
            </a:r>
            <a:r>
              <a:rPr lang="en-GB" b="1" dirty="0" smtClean="0">
                <a:solidFill>
                  <a:schemeClr val="bg1"/>
                </a:solidFill>
              </a:rPr>
              <a:t>8.2.</a:t>
            </a:r>
            <a:endParaRPr lang="en-GB" b="1" dirty="0">
              <a:solidFill>
                <a:schemeClr val="bg1"/>
              </a:solidFill>
            </a:endParaRPr>
          </a:p>
        </p:txBody>
      </p:sp>
    </p:spTree>
    <p:extLst>
      <p:ext uri="{BB962C8B-B14F-4D97-AF65-F5344CB8AC3E}">
        <p14:creationId xmlns:p14="http://schemas.microsoft.com/office/powerpoint/2010/main" val="1614980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457200" y="1844824"/>
            <a:ext cx="8229600" cy="4824536"/>
          </a:xfrm>
        </p:spPr>
        <p:txBody>
          <a:bodyPr>
            <a:normAutofit/>
          </a:bodyPr>
          <a:lstStyle/>
          <a:p>
            <a:r>
              <a:rPr lang="en-GB" dirty="0" err="1" smtClean="0">
                <a:solidFill>
                  <a:schemeClr val="bg1"/>
                </a:solidFill>
              </a:rPr>
              <a:t>DeLaine</a:t>
            </a:r>
            <a:r>
              <a:rPr lang="en-GB" dirty="0">
                <a:solidFill>
                  <a:schemeClr val="bg1"/>
                </a:solidFill>
              </a:rPr>
              <a:t>, J. (1997) </a:t>
            </a:r>
            <a:r>
              <a:rPr lang="en-GB" i="1" dirty="0">
                <a:solidFill>
                  <a:schemeClr val="bg1"/>
                </a:solidFill>
              </a:rPr>
              <a:t>The Baths of Caracalla</a:t>
            </a:r>
            <a:r>
              <a:rPr lang="en-GB" dirty="0">
                <a:solidFill>
                  <a:schemeClr val="bg1"/>
                </a:solidFill>
              </a:rPr>
              <a:t>. Portsmouth, Rhode Island: Journal of Roman Archaeology Supplementary Series 25</a:t>
            </a:r>
            <a:r>
              <a:rPr lang="en-GB" dirty="0" smtClean="0">
                <a:solidFill>
                  <a:schemeClr val="bg1"/>
                </a:solidFill>
              </a:rPr>
              <a:t>.</a:t>
            </a:r>
          </a:p>
          <a:p>
            <a:endParaRPr lang="en-GB" sz="1800" dirty="0">
              <a:solidFill>
                <a:schemeClr val="bg1"/>
              </a:solidFill>
            </a:endParaRPr>
          </a:p>
          <a:p>
            <a:r>
              <a:rPr lang="en-GB" dirty="0" smtClean="0">
                <a:solidFill>
                  <a:schemeClr val="bg1"/>
                </a:solidFill>
              </a:rPr>
              <a:t>Fagan, G. G. (1999) </a:t>
            </a:r>
            <a:r>
              <a:rPr lang="en-GB" i="1" dirty="0" smtClean="0">
                <a:solidFill>
                  <a:schemeClr val="bg1"/>
                </a:solidFill>
              </a:rPr>
              <a:t>Bathing in Public in the Roman World</a:t>
            </a:r>
            <a:r>
              <a:rPr lang="en-GB" dirty="0" smtClean="0">
                <a:solidFill>
                  <a:schemeClr val="bg1"/>
                </a:solidFill>
              </a:rPr>
              <a:t>. Ann </a:t>
            </a:r>
            <a:r>
              <a:rPr lang="en-GB" dirty="0" err="1" smtClean="0">
                <a:solidFill>
                  <a:schemeClr val="bg1"/>
                </a:solidFill>
              </a:rPr>
              <a:t>Arbor</a:t>
            </a:r>
            <a:r>
              <a:rPr lang="en-GB" dirty="0" smtClean="0">
                <a:solidFill>
                  <a:schemeClr val="bg1"/>
                </a:solidFill>
              </a:rPr>
              <a:t>: University of Michigan Press.</a:t>
            </a:r>
          </a:p>
          <a:p>
            <a:endParaRPr lang="en-GB" sz="1800" dirty="0" smtClean="0">
              <a:solidFill>
                <a:schemeClr val="bg1"/>
              </a:solidFill>
            </a:endParaRPr>
          </a:p>
          <a:p>
            <a:r>
              <a:rPr lang="en-GB" dirty="0" err="1" smtClean="0">
                <a:solidFill>
                  <a:schemeClr val="bg1"/>
                </a:solidFill>
              </a:rPr>
              <a:t>Yegül</a:t>
            </a:r>
            <a:r>
              <a:rPr lang="en-GB" dirty="0">
                <a:solidFill>
                  <a:schemeClr val="bg1"/>
                </a:solidFill>
              </a:rPr>
              <a:t>, F. (1992) </a:t>
            </a:r>
            <a:r>
              <a:rPr lang="en-GB" i="1" dirty="0">
                <a:solidFill>
                  <a:schemeClr val="bg1"/>
                </a:solidFill>
              </a:rPr>
              <a:t>Baths and Bathing in Classical Antiquity</a:t>
            </a:r>
            <a:r>
              <a:rPr lang="en-GB" dirty="0">
                <a:solidFill>
                  <a:schemeClr val="bg1"/>
                </a:solidFill>
              </a:rPr>
              <a:t>. London: The MIT Press.</a:t>
            </a:r>
          </a:p>
          <a:p>
            <a:endParaRPr lang="en-GB" dirty="0" smtClean="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42930861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1326</TotalTime>
  <Words>1868</Words>
  <Application>Microsoft Office PowerPoint</Application>
  <PresentationFormat>On-screen Show (4:3)</PresentationFormat>
  <Paragraphs>133</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Book Antiqua</vt:lpstr>
      <vt:lpstr>Lucida Sans</vt:lpstr>
      <vt:lpstr>Wingdings</vt:lpstr>
      <vt:lpstr>Wingdings 2</vt:lpstr>
      <vt:lpstr>Wingdings 3</vt:lpstr>
      <vt:lpstr>Apex</vt:lpstr>
      <vt:lpstr>Athens and Rome: Life and Culture in Classical Antiquity</vt:lpstr>
      <vt:lpstr>PowerPoint Presentation</vt:lpstr>
      <vt:lpstr>Sports and Cleanliness</vt:lpstr>
      <vt:lpstr>Development of Public Baths</vt:lpstr>
      <vt:lpstr>Greek Baths in the Imperial Period</vt:lpstr>
      <vt:lpstr>PowerPoint Presentation</vt:lpstr>
      <vt:lpstr>Gymnasia/Palaestra in Italy</vt:lpstr>
      <vt:lpstr>Italian Inventiveness? </vt:lpstr>
      <vt:lpstr>Hypocaust</vt:lpstr>
      <vt:lpstr>PowerPoint Presentation</vt:lpstr>
      <vt:lpstr>PowerPoint Presentation</vt:lpstr>
      <vt:lpstr>Imperial Thermae</vt:lpstr>
      <vt:lpstr>Baths of Caracalla</vt:lpstr>
      <vt:lpstr>Activities in the Baths</vt:lpstr>
      <vt:lpstr>PowerPoint Presentation</vt:lpstr>
      <vt:lpstr>PowerPoint Presentation</vt:lpstr>
      <vt:lpstr>Mixed-Bathing</vt:lpstr>
      <vt:lpstr>Morally dubious locations?</vt:lpstr>
      <vt:lpstr>Bathing Routine</vt:lpstr>
      <vt:lpstr>Medical Benefits</vt:lpstr>
      <vt:lpstr>Emperors and Baths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Matthew Cobb</cp:lastModifiedBy>
  <cp:revision>81</cp:revision>
  <dcterms:created xsi:type="dcterms:W3CDTF">2013-11-11T13:17:57Z</dcterms:created>
  <dcterms:modified xsi:type="dcterms:W3CDTF">2017-11-16T14:29:27Z</dcterms:modified>
</cp:coreProperties>
</file>