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9"/>
  </p:notesMasterIdLst>
  <p:sldIdLst>
    <p:sldId id="256" r:id="rId5"/>
    <p:sldId id="351" r:id="rId6"/>
    <p:sldId id="271" r:id="rId7"/>
    <p:sldId id="272" r:id="rId8"/>
    <p:sldId id="273" r:id="rId9"/>
    <p:sldId id="352" r:id="rId10"/>
    <p:sldId id="277" r:id="rId11"/>
    <p:sldId id="276" r:id="rId12"/>
    <p:sldId id="353" r:id="rId13"/>
    <p:sldId id="354" r:id="rId14"/>
    <p:sldId id="275" r:id="rId15"/>
    <p:sldId id="355" r:id="rId16"/>
    <p:sldId id="282" r:id="rId17"/>
    <p:sldId id="283" r:id="rId18"/>
    <p:sldId id="349" r:id="rId19"/>
    <p:sldId id="369" r:id="rId20"/>
    <p:sldId id="348" r:id="rId21"/>
    <p:sldId id="374" r:id="rId22"/>
    <p:sldId id="375" r:id="rId23"/>
    <p:sldId id="376" r:id="rId24"/>
    <p:sldId id="377" r:id="rId25"/>
    <p:sldId id="378" r:id="rId26"/>
    <p:sldId id="366" r:id="rId27"/>
    <p:sldId id="367" r:id="rId28"/>
    <p:sldId id="307" r:id="rId29"/>
    <p:sldId id="308" r:id="rId30"/>
    <p:sldId id="309" r:id="rId31"/>
    <p:sldId id="290" r:id="rId32"/>
    <p:sldId id="314" r:id="rId33"/>
    <p:sldId id="342" r:id="rId34"/>
    <p:sldId id="286" r:id="rId35"/>
    <p:sldId id="274" r:id="rId36"/>
    <p:sldId id="340" r:id="rId37"/>
    <p:sldId id="339" r:id="rId38"/>
    <p:sldId id="287" r:id="rId39"/>
    <p:sldId id="343" r:id="rId40"/>
    <p:sldId id="257" r:id="rId41"/>
    <p:sldId id="258" r:id="rId42"/>
    <p:sldId id="259" r:id="rId43"/>
    <p:sldId id="260" r:id="rId44"/>
    <p:sldId id="368" r:id="rId45"/>
    <p:sldId id="264" r:id="rId46"/>
    <p:sldId id="344" r:id="rId47"/>
    <p:sldId id="265" r:id="rId48"/>
    <p:sldId id="261" r:id="rId49"/>
    <p:sldId id="361" r:id="rId50"/>
    <p:sldId id="356" r:id="rId51"/>
    <p:sldId id="262" r:id="rId52"/>
    <p:sldId id="359" r:id="rId53"/>
    <p:sldId id="269" r:id="rId54"/>
    <p:sldId id="360" r:id="rId55"/>
    <p:sldId id="364" r:id="rId56"/>
    <p:sldId id="266" r:id="rId57"/>
    <p:sldId id="278" r:id="rId58"/>
    <p:sldId id="279" r:id="rId59"/>
    <p:sldId id="280" r:id="rId60"/>
    <p:sldId id="362" r:id="rId61"/>
    <p:sldId id="363" r:id="rId62"/>
    <p:sldId id="263" r:id="rId63"/>
    <p:sldId id="370" r:id="rId64"/>
    <p:sldId id="371" r:id="rId65"/>
    <p:sldId id="372" r:id="rId66"/>
    <p:sldId id="373" r:id="rId67"/>
    <p:sldId id="365" r:id="rId68"/>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6C575B-97CF-4110-8C38-A36722DF73C7}" v="22" dt="2021-11-22T09:27:58.6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1717" autoAdjust="0"/>
    <p:restoredTop sz="62870" autoAdjust="0"/>
  </p:normalViewPr>
  <p:slideViewPr>
    <p:cSldViewPr snapToGrid="0">
      <p:cViewPr>
        <p:scale>
          <a:sx n="50" d="100"/>
          <a:sy n="50" d="100"/>
        </p:scale>
        <p:origin x="966" y="120"/>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microsoft.com/office/2015/10/relationships/revisionInfo" Target="revisionInfo.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7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010" tIns="45505" rIns="91010" bIns="45505" rtlCol="0"/>
          <a:lstStyle>
            <a:lvl1pPr algn="r">
              <a:defRPr sz="1200"/>
            </a:lvl1pPr>
          </a:lstStyle>
          <a:p>
            <a:fld id="{117A3493-A228-47AB-97AE-4DC2E92E802A}" type="datetimeFigureOut">
              <a:rPr lang="en-GB" smtClean="0"/>
              <a:t>20/11/2021</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010" tIns="45505" rIns="91010" bIns="45505"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010" tIns="45505" rIns="91010" bIns="45505"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7"/>
            <a:ext cx="2889938" cy="489373"/>
          </a:xfrm>
          <a:prstGeom prst="rect">
            <a:avLst/>
          </a:prstGeom>
        </p:spPr>
        <p:txBody>
          <a:bodyPr vert="horz" lIns="91010" tIns="45505" rIns="91010" bIns="45505"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9373"/>
          </a:xfrm>
          <a:prstGeom prst="rect">
            <a:avLst/>
          </a:prstGeom>
        </p:spPr>
        <p:txBody>
          <a:bodyPr vert="horz" lIns="91010" tIns="45505" rIns="91010" bIns="45505" rtlCol="0" anchor="b"/>
          <a:lstStyle>
            <a:lvl1pPr algn="r">
              <a:defRPr sz="1200"/>
            </a:lvl1pPr>
          </a:lstStyle>
          <a:p>
            <a:fld id="{C9DF3834-AE5E-4216-B825-DD970B2831FA}" type="slidenum">
              <a:rPr lang="en-GB" smtClean="0"/>
              <a:t>‹#›</a:t>
            </a:fld>
            <a:endParaRPr lang="en-GB"/>
          </a:p>
        </p:txBody>
      </p:sp>
    </p:spTree>
    <p:extLst>
      <p:ext uri="{BB962C8B-B14F-4D97-AF65-F5344CB8AC3E}">
        <p14:creationId xmlns:p14="http://schemas.microsoft.com/office/powerpoint/2010/main" val="12309426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oxfordreference.com/view/10.1093/acref/9780192804396.001.0001/acref-9780192804396-e-438"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Goals:</a:t>
            </a:r>
          </a:p>
          <a:p>
            <a:pPr marL="170644" indent="-170644">
              <a:buFont typeface="Arial" panose="020B0604020202020204" pitchFamily="34" charset="0"/>
              <a:buChar char="•"/>
            </a:pPr>
            <a:r>
              <a:rPr lang="en-GB" dirty="0"/>
              <a:t>Introduce key themes of the module</a:t>
            </a:r>
          </a:p>
          <a:p>
            <a:pPr marL="170644" indent="-170644">
              <a:buFont typeface="Arial" panose="020B0604020202020204" pitchFamily="34" charset="0"/>
              <a:buChar char="•"/>
            </a:pPr>
            <a:r>
              <a:rPr lang="en-GB" dirty="0"/>
              <a:t>Provide an overview of the syllabus and assessment</a:t>
            </a:r>
          </a:p>
          <a:p>
            <a:pPr marL="170644" indent="-170644">
              <a:buFont typeface="Arial" panose="020B0604020202020204" pitchFamily="34" charset="0"/>
              <a:buChar char="•"/>
            </a:pPr>
            <a:r>
              <a:rPr lang="en-GB" dirty="0"/>
              <a:t>Discuss key concept and text: Paul Gilroy’s </a:t>
            </a:r>
            <a:r>
              <a:rPr lang="en-GB" i="1" dirty="0"/>
              <a:t>The Black Atlantic</a:t>
            </a:r>
          </a:p>
          <a:p>
            <a:endParaRPr lang="en-GB" i="0" dirty="0"/>
          </a:p>
          <a:p>
            <a:r>
              <a:rPr lang="en-GB" i="0" dirty="0"/>
              <a:t>But start with a disclaimer: I shouldn’t be teaching this module</a:t>
            </a:r>
          </a:p>
        </p:txBody>
      </p:sp>
      <p:sp>
        <p:nvSpPr>
          <p:cNvPr id="4" name="Slide Number Placeholder 3"/>
          <p:cNvSpPr>
            <a:spLocks noGrp="1"/>
          </p:cNvSpPr>
          <p:nvPr>
            <p:ph type="sldNum" sz="quarter" idx="5"/>
          </p:nvPr>
        </p:nvSpPr>
        <p:spPr/>
        <p:txBody>
          <a:bodyPr/>
          <a:lstStyle/>
          <a:p>
            <a:fld id="{C9DF3834-AE5E-4216-B825-DD970B2831FA}" type="slidenum">
              <a:rPr lang="en-GB" smtClean="0"/>
              <a:t>1</a:t>
            </a:fld>
            <a:endParaRPr lang="en-GB"/>
          </a:p>
        </p:txBody>
      </p:sp>
    </p:spTree>
    <p:extLst>
      <p:ext uri="{BB962C8B-B14F-4D97-AF65-F5344CB8AC3E}">
        <p14:creationId xmlns:p14="http://schemas.microsoft.com/office/powerpoint/2010/main" val="10762379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9DF3834-AE5E-4216-B825-DD970B2831FA}" type="slidenum">
              <a:rPr lang="en-GB" smtClean="0"/>
              <a:t>2</a:t>
            </a:fld>
            <a:endParaRPr lang="en-GB"/>
          </a:p>
        </p:txBody>
      </p:sp>
    </p:spTree>
    <p:extLst>
      <p:ext uri="{BB962C8B-B14F-4D97-AF65-F5344CB8AC3E}">
        <p14:creationId xmlns:p14="http://schemas.microsoft.com/office/powerpoint/2010/main" val="39474513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9DF3834-AE5E-4216-B825-DD970B2831FA}" type="slidenum">
              <a:rPr lang="en-GB" smtClean="0"/>
              <a:t>3</a:t>
            </a:fld>
            <a:endParaRPr lang="en-GB"/>
          </a:p>
        </p:txBody>
      </p:sp>
    </p:spTree>
    <p:extLst>
      <p:ext uri="{BB962C8B-B14F-4D97-AF65-F5344CB8AC3E}">
        <p14:creationId xmlns:p14="http://schemas.microsoft.com/office/powerpoint/2010/main" val="26542825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9DF3834-AE5E-4216-B825-DD970B2831FA}" type="slidenum">
              <a:rPr lang="en-GB" smtClean="0"/>
              <a:t>4</a:t>
            </a:fld>
            <a:endParaRPr lang="en-GB"/>
          </a:p>
        </p:txBody>
      </p:sp>
    </p:spTree>
    <p:extLst>
      <p:ext uri="{BB962C8B-B14F-4D97-AF65-F5344CB8AC3E}">
        <p14:creationId xmlns:p14="http://schemas.microsoft.com/office/powerpoint/2010/main" val="31402667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9DF3834-AE5E-4216-B825-DD970B2831FA}" type="slidenum">
              <a:rPr lang="en-GB" smtClean="0"/>
              <a:t>5</a:t>
            </a:fld>
            <a:endParaRPr lang="en-GB"/>
          </a:p>
        </p:txBody>
      </p:sp>
    </p:spTree>
    <p:extLst>
      <p:ext uri="{BB962C8B-B14F-4D97-AF65-F5344CB8AC3E}">
        <p14:creationId xmlns:p14="http://schemas.microsoft.com/office/powerpoint/2010/main" val="12919769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9DF3834-AE5E-4216-B825-DD970B2831FA}" type="slidenum">
              <a:rPr lang="en-GB" smtClean="0"/>
              <a:t>6</a:t>
            </a:fld>
            <a:endParaRPr lang="en-GB"/>
          </a:p>
        </p:txBody>
      </p:sp>
    </p:spTree>
    <p:extLst>
      <p:ext uri="{BB962C8B-B14F-4D97-AF65-F5344CB8AC3E}">
        <p14:creationId xmlns:p14="http://schemas.microsoft.com/office/powerpoint/2010/main" val="11574960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9DF3834-AE5E-4216-B825-DD970B2831FA}" type="slidenum">
              <a:rPr lang="en-GB" smtClean="0"/>
              <a:t>7</a:t>
            </a:fld>
            <a:endParaRPr lang="en-GB"/>
          </a:p>
        </p:txBody>
      </p:sp>
    </p:spTree>
    <p:extLst>
      <p:ext uri="{BB962C8B-B14F-4D97-AF65-F5344CB8AC3E}">
        <p14:creationId xmlns:p14="http://schemas.microsoft.com/office/powerpoint/2010/main" val="19062658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9DF3834-AE5E-4216-B825-DD970B2831FA}" type="slidenum">
              <a:rPr lang="en-GB" smtClean="0"/>
              <a:t>8</a:t>
            </a:fld>
            <a:endParaRPr lang="en-GB"/>
          </a:p>
        </p:txBody>
      </p:sp>
    </p:spTree>
    <p:extLst>
      <p:ext uri="{BB962C8B-B14F-4D97-AF65-F5344CB8AC3E}">
        <p14:creationId xmlns:p14="http://schemas.microsoft.com/office/powerpoint/2010/main" val="24416442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9DF3834-AE5E-4216-B825-DD970B2831FA}" type="slidenum">
              <a:rPr lang="en-GB" smtClean="0"/>
              <a:t>9</a:t>
            </a:fld>
            <a:endParaRPr lang="en-GB"/>
          </a:p>
        </p:txBody>
      </p:sp>
    </p:spTree>
    <p:extLst>
      <p:ext uri="{BB962C8B-B14F-4D97-AF65-F5344CB8AC3E}">
        <p14:creationId xmlns:p14="http://schemas.microsoft.com/office/powerpoint/2010/main" val="25437938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9DF3834-AE5E-4216-B825-DD970B2831FA}" type="slidenum">
              <a:rPr lang="en-GB" smtClean="0"/>
              <a:t>10</a:t>
            </a:fld>
            <a:endParaRPr lang="en-GB"/>
          </a:p>
        </p:txBody>
      </p:sp>
    </p:spTree>
    <p:extLst>
      <p:ext uri="{BB962C8B-B14F-4D97-AF65-F5344CB8AC3E}">
        <p14:creationId xmlns:p14="http://schemas.microsoft.com/office/powerpoint/2010/main" val="21807190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9DF3834-AE5E-4216-B825-DD970B2831FA}" type="slidenum">
              <a:rPr lang="en-GB" smtClean="0"/>
              <a:t>11</a:t>
            </a:fld>
            <a:endParaRPr lang="en-GB"/>
          </a:p>
        </p:txBody>
      </p:sp>
    </p:spTree>
    <p:extLst>
      <p:ext uri="{BB962C8B-B14F-4D97-AF65-F5344CB8AC3E}">
        <p14:creationId xmlns:p14="http://schemas.microsoft.com/office/powerpoint/2010/main" val="35452524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Goals:</a:t>
            </a:r>
          </a:p>
          <a:p>
            <a:pPr marL="170644" indent="-170644">
              <a:buFont typeface="Arial" panose="020B0604020202020204" pitchFamily="34" charset="0"/>
              <a:buChar char="•"/>
            </a:pPr>
            <a:r>
              <a:rPr lang="en-GB" dirty="0"/>
              <a:t>Introduce key themes of the module</a:t>
            </a:r>
          </a:p>
          <a:p>
            <a:pPr marL="170644" indent="-170644">
              <a:buFont typeface="Arial" panose="020B0604020202020204" pitchFamily="34" charset="0"/>
              <a:buChar char="•"/>
            </a:pPr>
            <a:r>
              <a:rPr lang="en-GB" dirty="0"/>
              <a:t>Provide an overview of the syllabus and assessment</a:t>
            </a:r>
          </a:p>
          <a:p>
            <a:pPr marL="170644" indent="-170644">
              <a:buFont typeface="Arial" panose="020B0604020202020204" pitchFamily="34" charset="0"/>
              <a:buChar char="•"/>
            </a:pPr>
            <a:r>
              <a:rPr lang="en-GB" dirty="0"/>
              <a:t>Discuss key concept and text: Paul Gilroy’s </a:t>
            </a:r>
            <a:r>
              <a:rPr lang="en-GB" i="1" dirty="0"/>
              <a:t>The Black Atlantic</a:t>
            </a:r>
          </a:p>
          <a:p>
            <a:endParaRPr lang="en-GB" i="0" dirty="0"/>
          </a:p>
          <a:p>
            <a:r>
              <a:rPr lang="en-GB" i="0" dirty="0"/>
              <a:t>But start with a disclaimer: I shouldn’t be teaching this module</a:t>
            </a:r>
          </a:p>
        </p:txBody>
      </p:sp>
      <p:sp>
        <p:nvSpPr>
          <p:cNvPr id="4" name="Slide Number Placeholder 3"/>
          <p:cNvSpPr>
            <a:spLocks noGrp="1"/>
          </p:cNvSpPr>
          <p:nvPr>
            <p:ph type="sldNum" sz="quarter" idx="5"/>
          </p:nvPr>
        </p:nvSpPr>
        <p:spPr/>
        <p:txBody>
          <a:bodyPr/>
          <a:lstStyle/>
          <a:p>
            <a:fld id="{C9DF3834-AE5E-4216-B825-DD970B2831FA}" type="slidenum">
              <a:rPr lang="en-GB" smtClean="0"/>
              <a:t>12</a:t>
            </a:fld>
            <a:endParaRPr lang="en-GB"/>
          </a:p>
        </p:txBody>
      </p:sp>
    </p:spTree>
    <p:extLst>
      <p:ext uri="{BB962C8B-B14F-4D97-AF65-F5344CB8AC3E}">
        <p14:creationId xmlns:p14="http://schemas.microsoft.com/office/powerpoint/2010/main" val="2722248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Discuss experiences at Universities and their Contested Pasts conference</a:t>
            </a:r>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r>
              <a:rPr lang="en-GB" dirty="0"/>
              <a:t>And, notwithstanding some caveats, broadly these critics were right</a:t>
            </a:r>
          </a:p>
        </p:txBody>
      </p:sp>
      <p:sp>
        <p:nvSpPr>
          <p:cNvPr id="4" name="Slide Number Placeholder 3"/>
          <p:cNvSpPr>
            <a:spLocks noGrp="1"/>
          </p:cNvSpPr>
          <p:nvPr>
            <p:ph type="sldNum" sz="quarter" idx="5"/>
          </p:nvPr>
        </p:nvSpPr>
        <p:spPr/>
        <p:txBody>
          <a:bodyPr/>
          <a:lstStyle/>
          <a:p>
            <a:fld id="{C9DF3834-AE5E-4216-B825-DD970B2831FA}" type="slidenum">
              <a:rPr lang="en-GB" smtClean="0"/>
              <a:t>13</a:t>
            </a:fld>
            <a:endParaRPr lang="en-GB"/>
          </a:p>
        </p:txBody>
      </p:sp>
    </p:spTree>
    <p:extLst>
      <p:ext uri="{BB962C8B-B14F-4D97-AF65-F5344CB8AC3E}">
        <p14:creationId xmlns:p14="http://schemas.microsoft.com/office/powerpoint/2010/main" val="39527390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History has a race problem.</a:t>
            </a:r>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r>
              <a:rPr lang="en-GB" dirty="0"/>
              <a:t>Discuss tables.</a:t>
            </a:r>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r>
              <a:rPr lang="en-GB" dirty="0"/>
              <a:t>History is </a:t>
            </a:r>
            <a:r>
              <a:rPr lang="en-GB" dirty="0" err="1"/>
              <a:t>undiverse</a:t>
            </a:r>
            <a:endParaRPr lang="en-GB" dirty="0"/>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r>
              <a:rPr lang="en-GB" dirty="0"/>
              <a:t>Thinking back, I was never – never – been lectured by a black historian in my BA, MA or PhD. I only took one module at all – one on African American politics – taught by a black lecturers throughout my studies, and that while studying in then United States.</a:t>
            </a:r>
          </a:p>
          <a:p>
            <a:endParaRPr lang="en-GB" dirty="0"/>
          </a:p>
          <a:p>
            <a:pPr marL="170644" indent="-170644">
              <a:buFont typeface="Arial" panose="020B0604020202020204" pitchFamily="34" charset="0"/>
              <a:buChar char="•"/>
            </a:pPr>
            <a:r>
              <a:rPr lang="en-GB" dirty="0"/>
              <a:t>Is history racist?</a:t>
            </a:r>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r>
              <a:rPr lang="en-GB" dirty="0"/>
              <a:t>A second disclaimer: This is not a module about comfortable subjects. It WILL confront you with difficult issues</a:t>
            </a:r>
          </a:p>
        </p:txBody>
      </p:sp>
      <p:sp>
        <p:nvSpPr>
          <p:cNvPr id="4" name="Slide Number Placeholder 3"/>
          <p:cNvSpPr>
            <a:spLocks noGrp="1"/>
          </p:cNvSpPr>
          <p:nvPr>
            <p:ph type="sldNum" sz="quarter" idx="5"/>
          </p:nvPr>
        </p:nvSpPr>
        <p:spPr/>
        <p:txBody>
          <a:bodyPr/>
          <a:lstStyle/>
          <a:p>
            <a:fld id="{C9DF3834-AE5E-4216-B825-DD970B2831FA}" type="slidenum">
              <a:rPr lang="en-GB" smtClean="0"/>
              <a:t>14</a:t>
            </a:fld>
            <a:endParaRPr lang="en-GB"/>
          </a:p>
        </p:txBody>
      </p:sp>
    </p:spTree>
    <p:extLst>
      <p:ext uri="{BB962C8B-B14F-4D97-AF65-F5344CB8AC3E}">
        <p14:creationId xmlns:p14="http://schemas.microsoft.com/office/powerpoint/2010/main" val="8211254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0102">
              <a:defRPr/>
            </a:pPr>
            <a:r>
              <a:rPr lang="en-GB" dirty="0"/>
              <a:t>Terminological clarification  re: RHS report; useful for the module as a whole</a:t>
            </a:r>
          </a:p>
          <a:p>
            <a:endParaRPr lang="en-GB" dirty="0"/>
          </a:p>
        </p:txBody>
      </p:sp>
      <p:sp>
        <p:nvSpPr>
          <p:cNvPr id="4" name="Slide Number Placeholder 3"/>
          <p:cNvSpPr>
            <a:spLocks noGrp="1"/>
          </p:cNvSpPr>
          <p:nvPr>
            <p:ph type="sldNum" sz="quarter" idx="5"/>
          </p:nvPr>
        </p:nvSpPr>
        <p:spPr/>
        <p:txBody>
          <a:bodyPr/>
          <a:lstStyle/>
          <a:p>
            <a:fld id="{C9DF3834-AE5E-4216-B825-DD970B2831FA}" type="slidenum">
              <a:rPr lang="en-GB" smtClean="0"/>
              <a:t>15</a:t>
            </a:fld>
            <a:endParaRPr lang="en-GB"/>
          </a:p>
        </p:txBody>
      </p:sp>
    </p:spTree>
    <p:extLst>
      <p:ext uri="{BB962C8B-B14F-4D97-AF65-F5344CB8AC3E}">
        <p14:creationId xmlns:p14="http://schemas.microsoft.com/office/powerpoint/2010/main" val="103212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Need for </a:t>
            </a:r>
            <a:r>
              <a:rPr lang="en-GB" sz="1100" dirty="0"/>
              <a:t>change</a:t>
            </a:r>
          </a:p>
          <a:p>
            <a:pPr marL="170644" indent="-170644">
              <a:buFont typeface="Arial" panose="020B0604020202020204" pitchFamily="34" charset="0"/>
              <a:buChar char="•"/>
            </a:pPr>
            <a:endParaRPr lang="en-GB" sz="1100" dirty="0"/>
          </a:p>
          <a:p>
            <a:pPr marL="170644" indent="-170644">
              <a:buFont typeface="Arial" panose="020B0604020202020204" pitchFamily="34" charset="0"/>
              <a:buChar char="•"/>
            </a:pPr>
            <a:r>
              <a:rPr lang="en-GB" sz="1100" dirty="0"/>
              <a:t>I cannot effect this; a very small contribution – even from a non-specialist perspective</a:t>
            </a:r>
          </a:p>
          <a:p>
            <a:pPr marL="170644" indent="-170644">
              <a:buFont typeface="Arial" panose="020B0604020202020204" pitchFamily="34" charset="0"/>
              <a:buChar char="•"/>
            </a:pPr>
            <a:endParaRPr lang="en-GB" sz="1100" dirty="0"/>
          </a:p>
          <a:p>
            <a:pPr marL="170644" indent="-170644">
              <a:buFont typeface="Arial" panose="020B0604020202020204" pitchFamily="34" charset="0"/>
              <a:buChar char="•"/>
            </a:pPr>
            <a:r>
              <a:rPr lang="en-GB" sz="1100" dirty="0"/>
              <a:t>DISCLAIMERS: Anglophone-centric; UK/US/Caribbean centric; lack of emphasis on Africa itself</a:t>
            </a:r>
          </a:p>
          <a:p>
            <a:pPr marL="170644" indent="-170644">
              <a:buFont typeface="Arial" panose="020B0604020202020204" pitchFamily="34" charset="0"/>
              <a:buChar char="•"/>
            </a:pPr>
            <a:endParaRPr lang="en-GB" sz="1100" dirty="0"/>
          </a:p>
          <a:p>
            <a:pPr marL="170644" indent="-170644">
              <a:buFont typeface="Arial" panose="020B0604020202020204" pitchFamily="34" charset="0"/>
              <a:buChar char="•"/>
            </a:pPr>
            <a:r>
              <a:rPr lang="en-GB" sz="1100" dirty="0"/>
              <a:t>Black History is British History</a:t>
            </a:r>
          </a:p>
          <a:p>
            <a:pPr marL="170644" indent="-170644">
              <a:buFont typeface="Arial" panose="020B0604020202020204" pitchFamily="34" charset="0"/>
              <a:buChar char="•"/>
            </a:pPr>
            <a:endParaRPr lang="en-GB" sz="1100" dirty="0"/>
          </a:p>
          <a:p>
            <a:pPr marL="170644" indent="-170644" defTabSz="910102">
              <a:buFont typeface="Arial" panose="020B0604020202020204" pitchFamily="34" charset="0"/>
              <a:buChar char="•"/>
              <a:defRPr/>
            </a:pPr>
            <a:r>
              <a:rPr lang="en-GB" sz="1100" dirty="0"/>
              <a:t>Not just slavery and exploitation, though …</a:t>
            </a:r>
          </a:p>
          <a:p>
            <a:pPr marL="170644" indent="-170644" defTabSz="910102">
              <a:buFont typeface="Arial" panose="020B0604020202020204" pitchFamily="34" charset="0"/>
              <a:buChar char="•"/>
              <a:defRPr/>
            </a:pPr>
            <a:endParaRPr lang="en-GB" sz="1100" dirty="0"/>
          </a:p>
          <a:p>
            <a:pPr marL="170644" indent="-170644" defTabSz="910102">
              <a:buFont typeface="Arial" panose="020B0604020202020204" pitchFamily="34" charset="0"/>
              <a:buChar char="•"/>
              <a:defRPr/>
            </a:pPr>
            <a:r>
              <a:rPr lang="en-GB" sz="1100" dirty="0"/>
              <a:t>Still, we cannot understand modern history generally – and the specific contours of modern British history – without an appreciation of the problems of race, slavery and colonialism within the British metropole and the wider empire/Commonwealth and the world.</a:t>
            </a:r>
          </a:p>
          <a:p>
            <a:pPr marL="170644" indent="-170644" defTabSz="910102">
              <a:buFont typeface="Arial" panose="020B0604020202020204" pitchFamily="34" charset="0"/>
              <a:buChar char="•"/>
              <a:defRPr/>
            </a:pPr>
            <a:endParaRPr lang="en-GB" sz="1100" dirty="0"/>
          </a:p>
          <a:p>
            <a:pPr marL="170644" indent="-170644" defTabSz="910102">
              <a:buFont typeface="Arial" panose="020B0604020202020204" pitchFamily="34" charset="0"/>
              <a:buChar char="•"/>
              <a:defRPr/>
            </a:pPr>
            <a:r>
              <a:rPr lang="en-GB" sz="1100" dirty="0"/>
              <a:t>And in this sense I can claim some specific intellectual and geographical connection to the module’s themes</a:t>
            </a:r>
          </a:p>
          <a:p>
            <a:pPr marL="170644" indent="-170644">
              <a:buFont typeface="Arial" panose="020B0604020202020204" pitchFamily="34" charset="0"/>
              <a:buChar char="•"/>
            </a:pPr>
            <a:endParaRPr lang="en-GB" sz="1100" dirty="0"/>
          </a:p>
        </p:txBody>
      </p:sp>
      <p:sp>
        <p:nvSpPr>
          <p:cNvPr id="4" name="Slide Number Placeholder 3"/>
          <p:cNvSpPr>
            <a:spLocks noGrp="1"/>
          </p:cNvSpPr>
          <p:nvPr>
            <p:ph type="sldNum" sz="quarter" idx="5"/>
          </p:nvPr>
        </p:nvSpPr>
        <p:spPr/>
        <p:txBody>
          <a:bodyPr/>
          <a:lstStyle/>
          <a:p>
            <a:fld id="{C9DF3834-AE5E-4216-B825-DD970B2831FA}" type="slidenum">
              <a:rPr lang="en-GB" smtClean="0"/>
              <a:t>17</a:t>
            </a:fld>
            <a:endParaRPr lang="en-GB"/>
          </a:p>
        </p:txBody>
      </p:sp>
    </p:spTree>
    <p:extLst>
      <p:ext uri="{BB962C8B-B14F-4D97-AF65-F5344CB8AC3E}">
        <p14:creationId xmlns:p14="http://schemas.microsoft.com/office/powerpoint/2010/main" val="23623560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DF3834-AE5E-4216-B825-DD970B2831FA}" type="slidenum">
              <a:rPr lang="en-GB" smtClean="0"/>
              <a:t>23</a:t>
            </a:fld>
            <a:endParaRPr lang="en-GB"/>
          </a:p>
        </p:txBody>
      </p:sp>
    </p:spTree>
    <p:extLst>
      <p:ext uri="{BB962C8B-B14F-4D97-AF65-F5344CB8AC3E}">
        <p14:creationId xmlns:p14="http://schemas.microsoft.com/office/powerpoint/2010/main" val="13109003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DCFBB5A-BBA1-4DC0-AEDF-FE3D058B77C2}" type="slidenum">
              <a:rPr lang="en-GB" smtClean="0"/>
              <a:t>24</a:t>
            </a:fld>
            <a:endParaRPr lang="en-GB" dirty="0"/>
          </a:p>
        </p:txBody>
      </p:sp>
    </p:spTree>
    <p:extLst>
      <p:ext uri="{BB962C8B-B14F-4D97-AF65-F5344CB8AC3E}">
        <p14:creationId xmlns:p14="http://schemas.microsoft.com/office/powerpoint/2010/main" val="20152317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If this</a:t>
            </a:r>
            <a:r>
              <a:rPr lang="en-GB" baseline="0" dirty="0"/>
              <a:t> offers a somewhat tangential link to transatlantic slavery, a more concrete one is provided through the personage of Thomas Phillips</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dirty="0"/>
              <a:t>Phillips</a:t>
            </a:r>
            <a:r>
              <a:rPr lang="en-GB" baseline="0" dirty="0"/>
              <a:t> was a major benefactor of St David’s College, endowing several scholarships and donating it 20,000 books – a contribution which marks the foundations of the university library’s special collections.</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A learned and well-travelled surgeon for the East India Company, Phillips’s various business interests included ownership of the Camden Park plantation in St Vincent – a property for which he, like Miles received compensation upon the abolition of slavery in 1836.</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As the entry on University College London’s Legacies of Slave-ownership points out, no mention of these slave interests are included in Phillips’s pen picture for the </a:t>
            </a:r>
            <a:r>
              <a:rPr lang="en-GB" i="1" baseline="0" dirty="0"/>
              <a:t>Oxford Dictionary of National Biograph</a:t>
            </a:r>
            <a:r>
              <a:rPr lang="en-GB" i="0" baseline="0" dirty="0"/>
              <a:t>y ….</a:t>
            </a:r>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9BB4D10-D9D9-4096-8693-D7CA5373165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812526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Importance of slavery</a:t>
            </a:r>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r>
              <a:rPr lang="en-GB" dirty="0"/>
              <a:t>About 12% of 10.6 million slave voyages which took place throughout full duration of transatlantic slavery. OUTSIZE ROLE</a:t>
            </a:r>
          </a:p>
        </p:txBody>
      </p:sp>
      <p:sp>
        <p:nvSpPr>
          <p:cNvPr id="4" name="Slide Number Placeholder 3"/>
          <p:cNvSpPr>
            <a:spLocks noGrp="1"/>
          </p:cNvSpPr>
          <p:nvPr>
            <p:ph type="sldNum" sz="quarter" idx="5"/>
          </p:nvPr>
        </p:nvSpPr>
        <p:spPr/>
        <p:txBody>
          <a:bodyPr/>
          <a:lstStyle/>
          <a:p>
            <a:fld id="{C9DF3834-AE5E-4216-B825-DD970B2831FA}" type="slidenum">
              <a:rPr lang="en-GB" smtClean="0"/>
              <a:t>30</a:t>
            </a:fld>
            <a:endParaRPr lang="en-GB"/>
          </a:p>
        </p:txBody>
      </p:sp>
    </p:spTree>
    <p:extLst>
      <p:ext uri="{BB962C8B-B14F-4D97-AF65-F5344CB8AC3E}">
        <p14:creationId xmlns:p14="http://schemas.microsoft.com/office/powerpoint/2010/main" val="38586409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That is, I am from, and have concentrated most of my academic research on Liverpool – a city which is deeply embedded in the history and broader themes covered by this module.</a:t>
            </a:r>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r>
              <a:rPr lang="en-GB" dirty="0"/>
              <a:t>Certainly, this premise is central to JNB’s ethnography DASS</a:t>
            </a:r>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r>
              <a:rPr lang="en-GB" dirty="0"/>
              <a:t>Discuss book a bit</a:t>
            </a:r>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r>
              <a:rPr lang="en-GB" dirty="0"/>
              <a:t>Opening quotation</a:t>
            </a:r>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r>
              <a:rPr lang="en-GB" dirty="0"/>
              <a:t>Perhaps less modest ambitions: can’t understand Liverpool without an appreciation of black history</a:t>
            </a:r>
          </a:p>
          <a:p>
            <a:pPr marL="170644" indent="-170644">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C9DF3834-AE5E-4216-B825-DD970B2831FA}" type="slidenum">
              <a:rPr lang="en-GB" smtClean="0"/>
              <a:t>31</a:t>
            </a:fld>
            <a:endParaRPr lang="en-GB"/>
          </a:p>
        </p:txBody>
      </p:sp>
    </p:spTree>
    <p:extLst>
      <p:ext uri="{BB962C8B-B14F-4D97-AF65-F5344CB8AC3E}">
        <p14:creationId xmlns:p14="http://schemas.microsoft.com/office/powerpoint/2010/main" val="35174267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But also broad-ranging ramifications</a:t>
            </a:r>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r>
              <a:rPr lang="en-GB" dirty="0"/>
              <a:t>Impersonal</a:t>
            </a:r>
          </a:p>
          <a:p>
            <a:pPr marL="170644" indent="-170644">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C9DF3834-AE5E-4216-B825-DD970B2831FA}" type="slidenum">
              <a:rPr lang="en-GB" smtClean="0"/>
              <a:t>32</a:t>
            </a:fld>
            <a:endParaRPr lang="en-GB"/>
          </a:p>
        </p:txBody>
      </p:sp>
    </p:spTree>
    <p:extLst>
      <p:ext uri="{BB962C8B-B14F-4D97-AF65-F5344CB8AC3E}">
        <p14:creationId xmlns:p14="http://schemas.microsoft.com/office/powerpoint/2010/main" val="190446071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Based in particular on examination of the </a:t>
            </a:r>
            <a:r>
              <a:rPr lang="en-GB" dirty="0" err="1"/>
              <a:t>Zong</a:t>
            </a:r>
            <a:r>
              <a:rPr lang="en-GB" dirty="0"/>
              <a:t> case</a:t>
            </a:r>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endParaRPr lang="en-GB" dirty="0"/>
          </a:p>
          <a:p>
            <a:r>
              <a:rPr lang="en-GB" dirty="0"/>
              <a:t>British slave ship carrying 132 African slaves thrown overboard for insurance money that generated support for the early abolition movement. </a:t>
            </a:r>
          </a:p>
          <a:p>
            <a:endParaRPr lang="en-GB" dirty="0"/>
          </a:p>
          <a:p>
            <a:r>
              <a:rPr lang="en-GB" dirty="0"/>
              <a:t>The </a:t>
            </a:r>
            <a:r>
              <a:rPr lang="en-GB" i="1" dirty="0" err="1"/>
              <a:t>Zong</a:t>
            </a:r>
            <a:r>
              <a:rPr lang="en-GB" dirty="0"/>
              <a:t> sailed from the island of St Thomas off the west coast of Africa for Jamaica on 6 September 1781. Under the command of Captain Luke Collingwood, the </a:t>
            </a:r>
            <a:r>
              <a:rPr lang="en-GB" i="1" dirty="0" err="1"/>
              <a:t>Zong</a:t>
            </a:r>
            <a:r>
              <a:rPr lang="en-GB" dirty="0"/>
              <a:t> carried approximately seventeen white crew members and 470 slaves.</a:t>
            </a:r>
          </a:p>
          <a:p>
            <a:endParaRPr lang="en-GB" dirty="0"/>
          </a:p>
          <a:p>
            <a:r>
              <a:rPr lang="en-GB" dirty="0"/>
              <a:t>By 29 November 60 slaves and seven Whites had died, with many of the remaining slaves ill and not expected to live long. Owing to the frequent deaths of slaves during transportation, a direct result of poor nutrition and conditions on board ship, insurance claims at the time did not cover slaves who died of natural causes such as disease or sickness. However, insurance could be claimed on slaves dying of unnatural causes, including drowning to prevent rebellion or to ensure the safety of the ship and crew, accident, or suicide.</a:t>
            </a:r>
          </a:p>
          <a:p>
            <a:endParaRPr lang="en-GB" dirty="0"/>
          </a:p>
          <a:p>
            <a:r>
              <a:rPr lang="en-GB" dirty="0"/>
              <a:t>Determined to limit financial loss to the shipowners (and also to himself—his contract granted him commission on the sale of the slaves in Jamaica), Collingwood decided to throw the sick slaves overboard and claim the insurance money upon return to England. </a:t>
            </a:r>
          </a:p>
          <a:p>
            <a:endParaRPr lang="en-GB" dirty="0"/>
          </a:p>
          <a:p>
            <a:r>
              <a:rPr lang="en-GB" dirty="0"/>
              <a:t>Slaves aboard the </a:t>
            </a:r>
            <a:r>
              <a:rPr lang="en-GB" i="1" dirty="0" err="1"/>
              <a:t>Zong</a:t>
            </a:r>
            <a:r>
              <a:rPr lang="en-GB" dirty="0"/>
              <a:t> were insured for £30 each.</a:t>
            </a:r>
          </a:p>
          <a:p>
            <a:endParaRPr lang="en-GB" dirty="0"/>
          </a:p>
          <a:p>
            <a:r>
              <a:rPr lang="en-GB" dirty="0"/>
              <a:t>The shipowners, a powerful Liverpool firm owned by William, John, and James Gregson, Edward Wilson, and James Aspinall, filed for full insurance when the </a:t>
            </a:r>
            <a:r>
              <a:rPr lang="en-GB" i="1" dirty="0" err="1"/>
              <a:t>Zong</a:t>
            </a:r>
            <a:r>
              <a:rPr lang="en-GB" dirty="0"/>
              <a:t> returned to London. They claimed that the ‘unnatural death’ of the slaves was necessary to ensure the safety of the crew, who were suffering from a lack of water. </a:t>
            </a:r>
          </a:p>
          <a:p>
            <a:endParaRPr lang="en-GB" dirty="0"/>
          </a:p>
          <a:p>
            <a:r>
              <a:rPr lang="en-GB" dirty="0"/>
              <a:t>The insurance trial of </a:t>
            </a:r>
            <a:r>
              <a:rPr lang="en-GB" i="1" dirty="0"/>
              <a:t>Gregson</a:t>
            </a:r>
            <a:r>
              <a:rPr lang="en-GB" dirty="0"/>
              <a:t> v. </a:t>
            </a:r>
            <a:r>
              <a:rPr lang="en-GB" i="1" dirty="0"/>
              <a:t>Gilbert</a:t>
            </a:r>
            <a:r>
              <a:rPr lang="en-GB" dirty="0"/>
              <a:t> was heard at the Guildhall, London, on 6 March 1783. The jury, recognizing the African slaves as the property of the ship lost to the perils of the sea, sided with the shipowners and ordered the insurers to pay the £30 per slave stipulated by the insurance deal. The underwriters appealed the decision and applied to Lord Mansfield in the Court of King's Bench for a second trial on 21–2 May 1783. </a:t>
            </a:r>
          </a:p>
          <a:p>
            <a:endParaRPr lang="en-GB" dirty="0"/>
          </a:p>
          <a:p>
            <a:r>
              <a:rPr lang="en-GB" dirty="0"/>
              <a:t>Lord Mansfield ruled for a new trial that would question whether Collingwood's treatment of the slaves was an act of jettison or insurance fraud. No record exists of this second trial, suggesting either that the trial did not take place or that the result did not concern a point of law and was decided on fact. </a:t>
            </a:r>
          </a:p>
          <a:p>
            <a:endParaRPr lang="en-GB" dirty="0"/>
          </a:p>
          <a:p>
            <a:r>
              <a:rPr lang="en-GB" dirty="0"/>
              <a:t>Although a mass homicide trial never occurred, extensive newspaper coverage and the abolitionist reaction to the </a:t>
            </a:r>
            <a:r>
              <a:rPr lang="en-GB" i="1" dirty="0" err="1"/>
              <a:t>Zong</a:t>
            </a:r>
            <a:r>
              <a:rPr lang="en-GB" dirty="0"/>
              <a:t> insurance case did much to promote public awareness of their cause and organize the anti‐slavery movement. The Quakers presented a petition for the abolition of slavery in 1783, the year of the trial, while four years later Sharp, Clarkson, William </a:t>
            </a:r>
            <a:r>
              <a:rPr lang="en-GB" dirty="0">
                <a:hlinkClick r:id="rId3"/>
              </a:rPr>
              <a:t>Wilberforce</a:t>
            </a:r>
            <a:r>
              <a:rPr lang="en-GB" dirty="0"/>
              <a:t>, and others joined to form the Anti‐Slavery Society.</a:t>
            </a:r>
          </a:p>
          <a:p>
            <a:endParaRPr lang="en-GB" dirty="0"/>
          </a:p>
          <a:p>
            <a:pPr marL="170644" indent="-170644">
              <a:buFont typeface="Arial" panose="020B0604020202020204" pitchFamily="34" charset="0"/>
              <a:buChar char="•"/>
            </a:pPr>
            <a:r>
              <a:rPr lang="en-GB" dirty="0"/>
              <a:t>Still, </a:t>
            </a:r>
            <a:r>
              <a:rPr lang="en-GB" dirty="0" err="1"/>
              <a:t>Beucom’s</a:t>
            </a:r>
            <a:r>
              <a:rPr lang="en-GB" dirty="0"/>
              <a:t> claim is that the </a:t>
            </a:r>
            <a:r>
              <a:rPr lang="en-GB" i="1" dirty="0" err="1"/>
              <a:t>Zong</a:t>
            </a:r>
            <a:r>
              <a:rPr lang="en-GB" i="1" dirty="0"/>
              <a:t> </a:t>
            </a:r>
            <a:r>
              <a:rPr lang="en-GB" i="0" dirty="0"/>
              <a:t>case offers a window into the formation of multinational global capitalism of our own epoch. Extraterritorial ownership; capital flowing across national boundaries; abstracted exchange values</a:t>
            </a:r>
          </a:p>
          <a:p>
            <a:pPr marL="170644" indent="-170644">
              <a:buFont typeface="Arial" panose="020B0604020202020204" pitchFamily="34" charset="0"/>
              <a:buChar char="•"/>
            </a:pPr>
            <a:endParaRPr lang="en-GB" i="0" dirty="0"/>
          </a:p>
          <a:p>
            <a:pPr marL="170644" indent="-170644">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0DFC271B-2EAC-41C2-AEB8-8E61FC0BE00A}" type="slidenum">
              <a:rPr lang="en-GB" smtClean="0"/>
              <a:t>33</a:t>
            </a:fld>
            <a:endParaRPr lang="en-GB" dirty="0"/>
          </a:p>
        </p:txBody>
      </p:sp>
    </p:spTree>
    <p:extLst>
      <p:ext uri="{BB962C8B-B14F-4D97-AF65-F5344CB8AC3E}">
        <p14:creationId xmlns:p14="http://schemas.microsoft.com/office/powerpoint/2010/main" val="211598106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Legacies of these immaterial transactions can be appreciated materially in Liverpool</a:t>
            </a:r>
          </a:p>
          <a:p>
            <a:pPr marL="170644" indent="-170644">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0DFC271B-2EAC-41C2-AEB8-8E61FC0BE00A}" type="slidenum">
              <a:rPr lang="en-GB" smtClean="0"/>
              <a:t>34</a:t>
            </a:fld>
            <a:endParaRPr lang="en-GB" dirty="0"/>
          </a:p>
        </p:txBody>
      </p:sp>
    </p:spTree>
    <p:extLst>
      <p:ext uri="{BB962C8B-B14F-4D97-AF65-F5344CB8AC3E}">
        <p14:creationId xmlns:p14="http://schemas.microsoft.com/office/powerpoint/2010/main" val="233741856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Black Atlantic perspective not limited to C18 or C19 Liverpool history</a:t>
            </a:r>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r>
              <a:rPr lang="en-GB" dirty="0"/>
              <a:t>Discuss images</a:t>
            </a:r>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r>
              <a:rPr lang="en-GB" dirty="0"/>
              <a:t>As well as built fabric, black people have had a long presence in the city</a:t>
            </a:r>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r>
              <a:rPr lang="en-GB" dirty="0"/>
              <a:t>Small numbers during the C18, especially circa American Revolution</a:t>
            </a:r>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r>
              <a:rPr lang="en-GB" dirty="0"/>
              <a:t>More sizable communities later in C19 …</a:t>
            </a:r>
          </a:p>
        </p:txBody>
      </p:sp>
      <p:sp>
        <p:nvSpPr>
          <p:cNvPr id="4" name="Slide Number Placeholder 3"/>
          <p:cNvSpPr>
            <a:spLocks noGrp="1"/>
          </p:cNvSpPr>
          <p:nvPr>
            <p:ph type="sldNum" sz="quarter" idx="5"/>
          </p:nvPr>
        </p:nvSpPr>
        <p:spPr/>
        <p:txBody>
          <a:bodyPr/>
          <a:lstStyle/>
          <a:p>
            <a:fld id="{C9DF3834-AE5E-4216-B825-DD970B2831FA}" type="slidenum">
              <a:rPr lang="en-GB" smtClean="0"/>
              <a:t>35</a:t>
            </a:fld>
            <a:endParaRPr lang="en-GB"/>
          </a:p>
        </p:txBody>
      </p:sp>
    </p:spTree>
    <p:extLst>
      <p:ext uri="{BB962C8B-B14F-4D97-AF65-F5344CB8AC3E}">
        <p14:creationId xmlns:p14="http://schemas.microsoft.com/office/powerpoint/2010/main" val="299690276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Black seafarers … important theme in Gilroy as we’ll discuss in part 3 of the class</a:t>
            </a:r>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r>
              <a:rPr lang="en-GB" dirty="0"/>
              <a:t>But first let’s stop to unpick a few other key terminological features of the module</a:t>
            </a:r>
          </a:p>
        </p:txBody>
      </p:sp>
      <p:sp>
        <p:nvSpPr>
          <p:cNvPr id="4" name="Slide Number Placeholder 3"/>
          <p:cNvSpPr>
            <a:spLocks noGrp="1"/>
          </p:cNvSpPr>
          <p:nvPr>
            <p:ph type="sldNum" sz="quarter" idx="5"/>
          </p:nvPr>
        </p:nvSpPr>
        <p:spPr/>
        <p:txBody>
          <a:bodyPr/>
          <a:lstStyle/>
          <a:p>
            <a:fld id="{C9DF3834-AE5E-4216-B825-DD970B2831FA}" type="slidenum">
              <a:rPr lang="en-GB" smtClean="0"/>
              <a:t>36</a:t>
            </a:fld>
            <a:endParaRPr lang="en-GB"/>
          </a:p>
        </p:txBody>
      </p:sp>
    </p:spTree>
    <p:extLst>
      <p:ext uri="{BB962C8B-B14F-4D97-AF65-F5344CB8AC3E}">
        <p14:creationId xmlns:p14="http://schemas.microsoft.com/office/powerpoint/2010/main" val="378760769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ROUTES and ROOTS</a:t>
            </a:r>
          </a:p>
          <a:p>
            <a:endParaRPr lang="en-GB" dirty="0"/>
          </a:p>
          <a:p>
            <a:r>
              <a:rPr lang="en-GB" dirty="0"/>
              <a:t>Dropping Anchor AND Setting Sail</a:t>
            </a:r>
          </a:p>
        </p:txBody>
      </p:sp>
      <p:sp>
        <p:nvSpPr>
          <p:cNvPr id="4" name="Slide Number Placeholder 3"/>
          <p:cNvSpPr>
            <a:spLocks noGrp="1"/>
          </p:cNvSpPr>
          <p:nvPr>
            <p:ph type="sldNum" sz="quarter" idx="5"/>
          </p:nvPr>
        </p:nvSpPr>
        <p:spPr/>
        <p:txBody>
          <a:bodyPr/>
          <a:lstStyle/>
          <a:p>
            <a:fld id="{C9DF3834-AE5E-4216-B825-DD970B2831FA}" type="slidenum">
              <a:rPr lang="en-GB" smtClean="0"/>
              <a:t>37</a:t>
            </a:fld>
            <a:endParaRPr lang="en-GB"/>
          </a:p>
        </p:txBody>
      </p:sp>
    </p:spTree>
    <p:extLst>
      <p:ext uri="{BB962C8B-B14F-4D97-AF65-F5344CB8AC3E}">
        <p14:creationId xmlns:p14="http://schemas.microsoft.com/office/powerpoint/2010/main" val="182835900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But there’s a possible tension between this conception of </a:t>
            </a:r>
            <a:r>
              <a:rPr lang="en-GB" dirty="0" err="1"/>
              <a:t>roUtes</a:t>
            </a:r>
            <a:r>
              <a:rPr lang="en-GB" dirty="0"/>
              <a:t> and its homonym ROOTS</a:t>
            </a:r>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r>
              <a:rPr lang="en-GB" dirty="0"/>
              <a:t>If the emphasis is on plurality, liminality and mobility where does one trace one’s ROOTS? Does this risk losing a sense of ROOTEDNESS?</a:t>
            </a:r>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r>
              <a:rPr lang="en-GB" dirty="0"/>
              <a:t>African American identity in particular predicated on the deep history of the black presence in North America – detail re: heritage</a:t>
            </a:r>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r>
              <a:rPr lang="en-GB" dirty="0"/>
              <a:t>Encapsulated by </a:t>
            </a:r>
            <a:r>
              <a:rPr lang="en-GB" i="1" dirty="0"/>
              <a:t>Roots</a:t>
            </a:r>
            <a:endParaRPr lang="en-GB" dirty="0"/>
          </a:p>
          <a:p>
            <a:pPr marL="170644" indent="-170644">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C9DF3834-AE5E-4216-B825-DD970B2831FA}" type="slidenum">
              <a:rPr lang="en-GB" smtClean="0"/>
              <a:t>38</a:t>
            </a:fld>
            <a:endParaRPr lang="en-GB"/>
          </a:p>
        </p:txBody>
      </p:sp>
    </p:spTree>
    <p:extLst>
      <p:ext uri="{BB962C8B-B14F-4D97-AF65-F5344CB8AC3E}">
        <p14:creationId xmlns:p14="http://schemas.microsoft.com/office/powerpoint/2010/main" val="345425349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Significance of author</a:t>
            </a:r>
          </a:p>
        </p:txBody>
      </p:sp>
      <p:sp>
        <p:nvSpPr>
          <p:cNvPr id="4" name="Slide Number Placeholder 3"/>
          <p:cNvSpPr>
            <a:spLocks noGrp="1"/>
          </p:cNvSpPr>
          <p:nvPr>
            <p:ph type="sldNum" sz="quarter" idx="5"/>
          </p:nvPr>
        </p:nvSpPr>
        <p:spPr/>
        <p:txBody>
          <a:bodyPr/>
          <a:lstStyle/>
          <a:p>
            <a:fld id="{C9DF3834-AE5E-4216-B825-DD970B2831FA}" type="slidenum">
              <a:rPr lang="en-GB" smtClean="0"/>
              <a:t>39</a:t>
            </a:fld>
            <a:endParaRPr lang="en-GB"/>
          </a:p>
        </p:txBody>
      </p:sp>
    </p:spTree>
    <p:extLst>
      <p:ext uri="{BB962C8B-B14F-4D97-AF65-F5344CB8AC3E}">
        <p14:creationId xmlns:p14="http://schemas.microsoft.com/office/powerpoint/2010/main" val="134439343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Another sense of ROOTS – pan Africanism and Rastafari …</a:t>
            </a:r>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r>
              <a:rPr lang="en-GB" dirty="0"/>
              <a:t>Authenticity</a:t>
            </a:r>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r>
              <a:rPr lang="en-GB" dirty="0"/>
              <a:t>Rastafari – Ethiopia</a:t>
            </a:r>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r>
              <a:rPr lang="en-GB" dirty="0"/>
              <a:t>Links to Africa significant to next key term: diaspora</a:t>
            </a:r>
          </a:p>
        </p:txBody>
      </p:sp>
      <p:sp>
        <p:nvSpPr>
          <p:cNvPr id="4" name="Slide Number Placeholder 3"/>
          <p:cNvSpPr>
            <a:spLocks noGrp="1"/>
          </p:cNvSpPr>
          <p:nvPr>
            <p:ph type="sldNum" sz="quarter" idx="5"/>
          </p:nvPr>
        </p:nvSpPr>
        <p:spPr/>
        <p:txBody>
          <a:bodyPr/>
          <a:lstStyle/>
          <a:p>
            <a:fld id="{C9DF3834-AE5E-4216-B825-DD970B2831FA}" type="slidenum">
              <a:rPr lang="en-GB" smtClean="0"/>
              <a:t>40</a:t>
            </a:fld>
            <a:endParaRPr lang="en-GB"/>
          </a:p>
        </p:txBody>
      </p:sp>
    </p:spTree>
    <p:extLst>
      <p:ext uri="{BB962C8B-B14F-4D97-AF65-F5344CB8AC3E}">
        <p14:creationId xmlns:p14="http://schemas.microsoft.com/office/powerpoint/2010/main" val="70121116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meaning</a:t>
            </a:r>
          </a:p>
          <a:p>
            <a:endParaRPr lang="en-GB" dirty="0"/>
          </a:p>
          <a:p>
            <a:r>
              <a:rPr lang="en-GB" dirty="0"/>
              <a:t>Specific significance: Resonances between Jews and African slaves</a:t>
            </a:r>
          </a:p>
        </p:txBody>
      </p:sp>
      <p:sp>
        <p:nvSpPr>
          <p:cNvPr id="4" name="Slide Number Placeholder 3"/>
          <p:cNvSpPr>
            <a:spLocks noGrp="1"/>
          </p:cNvSpPr>
          <p:nvPr>
            <p:ph type="sldNum" sz="quarter" idx="5"/>
          </p:nvPr>
        </p:nvSpPr>
        <p:spPr/>
        <p:txBody>
          <a:bodyPr/>
          <a:lstStyle/>
          <a:p>
            <a:fld id="{C9DF3834-AE5E-4216-B825-DD970B2831FA}" type="slidenum">
              <a:rPr lang="en-GB" smtClean="0"/>
              <a:t>42</a:t>
            </a:fld>
            <a:endParaRPr lang="en-GB"/>
          </a:p>
        </p:txBody>
      </p:sp>
    </p:spTree>
    <p:extLst>
      <p:ext uri="{BB962C8B-B14F-4D97-AF65-F5344CB8AC3E}">
        <p14:creationId xmlns:p14="http://schemas.microsoft.com/office/powerpoint/2010/main" val="301628175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although the phrase has broader currency too.</a:t>
            </a:r>
          </a:p>
        </p:txBody>
      </p:sp>
      <p:sp>
        <p:nvSpPr>
          <p:cNvPr id="4" name="Slide Number Placeholder 3"/>
          <p:cNvSpPr>
            <a:spLocks noGrp="1"/>
          </p:cNvSpPr>
          <p:nvPr>
            <p:ph type="sldNum" sz="quarter" idx="5"/>
          </p:nvPr>
        </p:nvSpPr>
        <p:spPr/>
        <p:txBody>
          <a:bodyPr/>
          <a:lstStyle/>
          <a:p>
            <a:fld id="{C9DF3834-AE5E-4216-B825-DD970B2831FA}" type="slidenum">
              <a:rPr lang="en-GB" smtClean="0"/>
              <a:t>43</a:t>
            </a:fld>
            <a:endParaRPr lang="en-GB"/>
          </a:p>
        </p:txBody>
      </p:sp>
    </p:spTree>
    <p:extLst>
      <p:ext uri="{BB962C8B-B14F-4D97-AF65-F5344CB8AC3E}">
        <p14:creationId xmlns:p14="http://schemas.microsoft.com/office/powerpoint/2010/main" val="122892332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Even this might be too neat, though</a:t>
            </a:r>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r>
              <a:rPr lang="en-GB" dirty="0"/>
              <a:t>Is there “an African” diaspora?</a:t>
            </a:r>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r>
              <a:rPr lang="en-GB" dirty="0"/>
              <a:t>So, as with Roots and Routes, diaspora is a concept to ‘think with’ rather than adhere to </a:t>
            </a:r>
            <a:r>
              <a:rPr lang="en-GB" dirty="0" err="1"/>
              <a:t>rigdily</a:t>
            </a:r>
            <a:endParaRPr lang="en-GB" dirty="0"/>
          </a:p>
        </p:txBody>
      </p:sp>
      <p:sp>
        <p:nvSpPr>
          <p:cNvPr id="4" name="Slide Number Placeholder 3"/>
          <p:cNvSpPr>
            <a:spLocks noGrp="1"/>
          </p:cNvSpPr>
          <p:nvPr>
            <p:ph type="sldNum" sz="quarter" idx="5"/>
          </p:nvPr>
        </p:nvSpPr>
        <p:spPr/>
        <p:txBody>
          <a:bodyPr/>
          <a:lstStyle/>
          <a:p>
            <a:fld id="{C9DF3834-AE5E-4216-B825-DD970B2831FA}" type="slidenum">
              <a:rPr lang="en-GB" smtClean="0"/>
              <a:t>44</a:t>
            </a:fld>
            <a:endParaRPr lang="en-GB"/>
          </a:p>
        </p:txBody>
      </p:sp>
    </p:spTree>
    <p:extLst>
      <p:ext uri="{BB962C8B-B14F-4D97-AF65-F5344CB8AC3E}">
        <p14:creationId xmlns:p14="http://schemas.microsoft.com/office/powerpoint/2010/main" val="428249941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The same applies to out titular – and thus far still-to-be-defined – central concept of the Black Atlantic (our task for the last hour); quick break now though</a:t>
            </a:r>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C9DF3834-AE5E-4216-B825-DD970B2831FA}" type="slidenum">
              <a:rPr lang="en-GB" smtClean="0"/>
              <a:t>45</a:t>
            </a:fld>
            <a:endParaRPr lang="en-GB"/>
          </a:p>
        </p:txBody>
      </p:sp>
    </p:spTree>
    <p:extLst>
      <p:ext uri="{BB962C8B-B14F-4D97-AF65-F5344CB8AC3E}">
        <p14:creationId xmlns:p14="http://schemas.microsoft.com/office/powerpoint/2010/main" val="190216692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9DF3834-AE5E-4216-B825-DD970B2831FA}" type="slidenum">
              <a:rPr lang="en-GB" smtClean="0"/>
              <a:t>46</a:t>
            </a:fld>
            <a:endParaRPr lang="en-GB"/>
          </a:p>
        </p:txBody>
      </p:sp>
    </p:spTree>
    <p:extLst>
      <p:ext uri="{BB962C8B-B14F-4D97-AF65-F5344CB8AC3E}">
        <p14:creationId xmlns:p14="http://schemas.microsoft.com/office/powerpoint/2010/main" val="84577635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9DF3834-AE5E-4216-B825-DD970B2831FA}" type="slidenum">
              <a:rPr lang="en-GB" smtClean="0"/>
              <a:t>47</a:t>
            </a:fld>
            <a:endParaRPr lang="en-GB"/>
          </a:p>
        </p:txBody>
      </p:sp>
    </p:spTree>
    <p:extLst>
      <p:ext uri="{BB962C8B-B14F-4D97-AF65-F5344CB8AC3E}">
        <p14:creationId xmlns:p14="http://schemas.microsoft.com/office/powerpoint/2010/main" val="426861628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Cultural Studies: Stuart Hall</a:t>
            </a:r>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r>
              <a:rPr lang="en-GB" dirty="0"/>
              <a:t>Race</a:t>
            </a:r>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r>
              <a:rPr lang="en-GB" dirty="0"/>
              <a:t>Empire</a:t>
            </a:r>
          </a:p>
        </p:txBody>
      </p:sp>
      <p:sp>
        <p:nvSpPr>
          <p:cNvPr id="4" name="Slide Number Placeholder 3"/>
          <p:cNvSpPr>
            <a:spLocks noGrp="1"/>
          </p:cNvSpPr>
          <p:nvPr>
            <p:ph type="sldNum" sz="quarter" idx="5"/>
          </p:nvPr>
        </p:nvSpPr>
        <p:spPr/>
        <p:txBody>
          <a:bodyPr/>
          <a:lstStyle/>
          <a:p>
            <a:fld id="{C9DF3834-AE5E-4216-B825-DD970B2831FA}" type="slidenum">
              <a:rPr lang="en-GB" smtClean="0"/>
              <a:t>48</a:t>
            </a:fld>
            <a:endParaRPr lang="en-GB"/>
          </a:p>
        </p:txBody>
      </p:sp>
    </p:spTree>
    <p:extLst>
      <p:ext uri="{BB962C8B-B14F-4D97-AF65-F5344CB8AC3E}">
        <p14:creationId xmlns:p14="http://schemas.microsoft.com/office/powerpoint/2010/main" val="361365520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9DF3834-AE5E-4216-B825-DD970B2831FA}" type="slidenum">
              <a:rPr lang="en-GB" smtClean="0"/>
              <a:t>49</a:t>
            </a:fld>
            <a:endParaRPr lang="en-GB"/>
          </a:p>
        </p:txBody>
      </p:sp>
    </p:spTree>
    <p:extLst>
      <p:ext uri="{BB962C8B-B14F-4D97-AF65-F5344CB8AC3E}">
        <p14:creationId xmlns:p14="http://schemas.microsoft.com/office/powerpoint/2010/main" val="395615784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9DF3834-AE5E-4216-B825-DD970B2831FA}" type="slidenum">
              <a:rPr lang="en-GB" smtClean="0"/>
              <a:t>50</a:t>
            </a:fld>
            <a:endParaRPr lang="en-GB"/>
          </a:p>
        </p:txBody>
      </p:sp>
    </p:spTree>
    <p:extLst>
      <p:ext uri="{BB962C8B-B14F-4D97-AF65-F5344CB8AC3E}">
        <p14:creationId xmlns:p14="http://schemas.microsoft.com/office/powerpoint/2010/main" val="265939654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9DF3834-AE5E-4216-B825-DD970B2831FA}" type="slidenum">
              <a:rPr lang="en-GB" smtClean="0"/>
              <a:t>51</a:t>
            </a:fld>
            <a:endParaRPr lang="en-GB"/>
          </a:p>
        </p:txBody>
      </p:sp>
    </p:spTree>
    <p:extLst>
      <p:ext uri="{BB962C8B-B14F-4D97-AF65-F5344CB8AC3E}">
        <p14:creationId xmlns:p14="http://schemas.microsoft.com/office/powerpoint/2010/main" val="99235760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9DF3834-AE5E-4216-B825-DD970B2831FA}" type="slidenum">
              <a:rPr lang="en-GB" smtClean="0"/>
              <a:t>52</a:t>
            </a:fld>
            <a:endParaRPr lang="en-GB"/>
          </a:p>
        </p:txBody>
      </p:sp>
    </p:spTree>
    <p:extLst>
      <p:ext uri="{BB962C8B-B14F-4D97-AF65-F5344CB8AC3E}">
        <p14:creationId xmlns:p14="http://schemas.microsoft.com/office/powerpoint/2010/main" val="202783068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9DF3834-AE5E-4216-B825-DD970B2831FA}" type="slidenum">
              <a:rPr lang="en-GB" smtClean="0"/>
              <a:t>53</a:t>
            </a:fld>
            <a:endParaRPr lang="en-GB"/>
          </a:p>
        </p:txBody>
      </p:sp>
    </p:spTree>
    <p:extLst>
      <p:ext uri="{BB962C8B-B14F-4D97-AF65-F5344CB8AC3E}">
        <p14:creationId xmlns:p14="http://schemas.microsoft.com/office/powerpoint/2010/main" val="226596287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9DF3834-AE5E-4216-B825-DD970B2831FA}" type="slidenum">
              <a:rPr lang="en-GB" smtClean="0"/>
              <a:t>54</a:t>
            </a:fld>
            <a:endParaRPr lang="en-GB"/>
          </a:p>
        </p:txBody>
      </p:sp>
    </p:spTree>
    <p:extLst>
      <p:ext uri="{BB962C8B-B14F-4D97-AF65-F5344CB8AC3E}">
        <p14:creationId xmlns:p14="http://schemas.microsoft.com/office/powerpoint/2010/main" val="264568699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9DF3834-AE5E-4216-B825-DD970B2831FA}" type="slidenum">
              <a:rPr lang="en-GB" smtClean="0"/>
              <a:t>55</a:t>
            </a:fld>
            <a:endParaRPr lang="en-GB"/>
          </a:p>
        </p:txBody>
      </p:sp>
    </p:spTree>
    <p:extLst>
      <p:ext uri="{BB962C8B-B14F-4D97-AF65-F5344CB8AC3E}">
        <p14:creationId xmlns:p14="http://schemas.microsoft.com/office/powerpoint/2010/main" val="352744599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9DF3834-AE5E-4216-B825-DD970B2831FA}" type="slidenum">
              <a:rPr lang="en-GB" smtClean="0"/>
              <a:t>56</a:t>
            </a:fld>
            <a:endParaRPr lang="en-GB"/>
          </a:p>
        </p:txBody>
      </p:sp>
    </p:spTree>
    <p:extLst>
      <p:ext uri="{BB962C8B-B14F-4D97-AF65-F5344CB8AC3E}">
        <p14:creationId xmlns:p14="http://schemas.microsoft.com/office/powerpoint/2010/main" val="206440846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9DF3834-AE5E-4216-B825-DD970B2831FA}" type="slidenum">
              <a:rPr lang="en-GB" smtClean="0"/>
              <a:t>57</a:t>
            </a:fld>
            <a:endParaRPr lang="en-GB"/>
          </a:p>
        </p:txBody>
      </p:sp>
    </p:spTree>
    <p:extLst>
      <p:ext uri="{BB962C8B-B14F-4D97-AF65-F5344CB8AC3E}">
        <p14:creationId xmlns:p14="http://schemas.microsoft.com/office/powerpoint/2010/main" val="89787779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9DF3834-AE5E-4216-B825-DD970B2831FA}" type="slidenum">
              <a:rPr lang="en-GB" smtClean="0"/>
              <a:t>58</a:t>
            </a:fld>
            <a:endParaRPr lang="en-GB"/>
          </a:p>
        </p:txBody>
      </p:sp>
    </p:spTree>
    <p:extLst>
      <p:ext uri="{BB962C8B-B14F-4D97-AF65-F5344CB8AC3E}">
        <p14:creationId xmlns:p14="http://schemas.microsoft.com/office/powerpoint/2010/main" val="186134792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9DF3834-AE5E-4216-B825-DD970B2831FA}" type="slidenum">
              <a:rPr lang="en-GB" smtClean="0"/>
              <a:t>59</a:t>
            </a:fld>
            <a:endParaRPr lang="en-GB"/>
          </a:p>
        </p:txBody>
      </p:sp>
    </p:spTree>
    <p:extLst>
      <p:ext uri="{BB962C8B-B14F-4D97-AF65-F5344CB8AC3E}">
        <p14:creationId xmlns:p14="http://schemas.microsoft.com/office/powerpoint/2010/main" val="316517525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9DF3834-AE5E-4216-B825-DD970B2831FA}" type="slidenum">
              <a:rPr lang="en-GB" smtClean="0"/>
              <a:t>64</a:t>
            </a:fld>
            <a:endParaRPr lang="en-GB"/>
          </a:p>
        </p:txBody>
      </p:sp>
    </p:spTree>
    <p:extLst>
      <p:ext uri="{BB962C8B-B14F-4D97-AF65-F5344CB8AC3E}">
        <p14:creationId xmlns:p14="http://schemas.microsoft.com/office/powerpoint/2010/main" val="2293028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30FC8DF-D682-473B-8D33-C11242F5D8BF}" type="datetimeFigureOut">
              <a:rPr lang="en-GB" smtClean="0"/>
              <a:t>20/11/2021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9475571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30FC8DF-D682-473B-8D33-C11242F5D8BF}" type="datetimeFigureOut">
              <a:rPr lang="en-GB" smtClean="0"/>
              <a:t>20/11/2021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41693374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30FC8DF-D682-473B-8D33-C11242F5D8BF}" type="datetimeFigureOut">
              <a:rPr lang="en-GB" smtClean="0"/>
              <a:t>20/11/2021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19353956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30FC8DF-D682-473B-8D33-C11242F5D8BF}" type="datetimeFigureOut">
              <a:rPr lang="en-GB" smtClean="0"/>
              <a:t>20/11/2021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6814671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30FC8DF-D682-473B-8D33-C11242F5D8BF}" type="datetimeFigureOut">
              <a:rPr lang="en-GB" smtClean="0"/>
              <a:t>20/11/2021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5837740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30FC8DF-D682-473B-8D33-C11242F5D8BF}" type="datetimeFigureOut">
              <a:rPr lang="en-GB" smtClean="0"/>
              <a:t>20/11/2021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21205766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0FC8DF-D682-473B-8D33-C11242F5D8BF}" type="datetimeFigureOut">
              <a:rPr lang="en-GB" smtClean="0"/>
              <a:t>20/11/2021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0565855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30FC8DF-D682-473B-8D33-C11242F5D8BF}" type="datetimeFigureOut">
              <a:rPr lang="en-GB" smtClean="0"/>
              <a:t>20/11/2021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16768860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30FC8DF-D682-473B-8D33-C11242F5D8BF}" type="datetimeFigureOut">
              <a:rPr lang="en-GB" smtClean="0"/>
              <a:t>20/11/2021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7482386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30FC8DF-D682-473B-8D33-C11242F5D8BF}" type="datetimeFigureOut">
              <a:rPr lang="en-GB" smtClean="0"/>
              <a:t>20/11/2021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4332457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30FC8DF-D682-473B-8D33-C11242F5D8BF}" type="datetimeFigureOut">
              <a:rPr lang="en-GB" smtClean="0"/>
              <a:t>20/11/2021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6118488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1000"/>
            <a:lum/>
          </a:blip>
          <a:srcRect/>
          <a:stretch>
            <a:fillRect t="-5000" b="-7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0FC8DF-D682-473B-8D33-C11242F5D8BF}" type="datetimeFigureOut">
              <a:rPr lang="en-GB" smtClean="0"/>
              <a:t>20/11/2021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3735F0-7832-4F93-ADBC-771C14E6156D}" type="slidenum">
              <a:rPr lang="en-GB" smtClean="0"/>
              <a:t>‹#›</a:t>
            </a:fld>
            <a:endParaRPr lang="en-GB"/>
          </a:p>
        </p:txBody>
      </p:sp>
    </p:spTree>
    <p:extLst>
      <p:ext uri="{BB962C8B-B14F-4D97-AF65-F5344CB8AC3E}">
        <p14:creationId xmlns:p14="http://schemas.microsoft.com/office/powerpoint/2010/main" val="29905444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8.emf"/><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12.emf"/><Relationship Id="rId4" Type="http://schemas.openxmlformats.org/officeDocument/2006/relationships/image" Target="../media/image11.emf"/></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png"/></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 Id="rId5" Type="http://schemas.openxmlformats.org/officeDocument/2006/relationships/image" Target="../media/image24.jpeg"/><Relationship Id="rId4" Type="http://schemas.openxmlformats.org/officeDocument/2006/relationships/image" Target="../media/image23.jpeg"/></Relationships>
</file>

<file path=ppt/slides/_rels/slide2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2.xml"/><Relationship Id="rId4" Type="http://schemas.openxmlformats.org/officeDocument/2006/relationships/image" Target="../media/image27.jpeg"/></Relationships>
</file>

<file path=ppt/slides/_rels/slide2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30.jpeg"/></Relationships>
</file>

<file path=ppt/slides/_rels/slide28.xml.rels><?xml version="1.0" encoding="UTF-8" standalone="yes"?>
<Relationships xmlns="http://schemas.openxmlformats.org/package/2006/relationships"><Relationship Id="rId3" Type="http://schemas.openxmlformats.org/officeDocument/2006/relationships/image" Target="../media/image33.png"/><Relationship Id="rId7" Type="http://schemas.openxmlformats.org/officeDocument/2006/relationships/image" Target="../media/image37.jpeg"/><Relationship Id="rId2" Type="http://schemas.openxmlformats.org/officeDocument/2006/relationships/image" Target="../media/image32.png"/><Relationship Id="rId1" Type="http://schemas.openxmlformats.org/officeDocument/2006/relationships/slideLayout" Target="../slideLayouts/slideLayout2.xml"/><Relationship Id="rId6" Type="http://schemas.openxmlformats.org/officeDocument/2006/relationships/image" Target="../media/image36.jpeg"/><Relationship Id="rId5" Type="http://schemas.openxmlformats.org/officeDocument/2006/relationships/image" Target="../media/image35.png"/><Relationship Id="rId4" Type="http://schemas.openxmlformats.org/officeDocument/2006/relationships/image" Target="../media/image34.png"/></Relationships>
</file>

<file path=ppt/slides/_rels/slide2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hyperlink" Target="https://www.ucl.ac.uk/lbs" TargetMode="Externa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png"/></Relationships>
</file>

<file path=ppt/slides/_rels/slide36.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image" Target="../media/image51.png"/><Relationship Id="rId4" Type="http://schemas.openxmlformats.org/officeDocument/2006/relationships/image" Target="../media/image50.png"/></Relationships>
</file>

<file path=ppt/slides/_rels/slide37.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image" Target="../media/image55.jpeg"/><Relationship Id="rId4" Type="http://schemas.openxmlformats.org/officeDocument/2006/relationships/image" Target="../media/image54.png"/></Relationships>
</file>

<file path=ppt/slides/_rels/slide39.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57.png"/></Relationships>
</file>

<file path=ppt/slides/_rels/slide40.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59.png"/></Relationships>
</file>

<file path=ppt/slides/_rels/slide41.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image" Target="../media/image62.png"/></Relationships>
</file>

<file path=ppt/slides/_rels/slide45.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34.xml"/><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64.png"/></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image" Target="../media/image69.png"/><Relationship Id="rId5" Type="http://schemas.openxmlformats.org/officeDocument/2006/relationships/image" Target="../media/image68.png"/><Relationship Id="rId4" Type="http://schemas.openxmlformats.org/officeDocument/2006/relationships/image" Target="../media/image67.png"/></Relationships>
</file>

<file path=ppt/slides/_rels/slide49.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39.xml"/><Relationship Id="rId1" Type="http://schemas.openxmlformats.org/officeDocument/2006/relationships/slideLayout" Target="../slideLayouts/slideLayout7.xml"/><Relationship Id="rId4" Type="http://schemas.openxmlformats.org/officeDocument/2006/relationships/image" Target="../media/image72.png"/></Relationships>
</file>

<file path=ppt/slides/_rels/slide51.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45.xml"/><Relationship Id="rId1" Type="http://schemas.openxmlformats.org/officeDocument/2006/relationships/slideLayout" Target="../slideLayouts/slideLayout7.xml"/><Relationship Id="rId4" Type="http://schemas.openxmlformats.org/officeDocument/2006/relationships/image" Target="../media/image76.png"/></Relationships>
</file>

<file path=ppt/slides/_rels/slide57.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46.xml"/><Relationship Id="rId1" Type="http://schemas.openxmlformats.org/officeDocument/2006/relationships/slideLayout" Target="../slideLayouts/slideLayout2.xml"/><Relationship Id="rId4" Type="http://schemas.openxmlformats.org/officeDocument/2006/relationships/image" Target="../media/image77.png"/></Relationships>
</file>

<file path=ppt/slides/_rels/slide58.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47.xml"/><Relationship Id="rId1" Type="http://schemas.openxmlformats.org/officeDocument/2006/relationships/slideLayout" Target="../slideLayouts/slideLayout2.xml"/><Relationship Id="rId4" Type="http://schemas.openxmlformats.org/officeDocument/2006/relationships/image" Target="../media/image79.png"/></Relationships>
</file>

<file path=ppt/slides/_rels/slide59.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48.xml"/><Relationship Id="rId1" Type="http://schemas.openxmlformats.org/officeDocument/2006/relationships/slideLayout" Target="../slideLayouts/slideLayout4.xml"/><Relationship Id="rId4" Type="http://schemas.openxmlformats.org/officeDocument/2006/relationships/image" Target="../media/image81.png"/></Relationships>
</file>

<file path=ppt/slides/_rels/slide60.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2.png"/><Relationship Id="rId1" Type="http://schemas.openxmlformats.org/officeDocument/2006/relationships/slideLayout" Target="../slideLayouts/slideLayout4.xml"/><Relationship Id="rId5" Type="http://schemas.openxmlformats.org/officeDocument/2006/relationships/image" Target="../media/image80.png"/><Relationship Id="rId4" Type="http://schemas.openxmlformats.org/officeDocument/2006/relationships/image" Target="../media/image81.png"/></Relationships>
</file>

<file path=ppt/slides/_rels/slide61.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slideLayout" Target="../slideLayouts/slideLayout4.xml"/><Relationship Id="rId1" Type="http://schemas.openxmlformats.org/officeDocument/2006/relationships/video" Target="https://www.youtube.com/embed/gnteiRO-XfU?feature=oembed" TargetMode="External"/></Relationships>
</file>

<file path=ppt/slides/_rels/slide62.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85.png"/><Relationship Id="rId1" Type="http://schemas.openxmlformats.org/officeDocument/2006/relationships/slideLayout" Target="../slideLayouts/slideLayout4.xml"/><Relationship Id="rId5" Type="http://schemas.openxmlformats.org/officeDocument/2006/relationships/image" Target="../media/image81.png"/><Relationship Id="rId4" Type="http://schemas.openxmlformats.org/officeDocument/2006/relationships/image" Target="../media/image80.png"/></Relationships>
</file>

<file path=ppt/slides/_rels/slide63.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png"/><Relationship Id="rId1" Type="http://schemas.openxmlformats.org/officeDocument/2006/relationships/slideLayout" Target="../slideLayouts/slideLayout4.xml"/><Relationship Id="rId5" Type="http://schemas.openxmlformats.org/officeDocument/2006/relationships/image" Target="../media/image90.png"/><Relationship Id="rId4" Type="http://schemas.openxmlformats.org/officeDocument/2006/relationships/image" Target="../media/image89.jpeg"/></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45772" y="478971"/>
            <a:ext cx="9144000" cy="5918200"/>
          </a:xfrm>
          <a:solidFill>
            <a:schemeClr val="tx1">
              <a:alpha val="70000"/>
            </a:schemeClr>
          </a:solidFill>
        </p:spPr>
        <p:txBody>
          <a:bodyPr>
            <a:normAutofit/>
          </a:bodyPr>
          <a:lstStyle/>
          <a:p>
            <a:r>
              <a:rPr lang="en-GB" sz="3600" dirty="0">
                <a:solidFill>
                  <a:schemeClr val="bg1"/>
                </a:solidFill>
                <a:latin typeface="Cooper Black" panose="0208090404030B020404" pitchFamily="18" charset="0"/>
              </a:rPr>
              <a:t>HPHI5006, 6006</a:t>
            </a:r>
            <a:br>
              <a:rPr lang="en-GB" dirty="0"/>
            </a:br>
            <a:r>
              <a:rPr lang="en-GB" dirty="0">
                <a:solidFill>
                  <a:srgbClr val="00B050"/>
                </a:solidFill>
                <a:latin typeface="Cooper Black" panose="0208090404030B020404" pitchFamily="18" charset="0"/>
              </a:rPr>
              <a:t>Routes &amp; Roots of the Black Atlantic</a:t>
            </a:r>
            <a:br>
              <a:rPr lang="en-GB" dirty="0">
                <a:solidFill>
                  <a:srgbClr val="00B0F0"/>
                </a:solidFill>
                <a:latin typeface="Cooper Black" panose="0208090404030B020404" pitchFamily="18" charset="0"/>
              </a:rPr>
            </a:br>
            <a:r>
              <a:rPr lang="en-GB" sz="4400" dirty="0">
                <a:solidFill>
                  <a:srgbClr val="FFC000"/>
                </a:solidFill>
                <a:latin typeface="Cooper Black" panose="0208090404030B020404" pitchFamily="18" charset="0"/>
              </a:rPr>
              <a:t>Cultural Histories of the African Diaspora</a:t>
            </a:r>
            <a:br>
              <a:rPr lang="en-GB" sz="4400" dirty="0">
                <a:solidFill>
                  <a:srgbClr val="00B0F0"/>
                </a:solidFill>
                <a:latin typeface="Cooper Black" panose="0208090404030B020404" pitchFamily="18" charset="0"/>
              </a:rPr>
            </a:br>
            <a:r>
              <a:rPr lang="en-GB" sz="4400" dirty="0">
                <a:solidFill>
                  <a:srgbClr val="FF0000"/>
                </a:solidFill>
                <a:latin typeface="Cooper Black" panose="0208090404030B020404" pitchFamily="18" charset="0"/>
              </a:rPr>
              <a:t>Module Overview</a:t>
            </a:r>
            <a:br>
              <a:rPr lang="en-GB" sz="4400" dirty="0">
                <a:solidFill>
                  <a:srgbClr val="00B0F0"/>
                </a:solidFill>
                <a:latin typeface="Cooper Black" panose="0208090404030B020404" pitchFamily="18" charset="0"/>
              </a:rPr>
            </a:br>
            <a:br>
              <a:rPr lang="en-GB" sz="4400" dirty="0">
                <a:solidFill>
                  <a:srgbClr val="FF0000"/>
                </a:solidFill>
                <a:latin typeface="Cooper Black" panose="0208090404030B020404" pitchFamily="18" charset="0"/>
              </a:rPr>
            </a:br>
            <a:endParaRPr lang="en-GB" dirty="0">
              <a:solidFill>
                <a:srgbClr val="FF0000"/>
              </a:solidFill>
              <a:latin typeface="Cooper Black" panose="0208090404030B020404" pitchFamily="18" charset="0"/>
            </a:endParaRPr>
          </a:p>
        </p:txBody>
      </p:sp>
    </p:spTree>
    <p:extLst>
      <p:ext uri="{BB962C8B-B14F-4D97-AF65-F5344CB8AC3E}">
        <p14:creationId xmlns:p14="http://schemas.microsoft.com/office/powerpoint/2010/main" val="21557221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52EB7-B59F-44CA-88DF-AADF6C751277}"/>
              </a:ext>
            </a:extLst>
          </p:cNvPr>
          <p:cNvSpPr>
            <a:spLocks noGrp="1"/>
          </p:cNvSpPr>
          <p:nvPr>
            <p:ph type="title"/>
          </p:nvPr>
        </p:nvSpPr>
        <p:spPr/>
        <p:txBody>
          <a:bodyPr/>
          <a:lstStyle/>
          <a:p>
            <a:r>
              <a:rPr lang="en-GB" dirty="0">
                <a:latin typeface="Cooper Black" panose="0208090404030B020404" pitchFamily="18" charset="0"/>
              </a:rPr>
              <a:t>Module Overview – Week 1</a:t>
            </a:r>
          </a:p>
        </p:txBody>
      </p:sp>
      <p:sp>
        <p:nvSpPr>
          <p:cNvPr id="3" name="Content Placeholder 2">
            <a:extLst>
              <a:ext uri="{FF2B5EF4-FFF2-40B4-BE49-F238E27FC236}">
                <a16:creationId xmlns:a16="http://schemas.microsoft.com/office/drawing/2014/main" id="{46435599-854C-453B-9E43-A3DF0D0E179A}"/>
              </a:ext>
            </a:extLst>
          </p:cNvPr>
          <p:cNvSpPr>
            <a:spLocks noGrp="1"/>
          </p:cNvSpPr>
          <p:nvPr>
            <p:ph idx="1"/>
          </p:nvPr>
        </p:nvSpPr>
        <p:spPr>
          <a:xfrm>
            <a:off x="838200" y="1514475"/>
            <a:ext cx="10515600" cy="4978400"/>
          </a:xfrm>
        </p:spPr>
        <p:txBody>
          <a:bodyPr numCol="2" spcCol="360000">
            <a:normAutofit fontScale="47500" lnSpcReduction="20000"/>
          </a:bodyPr>
          <a:lstStyle/>
          <a:p>
            <a:pPr marL="0" indent="0">
              <a:buNone/>
            </a:pPr>
            <a:r>
              <a:rPr lang="en-GB" b="1" dirty="0"/>
              <a:t>Lecture 1 Monday 22 November</a:t>
            </a:r>
          </a:p>
          <a:p>
            <a:pPr marL="0" indent="0">
              <a:buNone/>
            </a:pPr>
            <a:r>
              <a:rPr lang="en-GB" b="1" dirty="0"/>
              <a:t>Defining the Black Atlantic </a:t>
            </a:r>
          </a:p>
          <a:p>
            <a:pPr marL="0" indent="0">
              <a:buNone/>
            </a:pPr>
            <a:r>
              <a:rPr lang="en-GB" b="1" dirty="0"/>
              <a:t>-	Part One: Introduction to Module</a:t>
            </a:r>
          </a:p>
          <a:p>
            <a:pPr marL="0" indent="0">
              <a:buNone/>
            </a:pPr>
            <a:r>
              <a:rPr lang="en-GB" b="1" dirty="0"/>
              <a:t>-	Part Two: Analysing Gilroy’s Black Atlantic</a:t>
            </a:r>
          </a:p>
          <a:p>
            <a:pPr marL="0" indent="0">
              <a:buNone/>
            </a:pPr>
            <a:r>
              <a:rPr lang="en-GB" b="1" dirty="0"/>
              <a:t>Reading:</a:t>
            </a:r>
          </a:p>
          <a:p>
            <a:pPr marL="0" indent="0">
              <a:buNone/>
            </a:pPr>
            <a:r>
              <a:rPr lang="en-GB" b="1" dirty="0"/>
              <a:t>-	Paul Gilroy, Black Atlantic chapter one</a:t>
            </a:r>
          </a:p>
          <a:p>
            <a:pPr marL="0" indent="0">
              <a:buNone/>
            </a:pPr>
            <a:endParaRPr lang="en-GB" b="1" dirty="0"/>
          </a:p>
          <a:p>
            <a:pPr marL="0" indent="0">
              <a:buNone/>
            </a:pPr>
            <a:r>
              <a:rPr lang="en-GB" b="1" dirty="0"/>
              <a:t>Lecture 2 Tuesday 23 November</a:t>
            </a:r>
          </a:p>
          <a:p>
            <a:pPr marL="0" indent="0">
              <a:buNone/>
            </a:pPr>
            <a:r>
              <a:rPr lang="en-GB" b="1" dirty="0"/>
              <a:t>Narratives of Slavery</a:t>
            </a:r>
          </a:p>
          <a:p>
            <a:pPr marL="0" indent="0">
              <a:buNone/>
            </a:pPr>
            <a:r>
              <a:rPr lang="en-GB" b="1" dirty="0"/>
              <a:t>-	Part One: Africa before Transatlantic Slavery</a:t>
            </a:r>
          </a:p>
          <a:p>
            <a:pPr marL="0" indent="0">
              <a:buNone/>
            </a:pPr>
            <a:r>
              <a:rPr lang="en-GB" b="1" dirty="0"/>
              <a:t>-	Part Two: Olaudah Equiano and Mary Prince’s Black Atlantic Lives</a:t>
            </a:r>
          </a:p>
          <a:p>
            <a:pPr marL="0" indent="0">
              <a:buNone/>
            </a:pPr>
            <a:r>
              <a:rPr lang="en-GB" b="1" dirty="0"/>
              <a:t>Reading: </a:t>
            </a:r>
          </a:p>
          <a:p>
            <a:pPr marL="0" indent="0">
              <a:buNone/>
            </a:pPr>
            <a:r>
              <a:rPr lang="en-GB" b="1" dirty="0"/>
              <a:t>-	Olaudah Equiano, </a:t>
            </a:r>
            <a:r>
              <a:rPr lang="en-GB" b="1" i="1" dirty="0"/>
              <a:t>The Interesting Narrative of the Life of Olaudah Equiano, or Gustavus </a:t>
            </a:r>
            <a:r>
              <a:rPr lang="en-GB" b="1" i="1" dirty="0" err="1"/>
              <a:t>Vassa</a:t>
            </a:r>
            <a:r>
              <a:rPr lang="en-GB" b="1" i="1" dirty="0"/>
              <a:t>, the Africa</a:t>
            </a:r>
            <a:r>
              <a:rPr lang="en-GB" b="1" dirty="0"/>
              <a:t>n (1789), chapter 1 </a:t>
            </a:r>
          </a:p>
          <a:p>
            <a:pPr marL="0" indent="0">
              <a:buNone/>
            </a:pPr>
            <a:r>
              <a:rPr lang="en-GB" b="1" dirty="0"/>
              <a:t>-	Mary Prince, </a:t>
            </a:r>
            <a:r>
              <a:rPr lang="en-GB" b="1" i="1" dirty="0"/>
              <a:t>The History Of Mary Prince, a West Indian Slave: Related by Hersel</a:t>
            </a:r>
            <a:r>
              <a:rPr lang="en-GB" b="1" dirty="0"/>
              <a:t>f (1831)</a:t>
            </a:r>
          </a:p>
          <a:p>
            <a:pPr marL="0" indent="0">
              <a:buNone/>
            </a:pPr>
            <a:endParaRPr lang="en-GB" b="1" dirty="0"/>
          </a:p>
          <a:p>
            <a:pPr marL="0" indent="0">
              <a:buNone/>
            </a:pPr>
            <a:endParaRPr lang="en-GB" b="1" dirty="0"/>
          </a:p>
          <a:p>
            <a:pPr marL="0" indent="0">
              <a:buNone/>
            </a:pPr>
            <a:endParaRPr lang="en-GB" b="1" dirty="0"/>
          </a:p>
          <a:p>
            <a:pPr marL="0" indent="0">
              <a:buNone/>
            </a:pPr>
            <a:r>
              <a:rPr lang="en-GB" b="1" dirty="0"/>
              <a:t>Lecture 3 Thursday 25 November</a:t>
            </a:r>
          </a:p>
          <a:p>
            <a:pPr marL="0" indent="0">
              <a:buNone/>
            </a:pPr>
            <a:r>
              <a:rPr lang="en-GB" b="1" dirty="0"/>
              <a:t>Narratives of the Middle Passage</a:t>
            </a:r>
          </a:p>
          <a:p>
            <a:pPr marL="0" indent="0">
              <a:buNone/>
            </a:pPr>
            <a:r>
              <a:rPr lang="en-GB" b="1" dirty="0"/>
              <a:t>-	Part One: Narratives of the Middle Passage</a:t>
            </a:r>
          </a:p>
          <a:p>
            <a:pPr marL="0" indent="0">
              <a:buNone/>
            </a:pPr>
            <a:r>
              <a:rPr lang="en-GB" b="1" dirty="0"/>
              <a:t>-	Part Two: Representing the Middle Passage</a:t>
            </a:r>
          </a:p>
          <a:p>
            <a:pPr marL="0" indent="0">
              <a:buNone/>
            </a:pPr>
            <a:r>
              <a:rPr lang="en-GB" b="1" dirty="0"/>
              <a:t>Reading: </a:t>
            </a:r>
          </a:p>
          <a:p>
            <a:pPr marL="0" indent="0">
              <a:buNone/>
            </a:pPr>
            <a:r>
              <a:rPr lang="en-GB" b="1" dirty="0"/>
              <a:t>-	Thomas Phillips</a:t>
            </a:r>
            <a:r>
              <a:rPr lang="en-GB" b="1" i="1" dirty="0"/>
              <a:t>, A Journal of a Voyage made in the Hannibal, 1693–1695 </a:t>
            </a:r>
            <a:r>
              <a:rPr lang="en-GB" b="1" dirty="0"/>
              <a:t>excerpt</a:t>
            </a:r>
          </a:p>
          <a:p>
            <a:pPr marL="0" indent="0">
              <a:buNone/>
            </a:pPr>
            <a:r>
              <a:rPr lang="en-GB" b="1" dirty="0"/>
              <a:t>-	Olaudah Equiano, </a:t>
            </a:r>
            <a:r>
              <a:rPr lang="en-GB" b="1" i="1" dirty="0"/>
              <a:t>The Interesting Narrative of the Life of Olaudah Equiano, or Gustavus </a:t>
            </a:r>
            <a:r>
              <a:rPr lang="en-GB" b="1" i="1" dirty="0" err="1"/>
              <a:t>Vassa</a:t>
            </a:r>
            <a:r>
              <a:rPr lang="en-GB" b="1" i="1" dirty="0"/>
              <a:t>, the African </a:t>
            </a:r>
            <a:r>
              <a:rPr lang="en-GB" b="1" dirty="0"/>
              <a:t>(1789), chapter 2</a:t>
            </a:r>
          </a:p>
          <a:p>
            <a:pPr marL="0" indent="0">
              <a:buNone/>
            </a:pPr>
            <a:endParaRPr lang="en-GB" b="1" dirty="0"/>
          </a:p>
          <a:p>
            <a:pPr marL="0" indent="0">
              <a:buNone/>
            </a:pPr>
            <a:r>
              <a:rPr lang="en-GB" b="1" dirty="0"/>
              <a:t>Lecture 4 Friday 26 November </a:t>
            </a:r>
          </a:p>
          <a:p>
            <a:pPr marL="0" indent="0">
              <a:buNone/>
            </a:pPr>
            <a:r>
              <a:rPr lang="en-GB" b="1" dirty="0"/>
              <a:t>Narratives of Freedom </a:t>
            </a:r>
          </a:p>
          <a:p>
            <a:pPr marL="0" indent="0">
              <a:buNone/>
            </a:pPr>
            <a:r>
              <a:rPr lang="en-GB" b="1" dirty="0"/>
              <a:t>-	Part One: Frederick Douglass and Abolitionism</a:t>
            </a:r>
          </a:p>
          <a:p>
            <a:pPr marL="0" indent="0">
              <a:buNone/>
            </a:pPr>
            <a:r>
              <a:rPr lang="en-GB" b="1" dirty="0"/>
              <a:t>-	Part Two: Legacies of the Haitian Revolution </a:t>
            </a:r>
          </a:p>
          <a:p>
            <a:pPr marL="0" indent="0">
              <a:buNone/>
            </a:pPr>
            <a:r>
              <a:rPr lang="en-GB" b="1" dirty="0"/>
              <a:t>Reading:</a:t>
            </a:r>
          </a:p>
          <a:p>
            <a:pPr marL="0" indent="0">
              <a:buNone/>
            </a:pPr>
            <a:r>
              <a:rPr lang="en-GB" b="1" dirty="0"/>
              <a:t>-	Frederick Douglass, </a:t>
            </a:r>
            <a:r>
              <a:rPr lang="en-GB" b="1" i="1" dirty="0"/>
              <a:t>Narrative of the Life of Frederick Douglass, an American Slave (</a:t>
            </a:r>
            <a:r>
              <a:rPr lang="en-GB" b="1" dirty="0"/>
              <a:t>1845) extracts</a:t>
            </a:r>
          </a:p>
          <a:p>
            <a:pPr marL="0" indent="0">
              <a:buNone/>
            </a:pPr>
            <a:r>
              <a:rPr lang="en-GB" b="1" dirty="0"/>
              <a:t>-	William Wells Brown, ‘Henri Christophe,’ ‘Dessalines,’ ‘Toussaint </a:t>
            </a:r>
            <a:r>
              <a:rPr lang="en-GB" b="1" dirty="0" err="1"/>
              <a:t>L'ouverture</a:t>
            </a:r>
            <a:r>
              <a:rPr lang="en-GB" b="1" dirty="0"/>
              <a:t>,’ from </a:t>
            </a:r>
            <a:r>
              <a:rPr lang="en-GB" b="1" i="1" dirty="0"/>
              <a:t>The Black Man, His Antecedents, His Genius, and His Achievements </a:t>
            </a:r>
            <a:r>
              <a:rPr lang="en-GB" b="1" dirty="0"/>
              <a:t>(1863)</a:t>
            </a:r>
          </a:p>
          <a:p>
            <a:pPr marL="0" indent="0">
              <a:buNone/>
            </a:pPr>
            <a:endParaRPr lang="en-GB" dirty="0"/>
          </a:p>
        </p:txBody>
      </p:sp>
    </p:spTree>
    <p:extLst>
      <p:ext uri="{BB962C8B-B14F-4D97-AF65-F5344CB8AC3E}">
        <p14:creationId xmlns:p14="http://schemas.microsoft.com/office/powerpoint/2010/main" val="608249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52EB7-B59F-44CA-88DF-AADF6C751277}"/>
              </a:ext>
            </a:extLst>
          </p:cNvPr>
          <p:cNvSpPr>
            <a:spLocks noGrp="1"/>
          </p:cNvSpPr>
          <p:nvPr>
            <p:ph type="title"/>
          </p:nvPr>
        </p:nvSpPr>
        <p:spPr/>
        <p:txBody>
          <a:bodyPr/>
          <a:lstStyle/>
          <a:p>
            <a:r>
              <a:rPr lang="en-GB" dirty="0">
                <a:latin typeface="Cooper Black" panose="0208090404030B020404" pitchFamily="18" charset="0"/>
              </a:rPr>
              <a:t>Module Overview – Week 2 </a:t>
            </a:r>
          </a:p>
        </p:txBody>
      </p:sp>
      <p:sp>
        <p:nvSpPr>
          <p:cNvPr id="3" name="Content Placeholder 2">
            <a:extLst>
              <a:ext uri="{FF2B5EF4-FFF2-40B4-BE49-F238E27FC236}">
                <a16:creationId xmlns:a16="http://schemas.microsoft.com/office/drawing/2014/main" id="{46435599-854C-453B-9E43-A3DF0D0E179A}"/>
              </a:ext>
            </a:extLst>
          </p:cNvPr>
          <p:cNvSpPr>
            <a:spLocks noGrp="1"/>
          </p:cNvSpPr>
          <p:nvPr>
            <p:ph idx="1"/>
          </p:nvPr>
        </p:nvSpPr>
        <p:spPr>
          <a:xfrm>
            <a:off x="838200" y="1825625"/>
            <a:ext cx="10515600" cy="4667250"/>
          </a:xfrm>
        </p:spPr>
        <p:txBody>
          <a:bodyPr numCol="2" spcCol="360000">
            <a:normAutofit fontScale="47500" lnSpcReduction="20000"/>
          </a:bodyPr>
          <a:lstStyle/>
          <a:p>
            <a:pPr marL="0" indent="0">
              <a:buNone/>
            </a:pPr>
            <a:r>
              <a:rPr lang="en-GB" b="1" dirty="0"/>
              <a:t>Lecture 5 Monday 29 November</a:t>
            </a:r>
          </a:p>
          <a:p>
            <a:pPr marL="0" indent="0">
              <a:buNone/>
            </a:pPr>
            <a:r>
              <a:rPr lang="en-GB" b="1" dirty="0"/>
              <a:t>Women and Slavery</a:t>
            </a:r>
          </a:p>
          <a:p>
            <a:pPr marL="0" indent="0">
              <a:buNone/>
            </a:pPr>
            <a:r>
              <a:rPr lang="en-GB" b="1" dirty="0"/>
              <a:t>-	Part One: Harriet Jacobs and Sexual Exploitation</a:t>
            </a:r>
          </a:p>
          <a:p>
            <a:pPr marL="0" indent="0">
              <a:buNone/>
            </a:pPr>
            <a:r>
              <a:rPr lang="en-GB" b="1" dirty="0"/>
              <a:t>-	Part Two: The </a:t>
            </a:r>
            <a:r>
              <a:rPr lang="en-GB" b="1" dirty="0" err="1"/>
              <a:t>Hemingses</a:t>
            </a:r>
            <a:r>
              <a:rPr lang="en-GB" b="1" dirty="0"/>
              <a:t> of Monticello</a:t>
            </a:r>
          </a:p>
          <a:p>
            <a:pPr marL="0" indent="0">
              <a:buNone/>
            </a:pPr>
            <a:r>
              <a:rPr lang="en-GB" b="1" dirty="0"/>
              <a:t>Reading:</a:t>
            </a:r>
          </a:p>
          <a:p>
            <a:pPr marL="0" indent="0">
              <a:buNone/>
            </a:pPr>
            <a:r>
              <a:rPr lang="en-GB" b="1" dirty="0"/>
              <a:t>-	Harriet Jacobs [Linda Brent], </a:t>
            </a:r>
            <a:r>
              <a:rPr lang="en-GB" b="1" i="1" dirty="0"/>
              <a:t>Incidents in the Life of a Slave Girl, Written by Herself </a:t>
            </a:r>
            <a:r>
              <a:rPr lang="en-GB" b="1" dirty="0"/>
              <a:t>(1861) chapters 1, 6 and 10</a:t>
            </a:r>
          </a:p>
          <a:p>
            <a:pPr marL="0" indent="0">
              <a:buNone/>
            </a:pPr>
            <a:r>
              <a:rPr lang="en-GB" b="1" dirty="0"/>
              <a:t>-</a:t>
            </a:r>
          </a:p>
          <a:p>
            <a:pPr marL="0" indent="0">
              <a:buNone/>
            </a:pPr>
            <a:r>
              <a:rPr lang="en-GB" b="1" dirty="0"/>
              <a:t>Lecture 6 Tuesday 30 November</a:t>
            </a:r>
          </a:p>
          <a:p>
            <a:pPr marL="0" indent="0">
              <a:buNone/>
            </a:pPr>
            <a:r>
              <a:rPr lang="en-GB" b="1" dirty="0"/>
              <a:t>Emancipation, Reconstruction and the Washington–Du </a:t>
            </a:r>
            <a:r>
              <a:rPr lang="en-GB" b="1" dirty="0" err="1"/>
              <a:t>Bois</a:t>
            </a:r>
            <a:r>
              <a:rPr lang="en-GB" b="1" dirty="0"/>
              <a:t> Debates</a:t>
            </a:r>
          </a:p>
          <a:p>
            <a:pPr marL="0" indent="0">
              <a:buNone/>
            </a:pPr>
            <a:r>
              <a:rPr lang="en-GB" b="1" dirty="0"/>
              <a:t>-	Part One: The American Civil War and Reconstruction</a:t>
            </a:r>
          </a:p>
          <a:p>
            <a:pPr marL="0" indent="0">
              <a:buNone/>
            </a:pPr>
            <a:r>
              <a:rPr lang="en-GB" b="1" dirty="0"/>
              <a:t>-	Part Two: Booker T Washington versus WEB Du </a:t>
            </a:r>
            <a:r>
              <a:rPr lang="en-GB" b="1" dirty="0" err="1"/>
              <a:t>Bois</a:t>
            </a:r>
            <a:endParaRPr lang="en-GB" b="1" dirty="0"/>
          </a:p>
          <a:p>
            <a:pPr marL="0" indent="0">
              <a:buNone/>
            </a:pPr>
            <a:r>
              <a:rPr lang="en-GB" b="1" dirty="0"/>
              <a:t>Reading:</a:t>
            </a:r>
          </a:p>
          <a:p>
            <a:pPr marL="0" indent="0">
              <a:buNone/>
            </a:pPr>
            <a:r>
              <a:rPr lang="en-GB" b="1" dirty="0"/>
              <a:t>-	Booker T Washington, ‘The Atlanta Exposition Address’ (1895)</a:t>
            </a:r>
          </a:p>
          <a:p>
            <a:pPr marL="0" indent="0">
              <a:buNone/>
            </a:pPr>
            <a:r>
              <a:rPr lang="en-GB" b="1" dirty="0"/>
              <a:t>-	WEB Du </a:t>
            </a:r>
            <a:r>
              <a:rPr lang="en-GB" b="1" dirty="0" err="1"/>
              <a:t>Bois</a:t>
            </a:r>
            <a:r>
              <a:rPr lang="en-GB" b="1" dirty="0"/>
              <a:t>, ‘Of Our Spiritual Strivings’ and ‘Of the Sorrow Songs,’ </a:t>
            </a:r>
            <a:r>
              <a:rPr lang="en-GB" b="1" i="1" dirty="0"/>
              <a:t>The Souls of Black Folk </a:t>
            </a:r>
            <a:r>
              <a:rPr lang="en-GB" b="1" dirty="0"/>
              <a:t>(1903)</a:t>
            </a:r>
          </a:p>
          <a:p>
            <a:pPr marL="0" indent="0">
              <a:buNone/>
            </a:pPr>
            <a:endParaRPr lang="en-GB" b="1" dirty="0"/>
          </a:p>
          <a:p>
            <a:pPr marL="0" indent="0">
              <a:buNone/>
            </a:pPr>
            <a:endParaRPr lang="en-GB" b="1" dirty="0"/>
          </a:p>
          <a:p>
            <a:pPr marL="0" indent="0">
              <a:buNone/>
            </a:pPr>
            <a:r>
              <a:rPr lang="en-GB" b="1" dirty="0"/>
              <a:t>Lecture 7 Thursday 2 December</a:t>
            </a:r>
          </a:p>
          <a:p>
            <a:pPr marL="0" indent="0">
              <a:buNone/>
            </a:pPr>
            <a:r>
              <a:rPr lang="en-GB" b="1" dirty="0"/>
              <a:t>African Americans, Pan-Africanism and Colonialism</a:t>
            </a:r>
          </a:p>
          <a:p>
            <a:pPr marL="0" indent="0">
              <a:buNone/>
            </a:pPr>
            <a:r>
              <a:rPr lang="en-GB" b="1" dirty="0"/>
              <a:t>-	Part One: WEB Du </a:t>
            </a:r>
            <a:r>
              <a:rPr lang="en-GB" b="1" dirty="0" err="1"/>
              <a:t>Bois</a:t>
            </a:r>
            <a:r>
              <a:rPr lang="en-GB" b="1" dirty="0"/>
              <a:t> and Pan-Africanism</a:t>
            </a:r>
          </a:p>
          <a:p>
            <a:pPr marL="0" indent="0">
              <a:buNone/>
            </a:pPr>
            <a:r>
              <a:rPr lang="en-GB" b="1" dirty="0"/>
              <a:t>-	Part Two: George Washington Williams and the Leopold Regime in Congo</a:t>
            </a:r>
          </a:p>
          <a:p>
            <a:pPr marL="0" indent="0">
              <a:buNone/>
            </a:pPr>
            <a:endParaRPr lang="en-GB" b="1" dirty="0"/>
          </a:p>
          <a:p>
            <a:pPr marL="0" indent="0">
              <a:buNone/>
            </a:pPr>
            <a:r>
              <a:rPr lang="en-GB" b="1" dirty="0"/>
              <a:t>Lecture 8 Friday 3 December</a:t>
            </a:r>
          </a:p>
          <a:p>
            <a:pPr marL="0" indent="0">
              <a:buNone/>
            </a:pPr>
            <a:r>
              <a:rPr lang="en-GB" b="1" dirty="0"/>
              <a:t>The Harlem Renaissance and the Jazz Age</a:t>
            </a:r>
          </a:p>
          <a:p>
            <a:pPr marL="0" indent="0">
              <a:buNone/>
            </a:pPr>
            <a:r>
              <a:rPr lang="en-GB" b="1" dirty="0"/>
              <a:t>-	Part One: The Harlem Renaissance</a:t>
            </a:r>
          </a:p>
          <a:p>
            <a:pPr marL="0" indent="0">
              <a:buNone/>
            </a:pPr>
            <a:r>
              <a:rPr lang="en-GB" b="1" dirty="0"/>
              <a:t>-	Part Two: </a:t>
            </a:r>
            <a:r>
              <a:rPr lang="en-GB" b="1" i="1" dirty="0"/>
              <a:t>Paris Noir: African Americans in the City Of Light </a:t>
            </a:r>
          </a:p>
          <a:p>
            <a:pPr marL="0" indent="0">
              <a:buNone/>
            </a:pPr>
            <a:r>
              <a:rPr lang="en-GB" b="1" dirty="0"/>
              <a:t>Reading;</a:t>
            </a:r>
          </a:p>
          <a:p>
            <a:pPr marL="0" indent="0">
              <a:buNone/>
            </a:pPr>
            <a:r>
              <a:rPr lang="en-GB" b="1" dirty="0"/>
              <a:t>-	Art and Literature of the Harlem Renaissance</a:t>
            </a:r>
          </a:p>
          <a:p>
            <a:pPr marL="0" indent="0">
              <a:buNone/>
            </a:pPr>
            <a:endParaRPr lang="en-GB" b="1"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7785474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52EB7-B59F-44CA-88DF-AADF6C751277}"/>
              </a:ext>
            </a:extLst>
          </p:cNvPr>
          <p:cNvSpPr>
            <a:spLocks noGrp="1"/>
          </p:cNvSpPr>
          <p:nvPr>
            <p:ph type="title"/>
          </p:nvPr>
        </p:nvSpPr>
        <p:spPr/>
        <p:txBody>
          <a:bodyPr/>
          <a:lstStyle/>
          <a:p>
            <a:r>
              <a:rPr lang="en-GB" dirty="0">
                <a:latin typeface="Cooper Black" panose="0208090404030B020404" pitchFamily="18" charset="0"/>
              </a:rPr>
              <a:t>Module Overview – Week 3</a:t>
            </a:r>
          </a:p>
        </p:txBody>
      </p:sp>
      <p:sp>
        <p:nvSpPr>
          <p:cNvPr id="3" name="Content Placeholder 2">
            <a:extLst>
              <a:ext uri="{FF2B5EF4-FFF2-40B4-BE49-F238E27FC236}">
                <a16:creationId xmlns:a16="http://schemas.microsoft.com/office/drawing/2014/main" id="{46435599-854C-453B-9E43-A3DF0D0E179A}"/>
              </a:ext>
            </a:extLst>
          </p:cNvPr>
          <p:cNvSpPr>
            <a:spLocks noGrp="1"/>
          </p:cNvSpPr>
          <p:nvPr>
            <p:ph idx="1"/>
          </p:nvPr>
        </p:nvSpPr>
        <p:spPr>
          <a:xfrm>
            <a:off x="838200" y="1863725"/>
            <a:ext cx="10515600" cy="4629150"/>
          </a:xfrm>
        </p:spPr>
        <p:txBody>
          <a:bodyPr>
            <a:normAutofit fontScale="92500" lnSpcReduction="20000"/>
          </a:bodyPr>
          <a:lstStyle/>
          <a:p>
            <a:pPr marL="0" indent="0">
              <a:buNone/>
            </a:pPr>
            <a:r>
              <a:rPr lang="en-GB" b="1" dirty="0"/>
              <a:t>Lecture 9 Monday 6 December</a:t>
            </a:r>
          </a:p>
          <a:p>
            <a:pPr marL="0" indent="0">
              <a:buNone/>
            </a:pPr>
            <a:r>
              <a:rPr lang="en-GB" b="1" dirty="0"/>
              <a:t>Before the Windrush: A Longer History of African Caribbean Britain</a:t>
            </a:r>
          </a:p>
          <a:p>
            <a:pPr marL="0" indent="0">
              <a:buNone/>
            </a:pPr>
            <a:endParaRPr lang="en-GB" b="1" dirty="0"/>
          </a:p>
          <a:p>
            <a:pPr marL="0" indent="0">
              <a:buNone/>
            </a:pPr>
            <a:r>
              <a:rPr lang="en-GB" b="1" dirty="0"/>
              <a:t>Lecture 10 Tuesday 7 December</a:t>
            </a:r>
          </a:p>
          <a:p>
            <a:pPr marL="0" indent="0">
              <a:buNone/>
            </a:pPr>
            <a:r>
              <a:rPr lang="en-GB" b="1" dirty="0"/>
              <a:t>After the Windrush: Black and British in the Post-World War Two Era</a:t>
            </a:r>
          </a:p>
          <a:p>
            <a:pPr marL="0" indent="0">
              <a:buNone/>
            </a:pPr>
            <a:endParaRPr lang="en-GB" b="1" dirty="0"/>
          </a:p>
          <a:p>
            <a:pPr marL="0" indent="0">
              <a:buNone/>
            </a:pPr>
            <a:r>
              <a:rPr lang="en-GB" b="1" dirty="0"/>
              <a:t>Lecture 11 Thursday 9 December</a:t>
            </a:r>
          </a:p>
          <a:p>
            <a:pPr marL="0" indent="0">
              <a:buNone/>
            </a:pPr>
            <a:r>
              <a:rPr lang="en-GB" b="1" dirty="0"/>
              <a:t>Beyond Boundaries? Cricket, Racism and Colonialism</a:t>
            </a:r>
          </a:p>
          <a:p>
            <a:pPr marL="0" indent="0">
              <a:buNone/>
            </a:pPr>
            <a:endParaRPr lang="en-GB" b="1" dirty="0"/>
          </a:p>
          <a:p>
            <a:pPr marL="0" indent="0">
              <a:buNone/>
            </a:pPr>
            <a:r>
              <a:rPr lang="en-GB" b="1" dirty="0"/>
              <a:t>Lecture 12 Friday 10 December</a:t>
            </a:r>
          </a:p>
          <a:p>
            <a:pPr marL="0" indent="0">
              <a:buNone/>
            </a:pPr>
            <a:r>
              <a:rPr lang="en-GB" b="1" dirty="0"/>
              <a:t>Boxing in African American Culture</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6182367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52EB7-B59F-44CA-88DF-AADF6C751277}"/>
              </a:ext>
            </a:extLst>
          </p:cNvPr>
          <p:cNvSpPr>
            <a:spLocks noGrp="1"/>
          </p:cNvSpPr>
          <p:nvPr>
            <p:ph type="title"/>
          </p:nvPr>
        </p:nvSpPr>
        <p:spPr/>
        <p:txBody>
          <a:bodyPr/>
          <a:lstStyle/>
          <a:p>
            <a:r>
              <a:rPr lang="en-GB" dirty="0">
                <a:latin typeface="Cooper Black" panose="0208090404030B020404" pitchFamily="18" charset="0"/>
              </a:rPr>
              <a:t>Module Overview – Week 4</a:t>
            </a:r>
          </a:p>
        </p:txBody>
      </p:sp>
      <p:sp>
        <p:nvSpPr>
          <p:cNvPr id="3" name="Content Placeholder 2">
            <a:extLst>
              <a:ext uri="{FF2B5EF4-FFF2-40B4-BE49-F238E27FC236}">
                <a16:creationId xmlns:a16="http://schemas.microsoft.com/office/drawing/2014/main" id="{46435599-854C-453B-9E43-A3DF0D0E179A}"/>
              </a:ext>
            </a:extLst>
          </p:cNvPr>
          <p:cNvSpPr>
            <a:spLocks noGrp="1"/>
          </p:cNvSpPr>
          <p:nvPr>
            <p:ph idx="1"/>
          </p:nvPr>
        </p:nvSpPr>
        <p:spPr>
          <a:xfrm>
            <a:off x="838200" y="1825625"/>
            <a:ext cx="10515600" cy="4667250"/>
          </a:xfrm>
        </p:spPr>
        <p:txBody>
          <a:bodyPr>
            <a:normAutofit fontScale="92500" lnSpcReduction="20000"/>
          </a:bodyPr>
          <a:lstStyle/>
          <a:p>
            <a:pPr marL="0" indent="0">
              <a:buNone/>
            </a:pPr>
            <a:r>
              <a:rPr lang="en-GB" b="1" dirty="0"/>
              <a:t>Lecture 13 Monday 13 December</a:t>
            </a:r>
          </a:p>
          <a:p>
            <a:pPr marL="0" indent="0">
              <a:buNone/>
            </a:pPr>
            <a:r>
              <a:rPr lang="en-GB" b="1" dirty="0"/>
              <a:t>Civil Rights and Postcolonialism</a:t>
            </a:r>
          </a:p>
          <a:p>
            <a:pPr marL="0" indent="0">
              <a:buNone/>
            </a:pPr>
            <a:endParaRPr lang="en-GB" b="1" dirty="0"/>
          </a:p>
          <a:p>
            <a:pPr marL="0" indent="0">
              <a:buNone/>
            </a:pPr>
            <a:r>
              <a:rPr lang="en-GB" b="1" dirty="0"/>
              <a:t>Lecture 14 Tuesday 14 December</a:t>
            </a:r>
          </a:p>
          <a:p>
            <a:pPr marL="0" indent="0">
              <a:buNone/>
            </a:pPr>
            <a:r>
              <a:rPr lang="en-GB" b="1" dirty="0"/>
              <a:t>Cultures of the Civil Rights Movement</a:t>
            </a:r>
          </a:p>
          <a:p>
            <a:pPr marL="0" indent="0">
              <a:buNone/>
            </a:pPr>
            <a:endParaRPr lang="en-GB" b="1" dirty="0"/>
          </a:p>
          <a:p>
            <a:pPr marL="0" indent="0">
              <a:buNone/>
            </a:pPr>
            <a:r>
              <a:rPr lang="en-GB" b="1" dirty="0"/>
              <a:t>Lecture 15 Thursday 16 December</a:t>
            </a:r>
          </a:p>
          <a:p>
            <a:pPr marL="0" indent="0">
              <a:buNone/>
            </a:pPr>
            <a:r>
              <a:rPr lang="en-GB" b="1" dirty="0"/>
              <a:t>Sounds of the Black Atlantic</a:t>
            </a:r>
          </a:p>
          <a:p>
            <a:pPr marL="0" indent="0">
              <a:buNone/>
            </a:pPr>
            <a:endParaRPr lang="en-GB" b="1" dirty="0"/>
          </a:p>
          <a:p>
            <a:pPr marL="0" indent="0">
              <a:buNone/>
            </a:pPr>
            <a:r>
              <a:rPr lang="en-GB" b="1" dirty="0"/>
              <a:t>Lecture 16 Friday17 December</a:t>
            </a:r>
          </a:p>
          <a:p>
            <a:pPr marL="0" indent="0">
              <a:buNone/>
            </a:pPr>
            <a:r>
              <a:rPr lang="en-GB" b="1" dirty="0"/>
              <a:t>Contemporary Issues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8336545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2D94E-ACDF-40B5-8AAD-8B22C6C357B4}"/>
              </a:ext>
            </a:extLst>
          </p:cNvPr>
          <p:cNvSpPr>
            <a:spLocks noGrp="1"/>
          </p:cNvSpPr>
          <p:nvPr>
            <p:ph type="title"/>
          </p:nvPr>
        </p:nvSpPr>
        <p:spPr/>
        <p:txBody>
          <a:bodyPr/>
          <a:lstStyle/>
          <a:p>
            <a:r>
              <a:rPr lang="en-GB" dirty="0">
                <a:latin typeface="Cooper Black" panose="0208090404030B020404" pitchFamily="18" charset="0"/>
              </a:rPr>
              <a:t>Assessment </a:t>
            </a:r>
          </a:p>
        </p:txBody>
      </p:sp>
      <p:sp>
        <p:nvSpPr>
          <p:cNvPr id="3" name="Content Placeholder 2">
            <a:extLst>
              <a:ext uri="{FF2B5EF4-FFF2-40B4-BE49-F238E27FC236}">
                <a16:creationId xmlns:a16="http://schemas.microsoft.com/office/drawing/2014/main" id="{7C9F14C1-D05B-43B4-96A3-A3F68DAA131A}"/>
              </a:ext>
            </a:extLst>
          </p:cNvPr>
          <p:cNvSpPr>
            <a:spLocks noGrp="1"/>
          </p:cNvSpPr>
          <p:nvPr>
            <p:ph idx="1"/>
          </p:nvPr>
        </p:nvSpPr>
        <p:spPr/>
        <p:txBody>
          <a:bodyPr>
            <a:normAutofit/>
          </a:bodyPr>
          <a:lstStyle/>
          <a:p>
            <a:pPr marL="0" indent="0">
              <a:buNone/>
            </a:pPr>
            <a:endParaRPr lang="en-GB" dirty="0"/>
          </a:p>
          <a:p>
            <a:pPr marL="0" indent="0">
              <a:buNone/>
            </a:pPr>
            <a:r>
              <a:rPr lang="en-GB" dirty="0"/>
              <a:t>Total 5000 words:</a:t>
            </a:r>
          </a:p>
          <a:p>
            <a:pPr marL="0" indent="0">
              <a:buNone/>
            </a:pPr>
            <a:endParaRPr lang="en-GB" dirty="0"/>
          </a:p>
          <a:p>
            <a:r>
              <a:rPr lang="en-GB" dirty="0"/>
              <a:t>One 2500-word essay</a:t>
            </a:r>
          </a:p>
          <a:p>
            <a:r>
              <a:rPr lang="en-GB" dirty="0"/>
              <a:t>Three 800-850-word gobbets</a:t>
            </a:r>
          </a:p>
        </p:txBody>
      </p:sp>
    </p:spTree>
    <p:extLst>
      <p:ext uri="{BB962C8B-B14F-4D97-AF65-F5344CB8AC3E}">
        <p14:creationId xmlns:p14="http://schemas.microsoft.com/office/powerpoint/2010/main" val="3479325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52EB7-B59F-44CA-88DF-AADF6C751277}"/>
              </a:ext>
            </a:extLst>
          </p:cNvPr>
          <p:cNvSpPr>
            <a:spLocks noGrp="1"/>
          </p:cNvSpPr>
          <p:nvPr>
            <p:ph type="title"/>
          </p:nvPr>
        </p:nvSpPr>
        <p:spPr/>
        <p:txBody>
          <a:bodyPr/>
          <a:lstStyle/>
          <a:p>
            <a:r>
              <a:rPr lang="en-GB" dirty="0">
                <a:latin typeface="Cooper Black" panose="0208090404030B020404" pitchFamily="18" charset="0"/>
              </a:rPr>
              <a:t>Assessment – Gobbets </a:t>
            </a:r>
            <a:br>
              <a:rPr lang="en-GB" dirty="0">
                <a:latin typeface="Cooper Black" panose="0208090404030B020404" pitchFamily="18" charset="0"/>
              </a:rPr>
            </a:br>
            <a:r>
              <a:rPr lang="en-GB" dirty="0">
                <a:latin typeface="Cooper Black" panose="0208090404030B020404" pitchFamily="18" charset="0"/>
              </a:rPr>
              <a:t>(Secondary Source)</a:t>
            </a:r>
          </a:p>
        </p:txBody>
      </p:sp>
      <p:sp>
        <p:nvSpPr>
          <p:cNvPr id="3" name="Content Placeholder 2">
            <a:extLst>
              <a:ext uri="{FF2B5EF4-FFF2-40B4-BE49-F238E27FC236}">
                <a16:creationId xmlns:a16="http://schemas.microsoft.com/office/drawing/2014/main" id="{46435599-854C-453B-9E43-A3DF0D0E179A}"/>
              </a:ext>
            </a:extLst>
          </p:cNvPr>
          <p:cNvSpPr>
            <a:spLocks noGrp="1"/>
          </p:cNvSpPr>
          <p:nvPr>
            <p:ph idx="1"/>
          </p:nvPr>
        </p:nvSpPr>
        <p:spPr/>
        <p:txBody>
          <a:bodyPr/>
          <a:lstStyle/>
          <a:p>
            <a:pPr marL="0" lvl="0" indent="0">
              <a:buNone/>
            </a:pPr>
            <a:r>
              <a:rPr lang="en-GB" b="1" dirty="0"/>
              <a:t>One analysis of the following </a:t>
            </a:r>
            <a:r>
              <a:rPr lang="en-GB" b="1" u="sng" dirty="0"/>
              <a:t>secondary source</a:t>
            </a:r>
            <a:r>
              <a:rPr lang="en-GB" b="1" dirty="0"/>
              <a:t>:</a:t>
            </a:r>
            <a:endParaRPr lang="en-GB" dirty="0"/>
          </a:p>
          <a:p>
            <a:pPr marL="0" lvl="0" indent="0">
              <a:buNone/>
            </a:pPr>
            <a:r>
              <a:rPr lang="en-GB" dirty="0"/>
              <a:t>Paul Gilroy, </a:t>
            </a:r>
            <a:r>
              <a:rPr lang="en-GB" i="1" dirty="0"/>
              <a:t>The Black Atlantic: Modernity and Double Consciousness</a:t>
            </a:r>
            <a:r>
              <a:rPr lang="en-GB" dirty="0"/>
              <a:t> (London: Verso, 1993), preface and chapter 1</a:t>
            </a:r>
          </a:p>
          <a:p>
            <a:endParaRPr lang="en-GB" dirty="0"/>
          </a:p>
          <a:p>
            <a:r>
              <a:rPr lang="en-GB" b="1" dirty="0"/>
              <a:t>What does Paul Gilroy identify as the defining characteristics of ‘the Black Atlantic’? And why does Gilroy place importance of ships in his analysis? </a:t>
            </a:r>
            <a:r>
              <a:rPr lang="en-GB" b="1" i="1" dirty="0">
                <a:solidFill>
                  <a:srgbClr val="FF0000"/>
                </a:solidFill>
              </a:rPr>
              <a:t>Level 6 students’ answers should also comment on why Gilroy thinks the concept of the Black Atlantic helps ‘transcend … national particularity.’</a:t>
            </a:r>
            <a:endParaRPr lang="en-GB" dirty="0">
              <a:solidFill>
                <a:srgbClr val="FF0000"/>
              </a:solidFill>
            </a:endParaRPr>
          </a:p>
          <a:p>
            <a:endParaRPr lang="en-GB" dirty="0"/>
          </a:p>
          <a:p>
            <a:endParaRPr lang="en-GB" dirty="0"/>
          </a:p>
        </p:txBody>
      </p:sp>
    </p:spTree>
    <p:extLst>
      <p:ext uri="{BB962C8B-B14F-4D97-AF65-F5344CB8AC3E}">
        <p14:creationId xmlns:p14="http://schemas.microsoft.com/office/powerpoint/2010/main" val="13572999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52EB7-B59F-44CA-88DF-AADF6C751277}"/>
              </a:ext>
            </a:extLst>
          </p:cNvPr>
          <p:cNvSpPr>
            <a:spLocks noGrp="1"/>
          </p:cNvSpPr>
          <p:nvPr>
            <p:ph type="title"/>
          </p:nvPr>
        </p:nvSpPr>
        <p:spPr>
          <a:xfrm>
            <a:off x="85724" y="0"/>
            <a:ext cx="12106275" cy="1325563"/>
          </a:xfrm>
        </p:spPr>
        <p:txBody>
          <a:bodyPr/>
          <a:lstStyle/>
          <a:p>
            <a:r>
              <a:rPr lang="en-GB" dirty="0">
                <a:latin typeface="Cooper Black" panose="0208090404030B020404" pitchFamily="18" charset="0"/>
              </a:rPr>
              <a:t>Assessment – Gobbets (Primary Source)</a:t>
            </a:r>
          </a:p>
        </p:txBody>
      </p:sp>
      <p:sp>
        <p:nvSpPr>
          <p:cNvPr id="3" name="Content Placeholder 2">
            <a:extLst>
              <a:ext uri="{FF2B5EF4-FFF2-40B4-BE49-F238E27FC236}">
                <a16:creationId xmlns:a16="http://schemas.microsoft.com/office/drawing/2014/main" id="{46435599-854C-453B-9E43-A3DF0D0E179A}"/>
              </a:ext>
            </a:extLst>
          </p:cNvPr>
          <p:cNvSpPr>
            <a:spLocks noGrp="1"/>
          </p:cNvSpPr>
          <p:nvPr>
            <p:ph idx="1"/>
          </p:nvPr>
        </p:nvSpPr>
        <p:spPr>
          <a:xfrm>
            <a:off x="838200" y="1143000"/>
            <a:ext cx="10515600" cy="5524499"/>
          </a:xfrm>
        </p:spPr>
        <p:txBody>
          <a:bodyPr>
            <a:normAutofit fontScale="92500" lnSpcReduction="20000"/>
          </a:bodyPr>
          <a:lstStyle/>
          <a:p>
            <a:pPr marL="0" lvl="0" indent="0">
              <a:buNone/>
            </a:pPr>
            <a:r>
              <a:rPr lang="en-GB" b="1" dirty="0"/>
              <a:t>One analysis of a </a:t>
            </a:r>
            <a:r>
              <a:rPr lang="en-GB" b="1" u="sng" dirty="0"/>
              <a:t>pre-1865 primary source</a:t>
            </a:r>
            <a:r>
              <a:rPr lang="en-GB" b="1" dirty="0"/>
              <a:t> relating to slavery from the following list:</a:t>
            </a:r>
            <a:endParaRPr lang="en-GB" dirty="0"/>
          </a:p>
          <a:p>
            <a:pPr lvl="0"/>
            <a:r>
              <a:rPr lang="en-GB" sz="2400" dirty="0"/>
              <a:t>Olaudah Equiano,</a:t>
            </a:r>
            <a:r>
              <a:rPr lang="en-GB" sz="2400" i="1" dirty="0"/>
              <a:t> The Interesting Narrative of the Life of Olaudah Equiano, or Gustavus </a:t>
            </a:r>
            <a:r>
              <a:rPr lang="en-GB" sz="2400" i="1" dirty="0" err="1"/>
              <a:t>Vassa</a:t>
            </a:r>
            <a:r>
              <a:rPr lang="en-GB" sz="2400" i="1" dirty="0"/>
              <a:t>, the African</a:t>
            </a:r>
            <a:r>
              <a:rPr lang="en-GB" sz="2400" dirty="0"/>
              <a:t> (1789), chapter 1 and 2</a:t>
            </a:r>
          </a:p>
          <a:p>
            <a:pPr lvl="0"/>
            <a:r>
              <a:rPr lang="en-GB" sz="2400" dirty="0"/>
              <a:t>Mary Prince, </a:t>
            </a:r>
            <a:r>
              <a:rPr lang="en-GB" sz="2400" i="1" dirty="0"/>
              <a:t>The History Of Mary Prince, a West Indian Slave: Related by Herself</a:t>
            </a:r>
            <a:r>
              <a:rPr lang="en-GB" sz="2400" dirty="0"/>
              <a:t> (1831)</a:t>
            </a:r>
          </a:p>
          <a:p>
            <a:pPr lvl="0"/>
            <a:r>
              <a:rPr lang="en-GB" sz="2400" dirty="0"/>
              <a:t>Frederick Douglass, </a:t>
            </a:r>
            <a:r>
              <a:rPr lang="en-GB" sz="2400" i="1" dirty="0"/>
              <a:t>Narrative of the Life of Frederick Douglass, an American Slave </a:t>
            </a:r>
            <a:r>
              <a:rPr lang="en-GB" sz="2400" dirty="0"/>
              <a:t>(1845) extracts</a:t>
            </a:r>
          </a:p>
          <a:p>
            <a:pPr lvl="0"/>
            <a:r>
              <a:rPr lang="en-GB" sz="2400" dirty="0"/>
              <a:t>Sojourner Truth, ‘</a:t>
            </a:r>
            <a:r>
              <a:rPr lang="en-GB" sz="2400" dirty="0" err="1"/>
              <a:t>Ain’t</a:t>
            </a:r>
            <a:r>
              <a:rPr lang="en-GB" sz="2400" dirty="0"/>
              <a:t> I A Woman?’ (1851/1863) </a:t>
            </a:r>
          </a:p>
          <a:p>
            <a:pPr lvl="0"/>
            <a:r>
              <a:rPr lang="en-GB" sz="2400" dirty="0"/>
              <a:t>Harriet Jacobs [Linda Brent], </a:t>
            </a:r>
            <a:r>
              <a:rPr lang="en-GB" sz="2400" i="1" dirty="0"/>
              <a:t>Incidents in the Life of a Slave Girl, Written by Herself </a:t>
            </a:r>
            <a:r>
              <a:rPr lang="en-GB" sz="2400" dirty="0"/>
              <a:t>(1861) extracts </a:t>
            </a:r>
          </a:p>
          <a:p>
            <a:pPr lvl="0"/>
            <a:r>
              <a:rPr lang="en-GB" sz="2400" dirty="0"/>
              <a:t>William Wells Brown, ‘Henri Christophe,’ ‘Dessalines,’ ‘Toussaint </a:t>
            </a:r>
            <a:r>
              <a:rPr lang="en-GB" sz="2400" dirty="0" err="1"/>
              <a:t>L'ouverture</a:t>
            </a:r>
            <a:r>
              <a:rPr lang="en-GB" sz="2400" dirty="0"/>
              <a:t>,’ from </a:t>
            </a:r>
            <a:r>
              <a:rPr lang="en-GB" sz="2400" i="1" dirty="0"/>
              <a:t>The Black Man, His Antecedents, His Genius, and His Achievements </a:t>
            </a:r>
            <a:r>
              <a:rPr lang="en-GB" sz="2400" dirty="0"/>
              <a:t>(1863)</a:t>
            </a:r>
          </a:p>
          <a:p>
            <a:pPr lvl="0"/>
            <a:endParaRPr lang="en-GB" dirty="0"/>
          </a:p>
          <a:p>
            <a:pPr lvl="0"/>
            <a:r>
              <a:rPr lang="en-GB" b="1" dirty="0"/>
              <a:t>What insights does your chosen source offer regarding the history of slavery </a:t>
            </a:r>
            <a:r>
              <a:rPr lang="en-GB" b="1"/>
              <a:t>and abolition? </a:t>
            </a:r>
            <a:r>
              <a:rPr lang="en-GB" b="1" i="1" dirty="0">
                <a:solidFill>
                  <a:srgbClr val="FF0000"/>
                </a:solidFill>
              </a:rPr>
              <a:t>Level 6 students’ answers should also comment on the importance of the gender of their chosen author.</a:t>
            </a:r>
            <a:endParaRPr lang="en-GB" dirty="0">
              <a:solidFill>
                <a:srgbClr val="FF0000"/>
              </a:solidFill>
            </a:endParaRPr>
          </a:p>
          <a:p>
            <a:pPr marL="0" indent="0">
              <a:buNone/>
            </a:pPr>
            <a:endParaRPr lang="en-GB" dirty="0"/>
          </a:p>
          <a:p>
            <a:endParaRPr lang="en-GB" dirty="0"/>
          </a:p>
        </p:txBody>
      </p:sp>
    </p:spTree>
    <p:extLst>
      <p:ext uri="{BB962C8B-B14F-4D97-AF65-F5344CB8AC3E}">
        <p14:creationId xmlns:p14="http://schemas.microsoft.com/office/powerpoint/2010/main" val="5614303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52EB7-B59F-44CA-88DF-AADF6C751277}"/>
              </a:ext>
            </a:extLst>
          </p:cNvPr>
          <p:cNvSpPr>
            <a:spLocks noGrp="1"/>
          </p:cNvSpPr>
          <p:nvPr>
            <p:ph type="title"/>
          </p:nvPr>
        </p:nvSpPr>
        <p:spPr>
          <a:xfrm>
            <a:off x="85724" y="0"/>
            <a:ext cx="12106275" cy="1325563"/>
          </a:xfrm>
        </p:spPr>
        <p:txBody>
          <a:bodyPr/>
          <a:lstStyle/>
          <a:p>
            <a:r>
              <a:rPr lang="en-GB" dirty="0">
                <a:latin typeface="Cooper Black" panose="0208090404030B020404" pitchFamily="18" charset="0"/>
              </a:rPr>
              <a:t>Assessment – Gobbets (Primary Source)</a:t>
            </a:r>
          </a:p>
        </p:txBody>
      </p:sp>
      <p:sp>
        <p:nvSpPr>
          <p:cNvPr id="3" name="Content Placeholder 2">
            <a:extLst>
              <a:ext uri="{FF2B5EF4-FFF2-40B4-BE49-F238E27FC236}">
                <a16:creationId xmlns:a16="http://schemas.microsoft.com/office/drawing/2014/main" id="{46435599-854C-453B-9E43-A3DF0D0E179A}"/>
              </a:ext>
            </a:extLst>
          </p:cNvPr>
          <p:cNvSpPr>
            <a:spLocks noGrp="1"/>
          </p:cNvSpPr>
          <p:nvPr>
            <p:ph idx="1"/>
          </p:nvPr>
        </p:nvSpPr>
        <p:spPr>
          <a:xfrm>
            <a:off x="838200" y="1143000"/>
            <a:ext cx="10515600" cy="5524499"/>
          </a:xfrm>
        </p:spPr>
        <p:txBody>
          <a:bodyPr>
            <a:normAutofit fontScale="92500" lnSpcReduction="20000"/>
          </a:bodyPr>
          <a:lstStyle/>
          <a:p>
            <a:pPr marL="0" indent="0">
              <a:buNone/>
            </a:pPr>
            <a:r>
              <a:rPr lang="en-GB" b="1" dirty="0"/>
              <a:t>One analysis of a  primary source relating to the post-abolition period from the following list:</a:t>
            </a:r>
            <a:endParaRPr lang="en-GB" dirty="0"/>
          </a:p>
          <a:p>
            <a:pPr lvl="0"/>
            <a:r>
              <a:rPr lang="en-GB" dirty="0"/>
              <a:t>Booker T Washington, ‘The Atlanta Exposition Address’ (1895)</a:t>
            </a:r>
          </a:p>
          <a:p>
            <a:pPr lvl="0"/>
            <a:r>
              <a:rPr lang="en-GB" dirty="0"/>
              <a:t>WEB Du </a:t>
            </a:r>
            <a:r>
              <a:rPr lang="en-GB" dirty="0" err="1"/>
              <a:t>Bois</a:t>
            </a:r>
            <a:r>
              <a:rPr lang="en-GB" dirty="0"/>
              <a:t>, ‘Of Our Spiritual Strivings’ and ‘Of the Sorrow Songs,’ </a:t>
            </a:r>
            <a:r>
              <a:rPr lang="en-GB" i="1" dirty="0"/>
              <a:t>The Souls of Black Folk </a:t>
            </a:r>
            <a:r>
              <a:rPr lang="en-GB" dirty="0"/>
              <a:t>(1903)</a:t>
            </a:r>
          </a:p>
          <a:p>
            <a:pPr lvl="0"/>
            <a:r>
              <a:rPr lang="en-GB" dirty="0"/>
              <a:t>Zora Neale Hurston, ‘Sweat’ (1926)</a:t>
            </a:r>
          </a:p>
          <a:p>
            <a:pPr lvl="0"/>
            <a:r>
              <a:rPr lang="en-GB" dirty="0"/>
              <a:t>Langston Hughes, ‘The Negro Artist and the Racial Mountain (1926) and ‘When the Negro Was in Vogue’ (1940)</a:t>
            </a:r>
          </a:p>
          <a:p>
            <a:pPr lvl="0"/>
            <a:r>
              <a:rPr lang="en-GB" dirty="0"/>
              <a:t>Lord Kitchener, ‘London is the Place for Me’ (1950 recording), ‘My Landlady’ (1952), ‘Sweet Jamaica’ (1953)</a:t>
            </a:r>
          </a:p>
          <a:p>
            <a:pPr lvl="0"/>
            <a:r>
              <a:rPr lang="en-GB" dirty="0"/>
              <a:t>Linton Kwesi Johnson, ‘</a:t>
            </a:r>
            <a:r>
              <a:rPr lang="en-GB" dirty="0" err="1"/>
              <a:t>Inglan</a:t>
            </a:r>
            <a:r>
              <a:rPr lang="en-GB" dirty="0"/>
              <a:t> is a Bitch’ (1980), Sonny’s </a:t>
            </a:r>
            <a:r>
              <a:rPr lang="en-GB" dirty="0" err="1"/>
              <a:t>Lettah</a:t>
            </a:r>
            <a:r>
              <a:rPr lang="en-GB" dirty="0"/>
              <a:t> (Anti-Sus Poem)’ (1979), ‘Iron Bar Dub’ (1980)</a:t>
            </a:r>
          </a:p>
          <a:p>
            <a:pPr lvl="0"/>
            <a:r>
              <a:rPr lang="en-GB" dirty="0"/>
              <a:t>Maya Angelou, </a:t>
            </a:r>
            <a:r>
              <a:rPr lang="en-GB" i="1" dirty="0"/>
              <a:t>I Know Why the Caged Bird Sings </a:t>
            </a:r>
            <a:r>
              <a:rPr lang="en-GB" dirty="0"/>
              <a:t>(1969), chapter 19</a:t>
            </a:r>
          </a:p>
          <a:p>
            <a:pPr lvl="0"/>
            <a:r>
              <a:rPr lang="en-GB" dirty="0"/>
              <a:t>Lord Beginner, ‘Victory Test Match’ (1950)</a:t>
            </a:r>
          </a:p>
          <a:p>
            <a:pPr marL="0" lvl="0" indent="0">
              <a:buNone/>
            </a:pPr>
            <a:endParaRPr lang="en-GB" dirty="0"/>
          </a:p>
        </p:txBody>
      </p:sp>
    </p:spTree>
    <p:extLst>
      <p:ext uri="{BB962C8B-B14F-4D97-AF65-F5344CB8AC3E}">
        <p14:creationId xmlns:p14="http://schemas.microsoft.com/office/powerpoint/2010/main" val="4964081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52EB7-B59F-44CA-88DF-AADF6C751277}"/>
              </a:ext>
            </a:extLst>
          </p:cNvPr>
          <p:cNvSpPr>
            <a:spLocks noGrp="1"/>
          </p:cNvSpPr>
          <p:nvPr>
            <p:ph type="title"/>
          </p:nvPr>
        </p:nvSpPr>
        <p:spPr>
          <a:xfrm>
            <a:off x="85724" y="0"/>
            <a:ext cx="12106275" cy="1325563"/>
          </a:xfrm>
        </p:spPr>
        <p:txBody>
          <a:bodyPr/>
          <a:lstStyle/>
          <a:p>
            <a:r>
              <a:rPr lang="en-GB" dirty="0">
                <a:latin typeface="Cooper Black" panose="0208090404030B020404" pitchFamily="18" charset="0"/>
              </a:rPr>
              <a:t>Assessment – Gobbets (Primary Source)</a:t>
            </a:r>
          </a:p>
        </p:txBody>
      </p:sp>
      <p:sp>
        <p:nvSpPr>
          <p:cNvPr id="3" name="Content Placeholder 2">
            <a:extLst>
              <a:ext uri="{FF2B5EF4-FFF2-40B4-BE49-F238E27FC236}">
                <a16:creationId xmlns:a16="http://schemas.microsoft.com/office/drawing/2014/main" id="{46435599-854C-453B-9E43-A3DF0D0E179A}"/>
              </a:ext>
            </a:extLst>
          </p:cNvPr>
          <p:cNvSpPr>
            <a:spLocks noGrp="1"/>
          </p:cNvSpPr>
          <p:nvPr>
            <p:ph idx="1"/>
          </p:nvPr>
        </p:nvSpPr>
        <p:spPr>
          <a:xfrm>
            <a:off x="838200" y="1143000"/>
            <a:ext cx="10515600" cy="5524499"/>
          </a:xfrm>
        </p:spPr>
        <p:txBody>
          <a:bodyPr>
            <a:normAutofit fontScale="55000" lnSpcReduction="20000"/>
          </a:bodyPr>
          <a:lstStyle/>
          <a:p>
            <a:pPr marL="0" indent="0">
              <a:buNone/>
            </a:pPr>
            <a:r>
              <a:rPr lang="en-GB" b="1" i="1" dirty="0"/>
              <a:t>ANWSER THE QUESTION THAT CORRESPONDS TO THE CHOSEN SOURCE</a:t>
            </a:r>
            <a:endParaRPr lang="en-GB" dirty="0"/>
          </a:p>
          <a:p>
            <a:pPr lvl="0"/>
            <a:r>
              <a:rPr lang="en-GB" b="1" dirty="0"/>
              <a:t>What insights might the chosen extract(s) offer regarding the different approaches towards African American civil rights in the post-Reconstruction era?</a:t>
            </a:r>
            <a:endParaRPr lang="en-GB" dirty="0"/>
          </a:p>
          <a:p>
            <a:pPr lvl="0"/>
            <a:r>
              <a:rPr lang="en-GB" dirty="0"/>
              <a:t>Booker T Washington, ‘The Atlanta Exposition Address’ (1895)</a:t>
            </a:r>
          </a:p>
          <a:p>
            <a:pPr lvl="0"/>
            <a:r>
              <a:rPr lang="en-GB" dirty="0"/>
              <a:t>WEB Du </a:t>
            </a:r>
            <a:r>
              <a:rPr lang="en-GB" dirty="0" err="1"/>
              <a:t>Bois</a:t>
            </a:r>
            <a:r>
              <a:rPr lang="en-GB" dirty="0"/>
              <a:t>, ‘Of Our Spiritual Strivings’ and ‘Of the Sorrow Songs,’ </a:t>
            </a:r>
            <a:r>
              <a:rPr lang="en-GB" i="1" dirty="0"/>
              <a:t>The Souls of Black Folk </a:t>
            </a:r>
            <a:r>
              <a:rPr lang="en-GB" dirty="0"/>
              <a:t>(1903)</a:t>
            </a:r>
          </a:p>
          <a:p>
            <a:r>
              <a:rPr lang="en-GB" b="1" dirty="0"/>
              <a:t> </a:t>
            </a:r>
            <a:endParaRPr lang="en-GB" dirty="0"/>
          </a:p>
          <a:p>
            <a:pPr lvl="0"/>
            <a:r>
              <a:rPr lang="en-GB" b="1" dirty="0"/>
              <a:t>What insights might the chosen extract(s) offer regarding the literature and culture of the Harlem Renaissance?</a:t>
            </a:r>
            <a:endParaRPr lang="en-GB" dirty="0"/>
          </a:p>
          <a:p>
            <a:pPr lvl="0"/>
            <a:r>
              <a:rPr lang="en-GB" dirty="0"/>
              <a:t>Zora Neale Hurston, ‘Sweat’ (1926)</a:t>
            </a:r>
          </a:p>
          <a:p>
            <a:pPr lvl="0"/>
            <a:r>
              <a:rPr lang="en-GB" dirty="0"/>
              <a:t>Langston Hughes, ‘The Negro Artist and the Racial Mountain (1926) and ‘When the Negro Was in Vogue’ (1940)</a:t>
            </a:r>
          </a:p>
          <a:p>
            <a:r>
              <a:rPr lang="en-GB" dirty="0"/>
              <a:t> </a:t>
            </a:r>
          </a:p>
          <a:p>
            <a:pPr lvl="0"/>
            <a:r>
              <a:rPr lang="en-GB" b="1" dirty="0"/>
              <a:t>What insights might the chosen songs offer regarding the experiences of black Britons in the post-World War Two era?</a:t>
            </a:r>
            <a:endParaRPr lang="en-GB" dirty="0"/>
          </a:p>
          <a:p>
            <a:pPr lvl="0"/>
            <a:r>
              <a:rPr lang="en-GB" dirty="0"/>
              <a:t>Lord Kitchener, ‘London is the Place for Me’ (1950 recording), ‘My Landlady’ (1952), ‘Sweet Jamaica’ (1953)</a:t>
            </a:r>
          </a:p>
          <a:p>
            <a:pPr lvl="0"/>
            <a:r>
              <a:rPr lang="en-GB" dirty="0"/>
              <a:t>Linton Kwesi Johnson, ‘</a:t>
            </a:r>
            <a:r>
              <a:rPr lang="en-GB" dirty="0" err="1"/>
              <a:t>Inglan</a:t>
            </a:r>
            <a:r>
              <a:rPr lang="en-GB" dirty="0"/>
              <a:t> is a Bitch’ (1980), Sonny’s </a:t>
            </a:r>
            <a:r>
              <a:rPr lang="en-GB" dirty="0" err="1"/>
              <a:t>Lettah</a:t>
            </a:r>
            <a:r>
              <a:rPr lang="en-GB" dirty="0"/>
              <a:t> (Anti-Sus Poem)’ (1979), ‘Iron Bar Dub’ (1980)</a:t>
            </a:r>
          </a:p>
          <a:p>
            <a:r>
              <a:rPr lang="en-GB" dirty="0"/>
              <a:t> </a:t>
            </a:r>
          </a:p>
          <a:p>
            <a:pPr lvl="0"/>
            <a:r>
              <a:rPr lang="en-GB" b="1" dirty="0"/>
              <a:t>What insights might the chosen extract/song offer regarding the importance of sport in black British/African American history and culture?</a:t>
            </a:r>
            <a:endParaRPr lang="en-GB" dirty="0"/>
          </a:p>
          <a:p>
            <a:pPr lvl="0"/>
            <a:r>
              <a:rPr lang="en-GB" dirty="0"/>
              <a:t>Maya Angelou, </a:t>
            </a:r>
            <a:r>
              <a:rPr lang="en-GB" i="1" dirty="0"/>
              <a:t>I Know Why the Caged Bird Sings </a:t>
            </a:r>
            <a:r>
              <a:rPr lang="en-GB" dirty="0"/>
              <a:t>(1969), chapter 19</a:t>
            </a:r>
          </a:p>
          <a:p>
            <a:pPr lvl="0"/>
            <a:r>
              <a:rPr lang="en-GB" dirty="0"/>
              <a:t>Lord Beginner, ‘Victory Test Match’ (1950)</a:t>
            </a:r>
          </a:p>
        </p:txBody>
      </p:sp>
    </p:spTree>
    <p:extLst>
      <p:ext uri="{BB962C8B-B14F-4D97-AF65-F5344CB8AC3E}">
        <p14:creationId xmlns:p14="http://schemas.microsoft.com/office/powerpoint/2010/main" val="37880134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52EB7-B59F-44CA-88DF-AADF6C751277}"/>
              </a:ext>
            </a:extLst>
          </p:cNvPr>
          <p:cNvSpPr>
            <a:spLocks noGrp="1"/>
          </p:cNvSpPr>
          <p:nvPr>
            <p:ph type="title"/>
          </p:nvPr>
        </p:nvSpPr>
        <p:spPr/>
        <p:txBody>
          <a:bodyPr/>
          <a:lstStyle/>
          <a:p>
            <a:r>
              <a:rPr lang="en-GB" dirty="0">
                <a:latin typeface="Cooper Black" panose="0208090404030B020404" pitchFamily="18" charset="0"/>
              </a:rPr>
              <a:t>Assessment – Essay</a:t>
            </a:r>
          </a:p>
        </p:txBody>
      </p:sp>
      <p:sp>
        <p:nvSpPr>
          <p:cNvPr id="3" name="Content Placeholder 2">
            <a:extLst>
              <a:ext uri="{FF2B5EF4-FFF2-40B4-BE49-F238E27FC236}">
                <a16:creationId xmlns:a16="http://schemas.microsoft.com/office/drawing/2014/main" id="{46435599-854C-453B-9E43-A3DF0D0E179A}"/>
              </a:ext>
            </a:extLst>
          </p:cNvPr>
          <p:cNvSpPr>
            <a:spLocks noGrp="1"/>
          </p:cNvSpPr>
          <p:nvPr>
            <p:ph idx="1"/>
          </p:nvPr>
        </p:nvSpPr>
        <p:spPr>
          <a:xfrm>
            <a:off x="838200" y="1825624"/>
            <a:ext cx="10515600" cy="4918075"/>
          </a:xfrm>
        </p:spPr>
        <p:txBody>
          <a:bodyPr>
            <a:normAutofit fontScale="92500" lnSpcReduction="20000"/>
          </a:bodyPr>
          <a:lstStyle/>
          <a:p>
            <a:pPr marL="0" indent="0">
              <a:buNone/>
            </a:pPr>
            <a:r>
              <a:rPr lang="en-GB" u="sng" dirty="0"/>
              <a:t>Assessment 2: Essay – Biographical Study</a:t>
            </a:r>
            <a:endParaRPr lang="en-GB" dirty="0"/>
          </a:p>
          <a:p>
            <a:pPr marL="0" indent="0">
              <a:buNone/>
            </a:pPr>
            <a:r>
              <a:rPr lang="en-GB" dirty="0"/>
              <a:t> </a:t>
            </a:r>
          </a:p>
          <a:p>
            <a:pPr marL="0" indent="0">
              <a:buNone/>
            </a:pPr>
            <a:r>
              <a:rPr lang="en-GB" dirty="0"/>
              <a:t>Students should write a 2500-word essay interpreting the biography an individual whose life story they think exemplifies the themes of the module. Emphasis is placed on applying the concept of the ‘Black Atlantic’ as covered in the first piece of assessment.</a:t>
            </a:r>
          </a:p>
          <a:p>
            <a:pPr marL="0" indent="0">
              <a:buNone/>
            </a:pPr>
            <a:r>
              <a:rPr lang="en-GB" dirty="0"/>
              <a:t> </a:t>
            </a:r>
          </a:p>
          <a:p>
            <a:r>
              <a:rPr lang="en-GB" b="1" dirty="0"/>
              <a:t>Write a biographical study of someone whose life-story is pertinent on the themes of the module. What contributions did your chosen subject make with respect to black history, politics and/or culture? What makes their biography exemplary of Paul Gilroy’s concept of the ‘Black Atlantic’? </a:t>
            </a:r>
            <a:r>
              <a:rPr lang="en-GB" b="1" i="1" dirty="0">
                <a:solidFill>
                  <a:srgbClr val="FF0000"/>
                </a:solidFill>
              </a:rPr>
              <a:t>Level 6 students’ answers should include an element of contrast/comparison in relation to other important figures associated with Black Atlantic history/politics/culture</a:t>
            </a:r>
            <a:endParaRPr lang="en-GB" dirty="0">
              <a:solidFill>
                <a:srgbClr val="FF0000"/>
              </a:solidFill>
            </a:endParaRPr>
          </a:p>
          <a:p>
            <a:pPr marL="0" indent="0">
              <a:buNone/>
            </a:pPr>
            <a:endParaRPr lang="en-GB" b="1" dirty="0"/>
          </a:p>
          <a:p>
            <a:endParaRPr lang="en-GB" b="1" dirty="0"/>
          </a:p>
          <a:p>
            <a:pPr marL="0" indent="0">
              <a:buNone/>
            </a:pPr>
            <a:endParaRPr lang="en-GB" dirty="0"/>
          </a:p>
        </p:txBody>
      </p:sp>
    </p:spTree>
    <p:extLst>
      <p:ext uri="{BB962C8B-B14F-4D97-AF65-F5344CB8AC3E}">
        <p14:creationId xmlns:p14="http://schemas.microsoft.com/office/powerpoint/2010/main" val="786767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45772" y="478971"/>
            <a:ext cx="9144000" cy="5918200"/>
          </a:xfrm>
          <a:solidFill>
            <a:schemeClr val="tx1">
              <a:alpha val="70000"/>
            </a:schemeClr>
          </a:solidFill>
        </p:spPr>
        <p:txBody>
          <a:bodyPr>
            <a:normAutofit fontScale="90000"/>
          </a:bodyPr>
          <a:lstStyle/>
          <a:p>
            <a:r>
              <a:rPr lang="en-GB" sz="3600" dirty="0">
                <a:solidFill>
                  <a:schemeClr val="bg1"/>
                </a:solidFill>
                <a:latin typeface="Cooper Black" panose="0208090404030B020404" pitchFamily="18" charset="0"/>
              </a:rPr>
              <a:t>HPHI5006, 6006</a:t>
            </a:r>
            <a:br>
              <a:rPr lang="en-GB" dirty="0"/>
            </a:br>
            <a:r>
              <a:rPr lang="en-GB" dirty="0">
                <a:solidFill>
                  <a:srgbClr val="00B050"/>
                </a:solidFill>
                <a:latin typeface="Cooper Black" panose="0208090404030B020404" pitchFamily="18" charset="0"/>
              </a:rPr>
              <a:t>Routes &amp; Roots of the Black Atlantic</a:t>
            </a:r>
            <a:br>
              <a:rPr lang="en-GB" dirty="0">
                <a:solidFill>
                  <a:srgbClr val="00B0F0"/>
                </a:solidFill>
                <a:latin typeface="Cooper Black" panose="0208090404030B020404" pitchFamily="18" charset="0"/>
              </a:rPr>
            </a:br>
            <a:r>
              <a:rPr lang="en-GB" sz="4400" dirty="0">
                <a:solidFill>
                  <a:srgbClr val="FFC000"/>
                </a:solidFill>
                <a:latin typeface="Cooper Black" panose="0208090404030B020404" pitchFamily="18" charset="0"/>
              </a:rPr>
              <a:t>Cultural Histories of the African Diaspora</a:t>
            </a:r>
            <a:br>
              <a:rPr lang="en-GB" sz="4400" dirty="0">
                <a:solidFill>
                  <a:srgbClr val="00B0F0"/>
                </a:solidFill>
                <a:latin typeface="Cooper Black" panose="0208090404030B020404" pitchFamily="18" charset="0"/>
              </a:rPr>
            </a:br>
            <a:r>
              <a:rPr lang="en-GB" sz="4400" dirty="0">
                <a:solidFill>
                  <a:srgbClr val="FF0000"/>
                </a:solidFill>
                <a:latin typeface="Cooper Black" panose="0208090404030B020404" pitchFamily="18" charset="0"/>
              </a:rPr>
              <a:t>Lecture 1: </a:t>
            </a:r>
            <a:br>
              <a:rPr lang="en-GB" sz="4400" dirty="0">
                <a:solidFill>
                  <a:srgbClr val="FF0000"/>
                </a:solidFill>
                <a:latin typeface="Cooper Black" panose="0208090404030B020404" pitchFamily="18" charset="0"/>
              </a:rPr>
            </a:br>
            <a:r>
              <a:rPr lang="en-GB" sz="4400" dirty="0">
                <a:solidFill>
                  <a:srgbClr val="FF0000"/>
                </a:solidFill>
                <a:latin typeface="Cooper Black" panose="0208090404030B020404" pitchFamily="18" charset="0"/>
              </a:rPr>
              <a:t>Defining the Black Atlantic </a:t>
            </a:r>
            <a:br>
              <a:rPr lang="en-GB" sz="4400" dirty="0">
                <a:solidFill>
                  <a:srgbClr val="00B0F0"/>
                </a:solidFill>
                <a:latin typeface="Cooper Black" panose="0208090404030B020404" pitchFamily="18" charset="0"/>
              </a:rPr>
            </a:br>
            <a:br>
              <a:rPr lang="en-GB" sz="4400" dirty="0">
                <a:solidFill>
                  <a:srgbClr val="FF0000"/>
                </a:solidFill>
                <a:latin typeface="Cooper Black" panose="0208090404030B020404" pitchFamily="18" charset="0"/>
              </a:rPr>
            </a:br>
            <a:endParaRPr lang="en-GB" dirty="0">
              <a:solidFill>
                <a:srgbClr val="FF0000"/>
              </a:solidFill>
              <a:latin typeface="Cooper Black" panose="0208090404030B020404" pitchFamily="18" charset="0"/>
            </a:endParaRPr>
          </a:p>
        </p:txBody>
      </p:sp>
    </p:spTree>
    <p:extLst>
      <p:ext uri="{BB962C8B-B14F-4D97-AF65-F5344CB8AC3E}">
        <p14:creationId xmlns:p14="http://schemas.microsoft.com/office/powerpoint/2010/main" val="7026035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5" name="Picture 4"/>
          <p:cNvPicPr>
            <a:picLocks noChangeAspect="1"/>
          </p:cNvPicPr>
          <p:nvPr/>
        </p:nvPicPr>
        <p:blipFill rotWithShape="1">
          <a:blip r:embed="rId3"/>
          <a:srcRect l="22831" t="10818" r="32282" b="23110"/>
          <a:stretch/>
        </p:blipFill>
        <p:spPr>
          <a:xfrm>
            <a:off x="1524000" y="-5730"/>
            <a:ext cx="4499992" cy="5092096"/>
          </a:xfrm>
          <a:prstGeom prst="rect">
            <a:avLst/>
          </a:prstGeom>
        </p:spPr>
      </p:pic>
      <p:pic>
        <p:nvPicPr>
          <p:cNvPr id="6" name="Picture 5"/>
          <p:cNvPicPr>
            <a:picLocks noChangeAspect="1"/>
          </p:cNvPicPr>
          <p:nvPr/>
        </p:nvPicPr>
        <p:blipFill rotWithShape="1">
          <a:blip r:embed="rId4"/>
          <a:srcRect l="22241" t="40781" r="32281" b="6976"/>
          <a:stretch/>
        </p:blipFill>
        <p:spPr>
          <a:xfrm>
            <a:off x="5735960" y="19065"/>
            <a:ext cx="4932040" cy="4355568"/>
          </a:xfrm>
          <a:prstGeom prst="rect">
            <a:avLst/>
          </a:prstGeom>
        </p:spPr>
      </p:pic>
      <p:pic>
        <p:nvPicPr>
          <p:cNvPr id="7" name="Picture 6"/>
          <p:cNvPicPr>
            <a:picLocks noChangeAspect="1"/>
          </p:cNvPicPr>
          <p:nvPr/>
        </p:nvPicPr>
        <p:blipFill rotWithShape="1">
          <a:blip r:embed="rId5"/>
          <a:srcRect t="84617" r="-694"/>
          <a:stretch/>
        </p:blipFill>
        <p:spPr>
          <a:xfrm>
            <a:off x="5450576" y="5872328"/>
            <a:ext cx="5297816" cy="985673"/>
          </a:xfrm>
          <a:prstGeom prst="rect">
            <a:avLst/>
          </a:prstGeom>
        </p:spPr>
      </p:pic>
      <p:pic>
        <p:nvPicPr>
          <p:cNvPr id="8" name="Picture 7"/>
          <p:cNvPicPr>
            <a:picLocks noChangeAspect="1"/>
          </p:cNvPicPr>
          <p:nvPr/>
        </p:nvPicPr>
        <p:blipFill rotWithShape="1">
          <a:blip r:embed="rId5"/>
          <a:srcRect r="834" b="72829"/>
          <a:stretch/>
        </p:blipFill>
        <p:spPr>
          <a:xfrm>
            <a:off x="5450576" y="4137102"/>
            <a:ext cx="5217424" cy="1740986"/>
          </a:xfrm>
          <a:prstGeom prst="rect">
            <a:avLst/>
          </a:prstGeom>
        </p:spPr>
      </p:pic>
      <p:pic>
        <p:nvPicPr>
          <p:cNvPr id="9" name="Picture 8">
            <a:extLst>
              <a:ext uri="{FF2B5EF4-FFF2-40B4-BE49-F238E27FC236}">
                <a16:creationId xmlns:a16="http://schemas.microsoft.com/office/drawing/2014/main" id="{4BEF2033-2FAE-4B88-BC4C-1920F05F6910}"/>
              </a:ext>
            </a:extLst>
          </p:cNvPr>
          <p:cNvPicPr>
            <a:picLocks noChangeAspect="1"/>
          </p:cNvPicPr>
          <p:nvPr/>
        </p:nvPicPr>
        <p:blipFill>
          <a:blip r:embed="rId6"/>
          <a:stretch>
            <a:fillRect/>
          </a:stretch>
        </p:blipFill>
        <p:spPr>
          <a:xfrm>
            <a:off x="20602" y="3023748"/>
            <a:ext cx="2846011" cy="3794682"/>
          </a:xfrm>
          <a:prstGeom prst="rect">
            <a:avLst/>
          </a:prstGeom>
        </p:spPr>
      </p:pic>
    </p:spTree>
    <p:extLst>
      <p:ext uri="{BB962C8B-B14F-4D97-AF65-F5344CB8AC3E}">
        <p14:creationId xmlns:p14="http://schemas.microsoft.com/office/powerpoint/2010/main" val="7499788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BED19-C575-48E7-AFB8-F2843017FE78}"/>
              </a:ext>
            </a:extLst>
          </p:cNvPr>
          <p:cNvSpPr>
            <a:spLocks noGrp="1"/>
          </p:cNvSpPr>
          <p:nvPr>
            <p:ph type="title"/>
          </p:nvPr>
        </p:nvSpPr>
        <p:spPr/>
        <p:txBody>
          <a:bodyPr/>
          <a:lstStyle/>
          <a:p>
            <a:endParaRPr lang="en-GB" dirty="0"/>
          </a:p>
        </p:txBody>
      </p:sp>
      <p:pic>
        <p:nvPicPr>
          <p:cNvPr id="11" name="Content Placeholder 10">
            <a:extLst>
              <a:ext uri="{FF2B5EF4-FFF2-40B4-BE49-F238E27FC236}">
                <a16:creationId xmlns:a16="http://schemas.microsoft.com/office/drawing/2014/main" id="{F31325B3-7603-4732-A7EC-EDDD64C62E0C}"/>
              </a:ext>
            </a:extLst>
          </p:cNvPr>
          <p:cNvPicPr>
            <a:picLocks noGrp="1" noChangeAspect="1"/>
          </p:cNvPicPr>
          <p:nvPr>
            <p:ph idx="1"/>
          </p:nvPr>
        </p:nvPicPr>
        <p:blipFill>
          <a:blip r:embed="rId3"/>
          <a:stretch>
            <a:fillRect/>
          </a:stretch>
        </p:blipFill>
        <p:spPr>
          <a:xfrm>
            <a:off x="4046823" y="1825625"/>
            <a:ext cx="4098353" cy="4351338"/>
          </a:xfrm>
          <a:prstGeom prst="rect">
            <a:avLst/>
          </a:prstGeom>
        </p:spPr>
      </p:pic>
      <p:pic>
        <p:nvPicPr>
          <p:cNvPr id="6" name="Picture 5">
            <a:extLst>
              <a:ext uri="{FF2B5EF4-FFF2-40B4-BE49-F238E27FC236}">
                <a16:creationId xmlns:a16="http://schemas.microsoft.com/office/drawing/2014/main" id="{37DF6303-7BD2-4BAC-AAD9-67A787321288}"/>
              </a:ext>
            </a:extLst>
          </p:cNvPr>
          <p:cNvPicPr>
            <a:picLocks noChangeAspect="1"/>
          </p:cNvPicPr>
          <p:nvPr/>
        </p:nvPicPr>
        <p:blipFill>
          <a:blip r:embed="rId4"/>
          <a:stretch>
            <a:fillRect/>
          </a:stretch>
        </p:blipFill>
        <p:spPr>
          <a:xfrm>
            <a:off x="68745" y="302636"/>
            <a:ext cx="4171950" cy="5905500"/>
          </a:xfrm>
          <a:prstGeom prst="rect">
            <a:avLst/>
          </a:prstGeom>
        </p:spPr>
      </p:pic>
      <p:pic>
        <p:nvPicPr>
          <p:cNvPr id="10" name="Picture 9">
            <a:extLst>
              <a:ext uri="{FF2B5EF4-FFF2-40B4-BE49-F238E27FC236}">
                <a16:creationId xmlns:a16="http://schemas.microsoft.com/office/drawing/2014/main" id="{2EA3FC0A-73CA-4315-8187-F04603B032B0}"/>
              </a:ext>
            </a:extLst>
          </p:cNvPr>
          <p:cNvPicPr>
            <a:picLocks noChangeAspect="1"/>
          </p:cNvPicPr>
          <p:nvPr/>
        </p:nvPicPr>
        <p:blipFill>
          <a:blip r:embed="rId5"/>
          <a:stretch>
            <a:fillRect/>
          </a:stretch>
        </p:blipFill>
        <p:spPr>
          <a:xfrm>
            <a:off x="8145176" y="172006"/>
            <a:ext cx="3735581" cy="4468147"/>
          </a:xfrm>
          <a:prstGeom prst="rect">
            <a:avLst/>
          </a:prstGeom>
        </p:spPr>
      </p:pic>
    </p:spTree>
    <p:extLst>
      <p:ext uri="{BB962C8B-B14F-4D97-AF65-F5344CB8AC3E}">
        <p14:creationId xmlns:p14="http://schemas.microsoft.com/office/powerpoint/2010/main" val="34641446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9BE89-1D83-4D10-BB40-7F852E1BA5C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3998501-5EE3-4EF8-91FA-49B094FE4E89}"/>
              </a:ext>
            </a:extLst>
          </p:cNvPr>
          <p:cNvSpPr>
            <a:spLocks noGrp="1"/>
          </p:cNvSpPr>
          <p:nvPr>
            <p:ph idx="1"/>
          </p:nvPr>
        </p:nvSpPr>
        <p:spPr/>
        <p:txBody>
          <a:bodyPr/>
          <a:lstStyle/>
          <a:p>
            <a:endParaRPr lang="en-GB" dirty="0"/>
          </a:p>
        </p:txBody>
      </p:sp>
      <p:pic>
        <p:nvPicPr>
          <p:cNvPr id="4" name="Picture 3">
            <a:extLst>
              <a:ext uri="{FF2B5EF4-FFF2-40B4-BE49-F238E27FC236}">
                <a16:creationId xmlns:a16="http://schemas.microsoft.com/office/drawing/2014/main" id="{EBE79605-8E91-4934-9C1E-01D801C84247}"/>
              </a:ext>
            </a:extLst>
          </p:cNvPr>
          <p:cNvPicPr>
            <a:picLocks noChangeAspect="1"/>
          </p:cNvPicPr>
          <p:nvPr/>
        </p:nvPicPr>
        <p:blipFill>
          <a:blip r:embed="rId3"/>
          <a:stretch>
            <a:fillRect/>
          </a:stretch>
        </p:blipFill>
        <p:spPr>
          <a:xfrm>
            <a:off x="5586153" y="247965"/>
            <a:ext cx="5679769" cy="6340185"/>
          </a:xfrm>
          <a:prstGeom prst="rect">
            <a:avLst/>
          </a:prstGeom>
        </p:spPr>
      </p:pic>
      <p:pic>
        <p:nvPicPr>
          <p:cNvPr id="6" name="Picture 5">
            <a:extLst>
              <a:ext uri="{FF2B5EF4-FFF2-40B4-BE49-F238E27FC236}">
                <a16:creationId xmlns:a16="http://schemas.microsoft.com/office/drawing/2014/main" id="{4FD36A62-C263-433E-8D2E-9D24B4957D42}"/>
              </a:ext>
            </a:extLst>
          </p:cNvPr>
          <p:cNvPicPr>
            <a:picLocks noChangeAspect="1"/>
          </p:cNvPicPr>
          <p:nvPr/>
        </p:nvPicPr>
        <p:blipFill>
          <a:blip r:embed="rId4"/>
          <a:stretch>
            <a:fillRect/>
          </a:stretch>
        </p:blipFill>
        <p:spPr>
          <a:xfrm>
            <a:off x="68745" y="340042"/>
            <a:ext cx="4171950" cy="5905500"/>
          </a:xfrm>
          <a:prstGeom prst="rect">
            <a:avLst/>
          </a:prstGeom>
        </p:spPr>
      </p:pic>
    </p:spTree>
    <p:extLst>
      <p:ext uri="{BB962C8B-B14F-4D97-AF65-F5344CB8AC3E}">
        <p14:creationId xmlns:p14="http://schemas.microsoft.com/office/powerpoint/2010/main" val="41681025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7FB47-A140-4BE0-B564-AAFAED660C1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B23F0BF-1379-4E81-A03E-3DC1C763D9FF}"/>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032620F9-9E25-4A58-9474-3FFB4329804B}"/>
              </a:ext>
            </a:extLst>
          </p:cNvPr>
          <p:cNvPicPr>
            <a:picLocks noChangeAspect="1"/>
          </p:cNvPicPr>
          <p:nvPr/>
        </p:nvPicPr>
        <p:blipFill>
          <a:blip r:embed="rId2"/>
          <a:stretch>
            <a:fillRect/>
          </a:stretch>
        </p:blipFill>
        <p:spPr>
          <a:xfrm>
            <a:off x="530512" y="-133350"/>
            <a:ext cx="4463476" cy="6858000"/>
          </a:xfrm>
          <a:prstGeom prst="rect">
            <a:avLst/>
          </a:prstGeom>
        </p:spPr>
      </p:pic>
      <p:sp>
        <p:nvSpPr>
          <p:cNvPr id="6" name="TextBox 5">
            <a:extLst>
              <a:ext uri="{FF2B5EF4-FFF2-40B4-BE49-F238E27FC236}">
                <a16:creationId xmlns:a16="http://schemas.microsoft.com/office/drawing/2014/main" id="{2CE22D35-81D2-46FE-96B6-D66118671F7C}"/>
              </a:ext>
            </a:extLst>
          </p:cNvPr>
          <p:cNvSpPr txBox="1"/>
          <p:nvPr/>
        </p:nvSpPr>
        <p:spPr>
          <a:xfrm>
            <a:off x="5301676" y="5268010"/>
            <a:ext cx="6096000" cy="646331"/>
          </a:xfrm>
          <a:prstGeom prst="rect">
            <a:avLst/>
          </a:prstGeom>
          <a:noFill/>
        </p:spPr>
        <p:txBody>
          <a:bodyPr wrap="square">
            <a:spAutoFit/>
          </a:bodyPr>
          <a:lstStyle/>
          <a:p>
            <a:r>
              <a:rPr lang="en-GB" dirty="0"/>
              <a:t>National Conference on the Rights of Black People in Britain, May 1971</a:t>
            </a:r>
          </a:p>
        </p:txBody>
      </p:sp>
    </p:spTree>
    <p:extLst>
      <p:ext uri="{BB962C8B-B14F-4D97-AF65-F5344CB8AC3E}">
        <p14:creationId xmlns:p14="http://schemas.microsoft.com/office/powerpoint/2010/main" val="17278570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BED19-C575-48E7-AFB8-F2843017FE78}"/>
              </a:ext>
            </a:extLst>
          </p:cNvPr>
          <p:cNvSpPr>
            <a:spLocks noGrp="1"/>
          </p:cNvSpPr>
          <p:nvPr>
            <p:ph type="title"/>
          </p:nvPr>
        </p:nvSpPr>
        <p:spPr/>
        <p:txBody>
          <a:bodyPr/>
          <a:lstStyle/>
          <a:p>
            <a:endParaRPr lang="en-GB" dirty="0"/>
          </a:p>
        </p:txBody>
      </p:sp>
      <p:pic>
        <p:nvPicPr>
          <p:cNvPr id="6" name="Picture 5">
            <a:extLst>
              <a:ext uri="{FF2B5EF4-FFF2-40B4-BE49-F238E27FC236}">
                <a16:creationId xmlns:a16="http://schemas.microsoft.com/office/drawing/2014/main" id="{37DF6303-7BD2-4BAC-AAD9-67A787321288}"/>
              </a:ext>
            </a:extLst>
          </p:cNvPr>
          <p:cNvPicPr>
            <a:picLocks noChangeAspect="1"/>
          </p:cNvPicPr>
          <p:nvPr/>
        </p:nvPicPr>
        <p:blipFill>
          <a:blip r:embed="rId3"/>
          <a:stretch>
            <a:fillRect/>
          </a:stretch>
        </p:blipFill>
        <p:spPr>
          <a:xfrm>
            <a:off x="68745" y="302636"/>
            <a:ext cx="2209998" cy="3128308"/>
          </a:xfrm>
          <a:prstGeom prst="rect">
            <a:avLst/>
          </a:prstGeom>
        </p:spPr>
      </p:pic>
      <p:sp>
        <p:nvSpPr>
          <p:cNvPr id="9" name="AutoShape 3">
            <a:extLst>
              <a:ext uri="{FF2B5EF4-FFF2-40B4-BE49-F238E27FC236}">
                <a16:creationId xmlns:a16="http://schemas.microsoft.com/office/drawing/2014/main" id="{C275FE12-E6CB-4C57-AD40-1E2F639984BB}"/>
              </a:ext>
            </a:extLst>
          </p:cNvPr>
          <p:cNvSpPr>
            <a:spLocks noChangeAspect="1" noChangeArrowheads="1" noTextEdit="1"/>
          </p:cNvSpPr>
          <p:nvPr/>
        </p:nvSpPr>
        <p:spPr bwMode="auto">
          <a:xfrm>
            <a:off x="4288585" y="-1751878"/>
            <a:ext cx="7629187" cy="107823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pic>
        <p:nvPicPr>
          <p:cNvPr id="12" name="Picture 11">
            <a:extLst>
              <a:ext uri="{FF2B5EF4-FFF2-40B4-BE49-F238E27FC236}">
                <a16:creationId xmlns:a16="http://schemas.microsoft.com/office/drawing/2014/main" id="{75B9C292-6685-4461-A09C-EA131A01AD74}"/>
              </a:ext>
            </a:extLst>
          </p:cNvPr>
          <p:cNvPicPr>
            <a:picLocks noChangeAspect="1"/>
          </p:cNvPicPr>
          <p:nvPr/>
        </p:nvPicPr>
        <p:blipFill>
          <a:blip r:embed="rId4"/>
          <a:stretch>
            <a:fillRect/>
          </a:stretch>
        </p:blipFill>
        <p:spPr>
          <a:xfrm>
            <a:off x="2619841" y="365125"/>
            <a:ext cx="4958200" cy="5502444"/>
          </a:xfrm>
          <a:prstGeom prst="rect">
            <a:avLst/>
          </a:prstGeom>
        </p:spPr>
      </p:pic>
      <p:pic>
        <p:nvPicPr>
          <p:cNvPr id="13" name="Picture 12">
            <a:extLst>
              <a:ext uri="{FF2B5EF4-FFF2-40B4-BE49-F238E27FC236}">
                <a16:creationId xmlns:a16="http://schemas.microsoft.com/office/drawing/2014/main" id="{78AC7883-3963-42B3-9398-0E31A58047DA}"/>
              </a:ext>
            </a:extLst>
          </p:cNvPr>
          <p:cNvPicPr>
            <a:picLocks noChangeAspect="1"/>
          </p:cNvPicPr>
          <p:nvPr/>
        </p:nvPicPr>
        <p:blipFill>
          <a:blip r:embed="rId5"/>
          <a:stretch>
            <a:fillRect/>
          </a:stretch>
        </p:blipFill>
        <p:spPr>
          <a:xfrm>
            <a:off x="7048952" y="379345"/>
            <a:ext cx="5046413" cy="2892814"/>
          </a:xfrm>
          <a:prstGeom prst="rect">
            <a:avLst/>
          </a:prstGeom>
        </p:spPr>
      </p:pic>
    </p:spTree>
    <p:extLst>
      <p:ext uri="{BB962C8B-B14F-4D97-AF65-F5344CB8AC3E}">
        <p14:creationId xmlns:p14="http://schemas.microsoft.com/office/powerpoint/2010/main" val="22303872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93BBB-3DA7-40CD-9320-AB8E82BD127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98774F0-E47A-40E1-A78A-998F66D1BA14}"/>
              </a:ext>
            </a:extLst>
          </p:cNvPr>
          <p:cNvSpPr>
            <a:spLocks noGrp="1"/>
          </p:cNvSpPr>
          <p:nvPr>
            <p:ph idx="1"/>
          </p:nvPr>
        </p:nvSpPr>
        <p:spPr/>
        <p:txBody>
          <a:bodyPr>
            <a:normAutofit/>
          </a:bodyPr>
          <a:lstStyle/>
          <a:p>
            <a:r>
              <a:rPr lang="en-GB" sz="3600" dirty="0"/>
              <a:t>Where and when have you encountered histories of black people/communities in your education?</a:t>
            </a:r>
          </a:p>
          <a:p>
            <a:endParaRPr lang="en-GB" sz="3600" dirty="0"/>
          </a:p>
          <a:p>
            <a:r>
              <a:rPr lang="en-GB" sz="3600" dirty="0"/>
              <a:t>What topics have you studied previously?</a:t>
            </a:r>
          </a:p>
        </p:txBody>
      </p:sp>
    </p:spTree>
    <p:extLst>
      <p:ext uri="{BB962C8B-B14F-4D97-AF65-F5344CB8AC3E}">
        <p14:creationId xmlns:p14="http://schemas.microsoft.com/office/powerpoint/2010/main" val="29959481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BED1F-2EC4-4188-BADF-AA39F83B4944}"/>
              </a:ext>
            </a:extLst>
          </p:cNvPr>
          <p:cNvSpPr>
            <a:spLocks noGrp="1"/>
          </p:cNvSpPr>
          <p:nvPr>
            <p:ph type="title"/>
          </p:nvPr>
        </p:nvSpPr>
        <p:spPr>
          <a:xfrm>
            <a:off x="838200" y="136525"/>
            <a:ext cx="10515600" cy="1325563"/>
          </a:xfrm>
        </p:spPr>
        <p:txBody>
          <a:bodyPr/>
          <a:lstStyle/>
          <a:p>
            <a:endParaRPr lang="en-GB" dirty="0"/>
          </a:p>
        </p:txBody>
      </p:sp>
      <p:sp>
        <p:nvSpPr>
          <p:cNvPr id="3" name="Content Placeholder 2">
            <a:extLst>
              <a:ext uri="{FF2B5EF4-FFF2-40B4-BE49-F238E27FC236}">
                <a16:creationId xmlns:a16="http://schemas.microsoft.com/office/drawing/2014/main" id="{B7707679-0202-439F-A7C6-256314B8E10F}"/>
              </a:ext>
            </a:extLst>
          </p:cNvPr>
          <p:cNvSpPr>
            <a:spLocks noGrp="1"/>
          </p:cNvSpPr>
          <p:nvPr>
            <p:ph idx="1"/>
          </p:nvPr>
        </p:nvSpPr>
        <p:spPr>
          <a:xfrm>
            <a:off x="457200" y="408781"/>
            <a:ext cx="8401050" cy="6040438"/>
          </a:xfrm>
        </p:spPr>
        <p:txBody>
          <a:bodyPr>
            <a:normAutofit fontScale="92500" lnSpcReduction="10000"/>
          </a:bodyPr>
          <a:lstStyle/>
          <a:p>
            <a:pPr marL="0" indent="0" algn="just">
              <a:lnSpc>
                <a:spcPct val="107000"/>
              </a:lnSpc>
              <a:spcAft>
                <a:spcPts val="800"/>
              </a:spcAft>
              <a:buNone/>
            </a:pPr>
            <a:r>
              <a:rPr lang="en-GB" dirty="0">
                <a:effectLst/>
                <a:latin typeface="Calibri" panose="020F0502020204030204" pitchFamily="34" charset="0"/>
                <a:ea typeface="Calibri" panose="020F0502020204030204" pitchFamily="34" charset="0"/>
                <a:cs typeface="Times New Roman" panose="02020603050405020304" pitchFamily="18" charset="0"/>
              </a:rPr>
              <a:t>IT WASN'T until my second year of university that I started to think about black British history. I must have been about nineteen or twenty, and I had made a new friend …  Ticking class boxes for an upcoming term found us both opting to take a module on the transatlantic slave trade. Neither of us knew quite what to expect. I’d only ever encountered black history through American-centric educational displays and lesson plans in primary and secondary school. With a heavy focus on Rosa Parks, Harriet Tubman’s Underground Railroad and Martin Luther King, Jr, the household names of America’s civil rights movement felt important to me, but also a million miles away from my life as a young black girl growing up in north London.</a:t>
            </a:r>
          </a:p>
          <a:p>
            <a:pPr algn="r">
              <a:buFontTx/>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Reni Eddo-Lodge, ‘Histories,’ extract from </a:t>
            </a:r>
            <a:r>
              <a:rPr lang="en-GB" sz="1800" b="1" i="1" dirty="0">
                <a:effectLst/>
                <a:latin typeface="Calibri" panose="020F0502020204030204" pitchFamily="34" charset="0"/>
                <a:ea typeface="Calibri" panose="020F0502020204030204" pitchFamily="34" charset="0"/>
                <a:cs typeface="Times New Roman" panose="02020603050405020304" pitchFamily="18" charset="0"/>
              </a:rPr>
              <a:t>Why I'm No Longer Talking to White People About Race</a:t>
            </a:r>
            <a:endParaRPr lang="en-GB" sz="1800" dirty="0"/>
          </a:p>
        </p:txBody>
      </p:sp>
      <p:pic>
        <p:nvPicPr>
          <p:cNvPr id="4" name="Picture 3">
            <a:extLst>
              <a:ext uri="{FF2B5EF4-FFF2-40B4-BE49-F238E27FC236}">
                <a16:creationId xmlns:a16="http://schemas.microsoft.com/office/drawing/2014/main" id="{8690B446-9146-41B7-969F-D3161ABE1E0F}"/>
              </a:ext>
            </a:extLst>
          </p:cNvPr>
          <p:cNvPicPr>
            <a:picLocks noChangeAspect="1"/>
          </p:cNvPicPr>
          <p:nvPr/>
        </p:nvPicPr>
        <p:blipFill>
          <a:blip r:embed="rId2"/>
          <a:stretch>
            <a:fillRect/>
          </a:stretch>
        </p:blipFill>
        <p:spPr>
          <a:xfrm>
            <a:off x="9525000" y="136525"/>
            <a:ext cx="2501411" cy="3838230"/>
          </a:xfrm>
          <a:prstGeom prst="rect">
            <a:avLst/>
          </a:prstGeom>
        </p:spPr>
      </p:pic>
      <p:pic>
        <p:nvPicPr>
          <p:cNvPr id="5" name="Picture 4">
            <a:extLst>
              <a:ext uri="{FF2B5EF4-FFF2-40B4-BE49-F238E27FC236}">
                <a16:creationId xmlns:a16="http://schemas.microsoft.com/office/drawing/2014/main" id="{F2959DEA-1A67-4D3A-AEF6-F76F10859412}"/>
              </a:ext>
            </a:extLst>
          </p:cNvPr>
          <p:cNvPicPr>
            <a:picLocks noChangeAspect="1"/>
          </p:cNvPicPr>
          <p:nvPr/>
        </p:nvPicPr>
        <p:blipFill>
          <a:blip r:embed="rId3"/>
          <a:stretch>
            <a:fillRect/>
          </a:stretch>
        </p:blipFill>
        <p:spPr>
          <a:xfrm>
            <a:off x="9309588" y="4220063"/>
            <a:ext cx="2501412" cy="2501412"/>
          </a:xfrm>
          <a:prstGeom prst="rect">
            <a:avLst/>
          </a:prstGeom>
        </p:spPr>
      </p:pic>
    </p:spTree>
    <p:extLst>
      <p:ext uri="{BB962C8B-B14F-4D97-AF65-F5344CB8AC3E}">
        <p14:creationId xmlns:p14="http://schemas.microsoft.com/office/powerpoint/2010/main" val="12872623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BED1F-2EC4-4188-BADF-AA39F83B4944}"/>
              </a:ext>
            </a:extLst>
          </p:cNvPr>
          <p:cNvSpPr>
            <a:spLocks noGrp="1"/>
          </p:cNvSpPr>
          <p:nvPr>
            <p:ph type="title"/>
          </p:nvPr>
        </p:nvSpPr>
        <p:spPr>
          <a:xfrm>
            <a:off x="838200" y="136525"/>
            <a:ext cx="10515600" cy="1325563"/>
          </a:xfrm>
        </p:spPr>
        <p:txBody>
          <a:bodyPr/>
          <a:lstStyle/>
          <a:p>
            <a:endParaRPr lang="en-GB" dirty="0"/>
          </a:p>
        </p:txBody>
      </p:sp>
      <p:sp>
        <p:nvSpPr>
          <p:cNvPr id="3" name="Content Placeholder 2">
            <a:extLst>
              <a:ext uri="{FF2B5EF4-FFF2-40B4-BE49-F238E27FC236}">
                <a16:creationId xmlns:a16="http://schemas.microsoft.com/office/drawing/2014/main" id="{B7707679-0202-439F-A7C6-256314B8E10F}"/>
              </a:ext>
            </a:extLst>
          </p:cNvPr>
          <p:cNvSpPr>
            <a:spLocks noGrp="1"/>
          </p:cNvSpPr>
          <p:nvPr>
            <p:ph idx="1"/>
          </p:nvPr>
        </p:nvSpPr>
        <p:spPr>
          <a:xfrm>
            <a:off x="457200" y="408781"/>
            <a:ext cx="8401050" cy="6040438"/>
          </a:xfrm>
        </p:spPr>
        <p:txBody>
          <a:bodyPr>
            <a:normAutofit lnSpcReduction="10000"/>
          </a:bodyPr>
          <a:lstStyle/>
          <a:p>
            <a:pPr marL="0" indent="0" algn="just">
              <a:lnSpc>
                <a:spcPct val="107000"/>
              </a:lnSpc>
              <a:spcAft>
                <a:spcPts val="800"/>
              </a:spcAft>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At university, things were starting to slot into place for me. … My outlook began to change drastically. My friend, on the other hand, stuck around for a couple of tutorials before dropping out of the class altogether. ‘It’s just not for me,’ she said.</a:t>
            </a:r>
          </a:p>
          <a:p>
            <a:pPr marL="0" indent="0" algn="just">
              <a:lnSpc>
                <a:spcPct val="107000"/>
              </a:lnSpc>
              <a:spcAft>
                <a:spcPts val="800"/>
              </a:spcAft>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Her words didn’t sit well with me. Now I understand why. I resented the fact that she seemed to feel that this section of British history was in no way relevant to her. She was indifferent to the facts. Perhaps to her, the accounts didn’t seem real or urgent or pertinent to the way we live now. I don’t know what she thought, because I didn’t have the vocabulary to raise it with her at the time. But I know now that I was resentful of her because I felt that her whiteness allowed her to be disinterested in Britain’s violent history, to close her eyes and walk away. To me, this didn’t seem like information you could opt out from learning.</a:t>
            </a:r>
          </a:p>
          <a:p>
            <a:pPr algn="r">
              <a:buFontTx/>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Reni Eddo-Lodge, ‘Histories,’ extract from </a:t>
            </a:r>
            <a:r>
              <a:rPr lang="en-GB" sz="1800" b="1" i="1" dirty="0">
                <a:effectLst/>
                <a:latin typeface="Calibri" panose="020F0502020204030204" pitchFamily="34" charset="0"/>
                <a:ea typeface="Calibri" panose="020F0502020204030204" pitchFamily="34" charset="0"/>
                <a:cs typeface="Times New Roman" panose="02020603050405020304" pitchFamily="18" charset="0"/>
              </a:rPr>
              <a:t>Why I'm No Longer Talking to White People About Race</a:t>
            </a:r>
            <a:endParaRPr lang="en-GB" sz="1800" dirty="0"/>
          </a:p>
        </p:txBody>
      </p:sp>
      <p:pic>
        <p:nvPicPr>
          <p:cNvPr id="4" name="Picture 3">
            <a:extLst>
              <a:ext uri="{FF2B5EF4-FFF2-40B4-BE49-F238E27FC236}">
                <a16:creationId xmlns:a16="http://schemas.microsoft.com/office/drawing/2014/main" id="{8690B446-9146-41B7-969F-D3161ABE1E0F}"/>
              </a:ext>
            </a:extLst>
          </p:cNvPr>
          <p:cNvPicPr>
            <a:picLocks noChangeAspect="1"/>
          </p:cNvPicPr>
          <p:nvPr/>
        </p:nvPicPr>
        <p:blipFill>
          <a:blip r:embed="rId2"/>
          <a:stretch>
            <a:fillRect/>
          </a:stretch>
        </p:blipFill>
        <p:spPr>
          <a:xfrm>
            <a:off x="9525000" y="136525"/>
            <a:ext cx="2501411" cy="3838230"/>
          </a:xfrm>
          <a:prstGeom prst="rect">
            <a:avLst/>
          </a:prstGeom>
        </p:spPr>
      </p:pic>
      <p:pic>
        <p:nvPicPr>
          <p:cNvPr id="5" name="Picture 4">
            <a:extLst>
              <a:ext uri="{FF2B5EF4-FFF2-40B4-BE49-F238E27FC236}">
                <a16:creationId xmlns:a16="http://schemas.microsoft.com/office/drawing/2014/main" id="{F2959DEA-1A67-4D3A-AEF6-F76F10859412}"/>
              </a:ext>
            </a:extLst>
          </p:cNvPr>
          <p:cNvPicPr>
            <a:picLocks noChangeAspect="1"/>
          </p:cNvPicPr>
          <p:nvPr/>
        </p:nvPicPr>
        <p:blipFill>
          <a:blip r:embed="rId3"/>
          <a:stretch>
            <a:fillRect/>
          </a:stretch>
        </p:blipFill>
        <p:spPr>
          <a:xfrm>
            <a:off x="9309588" y="4220063"/>
            <a:ext cx="2501412" cy="2501412"/>
          </a:xfrm>
          <a:prstGeom prst="rect">
            <a:avLst/>
          </a:prstGeom>
        </p:spPr>
      </p:pic>
    </p:spTree>
    <p:extLst>
      <p:ext uri="{BB962C8B-B14F-4D97-AF65-F5344CB8AC3E}">
        <p14:creationId xmlns:p14="http://schemas.microsoft.com/office/powerpoint/2010/main" val="3387532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BED1F-2EC4-4188-BADF-AA39F83B4944}"/>
              </a:ext>
            </a:extLst>
          </p:cNvPr>
          <p:cNvSpPr>
            <a:spLocks noGrp="1"/>
          </p:cNvSpPr>
          <p:nvPr>
            <p:ph type="title"/>
          </p:nvPr>
        </p:nvSpPr>
        <p:spPr>
          <a:xfrm>
            <a:off x="838200" y="136525"/>
            <a:ext cx="10515600" cy="1325563"/>
          </a:xfrm>
        </p:spPr>
        <p:txBody>
          <a:bodyPr/>
          <a:lstStyle/>
          <a:p>
            <a:endParaRPr lang="en-GB" dirty="0"/>
          </a:p>
        </p:txBody>
      </p:sp>
      <p:sp>
        <p:nvSpPr>
          <p:cNvPr id="3" name="Content Placeholder 2">
            <a:extLst>
              <a:ext uri="{FF2B5EF4-FFF2-40B4-BE49-F238E27FC236}">
                <a16:creationId xmlns:a16="http://schemas.microsoft.com/office/drawing/2014/main" id="{B7707679-0202-439F-A7C6-256314B8E10F}"/>
              </a:ext>
            </a:extLst>
          </p:cNvPr>
          <p:cNvSpPr>
            <a:spLocks noGrp="1"/>
          </p:cNvSpPr>
          <p:nvPr>
            <p:ph idx="1"/>
          </p:nvPr>
        </p:nvSpPr>
        <p:spPr>
          <a:xfrm>
            <a:off x="457200" y="408781"/>
            <a:ext cx="8401050" cy="6040438"/>
          </a:xfrm>
        </p:spPr>
        <p:txBody>
          <a:bodyPr>
            <a:normAutofit lnSpcReduction="10000"/>
          </a:bodyPr>
          <a:lstStyle/>
          <a:p>
            <a:pPr marL="0" indent="0" algn="just">
              <a:lnSpc>
                <a:spcPct val="107000"/>
              </a:lnSpc>
              <a:spcAft>
                <a:spcPts val="800"/>
              </a:spcAft>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At university, things were starting to slot into place for me. … My outlook began to change drastically. My friend, on the other hand, stuck around for a couple of tutorials before dropping out of the class altogether. ‘It’s just not for me,’ she said.</a:t>
            </a:r>
          </a:p>
          <a:p>
            <a:pPr marL="0" indent="0" algn="just">
              <a:lnSpc>
                <a:spcPct val="107000"/>
              </a:lnSpc>
              <a:spcAft>
                <a:spcPts val="800"/>
              </a:spcAft>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Her words didn’t sit well with me. Now I understand why. I resented the fact that she seemed to feel that this section of British history was in no way relevant to her. She was indifferent to the facts. Perhaps to her, the accounts didn’t seem real or urgent or pertinent to the way we live now. I don’t know what she thought, because I didn’t have the vocabulary to raise it with her at the time. But I know now that I was resentful of her because I felt that her whiteness allowed her to be disinterested in Britain’s violent history, to close her eyes and walk away. To me, this didn’t seem like information you could opt out from learning.</a:t>
            </a:r>
          </a:p>
          <a:p>
            <a:pPr algn="r">
              <a:buFontTx/>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Reni Eddo-Lodge, ‘Histories,’ extract from </a:t>
            </a:r>
            <a:r>
              <a:rPr lang="en-GB" sz="1800" b="1" i="1" dirty="0">
                <a:effectLst/>
                <a:latin typeface="Calibri" panose="020F0502020204030204" pitchFamily="34" charset="0"/>
                <a:ea typeface="Calibri" panose="020F0502020204030204" pitchFamily="34" charset="0"/>
                <a:cs typeface="Times New Roman" panose="02020603050405020304" pitchFamily="18" charset="0"/>
              </a:rPr>
              <a:t>Why I'm No Longer Talking to White People About Race</a:t>
            </a:r>
            <a:endParaRPr lang="en-GB" sz="1800" dirty="0"/>
          </a:p>
        </p:txBody>
      </p:sp>
      <p:pic>
        <p:nvPicPr>
          <p:cNvPr id="4" name="Picture 3">
            <a:extLst>
              <a:ext uri="{FF2B5EF4-FFF2-40B4-BE49-F238E27FC236}">
                <a16:creationId xmlns:a16="http://schemas.microsoft.com/office/drawing/2014/main" id="{8690B446-9146-41B7-969F-D3161ABE1E0F}"/>
              </a:ext>
            </a:extLst>
          </p:cNvPr>
          <p:cNvPicPr>
            <a:picLocks noChangeAspect="1"/>
          </p:cNvPicPr>
          <p:nvPr/>
        </p:nvPicPr>
        <p:blipFill>
          <a:blip r:embed="rId2"/>
          <a:stretch>
            <a:fillRect/>
          </a:stretch>
        </p:blipFill>
        <p:spPr>
          <a:xfrm>
            <a:off x="9525000" y="136525"/>
            <a:ext cx="2501411" cy="3838230"/>
          </a:xfrm>
          <a:prstGeom prst="rect">
            <a:avLst/>
          </a:prstGeom>
        </p:spPr>
      </p:pic>
      <p:pic>
        <p:nvPicPr>
          <p:cNvPr id="5" name="Picture 4">
            <a:extLst>
              <a:ext uri="{FF2B5EF4-FFF2-40B4-BE49-F238E27FC236}">
                <a16:creationId xmlns:a16="http://schemas.microsoft.com/office/drawing/2014/main" id="{F2959DEA-1A67-4D3A-AEF6-F76F10859412}"/>
              </a:ext>
            </a:extLst>
          </p:cNvPr>
          <p:cNvPicPr>
            <a:picLocks noChangeAspect="1"/>
          </p:cNvPicPr>
          <p:nvPr/>
        </p:nvPicPr>
        <p:blipFill>
          <a:blip r:embed="rId3"/>
          <a:stretch>
            <a:fillRect/>
          </a:stretch>
        </p:blipFill>
        <p:spPr>
          <a:xfrm>
            <a:off x="9309588" y="4220063"/>
            <a:ext cx="2501412" cy="2501412"/>
          </a:xfrm>
          <a:prstGeom prst="rect">
            <a:avLst/>
          </a:prstGeom>
        </p:spPr>
      </p:pic>
    </p:spTree>
    <p:extLst>
      <p:ext uri="{BB962C8B-B14F-4D97-AF65-F5344CB8AC3E}">
        <p14:creationId xmlns:p14="http://schemas.microsoft.com/office/powerpoint/2010/main" val="19236311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BED1F-2EC4-4188-BADF-AA39F83B4944}"/>
              </a:ext>
            </a:extLst>
          </p:cNvPr>
          <p:cNvSpPr>
            <a:spLocks noGrp="1"/>
          </p:cNvSpPr>
          <p:nvPr>
            <p:ph type="title"/>
          </p:nvPr>
        </p:nvSpPr>
        <p:spPr>
          <a:xfrm>
            <a:off x="838200" y="136525"/>
            <a:ext cx="10515600" cy="1325563"/>
          </a:xfrm>
        </p:spPr>
        <p:txBody>
          <a:bodyPr/>
          <a:lstStyle/>
          <a:p>
            <a:endParaRPr lang="en-GB" dirty="0"/>
          </a:p>
        </p:txBody>
      </p:sp>
      <p:sp>
        <p:nvSpPr>
          <p:cNvPr id="3" name="Content Placeholder 2">
            <a:extLst>
              <a:ext uri="{FF2B5EF4-FFF2-40B4-BE49-F238E27FC236}">
                <a16:creationId xmlns:a16="http://schemas.microsoft.com/office/drawing/2014/main" id="{B7707679-0202-439F-A7C6-256314B8E10F}"/>
              </a:ext>
            </a:extLst>
          </p:cNvPr>
          <p:cNvSpPr>
            <a:spLocks noGrp="1"/>
          </p:cNvSpPr>
          <p:nvPr>
            <p:ph idx="1"/>
          </p:nvPr>
        </p:nvSpPr>
        <p:spPr>
          <a:xfrm>
            <a:off x="457200" y="408780"/>
            <a:ext cx="6438900" cy="6754019"/>
          </a:xfrm>
        </p:spPr>
        <p:txBody>
          <a:bodyPr>
            <a:normAutofit/>
          </a:bodyPr>
          <a:lstStyle/>
          <a:p>
            <a:pPr marL="0" indent="0" algn="r">
              <a:buNone/>
            </a:pPr>
            <a:endParaRPr lang="en-GB" sz="3200" b="1"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r">
              <a:buNone/>
            </a:pPr>
            <a:r>
              <a:rPr lang="en-GB" sz="3200" b="1" dirty="0">
                <a:latin typeface="Calibri" panose="020F0502020204030204" pitchFamily="34" charset="0"/>
                <a:ea typeface="Calibri" panose="020F0502020204030204" pitchFamily="34" charset="0"/>
                <a:cs typeface="Times New Roman" panose="02020603050405020304" pitchFamily="18" charset="0"/>
              </a:rPr>
              <a:t>“the history of slavery is somehow assigned to blacks. It becomes our special property rather than a part of the ethical and intellectual heritage of the West as a whole”</a:t>
            </a:r>
          </a:p>
          <a:p>
            <a:pPr marL="0" indent="0" algn="r">
              <a:buNone/>
            </a:pP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r">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Gilroy, </a:t>
            </a:r>
            <a:r>
              <a:rPr lang="en-GB" sz="1800" b="1" i="1" dirty="0">
                <a:effectLst/>
                <a:latin typeface="Calibri" panose="020F0502020204030204" pitchFamily="34" charset="0"/>
                <a:ea typeface="Calibri" panose="020F0502020204030204" pitchFamily="34" charset="0"/>
                <a:cs typeface="Times New Roman" panose="02020603050405020304" pitchFamily="18" charset="0"/>
              </a:rPr>
              <a:t>Black Atlantic</a:t>
            </a:r>
            <a:r>
              <a:rPr lang="en-GB" sz="1800" b="1" dirty="0">
                <a:latin typeface="Calibri" panose="020F0502020204030204" pitchFamily="34" charset="0"/>
                <a:ea typeface="Calibri" panose="020F0502020204030204" pitchFamily="34" charset="0"/>
                <a:cs typeface="Times New Roman" panose="02020603050405020304" pitchFamily="18" charset="0"/>
              </a:rPr>
              <a:t>, p. 49</a:t>
            </a:r>
            <a:endParaRPr lang="en-GB" sz="1800" dirty="0"/>
          </a:p>
        </p:txBody>
      </p:sp>
      <p:pic>
        <p:nvPicPr>
          <p:cNvPr id="6" name="Picture 5">
            <a:extLst>
              <a:ext uri="{FF2B5EF4-FFF2-40B4-BE49-F238E27FC236}">
                <a16:creationId xmlns:a16="http://schemas.microsoft.com/office/drawing/2014/main" id="{B4B78652-024D-4427-A9AE-AB25315815B4}"/>
              </a:ext>
            </a:extLst>
          </p:cNvPr>
          <p:cNvPicPr>
            <a:picLocks noChangeAspect="1"/>
          </p:cNvPicPr>
          <p:nvPr/>
        </p:nvPicPr>
        <p:blipFill rotWithShape="1">
          <a:blip r:embed="rId2"/>
          <a:srcRect l="3092" r="291" b="-2"/>
          <a:stretch/>
        </p:blipFill>
        <p:spPr>
          <a:xfrm>
            <a:off x="8087672" y="321732"/>
            <a:ext cx="3782595" cy="6214533"/>
          </a:xfrm>
          <a:prstGeom prst="rect">
            <a:avLst/>
          </a:prstGeom>
        </p:spPr>
      </p:pic>
    </p:spTree>
    <p:extLst>
      <p:ext uri="{BB962C8B-B14F-4D97-AF65-F5344CB8AC3E}">
        <p14:creationId xmlns:p14="http://schemas.microsoft.com/office/powerpoint/2010/main" val="20916385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DCAC2-B68D-4149-A9B1-566E255F0779}"/>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9F23F410-D128-4AC9-AEE6-6CB95E6669E4}"/>
              </a:ext>
            </a:extLst>
          </p:cNvPr>
          <p:cNvPicPr>
            <a:picLocks noGrp="1" noChangeAspect="1"/>
          </p:cNvPicPr>
          <p:nvPr>
            <p:ph idx="1"/>
          </p:nvPr>
        </p:nvPicPr>
        <p:blipFill>
          <a:blip r:embed="rId3"/>
          <a:stretch>
            <a:fillRect/>
          </a:stretch>
        </p:blipFill>
        <p:spPr>
          <a:xfrm>
            <a:off x="5264244" y="337693"/>
            <a:ext cx="6601271" cy="4351338"/>
          </a:xfrm>
          <a:prstGeom prst="rect">
            <a:avLst/>
          </a:prstGeom>
        </p:spPr>
      </p:pic>
      <p:pic>
        <p:nvPicPr>
          <p:cNvPr id="8" name="Picture 7">
            <a:extLst>
              <a:ext uri="{FF2B5EF4-FFF2-40B4-BE49-F238E27FC236}">
                <a16:creationId xmlns:a16="http://schemas.microsoft.com/office/drawing/2014/main" id="{BB7F5621-9D2A-4B3D-A6A3-5FB6B4BABE82}"/>
              </a:ext>
            </a:extLst>
          </p:cNvPr>
          <p:cNvPicPr>
            <a:picLocks noChangeAspect="1"/>
          </p:cNvPicPr>
          <p:nvPr/>
        </p:nvPicPr>
        <p:blipFill rotWithShape="1">
          <a:blip r:embed="rId4"/>
          <a:srcRect l="33543" t="34684" r="11831" b="1866"/>
          <a:stretch/>
        </p:blipFill>
        <p:spPr>
          <a:xfrm>
            <a:off x="671912" y="337693"/>
            <a:ext cx="4758620" cy="3300984"/>
          </a:xfrm>
          <a:prstGeom prst="rect">
            <a:avLst/>
          </a:prstGeom>
        </p:spPr>
      </p:pic>
      <p:sp>
        <p:nvSpPr>
          <p:cNvPr id="12" name="Title 1">
            <a:extLst>
              <a:ext uri="{FF2B5EF4-FFF2-40B4-BE49-F238E27FC236}">
                <a16:creationId xmlns:a16="http://schemas.microsoft.com/office/drawing/2014/main" id="{B0E4B516-3961-4353-A6B5-7653D4CFA648}"/>
              </a:ext>
            </a:extLst>
          </p:cNvPr>
          <p:cNvSpPr txBox="1">
            <a:spLocks/>
          </p:cNvSpPr>
          <p:nvPr/>
        </p:nvSpPr>
        <p:spPr>
          <a:xfrm>
            <a:off x="368808" y="4078225"/>
            <a:ext cx="3834537" cy="244208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latin typeface="Cooper Black" panose="0208090404030B020404" pitchFamily="18" charset="0"/>
              </a:rPr>
              <a:t>Wales and the Black Atlantic</a:t>
            </a:r>
          </a:p>
        </p:txBody>
      </p:sp>
      <p:pic>
        <p:nvPicPr>
          <p:cNvPr id="15" name="Picture 14">
            <a:extLst>
              <a:ext uri="{FF2B5EF4-FFF2-40B4-BE49-F238E27FC236}">
                <a16:creationId xmlns:a16="http://schemas.microsoft.com/office/drawing/2014/main" id="{E4557AAA-0FFF-475C-89BB-9A7725A2FADB}"/>
              </a:ext>
            </a:extLst>
          </p:cNvPr>
          <p:cNvPicPr>
            <a:picLocks noChangeAspect="1"/>
          </p:cNvPicPr>
          <p:nvPr/>
        </p:nvPicPr>
        <p:blipFill rotWithShape="1">
          <a:blip r:embed="rId5"/>
          <a:srcRect l="44205" t="20534" r="25846" b="11200"/>
          <a:stretch/>
        </p:blipFill>
        <p:spPr>
          <a:xfrm>
            <a:off x="4309874" y="1978724"/>
            <a:ext cx="3439149" cy="4681728"/>
          </a:xfrm>
          <a:prstGeom prst="rect">
            <a:avLst/>
          </a:prstGeom>
        </p:spPr>
      </p:pic>
    </p:spTree>
    <p:extLst>
      <p:ext uri="{BB962C8B-B14F-4D97-AF65-F5344CB8AC3E}">
        <p14:creationId xmlns:p14="http://schemas.microsoft.com/office/powerpoint/2010/main" val="21947341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58071-3382-458B-98B8-434EE57F5092}"/>
              </a:ext>
            </a:extLst>
          </p:cNvPr>
          <p:cNvSpPr>
            <a:spLocks noGrp="1"/>
          </p:cNvSpPr>
          <p:nvPr>
            <p:ph type="title"/>
          </p:nvPr>
        </p:nvSpPr>
        <p:spPr/>
        <p:txBody>
          <a:bodyPr>
            <a:normAutofit/>
          </a:bodyPr>
          <a:lstStyle/>
          <a:p>
            <a:br>
              <a:rPr lang="en-GB" dirty="0"/>
            </a:br>
            <a:endParaRPr lang="en-GB" dirty="0"/>
          </a:p>
        </p:txBody>
      </p:sp>
      <p:sp>
        <p:nvSpPr>
          <p:cNvPr id="3" name="Content Placeholder 2">
            <a:extLst>
              <a:ext uri="{FF2B5EF4-FFF2-40B4-BE49-F238E27FC236}">
                <a16:creationId xmlns:a16="http://schemas.microsoft.com/office/drawing/2014/main" id="{002A24FE-DC6A-452D-B913-31CEE1B7D947}"/>
              </a:ext>
            </a:extLst>
          </p:cNvPr>
          <p:cNvSpPr>
            <a:spLocks noGrp="1"/>
          </p:cNvSpPr>
          <p:nvPr>
            <p:ph idx="1"/>
          </p:nvPr>
        </p:nvSpPr>
        <p:spPr>
          <a:xfrm>
            <a:off x="5088331" y="1499271"/>
            <a:ext cx="2865665" cy="4351338"/>
          </a:xfrm>
        </p:spPr>
        <p:txBody>
          <a:bodyPr>
            <a:normAutofit/>
          </a:bodyPr>
          <a:lstStyle/>
          <a:p>
            <a:r>
              <a:rPr lang="en-GB" sz="2400" dirty="0"/>
              <a:t>‘M,’ ‘Sweet Tiger Bay,’ </a:t>
            </a:r>
            <a:r>
              <a:rPr lang="en-GB" sz="2400" i="1" dirty="0"/>
              <a:t>Western Mail</a:t>
            </a:r>
            <a:r>
              <a:rPr lang="en-GB" sz="2400" dirty="0"/>
              <a:t>, 23 August 1903 </a:t>
            </a:r>
            <a:br>
              <a:rPr lang="en-GB" sz="2400" dirty="0"/>
            </a:br>
            <a:r>
              <a:rPr lang="en-GB" sz="2400" dirty="0"/>
              <a:t>– cited in Neil M Sinclair, </a:t>
            </a:r>
            <a:r>
              <a:rPr lang="en-GB" sz="2400" i="1" dirty="0"/>
              <a:t>Endangered Tiger: The Tiger Bay Story </a:t>
            </a:r>
            <a:r>
              <a:rPr lang="en-GB" sz="2400" dirty="0"/>
              <a:t>(Cardiff: </a:t>
            </a:r>
            <a:r>
              <a:rPr lang="en-GB" sz="2400" dirty="0" err="1"/>
              <a:t>Wordcatcher</a:t>
            </a:r>
            <a:r>
              <a:rPr lang="en-GB" sz="2400" dirty="0"/>
              <a:t> Publishing, 2017 [1993]), pp. 12—14</a:t>
            </a:r>
          </a:p>
        </p:txBody>
      </p:sp>
      <p:pic>
        <p:nvPicPr>
          <p:cNvPr id="7" name="Picture 6">
            <a:extLst>
              <a:ext uri="{FF2B5EF4-FFF2-40B4-BE49-F238E27FC236}">
                <a16:creationId xmlns:a16="http://schemas.microsoft.com/office/drawing/2014/main" id="{5E59011D-3604-4047-8333-A9C0416ECF52}"/>
              </a:ext>
            </a:extLst>
          </p:cNvPr>
          <p:cNvPicPr>
            <a:picLocks noChangeAspect="1"/>
          </p:cNvPicPr>
          <p:nvPr/>
        </p:nvPicPr>
        <p:blipFill rotWithShape="1">
          <a:blip r:embed="rId3"/>
          <a:srcRect l="12717" t="9931" r="56196" b="28309"/>
          <a:stretch/>
        </p:blipFill>
        <p:spPr>
          <a:xfrm>
            <a:off x="7981124" y="1488712"/>
            <a:ext cx="3790122" cy="4235520"/>
          </a:xfrm>
          <a:prstGeom prst="rect">
            <a:avLst/>
          </a:prstGeom>
        </p:spPr>
      </p:pic>
      <p:sp>
        <p:nvSpPr>
          <p:cNvPr id="9" name="Title 1">
            <a:extLst>
              <a:ext uri="{FF2B5EF4-FFF2-40B4-BE49-F238E27FC236}">
                <a16:creationId xmlns:a16="http://schemas.microsoft.com/office/drawing/2014/main" id="{D464A20D-0A06-4E99-A388-147254150426}"/>
              </a:ext>
            </a:extLst>
          </p:cNvPr>
          <p:cNvSpPr txBox="1">
            <a:spLocks/>
          </p:cNvSpPr>
          <p:nvPr/>
        </p:nvSpPr>
        <p:spPr>
          <a:xfrm>
            <a:off x="8211159" y="5905540"/>
            <a:ext cx="3834537" cy="587335"/>
          </a:xfrm>
          <a:prstGeom prst="rect">
            <a:avLst/>
          </a:prstGeom>
        </p:spPr>
        <p:txBody>
          <a:bodyPr vert="horz" lIns="91440" tIns="45720" rIns="91440" bIns="45720" rtlCol="0" anchor="ctr">
            <a:normAutofit fontScale="4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latin typeface="Cooper Black" panose="0208090404030B020404" pitchFamily="18" charset="0"/>
              </a:rPr>
              <a:t>Wales and the Black Atlantic</a:t>
            </a:r>
          </a:p>
        </p:txBody>
      </p:sp>
      <p:sp>
        <p:nvSpPr>
          <p:cNvPr id="10" name="TextBox 9">
            <a:extLst>
              <a:ext uri="{FF2B5EF4-FFF2-40B4-BE49-F238E27FC236}">
                <a16:creationId xmlns:a16="http://schemas.microsoft.com/office/drawing/2014/main" id="{69AFFD6C-42A9-468D-BB16-B3D60BF4294F}"/>
              </a:ext>
            </a:extLst>
          </p:cNvPr>
          <p:cNvSpPr txBox="1"/>
          <p:nvPr/>
        </p:nvSpPr>
        <p:spPr>
          <a:xfrm>
            <a:off x="1306285" y="496371"/>
            <a:ext cx="8708572" cy="646331"/>
          </a:xfrm>
          <a:prstGeom prst="rect">
            <a:avLst/>
          </a:prstGeom>
          <a:noFill/>
        </p:spPr>
        <p:txBody>
          <a:bodyPr wrap="square">
            <a:spAutoFit/>
          </a:bodyPr>
          <a:lstStyle/>
          <a:p>
            <a:pPr algn="ctr"/>
            <a:r>
              <a:rPr lang="en-GB" sz="3600" dirty="0">
                <a:latin typeface="Cooper Black" panose="0208090404030B020404" pitchFamily="18" charset="0"/>
              </a:rPr>
              <a:t>Wales and the Black Atlantic</a:t>
            </a:r>
          </a:p>
        </p:txBody>
      </p:sp>
      <p:pic>
        <p:nvPicPr>
          <p:cNvPr id="6" name="Picture 5">
            <a:extLst>
              <a:ext uri="{FF2B5EF4-FFF2-40B4-BE49-F238E27FC236}">
                <a16:creationId xmlns:a16="http://schemas.microsoft.com/office/drawing/2014/main" id="{94004262-C49F-4691-959E-0156FED559E1}"/>
              </a:ext>
            </a:extLst>
          </p:cNvPr>
          <p:cNvPicPr>
            <a:picLocks noChangeAspect="1"/>
          </p:cNvPicPr>
          <p:nvPr/>
        </p:nvPicPr>
        <p:blipFill>
          <a:blip r:embed="rId4"/>
          <a:stretch>
            <a:fillRect/>
          </a:stretch>
        </p:blipFill>
        <p:spPr>
          <a:xfrm>
            <a:off x="0" y="1430803"/>
            <a:ext cx="4878482" cy="4351338"/>
          </a:xfrm>
          <a:prstGeom prst="rect">
            <a:avLst/>
          </a:prstGeom>
        </p:spPr>
      </p:pic>
    </p:spTree>
    <p:extLst>
      <p:ext uri="{BB962C8B-B14F-4D97-AF65-F5344CB8AC3E}">
        <p14:creationId xmlns:p14="http://schemas.microsoft.com/office/powerpoint/2010/main" val="23886695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21A3B-E0EC-4B94-8F93-9223A49D2D8E}"/>
              </a:ext>
            </a:extLst>
          </p:cNvPr>
          <p:cNvSpPr>
            <a:spLocks noGrp="1"/>
          </p:cNvSpPr>
          <p:nvPr>
            <p:ph type="title"/>
          </p:nvPr>
        </p:nvSpPr>
        <p:spPr/>
        <p:txBody>
          <a:bodyPr>
            <a:normAutofit/>
          </a:bodyPr>
          <a:lstStyle/>
          <a:p>
            <a:r>
              <a:rPr lang="en-GB" dirty="0">
                <a:ea typeface="+mj-lt"/>
                <a:cs typeface="+mj-lt"/>
              </a:rPr>
              <a:t>Sir Henry Morgan </a:t>
            </a:r>
            <a:r>
              <a:rPr lang="en-GB" sz="3600" dirty="0">
                <a:ea typeface="+mj-lt"/>
                <a:cs typeface="+mj-lt"/>
              </a:rPr>
              <a:t>(Welsh: Harri Morgan, c. 1635–1688)</a:t>
            </a:r>
            <a:endParaRPr lang="en-US" sz="4000" dirty="0"/>
          </a:p>
        </p:txBody>
      </p:sp>
      <p:pic>
        <p:nvPicPr>
          <p:cNvPr id="4" name="Picture 4" descr="A close up of a womans face&#10;&#10;Description automatically generated">
            <a:extLst>
              <a:ext uri="{FF2B5EF4-FFF2-40B4-BE49-F238E27FC236}">
                <a16:creationId xmlns:a16="http://schemas.microsoft.com/office/drawing/2014/main" id="{77120099-7EDD-4BF6-B7CA-1283E007D572}"/>
              </a:ext>
            </a:extLst>
          </p:cNvPr>
          <p:cNvPicPr>
            <a:picLocks noGrp="1" noChangeAspect="1"/>
          </p:cNvPicPr>
          <p:nvPr>
            <p:ph idx="1"/>
          </p:nvPr>
        </p:nvPicPr>
        <p:blipFill>
          <a:blip r:embed="rId2"/>
          <a:stretch>
            <a:fillRect/>
          </a:stretch>
        </p:blipFill>
        <p:spPr>
          <a:xfrm>
            <a:off x="3026470" y="1563616"/>
            <a:ext cx="2929108" cy="3917032"/>
          </a:xfrm>
        </p:spPr>
      </p:pic>
      <p:pic>
        <p:nvPicPr>
          <p:cNvPr id="5" name="Picture 5" descr="A close up of a map&#10;&#10;Description automatically generated">
            <a:extLst>
              <a:ext uri="{FF2B5EF4-FFF2-40B4-BE49-F238E27FC236}">
                <a16:creationId xmlns:a16="http://schemas.microsoft.com/office/drawing/2014/main" id="{7A79652D-668C-4225-97BF-1CEB9B1E301D}"/>
              </a:ext>
            </a:extLst>
          </p:cNvPr>
          <p:cNvPicPr>
            <a:picLocks noChangeAspect="1"/>
          </p:cNvPicPr>
          <p:nvPr/>
        </p:nvPicPr>
        <p:blipFill>
          <a:blip r:embed="rId3"/>
          <a:stretch>
            <a:fillRect/>
          </a:stretch>
        </p:blipFill>
        <p:spPr>
          <a:xfrm>
            <a:off x="5933095" y="1561932"/>
            <a:ext cx="2743200" cy="1960200"/>
          </a:xfrm>
          <a:prstGeom prst="rect">
            <a:avLst/>
          </a:prstGeom>
        </p:spPr>
      </p:pic>
      <p:pic>
        <p:nvPicPr>
          <p:cNvPr id="6" name="Picture 6" descr="A picture containing text, map&#10;&#10;Description automatically generated">
            <a:extLst>
              <a:ext uri="{FF2B5EF4-FFF2-40B4-BE49-F238E27FC236}">
                <a16:creationId xmlns:a16="http://schemas.microsoft.com/office/drawing/2014/main" id="{128FC0FB-3AA3-4037-A16D-547E863B3F89}"/>
              </a:ext>
            </a:extLst>
          </p:cNvPr>
          <p:cNvPicPr>
            <a:picLocks noChangeAspect="1"/>
          </p:cNvPicPr>
          <p:nvPr/>
        </p:nvPicPr>
        <p:blipFill>
          <a:blip r:embed="rId4"/>
          <a:stretch>
            <a:fillRect/>
          </a:stretch>
        </p:blipFill>
        <p:spPr>
          <a:xfrm>
            <a:off x="5978059" y="3676283"/>
            <a:ext cx="2743200" cy="2934031"/>
          </a:xfrm>
          <a:prstGeom prst="rect">
            <a:avLst/>
          </a:prstGeom>
        </p:spPr>
      </p:pic>
      <p:pic>
        <p:nvPicPr>
          <p:cNvPr id="8" name="Picture 7" descr="A close up of a sign&#10;&#10;Description automatically generated">
            <a:extLst>
              <a:ext uri="{FF2B5EF4-FFF2-40B4-BE49-F238E27FC236}">
                <a16:creationId xmlns:a16="http://schemas.microsoft.com/office/drawing/2014/main" id="{D45EEB68-0A75-4E78-AC52-43B2CB95E182}"/>
              </a:ext>
            </a:extLst>
          </p:cNvPr>
          <p:cNvPicPr>
            <a:picLocks noChangeAspect="1"/>
          </p:cNvPicPr>
          <p:nvPr/>
        </p:nvPicPr>
        <p:blipFill>
          <a:blip r:embed="rId5"/>
          <a:stretch>
            <a:fillRect/>
          </a:stretch>
        </p:blipFill>
        <p:spPr>
          <a:xfrm>
            <a:off x="8766222" y="1561932"/>
            <a:ext cx="3108634" cy="4872444"/>
          </a:xfrm>
          <a:prstGeom prst="rect">
            <a:avLst/>
          </a:prstGeom>
        </p:spPr>
      </p:pic>
      <p:sp>
        <p:nvSpPr>
          <p:cNvPr id="7" name="Title 1">
            <a:extLst>
              <a:ext uri="{FF2B5EF4-FFF2-40B4-BE49-F238E27FC236}">
                <a16:creationId xmlns:a16="http://schemas.microsoft.com/office/drawing/2014/main" id="{32D395B2-17EC-4B32-8506-6712030349E1}"/>
              </a:ext>
            </a:extLst>
          </p:cNvPr>
          <p:cNvSpPr txBox="1">
            <a:spLocks/>
          </p:cNvSpPr>
          <p:nvPr/>
        </p:nvSpPr>
        <p:spPr>
          <a:xfrm>
            <a:off x="215827" y="3273552"/>
            <a:ext cx="2743200" cy="324675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latin typeface="Cooper Black" panose="0208090404030B020404" pitchFamily="18" charset="0"/>
              </a:rPr>
              <a:t>Wales and the Black Atlantic</a:t>
            </a:r>
          </a:p>
        </p:txBody>
      </p:sp>
    </p:spTree>
    <p:extLst>
      <p:ext uri="{BB962C8B-B14F-4D97-AF65-F5344CB8AC3E}">
        <p14:creationId xmlns:p14="http://schemas.microsoft.com/office/powerpoint/2010/main" val="40262508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53740-4808-4F1B-9D3F-E24D12CFFC54}"/>
              </a:ext>
            </a:extLst>
          </p:cNvPr>
          <p:cNvSpPr>
            <a:spLocks noGrp="1"/>
          </p:cNvSpPr>
          <p:nvPr>
            <p:ph type="title"/>
          </p:nvPr>
        </p:nvSpPr>
        <p:spPr>
          <a:xfrm>
            <a:off x="4291890" y="5715000"/>
            <a:ext cx="8229600" cy="1143000"/>
          </a:xfrm>
        </p:spPr>
        <p:txBody>
          <a:bodyPr vert="horz" lIns="91440" tIns="45720" rIns="91440" bIns="45720" rtlCol="0" anchor="ctr">
            <a:noAutofit/>
          </a:bodyPr>
          <a:lstStyle/>
          <a:p>
            <a:r>
              <a:rPr lang="en-GB" sz="3200" dirty="0">
                <a:ea typeface="+mj-lt"/>
                <a:cs typeface="+mj-lt"/>
              </a:rPr>
              <a:t>Captain Thomas Phillips and the </a:t>
            </a:r>
            <a:r>
              <a:rPr lang="en-GB" sz="3200" i="1" dirty="0">
                <a:ea typeface="+mj-lt"/>
                <a:cs typeface="+mj-lt"/>
              </a:rPr>
              <a:t>Hannibal</a:t>
            </a:r>
            <a:endParaRPr lang="en-US" sz="3200" dirty="0"/>
          </a:p>
        </p:txBody>
      </p:sp>
      <p:pic>
        <p:nvPicPr>
          <p:cNvPr id="4" name="Picture 4" descr="A picture containing text, old, photo, sitting&#10;&#10;Description automatically generated">
            <a:extLst>
              <a:ext uri="{FF2B5EF4-FFF2-40B4-BE49-F238E27FC236}">
                <a16:creationId xmlns:a16="http://schemas.microsoft.com/office/drawing/2014/main" id="{C6C7406B-1EA8-49C1-A2E2-25E80893EC38}"/>
              </a:ext>
            </a:extLst>
          </p:cNvPr>
          <p:cNvPicPr>
            <a:picLocks noGrp="1" noChangeAspect="1"/>
          </p:cNvPicPr>
          <p:nvPr>
            <p:ph idx="1"/>
          </p:nvPr>
        </p:nvPicPr>
        <p:blipFill>
          <a:blip r:embed="rId2"/>
          <a:stretch>
            <a:fillRect/>
          </a:stretch>
        </p:blipFill>
        <p:spPr>
          <a:xfrm>
            <a:off x="469227" y="234411"/>
            <a:ext cx="4459390" cy="3917032"/>
          </a:xfrm>
        </p:spPr>
      </p:pic>
      <p:pic>
        <p:nvPicPr>
          <p:cNvPr id="6" name="Picture 5" descr="A screenshot of text&#10;&#10;Description automatically generated">
            <a:extLst>
              <a:ext uri="{FF2B5EF4-FFF2-40B4-BE49-F238E27FC236}">
                <a16:creationId xmlns:a16="http://schemas.microsoft.com/office/drawing/2014/main" id="{CEA06EC4-ABE6-4B4F-B6A6-65E8E82F7243}"/>
              </a:ext>
            </a:extLst>
          </p:cNvPr>
          <p:cNvPicPr>
            <a:picLocks noChangeAspect="1"/>
          </p:cNvPicPr>
          <p:nvPr/>
        </p:nvPicPr>
        <p:blipFill>
          <a:blip r:embed="rId3"/>
          <a:stretch>
            <a:fillRect/>
          </a:stretch>
        </p:blipFill>
        <p:spPr>
          <a:xfrm>
            <a:off x="5547360" y="2348282"/>
            <a:ext cx="5225142" cy="3245651"/>
          </a:xfrm>
          <a:prstGeom prst="rect">
            <a:avLst/>
          </a:prstGeom>
        </p:spPr>
      </p:pic>
      <p:pic>
        <p:nvPicPr>
          <p:cNvPr id="8" name="Picture 9" descr="A close up of a newspaper&#10;&#10;Description automatically generated">
            <a:extLst>
              <a:ext uri="{FF2B5EF4-FFF2-40B4-BE49-F238E27FC236}">
                <a16:creationId xmlns:a16="http://schemas.microsoft.com/office/drawing/2014/main" id="{ED0CAEC0-132B-4C6A-BF08-A80AAA52BC60}"/>
              </a:ext>
            </a:extLst>
          </p:cNvPr>
          <p:cNvPicPr>
            <a:picLocks noChangeAspect="1"/>
          </p:cNvPicPr>
          <p:nvPr/>
        </p:nvPicPr>
        <p:blipFill>
          <a:blip r:embed="rId4"/>
          <a:stretch>
            <a:fillRect/>
          </a:stretch>
        </p:blipFill>
        <p:spPr>
          <a:xfrm>
            <a:off x="1419498" y="4275540"/>
            <a:ext cx="2187213" cy="2348049"/>
          </a:xfrm>
          <a:prstGeom prst="rect">
            <a:avLst/>
          </a:prstGeom>
        </p:spPr>
      </p:pic>
      <p:sp>
        <p:nvSpPr>
          <p:cNvPr id="7" name="Title 1">
            <a:extLst>
              <a:ext uri="{FF2B5EF4-FFF2-40B4-BE49-F238E27FC236}">
                <a16:creationId xmlns:a16="http://schemas.microsoft.com/office/drawing/2014/main" id="{002BE317-EE8D-489E-8B12-133943CF46D5}"/>
              </a:ext>
            </a:extLst>
          </p:cNvPr>
          <p:cNvSpPr txBox="1">
            <a:spLocks/>
          </p:cNvSpPr>
          <p:nvPr/>
        </p:nvSpPr>
        <p:spPr>
          <a:xfrm>
            <a:off x="7263384" y="-214867"/>
            <a:ext cx="3834537" cy="244208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latin typeface="Cooper Black" panose="0208090404030B020404" pitchFamily="18" charset="0"/>
              </a:rPr>
              <a:t>Wales and the Black Atlantic</a:t>
            </a:r>
          </a:p>
        </p:txBody>
      </p:sp>
    </p:spTree>
    <p:extLst>
      <p:ext uri="{BB962C8B-B14F-4D97-AF65-F5344CB8AC3E}">
        <p14:creationId xmlns:p14="http://schemas.microsoft.com/office/powerpoint/2010/main" val="22932753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BEB39-A508-449E-BB8F-7DE858F72665}"/>
              </a:ext>
            </a:extLst>
          </p:cNvPr>
          <p:cNvSpPr>
            <a:spLocks noGrp="1"/>
          </p:cNvSpPr>
          <p:nvPr>
            <p:ph type="title"/>
          </p:nvPr>
        </p:nvSpPr>
        <p:spPr>
          <a:xfrm>
            <a:off x="838200" y="95741"/>
            <a:ext cx="10515600" cy="1325563"/>
          </a:xfrm>
        </p:spPr>
        <p:txBody>
          <a:bodyPr>
            <a:normAutofit/>
          </a:bodyPr>
          <a:lstStyle/>
          <a:p>
            <a:r>
              <a:rPr lang="en-GB" sz="3600" dirty="0">
                <a:ea typeface="+mj-lt"/>
                <a:cs typeface="+mj-lt"/>
              </a:rPr>
              <a:t>Sir Thomas </a:t>
            </a:r>
            <a:r>
              <a:rPr lang="en-GB" sz="3600" dirty="0" err="1">
                <a:ea typeface="+mj-lt"/>
                <a:cs typeface="+mj-lt"/>
              </a:rPr>
              <a:t>Picton</a:t>
            </a:r>
            <a:r>
              <a:rPr lang="en-GB" sz="3600" dirty="0">
                <a:ea typeface="+mj-lt"/>
                <a:cs typeface="+mj-lt"/>
              </a:rPr>
              <a:t> (1758–1815)</a:t>
            </a:r>
            <a:endParaRPr lang="en-US" dirty="0"/>
          </a:p>
          <a:p>
            <a:endParaRPr lang="en-GB" dirty="0"/>
          </a:p>
        </p:txBody>
      </p:sp>
      <p:pic>
        <p:nvPicPr>
          <p:cNvPr id="4" name="Picture 4" descr="A person wearing a suit and tie&#10;&#10;Description automatically generated">
            <a:extLst>
              <a:ext uri="{FF2B5EF4-FFF2-40B4-BE49-F238E27FC236}">
                <a16:creationId xmlns:a16="http://schemas.microsoft.com/office/drawing/2014/main" id="{C1C6A05B-6026-4DE7-B681-77394BF659F4}"/>
              </a:ext>
            </a:extLst>
          </p:cNvPr>
          <p:cNvPicPr>
            <a:picLocks noGrp="1" noChangeAspect="1"/>
          </p:cNvPicPr>
          <p:nvPr>
            <p:ph idx="1"/>
          </p:nvPr>
        </p:nvPicPr>
        <p:blipFill>
          <a:blip r:embed="rId2"/>
          <a:stretch>
            <a:fillRect/>
          </a:stretch>
        </p:blipFill>
        <p:spPr>
          <a:xfrm>
            <a:off x="930171" y="678877"/>
            <a:ext cx="3190072" cy="3917032"/>
          </a:xfrm>
        </p:spPr>
      </p:pic>
      <p:pic>
        <p:nvPicPr>
          <p:cNvPr id="5" name="Picture 5" descr="A picture containing text, book&#10;&#10;Description automatically generated">
            <a:extLst>
              <a:ext uri="{FF2B5EF4-FFF2-40B4-BE49-F238E27FC236}">
                <a16:creationId xmlns:a16="http://schemas.microsoft.com/office/drawing/2014/main" id="{7707B955-C61A-4B86-BD35-32ACABDE2E04}"/>
              </a:ext>
            </a:extLst>
          </p:cNvPr>
          <p:cNvPicPr>
            <a:picLocks noChangeAspect="1"/>
          </p:cNvPicPr>
          <p:nvPr/>
        </p:nvPicPr>
        <p:blipFill>
          <a:blip r:embed="rId3"/>
          <a:stretch>
            <a:fillRect/>
          </a:stretch>
        </p:blipFill>
        <p:spPr>
          <a:xfrm>
            <a:off x="7536726" y="797506"/>
            <a:ext cx="3265715" cy="3137848"/>
          </a:xfrm>
          <a:prstGeom prst="rect">
            <a:avLst/>
          </a:prstGeom>
        </p:spPr>
      </p:pic>
      <p:pic>
        <p:nvPicPr>
          <p:cNvPr id="6" name="Picture 6" descr="A tall building&#10;&#10;Description automatically generated">
            <a:extLst>
              <a:ext uri="{FF2B5EF4-FFF2-40B4-BE49-F238E27FC236}">
                <a16:creationId xmlns:a16="http://schemas.microsoft.com/office/drawing/2014/main" id="{689B454F-4397-433F-8546-C44AAF7FD18A}"/>
              </a:ext>
            </a:extLst>
          </p:cNvPr>
          <p:cNvPicPr>
            <a:picLocks noChangeAspect="1"/>
          </p:cNvPicPr>
          <p:nvPr/>
        </p:nvPicPr>
        <p:blipFill>
          <a:blip r:embed="rId4"/>
          <a:stretch>
            <a:fillRect/>
          </a:stretch>
        </p:blipFill>
        <p:spPr>
          <a:xfrm>
            <a:off x="4610663" y="797506"/>
            <a:ext cx="2105824" cy="3618412"/>
          </a:xfrm>
          <a:prstGeom prst="rect">
            <a:avLst/>
          </a:prstGeom>
        </p:spPr>
      </p:pic>
      <p:pic>
        <p:nvPicPr>
          <p:cNvPr id="7" name="Picture 7" descr="A picture containing bird, tree&#10;&#10;Description automatically generated">
            <a:extLst>
              <a:ext uri="{FF2B5EF4-FFF2-40B4-BE49-F238E27FC236}">
                <a16:creationId xmlns:a16="http://schemas.microsoft.com/office/drawing/2014/main" id="{6E4BD5C0-5FE7-4F12-8A2C-04D37A38A38B}"/>
              </a:ext>
            </a:extLst>
          </p:cNvPr>
          <p:cNvPicPr>
            <a:picLocks noChangeAspect="1"/>
          </p:cNvPicPr>
          <p:nvPr/>
        </p:nvPicPr>
        <p:blipFill>
          <a:blip r:embed="rId5"/>
          <a:stretch>
            <a:fillRect/>
          </a:stretch>
        </p:blipFill>
        <p:spPr>
          <a:xfrm>
            <a:off x="0" y="4791812"/>
            <a:ext cx="7406640" cy="2066188"/>
          </a:xfrm>
          <a:prstGeom prst="rect">
            <a:avLst/>
          </a:prstGeom>
        </p:spPr>
      </p:pic>
      <p:sp>
        <p:nvSpPr>
          <p:cNvPr id="8" name="Title 1">
            <a:extLst>
              <a:ext uri="{FF2B5EF4-FFF2-40B4-BE49-F238E27FC236}">
                <a16:creationId xmlns:a16="http://schemas.microsoft.com/office/drawing/2014/main" id="{B173F43B-73F8-4B37-8156-F8A2FE306B00}"/>
              </a:ext>
            </a:extLst>
          </p:cNvPr>
          <p:cNvSpPr txBox="1">
            <a:spLocks/>
          </p:cNvSpPr>
          <p:nvPr/>
        </p:nvSpPr>
        <p:spPr>
          <a:xfrm>
            <a:off x="8357463" y="4320177"/>
            <a:ext cx="3834537" cy="244208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latin typeface="Cooper Black" panose="0208090404030B020404" pitchFamily="18" charset="0"/>
              </a:rPr>
              <a:t>Wales and the Black Atlantic</a:t>
            </a:r>
          </a:p>
        </p:txBody>
      </p:sp>
    </p:spTree>
    <p:extLst>
      <p:ext uri="{BB962C8B-B14F-4D97-AF65-F5344CB8AC3E}">
        <p14:creationId xmlns:p14="http://schemas.microsoft.com/office/powerpoint/2010/main" val="3283196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88379" y="3788547"/>
            <a:ext cx="2873829" cy="1926771"/>
          </a:xfrm>
        </p:spPr>
        <p:txBody>
          <a:bodyPr>
            <a:normAutofit/>
          </a:bodyPr>
          <a:lstStyle/>
          <a:p>
            <a:r>
              <a:rPr lang="en-GB" sz="2000" dirty="0">
                <a:latin typeface="Calibri Light"/>
              </a:rPr>
              <a:t>Richard Pennant, 1st Baron Penrhyn (1737–1808)</a:t>
            </a:r>
            <a:endParaRPr lang="en-GB" sz="2000" dirty="0">
              <a:latin typeface="Calibri Light"/>
              <a:cs typeface="Calibri Light"/>
            </a:endParaRPr>
          </a:p>
        </p:txBody>
      </p:sp>
      <p:pic>
        <p:nvPicPr>
          <p:cNvPr id="5" name="Content Placeholder 4"/>
          <p:cNvPicPr>
            <a:picLocks noGrp="1" noChangeAspect="1"/>
          </p:cNvPicPr>
          <p:nvPr>
            <p:ph idx="1"/>
          </p:nvPr>
        </p:nvPicPr>
        <p:blipFill>
          <a:blip r:embed="rId2"/>
          <a:stretch>
            <a:fillRect/>
          </a:stretch>
        </p:blipFill>
        <p:spPr>
          <a:xfrm>
            <a:off x="1528679" y="1199423"/>
            <a:ext cx="3605722" cy="2402942"/>
          </a:xfrm>
          <a:prstGeom prst="rect">
            <a:avLst/>
          </a:prstGeom>
        </p:spPr>
      </p:pic>
      <p:pic>
        <p:nvPicPr>
          <p:cNvPr id="4" name="Picture 3"/>
          <p:cNvPicPr>
            <a:picLocks noChangeAspect="1"/>
          </p:cNvPicPr>
          <p:nvPr/>
        </p:nvPicPr>
        <p:blipFill rotWithShape="1">
          <a:blip r:embed="rId3"/>
          <a:srcRect l="12791" t="17516" r="12791" b="63288"/>
          <a:stretch/>
        </p:blipFill>
        <p:spPr>
          <a:xfrm>
            <a:off x="1523999" y="4898"/>
            <a:ext cx="5590904" cy="1194526"/>
          </a:xfrm>
          <a:prstGeom prst="rect">
            <a:avLst/>
          </a:prstGeom>
        </p:spPr>
      </p:pic>
      <p:pic>
        <p:nvPicPr>
          <p:cNvPr id="6" name="Picture 5"/>
          <p:cNvPicPr>
            <a:picLocks noChangeAspect="1"/>
          </p:cNvPicPr>
          <p:nvPr/>
        </p:nvPicPr>
        <p:blipFill>
          <a:blip r:embed="rId4"/>
          <a:stretch>
            <a:fillRect/>
          </a:stretch>
        </p:blipFill>
        <p:spPr>
          <a:xfrm>
            <a:off x="5134028" y="1200708"/>
            <a:ext cx="3261690" cy="2025819"/>
          </a:xfrm>
          <a:prstGeom prst="rect">
            <a:avLst/>
          </a:prstGeom>
        </p:spPr>
      </p:pic>
      <p:pic>
        <p:nvPicPr>
          <p:cNvPr id="7" name="Picture 6"/>
          <p:cNvPicPr>
            <a:picLocks noChangeAspect="1"/>
          </p:cNvPicPr>
          <p:nvPr/>
        </p:nvPicPr>
        <p:blipFill>
          <a:blip r:embed="rId5"/>
          <a:stretch>
            <a:fillRect/>
          </a:stretch>
        </p:blipFill>
        <p:spPr>
          <a:xfrm>
            <a:off x="8399617" y="299633"/>
            <a:ext cx="2172264" cy="2836826"/>
          </a:xfrm>
          <a:prstGeom prst="rect">
            <a:avLst/>
          </a:prstGeom>
        </p:spPr>
      </p:pic>
      <p:pic>
        <p:nvPicPr>
          <p:cNvPr id="8" name="Picture 8" descr="A group of people standing on top of a mountain&#10;&#10;Description automatically generated">
            <a:extLst>
              <a:ext uri="{FF2B5EF4-FFF2-40B4-BE49-F238E27FC236}">
                <a16:creationId xmlns:a16="http://schemas.microsoft.com/office/drawing/2014/main" id="{0575BE86-3385-466A-97B4-29769C487AE6}"/>
              </a:ext>
            </a:extLst>
          </p:cNvPr>
          <p:cNvPicPr>
            <a:picLocks noChangeAspect="1"/>
          </p:cNvPicPr>
          <p:nvPr/>
        </p:nvPicPr>
        <p:blipFill>
          <a:blip r:embed="rId6"/>
          <a:stretch>
            <a:fillRect/>
          </a:stretch>
        </p:blipFill>
        <p:spPr>
          <a:xfrm>
            <a:off x="7114903" y="3721542"/>
            <a:ext cx="3775165" cy="2540892"/>
          </a:xfrm>
          <a:prstGeom prst="rect">
            <a:avLst/>
          </a:prstGeom>
        </p:spPr>
      </p:pic>
      <p:pic>
        <p:nvPicPr>
          <p:cNvPr id="9" name="Picture 9" descr="Two people standing in a dark room&#10;&#10;Description automatically generated">
            <a:extLst>
              <a:ext uri="{FF2B5EF4-FFF2-40B4-BE49-F238E27FC236}">
                <a16:creationId xmlns:a16="http://schemas.microsoft.com/office/drawing/2014/main" id="{8613EF6E-F81D-4E9A-B8D6-66796F9C92A1}"/>
              </a:ext>
            </a:extLst>
          </p:cNvPr>
          <p:cNvPicPr>
            <a:picLocks noChangeAspect="1"/>
          </p:cNvPicPr>
          <p:nvPr/>
        </p:nvPicPr>
        <p:blipFill>
          <a:blip r:embed="rId7"/>
          <a:stretch>
            <a:fillRect/>
          </a:stretch>
        </p:blipFill>
        <p:spPr>
          <a:xfrm>
            <a:off x="729077" y="2929663"/>
            <a:ext cx="2279469" cy="3644538"/>
          </a:xfrm>
          <a:prstGeom prst="rect">
            <a:avLst/>
          </a:prstGeom>
        </p:spPr>
      </p:pic>
    </p:spTree>
    <p:extLst>
      <p:ext uri="{BB962C8B-B14F-4D97-AF65-F5344CB8AC3E}">
        <p14:creationId xmlns:p14="http://schemas.microsoft.com/office/powerpoint/2010/main" val="16445113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7" name="Picture 6"/>
          <p:cNvPicPr>
            <a:picLocks noChangeAspect="1"/>
          </p:cNvPicPr>
          <p:nvPr/>
        </p:nvPicPr>
        <p:blipFill rotWithShape="1">
          <a:blip r:embed="rId3"/>
          <a:srcRect t="10755" b="4733"/>
          <a:stretch/>
        </p:blipFill>
        <p:spPr>
          <a:xfrm>
            <a:off x="1524000" y="0"/>
            <a:ext cx="7315200" cy="4752528"/>
          </a:xfrm>
          <a:prstGeom prst="rect">
            <a:avLst/>
          </a:prstGeom>
        </p:spPr>
      </p:pic>
      <p:sp>
        <p:nvSpPr>
          <p:cNvPr id="9" name="Content Placeholder 8"/>
          <p:cNvSpPr>
            <a:spLocks noGrp="1"/>
          </p:cNvSpPr>
          <p:nvPr>
            <p:ph idx="1"/>
          </p:nvPr>
        </p:nvSpPr>
        <p:spPr>
          <a:xfrm>
            <a:off x="3647728" y="1616931"/>
            <a:ext cx="8229600" cy="3917032"/>
          </a:xfrm>
        </p:spPr>
        <p:txBody>
          <a:bodyPr>
            <a:normAutofit/>
          </a:bodyPr>
          <a:lstStyle/>
          <a:p>
            <a:pPr marL="0" indent="0">
              <a:buNone/>
            </a:pPr>
            <a:r>
              <a:rPr lang="en-GB" sz="2000" dirty="0">
                <a:hlinkClick r:id="rId4"/>
              </a:rPr>
              <a:t>https://www.ucl.ac.uk/lbs</a:t>
            </a:r>
            <a:endParaRPr lang="en-GB" sz="2000" dirty="0"/>
          </a:p>
        </p:txBody>
      </p:sp>
      <p:pic>
        <p:nvPicPr>
          <p:cNvPr id="10" name="Content Placeholder 7"/>
          <p:cNvPicPr>
            <a:picLocks noChangeAspect="1"/>
          </p:cNvPicPr>
          <p:nvPr/>
        </p:nvPicPr>
        <p:blipFill>
          <a:blip r:embed="rId5"/>
          <a:stretch>
            <a:fillRect/>
          </a:stretch>
        </p:blipFill>
        <p:spPr>
          <a:xfrm>
            <a:off x="6744072" y="999392"/>
            <a:ext cx="3903260" cy="4733865"/>
          </a:xfrm>
          <a:prstGeom prst="rect">
            <a:avLst/>
          </a:prstGeom>
        </p:spPr>
      </p:pic>
      <p:pic>
        <p:nvPicPr>
          <p:cNvPr id="3" name="Picture 2"/>
          <p:cNvPicPr>
            <a:picLocks noChangeAspect="1"/>
          </p:cNvPicPr>
          <p:nvPr/>
        </p:nvPicPr>
        <p:blipFill rotWithShape="1">
          <a:blip r:embed="rId6"/>
          <a:srcRect l="6294" t="14660" r="31100" b="14658"/>
          <a:stretch/>
        </p:blipFill>
        <p:spPr>
          <a:xfrm>
            <a:off x="1503462" y="4935092"/>
            <a:ext cx="2267744" cy="1968231"/>
          </a:xfrm>
          <a:prstGeom prst="rect">
            <a:avLst/>
          </a:prstGeom>
        </p:spPr>
      </p:pic>
    </p:spTree>
    <p:extLst>
      <p:ext uri="{BB962C8B-B14F-4D97-AF65-F5344CB8AC3E}">
        <p14:creationId xmlns:p14="http://schemas.microsoft.com/office/powerpoint/2010/main" val="34843384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938CEB3C-C8BF-4B25-9219-C9BD98DCDF23}"/>
              </a:ext>
            </a:extLst>
          </p:cNvPr>
          <p:cNvGraphicFramePr>
            <a:graphicFrameLocks noGrp="1"/>
          </p:cNvGraphicFramePr>
          <p:nvPr>
            <p:extLst>
              <p:ext uri="{D42A27DB-BD31-4B8C-83A1-F6EECF244321}">
                <p14:modId xmlns:p14="http://schemas.microsoft.com/office/powerpoint/2010/main" val="415190326"/>
              </p:ext>
            </p:extLst>
          </p:nvPr>
        </p:nvGraphicFramePr>
        <p:xfrm>
          <a:off x="83128" y="1435593"/>
          <a:ext cx="11908847" cy="5156804"/>
        </p:xfrm>
        <a:graphic>
          <a:graphicData uri="http://schemas.openxmlformats.org/drawingml/2006/table">
            <a:tbl>
              <a:tblPr>
                <a:tableStyleId>{5C22544A-7EE6-4342-B048-85BDC9FD1C3A}</a:tableStyleId>
              </a:tblPr>
              <a:tblGrid>
                <a:gridCol w="4078054">
                  <a:extLst>
                    <a:ext uri="{9D8B030D-6E8A-4147-A177-3AD203B41FA5}">
                      <a16:colId xmlns:a16="http://schemas.microsoft.com/office/drawing/2014/main" val="1821782818"/>
                    </a:ext>
                  </a:extLst>
                </a:gridCol>
                <a:gridCol w="3973837">
                  <a:extLst>
                    <a:ext uri="{9D8B030D-6E8A-4147-A177-3AD203B41FA5}">
                      <a16:colId xmlns:a16="http://schemas.microsoft.com/office/drawing/2014/main" val="2401393725"/>
                    </a:ext>
                  </a:extLst>
                </a:gridCol>
                <a:gridCol w="3856956">
                  <a:extLst>
                    <a:ext uri="{9D8B030D-6E8A-4147-A177-3AD203B41FA5}">
                      <a16:colId xmlns:a16="http://schemas.microsoft.com/office/drawing/2014/main" val="2802046603"/>
                    </a:ext>
                  </a:extLst>
                </a:gridCol>
              </a:tblGrid>
              <a:tr h="277306">
                <a:tc>
                  <a:txBody>
                    <a:bodyPr/>
                    <a:lstStyle/>
                    <a:p>
                      <a:pPr algn="ctr" fontAlgn="b"/>
                      <a:r>
                        <a:rPr lang="en-GB" sz="1800" b="1" u="none" strike="noStrike" dirty="0">
                          <a:effectLst/>
                        </a:rPr>
                        <a:t>Decade</a:t>
                      </a:r>
                      <a:endParaRPr lang="en-GB" sz="1800" b="1" i="0" u="none" strike="noStrike" dirty="0">
                        <a:solidFill>
                          <a:srgbClr val="000000"/>
                        </a:solidFill>
                        <a:effectLst/>
                        <a:latin typeface="Calibri" panose="020F0502020204030204" pitchFamily="34" charset="0"/>
                      </a:endParaRPr>
                    </a:p>
                  </a:txBody>
                  <a:tcPr marL="4396" marR="4396" marT="4396" marB="0" anchor="b">
                    <a:noFill/>
                  </a:tcPr>
                </a:tc>
                <a:tc>
                  <a:txBody>
                    <a:bodyPr/>
                    <a:lstStyle/>
                    <a:p>
                      <a:pPr algn="ctr" fontAlgn="b"/>
                      <a:r>
                        <a:rPr lang="en-GB" sz="1800" b="1" u="none" strike="noStrike">
                          <a:effectLst/>
                        </a:rPr>
                        <a:t>No. African Slaves Embarked</a:t>
                      </a:r>
                      <a:endParaRPr lang="en-GB" sz="1800" b="1" i="0" u="none" strike="noStrike">
                        <a:solidFill>
                          <a:srgbClr val="000000"/>
                        </a:solidFill>
                        <a:effectLst/>
                        <a:latin typeface="Calibri" panose="020F0502020204030204" pitchFamily="34" charset="0"/>
                      </a:endParaRPr>
                    </a:p>
                  </a:txBody>
                  <a:tcPr marL="4396" marR="4396" marT="4396" marB="0" anchor="b">
                    <a:noFill/>
                  </a:tcPr>
                </a:tc>
                <a:tc>
                  <a:txBody>
                    <a:bodyPr/>
                    <a:lstStyle/>
                    <a:p>
                      <a:pPr algn="ctr" fontAlgn="b"/>
                      <a:r>
                        <a:rPr lang="en-GB" sz="1800" b="1" u="none" strike="noStrike" dirty="0">
                          <a:effectLst/>
                        </a:rPr>
                        <a:t>No. African Slaves  Disembarked</a:t>
                      </a:r>
                      <a:endParaRPr lang="en-GB" sz="1800" b="1" i="0" u="none" strike="noStrike" dirty="0">
                        <a:solidFill>
                          <a:srgbClr val="000000"/>
                        </a:solidFill>
                        <a:effectLst/>
                        <a:latin typeface="Calibri" panose="020F0502020204030204" pitchFamily="34" charset="0"/>
                      </a:endParaRPr>
                    </a:p>
                  </a:txBody>
                  <a:tcPr marL="4396" marR="4396" marT="4396" marB="0" anchor="b">
                    <a:noFill/>
                  </a:tcPr>
                </a:tc>
                <a:extLst>
                  <a:ext uri="{0D108BD9-81ED-4DB2-BD59-A6C34878D82A}">
                    <a16:rowId xmlns:a16="http://schemas.microsoft.com/office/drawing/2014/main" val="1508494267"/>
                  </a:ext>
                </a:extLst>
              </a:tr>
              <a:tr h="343367">
                <a:tc>
                  <a:txBody>
                    <a:bodyPr/>
                    <a:lstStyle/>
                    <a:p>
                      <a:pPr algn="ctr" fontAlgn="b"/>
                      <a:r>
                        <a:rPr lang="en-GB" sz="2000" u="none" strike="noStrike" dirty="0">
                          <a:effectLst/>
                        </a:rPr>
                        <a:t>1691-1700</a:t>
                      </a:r>
                      <a:endParaRPr lang="en-GB" sz="2000" b="0" i="0" u="none" strike="noStrike" dirty="0">
                        <a:solidFill>
                          <a:srgbClr val="000000"/>
                        </a:solidFill>
                        <a:effectLst/>
                        <a:latin typeface="Calibri" panose="020F0502020204030204" pitchFamily="34" charset="0"/>
                      </a:endParaRPr>
                    </a:p>
                  </a:txBody>
                  <a:tcPr marL="4396" marR="4396" marT="4396" marB="0" anchor="b">
                    <a:noFill/>
                  </a:tcPr>
                </a:tc>
                <a:tc>
                  <a:txBody>
                    <a:bodyPr/>
                    <a:lstStyle/>
                    <a:p>
                      <a:pPr algn="ctr" fontAlgn="b"/>
                      <a:r>
                        <a:rPr lang="en-GB" sz="2000" u="none" strike="noStrike">
                          <a:effectLst/>
                        </a:rPr>
                        <a:t>1,490</a:t>
                      </a:r>
                      <a:endParaRPr lang="en-GB" sz="2000" b="0" i="0" u="none" strike="noStrike">
                        <a:solidFill>
                          <a:srgbClr val="000000"/>
                        </a:solidFill>
                        <a:effectLst/>
                        <a:latin typeface="Calibri" panose="020F0502020204030204" pitchFamily="34" charset="0"/>
                      </a:endParaRPr>
                    </a:p>
                  </a:txBody>
                  <a:tcPr marL="4396" marR="4396" marT="4396" marB="0" anchor="b">
                    <a:noFill/>
                  </a:tcPr>
                </a:tc>
                <a:tc>
                  <a:txBody>
                    <a:bodyPr/>
                    <a:lstStyle/>
                    <a:p>
                      <a:pPr algn="ctr" fontAlgn="b"/>
                      <a:r>
                        <a:rPr lang="en-GB" sz="2000" u="none" strike="noStrike">
                          <a:effectLst/>
                        </a:rPr>
                        <a:t>1,195</a:t>
                      </a:r>
                      <a:endParaRPr lang="en-GB" sz="2000" b="0" i="0" u="none" strike="noStrike">
                        <a:solidFill>
                          <a:srgbClr val="000000"/>
                        </a:solidFill>
                        <a:effectLst/>
                        <a:latin typeface="Calibri" panose="020F0502020204030204" pitchFamily="34" charset="0"/>
                      </a:endParaRPr>
                    </a:p>
                  </a:txBody>
                  <a:tcPr marL="4396" marR="4396" marT="4396" marB="0" anchor="b">
                    <a:noFill/>
                  </a:tcPr>
                </a:tc>
                <a:extLst>
                  <a:ext uri="{0D108BD9-81ED-4DB2-BD59-A6C34878D82A}">
                    <a16:rowId xmlns:a16="http://schemas.microsoft.com/office/drawing/2014/main" val="1812652353"/>
                  </a:ext>
                </a:extLst>
              </a:tr>
              <a:tr h="343367">
                <a:tc>
                  <a:txBody>
                    <a:bodyPr/>
                    <a:lstStyle/>
                    <a:p>
                      <a:pPr algn="ctr" fontAlgn="b"/>
                      <a:r>
                        <a:rPr lang="en-GB" sz="2000" u="none" strike="noStrike">
                          <a:effectLst/>
                        </a:rPr>
                        <a:t>1701-1710</a:t>
                      </a:r>
                      <a:endParaRPr lang="en-GB" sz="2000" b="0" i="0" u="none" strike="noStrike">
                        <a:solidFill>
                          <a:srgbClr val="000000"/>
                        </a:solidFill>
                        <a:effectLst/>
                        <a:latin typeface="Calibri" panose="020F0502020204030204" pitchFamily="34" charset="0"/>
                      </a:endParaRPr>
                    </a:p>
                  </a:txBody>
                  <a:tcPr marL="4396" marR="4396" marT="4396" marB="0" anchor="b">
                    <a:noFill/>
                  </a:tcPr>
                </a:tc>
                <a:tc>
                  <a:txBody>
                    <a:bodyPr/>
                    <a:lstStyle/>
                    <a:p>
                      <a:pPr algn="ctr" fontAlgn="b"/>
                      <a:r>
                        <a:rPr lang="en-GB" sz="2000" u="none" strike="noStrike" dirty="0">
                          <a:effectLst/>
                        </a:rPr>
                        <a:t>1,260</a:t>
                      </a:r>
                      <a:endParaRPr lang="en-GB" sz="2000" b="0" i="0" u="none" strike="noStrike" dirty="0">
                        <a:solidFill>
                          <a:srgbClr val="000000"/>
                        </a:solidFill>
                        <a:effectLst/>
                        <a:latin typeface="Calibri" panose="020F0502020204030204" pitchFamily="34" charset="0"/>
                      </a:endParaRPr>
                    </a:p>
                  </a:txBody>
                  <a:tcPr marL="4396" marR="4396" marT="4396" marB="0" anchor="b">
                    <a:noFill/>
                  </a:tcPr>
                </a:tc>
                <a:tc>
                  <a:txBody>
                    <a:bodyPr/>
                    <a:lstStyle/>
                    <a:p>
                      <a:pPr algn="ctr" fontAlgn="b"/>
                      <a:r>
                        <a:rPr lang="en-GB" sz="2000" u="none" strike="noStrike">
                          <a:effectLst/>
                        </a:rPr>
                        <a:t>1,015</a:t>
                      </a:r>
                      <a:endParaRPr lang="en-GB" sz="2000" b="0" i="0" u="none" strike="noStrike">
                        <a:solidFill>
                          <a:srgbClr val="000000"/>
                        </a:solidFill>
                        <a:effectLst/>
                        <a:latin typeface="Calibri" panose="020F0502020204030204" pitchFamily="34" charset="0"/>
                      </a:endParaRPr>
                    </a:p>
                  </a:txBody>
                  <a:tcPr marL="4396" marR="4396" marT="4396" marB="0" anchor="b">
                    <a:noFill/>
                  </a:tcPr>
                </a:tc>
                <a:extLst>
                  <a:ext uri="{0D108BD9-81ED-4DB2-BD59-A6C34878D82A}">
                    <a16:rowId xmlns:a16="http://schemas.microsoft.com/office/drawing/2014/main" val="3873678556"/>
                  </a:ext>
                </a:extLst>
              </a:tr>
              <a:tr h="343367">
                <a:tc>
                  <a:txBody>
                    <a:bodyPr/>
                    <a:lstStyle/>
                    <a:p>
                      <a:pPr algn="ctr" fontAlgn="b"/>
                      <a:r>
                        <a:rPr lang="en-GB" sz="2000" u="none" strike="noStrike">
                          <a:effectLst/>
                        </a:rPr>
                        <a:t>1711-1720</a:t>
                      </a:r>
                      <a:endParaRPr lang="en-GB" sz="2000" b="0" i="0" u="none" strike="noStrike">
                        <a:solidFill>
                          <a:srgbClr val="000000"/>
                        </a:solidFill>
                        <a:effectLst/>
                        <a:latin typeface="Calibri" panose="020F0502020204030204" pitchFamily="34" charset="0"/>
                      </a:endParaRPr>
                    </a:p>
                  </a:txBody>
                  <a:tcPr marL="4396" marR="4396" marT="4396" marB="0" anchor="b">
                    <a:noFill/>
                  </a:tcPr>
                </a:tc>
                <a:tc>
                  <a:txBody>
                    <a:bodyPr/>
                    <a:lstStyle/>
                    <a:p>
                      <a:pPr algn="ctr" fontAlgn="b"/>
                      <a:r>
                        <a:rPr lang="en-GB" sz="2000" u="none" strike="noStrike" dirty="0">
                          <a:effectLst/>
                        </a:rPr>
                        <a:t>11,422</a:t>
                      </a:r>
                      <a:endParaRPr lang="en-GB" sz="2000" b="0" i="0" u="none" strike="noStrike" dirty="0">
                        <a:solidFill>
                          <a:srgbClr val="000000"/>
                        </a:solidFill>
                        <a:effectLst/>
                        <a:latin typeface="Calibri" panose="020F0502020204030204" pitchFamily="34" charset="0"/>
                      </a:endParaRPr>
                    </a:p>
                  </a:txBody>
                  <a:tcPr marL="4396" marR="4396" marT="4396" marB="0" anchor="b">
                    <a:noFill/>
                  </a:tcPr>
                </a:tc>
                <a:tc>
                  <a:txBody>
                    <a:bodyPr/>
                    <a:lstStyle/>
                    <a:p>
                      <a:pPr algn="ctr" fontAlgn="b"/>
                      <a:r>
                        <a:rPr lang="en-GB" sz="2000" u="none" strike="noStrike">
                          <a:effectLst/>
                        </a:rPr>
                        <a:t>9,389</a:t>
                      </a:r>
                      <a:endParaRPr lang="en-GB" sz="2000" b="0" i="0" u="none" strike="noStrike">
                        <a:solidFill>
                          <a:srgbClr val="000000"/>
                        </a:solidFill>
                        <a:effectLst/>
                        <a:latin typeface="Calibri" panose="020F0502020204030204" pitchFamily="34" charset="0"/>
                      </a:endParaRPr>
                    </a:p>
                  </a:txBody>
                  <a:tcPr marL="4396" marR="4396" marT="4396" marB="0" anchor="b">
                    <a:noFill/>
                  </a:tcPr>
                </a:tc>
                <a:extLst>
                  <a:ext uri="{0D108BD9-81ED-4DB2-BD59-A6C34878D82A}">
                    <a16:rowId xmlns:a16="http://schemas.microsoft.com/office/drawing/2014/main" val="2938408803"/>
                  </a:ext>
                </a:extLst>
              </a:tr>
              <a:tr h="343367">
                <a:tc>
                  <a:txBody>
                    <a:bodyPr/>
                    <a:lstStyle/>
                    <a:p>
                      <a:pPr algn="ctr" fontAlgn="b"/>
                      <a:r>
                        <a:rPr lang="en-GB" sz="2000" u="none" strike="noStrike">
                          <a:effectLst/>
                        </a:rPr>
                        <a:t>1721-1730</a:t>
                      </a:r>
                      <a:endParaRPr lang="en-GB" sz="2000" b="0" i="0" u="none" strike="noStrike">
                        <a:solidFill>
                          <a:srgbClr val="000000"/>
                        </a:solidFill>
                        <a:effectLst/>
                        <a:latin typeface="Calibri" panose="020F0502020204030204" pitchFamily="34" charset="0"/>
                      </a:endParaRPr>
                    </a:p>
                  </a:txBody>
                  <a:tcPr marL="4396" marR="4396" marT="4396" marB="0" anchor="b">
                    <a:noFill/>
                  </a:tcPr>
                </a:tc>
                <a:tc>
                  <a:txBody>
                    <a:bodyPr/>
                    <a:lstStyle/>
                    <a:p>
                      <a:pPr algn="ctr" fontAlgn="b"/>
                      <a:r>
                        <a:rPr lang="en-GB" sz="2000" u="none" strike="noStrike">
                          <a:effectLst/>
                        </a:rPr>
                        <a:t>9,932</a:t>
                      </a:r>
                      <a:endParaRPr lang="en-GB" sz="2000" b="0" i="0" u="none" strike="noStrike">
                        <a:solidFill>
                          <a:srgbClr val="000000"/>
                        </a:solidFill>
                        <a:effectLst/>
                        <a:latin typeface="Calibri" panose="020F0502020204030204" pitchFamily="34" charset="0"/>
                      </a:endParaRPr>
                    </a:p>
                  </a:txBody>
                  <a:tcPr marL="4396" marR="4396" marT="4396" marB="0" anchor="b">
                    <a:noFill/>
                  </a:tcPr>
                </a:tc>
                <a:tc>
                  <a:txBody>
                    <a:bodyPr/>
                    <a:lstStyle/>
                    <a:p>
                      <a:pPr algn="ctr" fontAlgn="b"/>
                      <a:r>
                        <a:rPr lang="en-GB" sz="2000" u="none" strike="noStrike" dirty="0">
                          <a:effectLst/>
                        </a:rPr>
                        <a:t>8,049</a:t>
                      </a:r>
                      <a:endParaRPr lang="en-GB" sz="2000" b="0" i="0" u="none" strike="noStrike" dirty="0">
                        <a:solidFill>
                          <a:srgbClr val="000000"/>
                        </a:solidFill>
                        <a:effectLst/>
                        <a:latin typeface="Calibri" panose="020F0502020204030204" pitchFamily="34" charset="0"/>
                      </a:endParaRPr>
                    </a:p>
                  </a:txBody>
                  <a:tcPr marL="4396" marR="4396" marT="4396" marB="0" anchor="b">
                    <a:noFill/>
                  </a:tcPr>
                </a:tc>
                <a:extLst>
                  <a:ext uri="{0D108BD9-81ED-4DB2-BD59-A6C34878D82A}">
                    <a16:rowId xmlns:a16="http://schemas.microsoft.com/office/drawing/2014/main" val="4099688762"/>
                  </a:ext>
                </a:extLst>
              </a:tr>
              <a:tr h="343367">
                <a:tc>
                  <a:txBody>
                    <a:bodyPr/>
                    <a:lstStyle/>
                    <a:p>
                      <a:pPr algn="ctr" fontAlgn="b"/>
                      <a:r>
                        <a:rPr lang="en-GB" sz="2000" u="none" strike="noStrike">
                          <a:effectLst/>
                        </a:rPr>
                        <a:t>1731-1740</a:t>
                      </a:r>
                      <a:endParaRPr lang="en-GB" sz="2000" b="0" i="0" u="none" strike="noStrike">
                        <a:solidFill>
                          <a:srgbClr val="000000"/>
                        </a:solidFill>
                        <a:effectLst/>
                        <a:latin typeface="Calibri" panose="020F0502020204030204" pitchFamily="34" charset="0"/>
                      </a:endParaRPr>
                    </a:p>
                  </a:txBody>
                  <a:tcPr marL="4396" marR="4396" marT="4396" marB="0" anchor="b">
                    <a:noFill/>
                  </a:tcPr>
                </a:tc>
                <a:tc>
                  <a:txBody>
                    <a:bodyPr/>
                    <a:lstStyle/>
                    <a:p>
                      <a:pPr algn="ctr" fontAlgn="b"/>
                      <a:r>
                        <a:rPr lang="en-GB" sz="2000" u="none" strike="noStrike" dirty="0">
                          <a:effectLst/>
                        </a:rPr>
                        <a:t>50,597</a:t>
                      </a:r>
                      <a:endParaRPr lang="en-GB" sz="2000" b="0" i="0" u="none" strike="noStrike" dirty="0">
                        <a:solidFill>
                          <a:srgbClr val="000000"/>
                        </a:solidFill>
                        <a:effectLst/>
                        <a:latin typeface="Calibri" panose="020F0502020204030204" pitchFamily="34" charset="0"/>
                      </a:endParaRPr>
                    </a:p>
                  </a:txBody>
                  <a:tcPr marL="4396" marR="4396" marT="4396" marB="0" anchor="b">
                    <a:noFill/>
                  </a:tcPr>
                </a:tc>
                <a:tc>
                  <a:txBody>
                    <a:bodyPr/>
                    <a:lstStyle/>
                    <a:p>
                      <a:pPr algn="ctr" fontAlgn="b"/>
                      <a:r>
                        <a:rPr lang="en-GB" sz="2000" u="none" strike="noStrike" dirty="0">
                          <a:effectLst/>
                        </a:rPr>
                        <a:t>42,387</a:t>
                      </a:r>
                      <a:endParaRPr lang="en-GB" sz="2000" b="0" i="0" u="none" strike="noStrike" dirty="0">
                        <a:solidFill>
                          <a:srgbClr val="000000"/>
                        </a:solidFill>
                        <a:effectLst/>
                        <a:latin typeface="Calibri" panose="020F0502020204030204" pitchFamily="34" charset="0"/>
                      </a:endParaRPr>
                    </a:p>
                  </a:txBody>
                  <a:tcPr marL="4396" marR="4396" marT="4396" marB="0" anchor="b">
                    <a:noFill/>
                  </a:tcPr>
                </a:tc>
                <a:extLst>
                  <a:ext uri="{0D108BD9-81ED-4DB2-BD59-A6C34878D82A}">
                    <a16:rowId xmlns:a16="http://schemas.microsoft.com/office/drawing/2014/main" val="4064136673"/>
                  </a:ext>
                </a:extLst>
              </a:tr>
              <a:tr h="410554">
                <a:tc>
                  <a:txBody>
                    <a:bodyPr/>
                    <a:lstStyle/>
                    <a:p>
                      <a:pPr algn="ctr" fontAlgn="b"/>
                      <a:r>
                        <a:rPr lang="en-GB" sz="2000" u="none" strike="noStrike">
                          <a:effectLst/>
                        </a:rPr>
                        <a:t>1741-1750</a:t>
                      </a:r>
                      <a:endParaRPr lang="en-GB" sz="2000" b="0" i="0" u="none" strike="noStrike">
                        <a:solidFill>
                          <a:srgbClr val="000000"/>
                        </a:solidFill>
                        <a:effectLst/>
                        <a:latin typeface="Calibri" panose="020F0502020204030204" pitchFamily="34" charset="0"/>
                      </a:endParaRPr>
                    </a:p>
                  </a:txBody>
                  <a:tcPr marL="4396" marR="4396" marT="4396" marB="0" anchor="b">
                    <a:noFill/>
                  </a:tcPr>
                </a:tc>
                <a:tc>
                  <a:txBody>
                    <a:bodyPr/>
                    <a:lstStyle/>
                    <a:p>
                      <a:pPr algn="ctr" fontAlgn="b"/>
                      <a:r>
                        <a:rPr lang="en-GB" sz="2000" u="none" strike="noStrike">
                          <a:effectLst/>
                        </a:rPr>
                        <a:t>70,917</a:t>
                      </a:r>
                      <a:endParaRPr lang="en-GB" sz="2000" b="0" i="0" u="none" strike="noStrike">
                        <a:solidFill>
                          <a:srgbClr val="000000"/>
                        </a:solidFill>
                        <a:effectLst/>
                        <a:latin typeface="Calibri" panose="020F0502020204030204" pitchFamily="34" charset="0"/>
                      </a:endParaRPr>
                    </a:p>
                  </a:txBody>
                  <a:tcPr marL="4396" marR="4396" marT="4396" marB="0" anchor="b">
                    <a:noFill/>
                  </a:tcPr>
                </a:tc>
                <a:tc>
                  <a:txBody>
                    <a:bodyPr/>
                    <a:lstStyle/>
                    <a:p>
                      <a:pPr algn="ctr" fontAlgn="b"/>
                      <a:r>
                        <a:rPr lang="en-GB" sz="2000" u="none" strike="noStrike" dirty="0">
                          <a:effectLst/>
                        </a:rPr>
                        <a:t>58,185</a:t>
                      </a:r>
                      <a:endParaRPr lang="en-GB" sz="2000" b="0" i="0" u="none" strike="noStrike" dirty="0">
                        <a:solidFill>
                          <a:srgbClr val="000000"/>
                        </a:solidFill>
                        <a:effectLst/>
                        <a:latin typeface="Calibri" panose="020F0502020204030204" pitchFamily="34" charset="0"/>
                      </a:endParaRPr>
                    </a:p>
                  </a:txBody>
                  <a:tcPr marL="4396" marR="4396" marT="4396" marB="0" anchor="b">
                    <a:noFill/>
                  </a:tcPr>
                </a:tc>
                <a:extLst>
                  <a:ext uri="{0D108BD9-81ED-4DB2-BD59-A6C34878D82A}">
                    <a16:rowId xmlns:a16="http://schemas.microsoft.com/office/drawing/2014/main" val="2397184393"/>
                  </a:ext>
                </a:extLst>
              </a:tr>
              <a:tr h="343367">
                <a:tc>
                  <a:txBody>
                    <a:bodyPr/>
                    <a:lstStyle/>
                    <a:p>
                      <a:pPr algn="ctr" fontAlgn="b"/>
                      <a:r>
                        <a:rPr lang="en-GB" sz="2000" u="none" strike="noStrike">
                          <a:effectLst/>
                        </a:rPr>
                        <a:t>1751-1760</a:t>
                      </a:r>
                      <a:endParaRPr lang="en-GB" sz="2000" b="0" i="0" u="none" strike="noStrike">
                        <a:solidFill>
                          <a:srgbClr val="000000"/>
                        </a:solidFill>
                        <a:effectLst/>
                        <a:latin typeface="Calibri" panose="020F0502020204030204" pitchFamily="34" charset="0"/>
                      </a:endParaRPr>
                    </a:p>
                  </a:txBody>
                  <a:tcPr marL="4396" marR="4396" marT="4396" marB="0" anchor="b">
                    <a:noFill/>
                  </a:tcPr>
                </a:tc>
                <a:tc>
                  <a:txBody>
                    <a:bodyPr/>
                    <a:lstStyle/>
                    <a:p>
                      <a:pPr algn="ctr" fontAlgn="b"/>
                      <a:r>
                        <a:rPr lang="en-GB" sz="2000" u="none" strike="noStrike">
                          <a:effectLst/>
                        </a:rPr>
                        <a:t>129,978</a:t>
                      </a:r>
                      <a:endParaRPr lang="en-GB" sz="2000" b="0" i="0" u="none" strike="noStrike">
                        <a:solidFill>
                          <a:srgbClr val="000000"/>
                        </a:solidFill>
                        <a:effectLst/>
                        <a:latin typeface="Calibri" panose="020F0502020204030204" pitchFamily="34" charset="0"/>
                      </a:endParaRPr>
                    </a:p>
                  </a:txBody>
                  <a:tcPr marL="4396" marR="4396" marT="4396" marB="0" anchor="b">
                    <a:noFill/>
                  </a:tcPr>
                </a:tc>
                <a:tc>
                  <a:txBody>
                    <a:bodyPr/>
                    <a:lstStyle/>
                    <a:p>
                      <a:pPr algn="ctr" fontAlgn="b"/>
                      <a:r>
                        <a:rPr lang="en-GB" sz="2000" u="none" strike="noStrike" dirty="0">
                          <a:effectLst/>
                        </a:rPr>
                        <a:t>108,692</a:t>
                      </a:r>
                      <a:endParaRPr lang="en-GB" sz="2000" b="0" i="0" u="none" strike="noStrike" dirty="0">
                        <a:solidFill>
                          <a:srgbClr val="000000"/>
                        </a:solidFill>
                        <a:effectLst/>
                        <a:latin typeface="Calibri" panose="020F0502020204030204" pitchFamily="34" charset="0"/>
                      </a:endParaRPr>
                    </a:p>
                  </a:txBody>
                  <a:tcPr marL="4396" marR="4396" marT="4396" marB="0" anchor="b">
                    <a:noFill/>
                  </a:tcPr>
                </a:tc>
                <a:extLst>
                  <a:ext uri="{0D108BD9-81ED-4DB2-BD59-A6C34878D82A}">
                    <a16:rowId xmlns:a16="http://schemas.microsoft.com/office/drawing/2014/main" val="1277340449"/>
                  </a:ext>
                </a:extLst>
              </a:tr>
              <a:tr h="343367">
                <a:tc>
                  <a:txBody>
                    <a:bodyPr/>
                    <a:lstStyle/>
                    <a:p>
                      <a:pPr algn="ctr" fontAlgn="b"/>
                      <a:r>
                        <a:rPr lang="en-GB" sz="2000" u="none" strike="noStrike">
                          <a:effectLst/>
                        </a:rPr>
                        <a:t>1761-1770</a:t>
                      </a:r>
                      <a:endParaRPr lang="en-GB" sz="2000" b="0" i="0" u="none" strike="noStrike">
                        <a:solidFill>
                          <a:srgbClr val="000000"/>
                        </a:solidFill>
                        <a:effectLst/>
                        <a:latin typeface="Calibri" panose="020F0502020204030204" pitchFamily="34" charset="0"/>
                      </a:endParaRPr>
                    </a:p>
                  </a:txBody>
                  <a:tcPr marL="4396" marR="4396" marT="4396" marB="0" anchor="b">
                    <a:noFill/>
                  </a:tcPr>
                </a:tc>
                <a:tc>
                  <a:txBody>
                    <a:bodyPr/>
                    <a:lstStyle/>
                    <a:p>
                      <a:pPr algn="ctr" fontAlgn="b"/>
                      <a:r>
                        <a:rPr lang="en-GB" sz="2000" u="none" strike="noStrike">
                          <a:effectLst/>
                        </a:rPr>
                        <a:t>181,353</a:t>
                      </a:r>
                      <a:endParaRPr lang="en-GB" sz="2000" b="0" i="0" u="none" strike="noStrike">
                        <a:solidFill>
                          <a:srgbClr val="000000"/>
                        </a:solidFill>
                        <a:effectLst/>
                        <a:latin typeface="Calibri" panose="020F0502020204030204" pitchFamily="34" charset="0"/>
                      </a:endParaRPr>
                    </a:p>
                  </a:txBody>
                  <a:tcPr marL="4396" marR="4396" marT="4396" marB="0" anchor="b">
                    <a:noFill/>
                  </a:tcPr>
                </a:tc>
                <a:tc>
                  <a:txBody>
                    <a:bodyPr/>
                    <a:lstStyle/>
                    <a:p>
                      <a:pPr algn="ctr" fontAlgn="b"/>
                      <a:r>
                        <a:rPr lang="en-GB" sz="2000" u="none" strike="noStrike" dirty="0">
                          <a:effectLst/>
                        </a:rPr>
                        <a:t>147,949</a:t>
                      </a:r>
                      <a:endParaRPr lang="en-GB" sz="2000" b="0" i="0" u="none" strike="noStrike" dirty="0">
                        <a:solidFill>
                          <a:srgbClr val="000000"/>
                        </a:solidFill>
                        <a:effectLst/>
                        <a:latin typeface="Calibri" panose="020F0502020204030204" pitchFamily="34" charset="0"/>
                      </a:endParaRPr>
                    </a:p>
                  </a:txBody>
                  <a:tcPr marL="4396" marR="4396" marT="4396" marB="0" anchor="b">
                    <a:noFill/>
                  </a:tcPr>
                </a:tc>
                <a:extLst>
                  <a:ext uri="{0D108BD9-81ED-4DB2-BD59-A6C34878D82A}">
                    <a16:rowId xmlns:a16="http://schemas.microsoft.com/office/drawing/2014/main" val="2412816284"/>
                  </a:ext>
                </a:extLst>
              </a:tr>
              <a:tr h="343367">
                <a:tc>
                  <a:txBody>
                    <a:bodyPr/>
                    <a:lstStyle/>
                    <a:p>
                      <a:pPr algn="ctr" fontAlgn="b"/>
                      <a:r>
                        <a:rPr lang="en-GB" sz="2000" u="none" strike="noStrike">
                          <a:effectLst/>
                        </a:rPr>
                        <a:t>1771-1780</a:t>
                      </a:r>
                      <a:endParaRPr lang="en-GB" sz="2000" b="0" i="0" u="none" strike="noStrike">
                        <a:solidFill>
                          <a:srgbClr val="000000"/>
                        </a:solidFill>
                        <a:effectLst/>
                        <a:latin typeface="Calibri" panose="020F0502020204030204" pitchFamily="34" charset="0"/>
                      </a:endParaRPr>
                    </a:p>
                  </a:txBody>
                  <a:tcPr marL="4396" marR="4396" marT="4396" marB="0" anchor="b">
                    <a:noFill/>
                  </a:tcPr>
                </a:tc>
                <a:tc>
                  <a:txBody>
                    <a:bodyPr/>
                    <a:lstStyle/>
                    <a:p>
                      <a:pPr algn="ctr" fontAlgn="b"/>
                      <a:r>
                        <a:rPr lang="en-GB" sz="2000" u="none" strike="noStrike">
                          <a:effectLst/>
                        </a:rPr>
                        <a:t>171,535</a:t>
                      </a:r>
                      <a:endParaRPr lang="en-GB" sz="2000" b="0" i="0" u="none" strike="noStrike">
                        <a:solidFill>
                          <a:srgbClr val="000000"/>
                        </a:solidFill>
                        <a:effectLst/>
                        <a:latin typeface="Calibri" panose="020F0502020204030204" pitchFamily="34" charset="0"/>
                      </a:endParaRPr>
                    </a:p>
                  </a:txBody>
                  <a:tcPr marL="4396" marR="4396" marT="4396" marB="0" anchor="b">
                    <a:noFill/>
                  </a:tcPr>
                </a:tc>
                <a:tc>
                  <a:txBody>
                    <a:bodyPr/>
                    <a:lstStyle/>
                    <a:p>
                      <a:pPr algn="ctr" fontAlgn="b"/>
                      <a:r>
                        <a:rPr lang="en-GB" sz="2000" u="none" strike="noStrike" dirty="0">
                          <a:effectLst/>
                        </a:rPr>
                        <a:t>144,394</a:t>
                      </a:r>
                      <a:endParaRPr lang="en-GB" sz="2000" b="0" i="0" u="none" strike="noStrike" dirty="0">
                        <a:solidFill>
                          <a:srgbClr val="000000"/>
                        </a:solidFill>
                        <a:effectLst/>
                        <a:latin typeface="Calibri" panose="020F0502020204030204" pitchFamily="34" charset="0"/>
                      </a:endParaRPr>
                    </a:p>
                  </a:txBody>
                  <a:tcPr marL="4396" marR="4396" marT="4396" marB="0" anchor="b">
                    <a:noFill/>
                  </a:tcPr>
                </a:tc>
                <a:extLst>
                  <a:ext uri="{0D108BD9-81ED-4DB2-BD59-A6C34878D82A}">
                    <a16:rowId xmlns:a16="http://schemas.microsoft.com/office/drawing/2014/main" val="1510977534"/>
                  </a:ext>
                </a:extLst>
              </a:tr>
              <a:tr h="343367">
                <a:tc>
                  <a:txBody>
                    <a:bodyPr/>
                    <a:lstStyle/>
                    <a:p>
                      <a:pPr algn="ctr" fontAlgn="b"/>
                      <a:r>
                        <a:rPr lang="en-GB" sz="2000" u="none" strike="noStrike">
                          <a:effectLst/>
                        </a:rPr>
                        <a:t>1781-1790</a:t>
                      </a:r>
                      <a:endParaRPr lang="en-GB" sz="2000" b="0" i="0" u="none" strike="noStrike">
                        <a:solidFill>
                          <a:srgbClr val="000000"/>
                        </a:solidFill>
                        <a:effectLst/>
                        <a:latin typeface="Calibri" panose="020F0502020204030204" pitchFamily="34" charset="0"/>
                      </a:endParaRPr>
                    </a:p>
                  </a:txBody>
                  <a:tcPr marL="4396" marR="4396" marT="4396" marB="0" anchor="b">
                    <a:noFill/>
                  </a:tcPr>
                </a:tc>
                <a:tc>
                  <a:txBody>
                    <a:bodyPr/>
                    <a:lstStyle/>
                    <a:p>
                      <a:pPr algn="ctr" fontAlgn="b"/>
                      <a:r>
                        <a:rPr lang="en-GB" sz="2000" u="none" strike="noStrike">
                          <a:effectLst/>
                        </a:rPr>
                        <a:t>197,998</a:t>
                      </a:r>
                      <a:endParaRPr lang="en-GB" sz="2000" b="0" i="0" u="none" strike="noStrike">
                        <a:solidFill>
                          <a:srgbClr val="000000"/>
                        </a:solidFill>
                        <a:effectLst/>
                        <a:latin typeface="Calibri" panose="020F0502020204030204" pitchFamily="34" charset="0"/>
                      </a:endParaRPr>
                    </a:p>
                  </a:txBody>
                  <a:tcPr marL="4396" marR="4396" marT="4396" marB="0" anchor="b">
                    <a:noFill/>
                  </a:tcPr>
                </a:tc>
                <a:tc>
                  <a:txBody>
                    <a:bodyPr/>
                    <a:lstStyle/>
                    <a:p>
                      <a:pPr algn="ctr" fontAlgn="b"/>
                      <a:r>
                        <a:rPr lang="en-GB" sz="2000" u="none" strike="noStrike" dirty="0">
                          <a:effectLst/>
                        </a:rPr>
                        <a:t>176,610</a:t>
                      </a:r>
                      <a:endParaRPr lang="en-GB" sz="2000" b="0" i="0" u="none" strike="noStrike" dirty="0">
                        <a:solidFill>
                          <a:srgbClr val="000000"/>
                        </a:solidFill>
                        <a:effectLst/>
                        <a:latin typeface="Calibri" panose="020F0502020204030204" pitchFamily="34" charset="0"/>
                      </a:endParaRPr>
                    </a:p>
                  </a:txBody>
                  <a:tcPr marL="4396" marR="4396" marT="4396" marB="0" anchor="b">
                    <a:noFill/>
                  </a:tcPr>
                </a:tc>
                <a:extLst>
                  <a:ext uri="{0D108BD9-81ED-4DB2-BD59-A6C34878D82A}">
                    <a16:rowId xmlns:a16="http://schemas.microsoft.com/office/drawing/2014/main" val="1168403499"/>
                  </a:ext>
                </a:extLst>
              </a:tr>
              <a:tr h="415472">
                <a:tc>
                  <a:txBody>
                    <a:bodyPr/>
                    <a:lstStyle/>
                    <a:p>
                      <a:pPr algn="ctr" fontAlgn="b"/>
                      <a:r>
                        <a:rPr lang="en-GB" sz="2000" u="none" strike="noStrike">
                          <a:effectLst/>
                        </a:rPr>
                        <a:t>1791-1800</a:t>
                      </a:r>
                      <a:endParaRPr lang="en-GB" sz="2000" b="0" i="0" u="none" strike="noStrike">
                        <a:solidFill>
                          <a:srgbClr val="000000"/>
                        </a:solidFill>
                        <a:effectLst/>
                        <a:latin typeface="Calibri" panose="020F0502020204030204" pitchFamily="34" charset="0"/>
                      </a:endParaRPr>
                    </a:p>
                  </a:txBody>
                  <a:tcPr marL="4396" marR="4396" marT="4396" marB="0" anchor="b">
                    <a:noFill/>
                  </a:tcPr>
                </a:tc>
                <a:tc>
                  <a:txBody>
                    <a:bodyPr/>
                    <a:lstStyle/>
                    <a:p>
                      <a:pPr algn="ctr" fontAlgn="b"/>
                      <a:r>
                        <a:rPr lang="en-GB" sz="2000" u="none" strike="noStrike">
                          <a:effectLst/>
                        </a:rPr>
                        <a:t>290,924</a:t>
                      </a:r>
                      <a:endParaRPr lang="en-GB" sz="2000" b="0" i="0" u="none" strike="noStrike">
                        <a:solidFill>
                          <a:srgbClr val="000000"/>
                        </a:solidFill>
                        <a:effectLst/>
                        <a:latin typeface="Calibri" panose="020F0502020204030204" pitchFamily="34" charset="0"/>
                      </a:endParaRPr>
                    </a:p>
                  </a:txBody>
                  <a:tcPr marL="4396" marR="4396" marT="4396" marB="0" anchor="b">
                    <a:noFill/>
                  </a:tcPr>
                </a:tc>
                <a:tc>
                  <a:txBody>
                    <a:bodyPr/>
                    <a:lstStyle/>
                    <a:p>
                      <a:pPr algn="ctr" fontAlgn="b"/>
                      <a:r>
                        <a:rPr lang="en-GB" sz="2000" u="none" strike="noStrike" dirty="0">
                          <a:effectLst/>
                        </a:rPr>
                        <a:t>264,059</a:t>
                      </a:r>
                      <a:endParaRPr lang="en-GB" sz="2000" b="0" i="0" u="none" strike="noStrike" dirty="0">
                        <a:solidFill>
                          <a:srgbClr val="000000"/>
                        </a:solidFill>
                        <a:effectLst/>
                        <a:latin typeface="Calibri" panose="020F0502020204030204" pitchFamily="34" charset="0"/>
                      </a:endParaRPr>
                    </a:p>
                  </a:txBody>
                  <a:tcPr marL="4396" marR="4396" marT="4396" marB="0" anchor="b">
                    <a:noFill/>
                  </a:tcPr>
                </a:tc>
                <a:extLst>
                  <a:ext uri="{0D108BD9-81ED-4DB2-BD59-A6C34878D82A}">
                    <a16:rowId xmlns:a16="http://schemas.microsoft.com/office/drawing/2014/main" val="539277664"/>
                  </a:ext>
                </a:extLst>
              </a:tr>
              <a:tr h="343367">
                <a:tc>
                  <a:txBody>
                    <a:bodyPr/>
                    <a:lstStyle/>
                    <a:p>
                      <a:pPr algn="ctr" fontAlgn="b"/>
                      <a:r>
                        <a:rPr lang="en-GB" sz="2000" u="none" strike="noStrike">
                          <a:effectLst/>
                        </a:rPr>
                        <a:t>1801-1810</a:t>
                      </a:r>
                      <a:endParaRPr lang="en-GB" sz="2000" b="0" i="0" u="none" strike="noStrike">
                        <a:solidFill>
                          <a:srgbClr val="000000"/>
                        </a:solidFill>
                        <a:effectLst/>
                        <a:latin typeface="Calibri" panose="020F0502020204030204" pitchFamily="34" charset="0"/>
                      </a:endParaRPr>
                    </a:p>
                  </a:txBody>
                  <a:tcPr marL="4396" marR="4396" marT="4396" marB="0" anchor="b">
                    <a:noFill/>
                  </a:tcPr>
                </a:tc>
                <a:tc>
                  <a:txBody>
                    <a:bodyPr/>
                    <a:lstStyle/>
                    <a:p>
                      <a:pPr algn="ctr" fontAlgn="b"/>
                      <a:r>
                        <a:rPr lang="en-GB" sz="2000" u="none" strike="noStrike">
                          <a:effectLst/>
                        </a:rPr>
                        <a:t>219,973</a:t>
                      </a:r>
                      <a:endParaRPr lang="en-GB" sz="2000" b="0" i="0" u="none" strike="noStrike">
                        <a:solidFill>
                          <a:srgbClr val="000000"/>
                        </a:solidFill>
                        <a:effectLst/>
                        <a:latin typeface="Calibri" panose="020F0502020204030204" pitchFamily="34" charset="0"/>
                      </a:endParaRPr>
                    </a:p>
                  </a:txBody>
                  <a:tcPr marL="4396" marR="4396" marT="4396" marB="0" anchor="b">
                    <a:noFill/>
                  </a:tcPr>
                </a:tc>
                <a:tc>
                  <a:txBody>
                    <a:bodyPr/>
                    <a:lstStyle/>
                    <a:p>
                      <a:pPr algn="ctr" fontAlgn="b"/>
                      <a:r>
                        <a:rPr lang="en-GB" sz="2000" u="none" strike="noStrike" dirty="0">
                          <a:effectLst/>
                        </a:rPr>
                        <a:t>196,139</a:t>
                      </a:r>
                      <a:endParaRPr lang="en-GB" sz="2000" b="0" i="0" u="none" strike="noStrike" dirty="0">
                        <a:solidFill>
                          <a:srgbClr val="000000"/>
                        </a:solidFill>
                        <a:effectLst/>
                        <a:latin typeface="Calibri" panose="020F0502020204030204" pitchFamily="34" charset="0"/>
                      </a:endParaRPr>
                    </a:p>
                  </a:txBody>
                  <a:tcPr marL="4396" marR="4396" marT="4396" marB="0" anchor="b">
                    <a:noFill/>
                  </a:tcPr>
                </a:tc>
                <a:extLst>
                  <a:ext uri="{0D108BD9-81ED-4DB2-BD59-A6C34878D82A}">
                    <a16:rowId xmlns:a16="http://schemas.microsoft.com/office/drawing/2014/main" val="3514940655"/>
                  </a:ext>
                </a:extLst>
              </a:tr>
              <a:tr h="249970">
                <a:tc>
                  <a:txBody>
                    <a:bodyPr/>
                    <a:lstStyle/>
                    <a:p>
                      <a:pPr algn="ctr" fontAlgn="b"/>
                      <a:r>
                        <a:rPr lang="en-GB" sz="2000" u="none" strike="noStrike" dirty="0">
                          <a:effectLst/>
                        </a:rPr>
                        <a:t>1811-1820</a:t>
                      </a:r>
                      <a:endParaRPr lang="en-GB" sz="2000" b="0" i="0" u="none" strike="noStrike" dirty="0">
                        <a:solidFill>
                          <a:srgbClr val="000000"/>
                        </a:solidFill>
                        <a:effectLst/>
                        <a:latin typeface="Calibri" panose="020F0502020204030204" pitchFamily="34" charset="0"/>
                      </a:endParaRPr>
                    </a:p>
                  </a:txBody>
                  <a:tcPr marL="4396" marR="4396" marT="4396" marB="0" anchor="b">
                    <a:noFill/>
                  </a:tcPr>
                </a:tc>
                <a:tc>
                  <a:txBody>
                    <a:bodyPr/>
                    <a:lstStyle/>
                    <a:p>
                      <a:pPr algn="ctr" fontAlgn="b"/>
                      <a:r>
                        <a:rPr lang="en-GB" sz="2000" u="none" strike="noStrike">
                          <a:effectLst/>
                        </a:rPr>
                        <a:t>151</a:t>
                      </a:r>
                      <a:endParaRPr lang="en-GB" sz="2000" b="0" i="0" u="none" strike="noStrike">
                        <a:solidFill>
                          <a:srgbClr val="000000"/>
                        </a:solidFill>
                        <a:effectLst/>
                        <a:latin typeface="Calibri" panose="020F0502020204030204" pitchFamily="34" charset="0"/>
                      </a:endParaRPr>
                    </a:p>
                  </a:txBody>
                  <a:tcPr marL="4396" marR="4396" marT="4396" marB="0" anchor="b">
                    <a:noFill/>
                  </a:tcPr>
                </a:tc>
                <a:tc>
                  <a:txBody>
                    <a:bodyPr/>
                    <a:lstStyle/>
                    <a:p>
                      <a:pPr algn="ctr" fontAlgn="b"/>
                      <a:r>
                        <a:rPr lang="en-GB" sz="2000" u="none" strike="noStrike" dirty="0">
                          <a:effectLst/>
                        </a:rPr>
                        <a:t>136</a:t>
                      </a:r>
                      <a:endParaRPr lang="en-GB" sz="2000" b="0" i="0" u="none" strike="noStrike" dirty="0">
                        <a:solidFill>
                          <a:srgbClr val="000000"/>
                        </a:solidFill>
                        <a:effectLst/>
                        <a:latin typeface="Calibri" panose="020F0502020204030204" pitchFamily="34" charset="0"/>
                      </a:endParaRPr>
                    </a:p>
                  </a:txBody>
                  <a:tcPr marL="4396" marR="4396" marT="4396" marB="0" anchor="b">
                    <a:noFill/>
                  </a:tcPr>
                </a:tc>
                <a:extLst>
                  <a:ext uri="{0D108BD9-81ED-4DB2-BD59-A6C34878D82A}">
                    <a16:rowId xmlns:a16="http://schemas.microsoft.com/office/drawing/2014/main" val="2105381679"/>
                  </a:ext>
                </a:extLst>
              </a:tr>
              <a:tr h="252998">
                <a:tc>
                  <a:txBody>
                    <a:bodyPr/>
                    <a:lstStyle/>
                    <a:p>
                      <a:pPr algn="ctr" fontAlgn="b"/>
                      <a:r>
                        <a:rPr lang="en-GB" sz="2000" u="none" strike="noStrike" dirty="0">
                          <a:effectLst/>
                        </a:rPr>
                        <a:t>TOTAL</a:t>
                      </a:r>
                      <a:endParaRPr lang="en-GB" sz="2000" b="0" i="0" u="none" strike="noStrike" dirty="0">
                        <a:solidFill>
                          <a:srgbClr val="000000"/>
                        </a:solidFill>
                        <a:effectLst/>
                        <a:latin typeface="Calibri" panose="020F0502020204030204" pitchFamily="34" charset="0"/>
                      </a:endParaRPr>
                    </a:p>
                  </a:txBody>
                  <a:tcPr marL="4396" marR="4396" marT="4396" marB="0" anchor="b">
                    <a:noFill/>
                  </a:tcPr>
                </a:tc>
                <a:tc>
                  <a:txBody>
                    <a:bodyPr/>
                    <a:lstStyle/>
                    <a:p>
                      <a:pPr algn="ctr" fontAlgn="ctr"/>
                      <a:r>
                        <a:rPr lang="en-GB" sz="2000" u="none" strike="noStrike">
                          <a:effectLst/>
                        </a:rPr>
                        <a:t>1,337,530</a:t>
                      </a:r>
                      <a:endParaRPr lang="en-GB" sz="2000" b="1" i="0" u="none" strike="noStrike">
                        <a:solidFill>
                          <a:srgbClr val="212529"/>
                        </a:solidFill>
                        <a:effectLst/>
                        <a:latin typeface="Calibri" panose="020F0502020204030204" pitchFamily="34" charset="0"/>
                      </a:endParaRPr>
                    </a:p>
                  </a:txBody>
                  <a:tcPr marL="4396" marR="4396" marT="4396" marB="0" anchor="ctr">
                    <a:noFill/>
                  </a:tcPr>
                </a:tc>
                <a:tc>
                  <a:txBody>
                    <a:bodyPr/>
                    <a:lstStyle/>
                    <a:p>
                      <a:pPr algn="ctr" fontAlgn="b"/>
                      <a:r>
                        <a:rPr lang="en-GB" sz="2000" u="none" strike="noStrike" dirty="0">
                          <a:effectLst/>
                        </a:rPr>
                        <a:t>1,158,199</a:t>
                      </a:r>
                      <a:endParaRPr lang="en-GB" sz="2000" b="1" i="0" u="none" strike="noStrike" dirty="0">
                        <a:solidFill>
                          <a:srgbClr val="212529"/>
                        </a:solidFill>
                        <a:effectLst/>
                        <a:latin typeface="Calibri" panose="020F0502020204030204" pitchFamily="34" charset="0"/>
                      </a:endParaRPr>
                    </a:p>
                  </a:txBody>
                  <a:tcPr marL="4396" marR="4396" marT="4396" marB="0" anchor="b">
                    <a:noFill/>
                  </a:tcPr>
                </a:tc>
                <a:extLst>
                  <a:ext uri="{0D108BD9-81ED-4DB2-BD59-A6C34878D82A}">
                    <a16:rowId xmlns:a16="http://schemas.microsoft.com/office/drawing/2014/main" val="164273193"/>
                  </a:ext>
                </a:extLst>
              </a:tr>
            </a:tbl>
          </a:graphicData>
        </a:graphic>
      </p:graphicFrame>
      <p:sp>
        <p:nvSpPr>
          <p:cNvPr id="3" name="Title 1">
            <a:extLst>
              <a:ext uri="{FF2B5EF4-FFF2-40B4-BE49-F238E27FC236}">
                <a16:creationId xmlns:a16="http://schemas.microsoft.com/office/drawing/2014/main" id="{22FEF397-6F02-4D3D-B26F-B0EA8DAF8EC4}"/>
              </a:ext>
            </a:extLst>
          </p:cNvPr>
          <p:cNvSpPr txBox="1">
            <a:spLocks/>
          </p:cNvSpPr>
          <p:nvPr/>
        </p:nvSpPr>
        <p:spPr>
          <a:xfrm>
            <a:off x="323850" y="110030"/>
            <a:ext cx="11668125"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latin typeface="Cooper Black" panose="0208090404030B020404" pitchFamily="18" charset="0"/>
              </a:rPr>
              <a:t>Mapping the Black Atlantic: Liverpool</a:t>
            </a:r>
          </a:p>
          <a:p>
            <a:pPr algn="ctr"/>
            <a:r>
              <a:rPr lang="en-GB" sz="1800" b="1" dirty="0">
                <a:latin typeface="Cooper Black" panose="0208090404030B020404" pitchFamily="18" charset="0"/>
              </a:rPr>
              <a:t>Table showing Nos. of Africans transported to new world aboard slave ships registered in Liverpool</a:t>
            </a:r>
          </a:p>
        </p:txBody>
      </p:sp>
    </p:spTree>
    <p:extLst>
      <p:ext uri="{BB962C8B-B14F-4D97-AF65-F5344CB8AC3E}">
        <p14:creationId xmlns:p14="http://schemas.microsoft.com/office/powerpoint/2010/main" val="18030918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DB886BE-BF2B-4F98-A554-0EFECEC2B43A}"/>
              </a:ext>
            </a:extLst>
          </p:cNvPr>
          <p:cNvSpPr>
            <a:spLocks noGrp="1"/>
          </p:cNvSpPr>
          <p:nvPr>
            <p:ph type="title"/>
          </p:nvPr>
        </p:nvSpPr>
        <p:spPr/>
        <p:txBody>
          <a:bodyPr/>
          <a:lstStyle/>
          <a:p>
            <a:endParaRPr lang="en-GB" dirty="0"/>
          </a:p>
        </p:txBody>
      </p:sp>
      <p:pic>
        <p:nvPicPr>
          <p:cNvPr id="6" name="Content Placeholder 5">
            <a:extLst>
              <a:ext uri="{FF2B5EF4-FFF2-40B4-BE49-F238E27FC236}">
                <a16:creationId xmlns:a16="http://schemas.microsoft.com/office/drawing/2014/main" id="{77AD53B6-F12C-4318-A73E-2F8AE14C6FF0}"/>
              </a:ext>
            </a:extLst>
          </p:cNvPr>
          <p:cNvPicPr>
            <a:picLocks noGrp="1" noChangeAspect="1"/>
          </p:cNvPicPr>
          <p:nvPr>
            <p:ph idx="1"/>
          </p:nvPr>
        </p:nvPicPr>
        <p:blipFill rotWithShape="1">
          <a:blip r:embed="rId3"/>
          <a:srcRect t="2023"/>
          <a:stretch/>
        </p:blipFill>
        <p:spPr>
          <a:xfrm>
            <a:off x="20" y="10"/>
            <a:ext cx="4637226" cy="6857990"/>
          </a:xfrm>
          <a:prstGeom prst="rect">
            <a:avLst/>
          </a:prstGeom>
        </p:spPr>
      </p:pic>
      <p:sp>
        <p:nvSpPr>
          <p:cNvPr id="10" name="Rectangle 9">
            <a:extLst>
              <a:ext uri="{FF2B5EF4-FFF2-40B4-BE49-F238E27FC236}">
                <a16:creationId xmlns:a16="http://schemas.microsoft.com/office/drawing/2014/main" id="{A1854828-1777-4BD9-90B7-27AE516052BD}"/>
              </a:ext>
            </a:extLst>
          </p:cNvPr>
          <p:cNvSpPr/>
          <p:nvPr/>
        </p:nvSpPr>
        <p:spPr>
          <a:xfrm>
            <a:off x="4976963" y="514396"/>
            <a:ext cx="6037120" cy="5262979"/>
          </a:xfrm>
          <a:prstGeom prst="rect">
            <a:avLst/>
          </a:prstGeom>
        </p:spPr>
        <p:txBody>
          <a:bodyPr wrap="square">
            <a:spAutoFit/>
          </a:bodyPr>
          <a:lstStyle/>
          <a:p>
            <a:r>
              <a:rPr lang="en-US" sz="4000" dirty="0">
                <a:solidFill>
                  <a:srgbClr val="FF0000"/>
                </a:solidFill>
              </a:rPr>
              <a:t>Mapping the Black Atlantic:</a:t>
            </a:r>
            <a:br>
              <a:rPr lang="en-US" sz="4000" dirty="0">
                <a:solidFill>
                  <a:srgbClr val="FF0000"/>
                </a:solidFill>
              </a:rPr>
            </a:br>
            <a:br>
              <a:rPr lang="en-US" sz="4000" dirty="0">
                <a:solidFill>
                  <a:srgbClr val="FF0000"/>
                </a:solidFill>
              </a:rPr>
            </a:br>
            <a:br>
              <a:rPr lang="en-US" sz="4000" dirty="0">
                <a:solidFill>
                  <a:srgbClr val="FF0000"/>
                </a:solidFill>
              </a:rPr>
            </a:br>
            <a:r>
              <a:rPr lang="en-GB" sz="3600" dirty="0">
                <a:solidFill>
                  <a:srgbClr val="FF0000"/>
                </a:solidFill>
              </a:rPr>
              <a:t>“‘To understand Black people, you’ve got to understand Liverpool.’ So argued my friend Scott, a sixty-year-old Black man born and raised in that city.”</a:t>
            </a:r>
          </a:p>
        </p:txBody>
      </p:sp>
    </p:spTree>
    <p:extLst>
      <p:ext uri="{BB962C8B-B14F-4D97-AF65-F5344CB8AC3E}">
        <p14:creationId xmlns:p14="http://schemas.microsoft.com/office/powerpoint/2010/main" val="39286593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95553-89CC-4972-A8D3-CB2493571BAC}"/>
              </a:ext>
            </a:extLst>
          </p:cNvPr>
          <p:cNvSpPr>
            <a:spLocks noGrp="1"/>
          </p:cNvSpPr>
          <p:nvPr>
            <p:ph type="title"/>
          </p:nvPr>
        </p:nvSpPr>
        <p:spPr>
          <a:xfrm>
            <a:off x="5277328" y="640082"/>
            <a:ext cx="6274591" cy="4527004"/>
          </a:xfrm>
        </p:spPr>
        <p:txBody>
          <a:bodyPr vert="horz" lIns="91440" tIns="45720" rIns="91440" bIns="45720" rtlCol="0" anchor="b">
            <a:normAutofit fontScale="90000"/>
          </a:bodyPr>
          <a:lstStyle/>
          <a:p>
            <a:r>
              <a:rPr lang="en-US" sz="3800" dirty="0">
                <a:solidFill>
                  <a:srgbClr val="FF0000"/>
                </a:solidFill>
                <a:latin typeface="+mn-lt"/>
              </a:rPr>
              <a:t>Mapping the Black Atlantic:</a:t>
            </a:r>
            <a:br>
              <a:rPr lang="en-US" sz="3800" dirty="0">
                <a:solidFill>
                  <a:srgbClr val="FF0000"/>
                </a:solidFill>
                <a:latin typeface="+mn-lt"/>
              </a:rPr>
            </a:br>
            <a:br>
              <a:rPr lang="en-US" sz="3800" dirty="0">
                <a:solidFill>
                  <a:srgbClr val="FF0000"/>
                </a:solidFill>
                <a:latin typeface="+mn-lt"/>
              </a:rPr>
            </a:br>
            <a:r>
              <a:rPr lang="en-US" sz="3800" dirty="0">
                <a:solidFill>
                  <a:srgbClr val="FF0000"/>
                </a:solidFill>
                <a:latin typeface="+mn-lt"/>
              </a:rPr>
              <a:t>Liverpool as ‘Capital of the Long Twentieth Century’ (Ian </a:t>
            </a:r>
            <a:r>
              <a:rPr lang="en-US" sz="3800" dirty="0" err="1">
                <a:solidFill>
                  <a:srgbClr val="FF0000"/>
                </a:solidFill>
                <a:latin typeface="+mn-lt"/>
              </a:rPr>
              <a:t>Baucom</a:t>
            </a:r>
            <a:r>
              <a:rPr lang="en-US" sz="3800" dirty="0">
                <a:solidFill>
                  <a:srgbClr val="FF0000"/>
                </a:solidFill>
                <a:latin typeface="+mn-lt"/>
              </a:rPr>
              <a:t>)</a:t>
            </a:r>
            <a:br>
              <a:rPr lang="en-US" sz="3800" dirty="0">
                <a:solidFill>
                  <a:srgbClr val="FF0000"/>
                </a:solidFill>
                <a:latin typeface="+mn-lt"/>
              </a:rPr>
            </a:br>
            <a:br>
              <a:rPr lang="en-US" sz="3800" dirty="0">
                <a:solidFill>
                  <a:srgbClr val="FF0000"/>
                </a:solidFill>
                <a:latin typeface="+mn-lt"/>
              </a:rPr>
            </a:br>
            <a:r>
              <a:rPr lang="en-US" sz="3800" dirty="0">
                <a:solidFill>
                  <a:srgbClr val="FF0000"/>
                </a:solidFill>
                <a:latin typeface="+mn-lt"/>
              </a:rPr>
              <a:t>- Key site in transatlantic slave trade</a:t>
            </a:r>
            <a:br>
              <a:rPr lang="en-US" sz="3800" dirty="0">
                <a:solidFill>
                  <a:srgbClr val="FF0000"/>
                </a:solidFill>
                <a:latin typeface="+mn-lt"/>
              </a:rPr>
            </a:br>
            <a:r>
              <a:rPr lang="en-US" sz="3800" dirty="0">
                <a:solidFill>
                  <a:srgbClr val="FF0000"/>
                </a:solidFill>
                <a:latin typeface="+mn-lt"/>
              </a:rPr>
              <a:t>- Key site  in development of financial capitalism </a:t>
            </a:r>
            <a:r>
              <a:rPr lang="en-US" sz="3800" i="1" dirty="0">
                <a:solidFill>
                  <a:srgbClr val="FF0000"/>
                </a:solidFill>
                <a:latin typeface="+mn-lt"/>
              </a:rPr>
              <a:t>and </a:t>
            </a:r>
            <a:r>
              <a:rPr lang="en-US" sz="3800" dirty="0">
                <a:solidFill>
                  <a:srgbClr val="FF0000"/>
                </a:solidFill>
                <a:latin typeface="+mn-lt"/>
              </a:rPr>
              <a:t>global capitalism</a:t>
            </a:r>
          </a:p>
        </p:txBody>
      </p:sp>
      <p:pic>
        <p:nvPicPr>
          <p:cNvPr id="4" name="Content Placeholder 3">
            <a:extLst>
              <a:ext uri="{FF2B5EF4-FFF2-40B4-BE49-F238E27FC236}">
                <a16:creationId xmlns:a16="http://schemas.microsoft.com/office/drawing/2014/main" id="{8B2BC27A-029E-4E0A-BCC5-2B28BB565245}"/>
              </a:ext>
            </a:extLst>
          </p:cNvPr>
          <p:cNvPicPr>
            <a:picLocks noGrp="1" noChangeAspect="1"/>
          </p:cNvPicPr>
          <p:nvPr>
            <p:ph idx="1"/>
          </p:nvPr>
        </p:nvPicPr>
        <p:blipFill rotWithShape="1">
          <a:blip r:embed="rId3"/>
          <a:srcRect t="2023"/>
          <a:stretch/>
        </p:blipFill>
        <p:spPr>
          <a:xfrm>
            <a:off x="20" y="10"/>
            <a:ext cx="4637226" cy="6857990"/>
          </a:xfrm>
          <a:prstGeom prst="rect">
            <a:avLst/>
          </a:prstGeom>
        </p:spPr>
      </p:pic>
    </p:spTree>
    <p:extLst>
      <p:ext uri="{BB962C8B-B14F-4D97-AF65-F5344CB8AC3E}">
        <p14:creationId xmlns:p14="http://schemas.microsoft.com/office/powerpoint/2010/main" val="38773256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 name="Picture 2"/>
          <p:cNvPicPr>
            <a:picLocks noChangeAspect="1"/>
          </p:cNvPicPr>
          <p:nvPr/>
        </p:nvPicPr>
        <p:blipFill>
          <a:blip r:embed="rId3"/>
          <a:stretch>
            <a:fillRect/>
          </a:stretch>
        </p:blipFill>
        <p:spPr>
          <a:xfrm>
            <a:off x="1511686" y="-34530"/>
            <a:ext cx="9156314" cy="6876177"/>
          </a:xfrm>
          <a:prstGeom prst="rect">
            <a:avLst/>
          </a:prstGeom>
        </p:spPr>
      </p:pic>
      <p:sp>
        <p:nvSpPr>
          <p:cNvPr id="4" name="Rectangle 3"/>
          <p:cNvSpPr/>
          <p:nvPr/>
        </p:nvSpPr>
        <p:spPr>
          <a:xfrm>
            <a:off x="6312024" y="47503"/>
            <a:ext cx="4171263" cy="2339102"/>
          </a:xfrm>
          <a:prstGeom prst="rect">
            <a:avLst/>
          </a:prstGeom>
        </p:spPr>
        <p:txBody>
          <a:bodyPr wrap="square">
            <a:spAutoFit/>
          </a:bodyPr>
          <a:lstStyle/>
          <a:p>
            <a:endParaRPr lang="en-GB" dirty="0">
              <a:solidFill>
                <a:srgbClr val="7030A0"/>
              </a:solidFill>
              <a:effectLst>
                <a:outerShdw blurRad="38100" dist="38100" dir="2700000" algn="tl">
                  <a:srgbClr val="000000">
                    <a:alpha val="43137"/>
                  </a:srgbClr>
                </a:outerShdw>
              </a:effectLst>
            </a:endParaRPr>
          </a:p>
          <a:p>
            <a:pPr algn="r"/>
            <a:r>
              <a:rPr lang="en-GB" sz="1600" dirty="0">
                <a:solidFill>
                  <a:srgbClr val="7030A0"/>
                </a:solidFill>
                <a:effectLst>
                  <a:outerShdw blurRad="38100" dist="38100" dir="2700000" algn="tl">
                    <a:srgbClr val="000000">
                      <a:alpha val="43137"/>
                    </a:srgbClr>
                  </a:outerShdw>
                </a:effectLst>
              </a:rPr>
              <a:t>Inspired by the </a:t>
            </a:r>
            <a:r>
              <a:rPr lang="en-GB" sz="1600" i="1" dirty="0" err="1">
                <a:solidFill>
                  <a:srgbClr val="7030A0"/>
                </a:solidFill>
                <a:effectLst>
                  <a:outerShdw blurRad="38100" dist="38100" dir="2700000" algn="tl">
                    <a:srgbClr val="000000">
                      <a:alpha val="43137"/>
                    </a:srgbClr>
                  </a:outerShdw>
                </a:effectLst>
              </a:rPr>
              <a:t>Zong</a:t>
            </a:r>
            <a:r>
              <a:rPr lang="en-GB" sz="1600" dirty="0">
                <a:solidFill>
                  <a:srgbClr val="7030A0"/>
                </a:solidFill>
                <a:effectLst>
                  <a:outerShdw blurRad="38100" dist="38100" dir="2700000" algn="tl">
                    <a:srgbClr val="000000">
                      <a:alpha val="43137"/>
                    </a:srgbClr>
                  </a:outerShdw>
                </a:effectLst>
              </a:rPr>
              <a:t> massacres, mass killing of 133 African slaves by the crew of the British slave ship, owned by  Gregson syndicate, Liverpool. </a:t>
            </a:r>
            <a:r>
              <a:rPr lang="en-GB" sz="1600" i="1" dirty="0" err="1">
                <a:solidFill>
                  <a:srgbClr val="7030A0"/>
                </a:solidFill>
                <a:effectLst>
                  <a:outerShdw blurRad="38100" dist="38100" dir="2700000" algn="tl">
                    <a:srgbClr val="000000">
                      <a:alpha val="43137"/>
                    </a:srgbClr>
                  </a:outerShdw>
                </a:effectLst>
              </a:rPr>
              <a:t>Zong</a:t>
            </a:r>
            <a:r>
              <a:rPr lang="en-GB" sz="1600" dirty="0" err="1">
                <a:solidFill>
                  <a:srgbClr val="7030A0"/>
                </a:solidFill>
                <a:effectLst>
                  <a:outerShdw blurRad="38100" dist="38100" dir="2700000" algn="tl">
                    <a:srgbClr val="000000">
                      <a:alpha val="43137"/>
                    </a:srgbClr>
                  </a:outerShdw>
                </a:effectLst>
              </a:rPr>
              <a:t>'s</a:t>
            </a:r>
            <a:r>
              <a:rPr lang="en-GB" sz="1600" dirty="0">
                <a:solidFill>
                  <a:srgbClr val="7030A0"/>
                </a:solidFill>
                <a:effectLst>
                  <a:outerShdw blurRad="38100" dist="38100" dir="2700000" algn="tl">
                    <a:srgbClr val="000000">
                      <a:alpha val="43137"/>
                    </a:srgbClr>
                  </a:outerShdw>
                </a:effectLst>
              </a:rPr>
              <a:t> owners made a claim to their insurers for the loss of the slaves; eventually Lord Chief Justice, the Earl of Mansfield, ruled against the syndicate – seen as important step towards abolition of slave trade (1807)</a:t>
            </a:r>
          </a:p>
        </p:txBody>
      </p:sp>
      <p:sp>
        <p:nvSpPr>
          <p:cNvPr id="5" name="Rectangle 4"/>
          <p:cNvSpPr/>
          <p:nvPr/>
        </p:nvSpPr>
        <p:spPr>
          <a:xfrm>
            <a:off x="3791745" y="97931"/>
            <a:ext cx="2119543" cy="1200329"/>
          </a:xfrm>
          <a:prstGeom prst="rect">
            <a:avLst/>
          </a:prstGeom>
        </p:spPr>
        <p:txBody>
          <a:bodyPr wrap="square">
            <a:spAutoFit/>
          </a:bodyPr>
          <a:lstStyle/>
          <a:p>
            <a:pPr algn="ctr"/>
            <a:r>
              <a:rPr lang="en-GB" sz="2400" dirty="0">
                <a:solidFill>
                  <a:srgbClr val="7030A0"/>
                </a:solidFill>
                <a:effectLst>
                  <a:outerShdw blurRad="38100" dist="38100" dir="2700000" algn="tl">
                    <a:srgbClr val="000000">
                      <a:alpha val="43137"/>
                    </a:srgbClr>
                  </a:outerShdw>
                </a:effectLst>
              </a:rPr>
              <a:t>JMW Turner, </a:t>
            </a:r>
            <a:r>
              <a:rPr lang="en-GB" sz="2400" i="1" dirty="0">
                <a:solidFill>
                  <a:srgbClr val="7030A0"/>
                </a:solidFill>
                <a:effectLst>
                  <a:outerShdw blurRad="38100" dist="38100" dir="2700000" algn="tl">
                    <a:srgbClr val="000000">
                      <a:alpha val="43137"/>
                    </a:srgbClr>
                  </a:outerShdw>
                </a:effectLst>
              </a:rPr>
              <a:t>The Slave Ship </a:t>
            </a:r>
            <a:r>
              <a:rPr lang="en-GB" sz="2400" dirty="0">
                <a:solidFill>
                  <a:srgbClr val="7030A0"/>
                </a:solidFill>
                <a:effectLst>
                  <a:outerShdw blurRad="38100" dist="38100" dir="2700000" algn="tl">
                    <a:srgbClr val="000000">
                      <a:alpha val="43137"/>
                    </a:srgbClr>
                  </a:outerShdw>
                </a:effectLst>
              </a:rPr>
              <a:t>(1840)</a:t>
            </a:r>
          </a:p>
        </p:txBody>
      </p:sp>
    </p:spTree>
    <p:extLst>
      <p:ext uri="{BB962C8B-B14F-4D97-AF65-F5344CB8AC3E}">
        <p14:creationId xmlns:p14="http://schemas.microsoft.com/office/powerpoint/2010/main" val="4247088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850" y="110030"/>
            <a:ext cx="11668125" cy="1325563"/>
          </a:xfrm>
        </p:spPr>
        <p:txBody>
          <a:bodyPr/>
          <a:lstStyle/>
          <a:p>
            <a:pPr algn="ctr"/>
            <a:r>
              <a:rPr lang="en-GB" b="1" dirty="0">
                <a:latin typeface="Cooper Black" panose="0208090404030B020404" pitchFamily="18" charset="0"/>
              </a:rPr>
              <a:t>Mapping the Black Atlantic: Liverpool</a:t>
            </a:r>
          </a:p>
        </p:txBody>
      </p:sp>
      <p:pic>
        <p:nvPicPr>
          <p:cNvPr id="3" name="Picture 2"/>
          <p:cNvPicPr>
            <a:picLocks noChangeAspect="1"/>
          </p:cNvPicPr>
          <p:nvPr/>
        </p:nvPicPr>
        <p:blipFill>
          <a:blip r:embed="rId3"/>
          <a:stretch>
            <a:fillRect/>
          </a:stretch>
        </p:blipFill>
        <p:spPr>
          <a:xfrm>
            <a:off x="1718793" y="1152550"/>
            <a:ext cx="8771236" cy="3256058"/>
          </a:xfrm>
          <a:prstGeom prst="rect">
            <a:avLst/>
          </a:prstGeom>
        </p:spPr>
      </p:pic>
      <p:sp>
        <p:nvSpPr>
          <p:cNvPr id="4" name="Rectangle 3"/>
          <p:cNvSpPr/>
          <p:nvPr/>
        </p:nvSpPr>
        <p:spPr>
          <a:xfrm>
            <a:off x="9448825" y="4850963"/>
            <a:ext cx="1800200" cy="1200329"/>
          </a:xfrm>
          <a:prstGeom prst="rect">
            <a:avLst/>
          </a:prstGeom>
        </p:spPr>
        <p:txBody>
          <a:bodyPr wrap="square">
            <a:spAutoFit/>
          </a:bodyPr>
          <a:lstStyle/>
          <a:p>
            <a:r>
              <a:rPr lang="en-GB" dirty="0"/>
              <a:t>African visage on Liverpool Town Hall (rebuilt 1802)</a:t>
            </a:r>
          </a:p>
        </p:txBody>
      </p:sp>
    </p:spTree>
    <p:extLst>
      <p:ext uri="{BB962C8B-B14F-4D97-AF65-F5344CB8AC3E}">
        <p14:creationId xmlns:p14="http://schemas.microsoft.com/office/powerpoint/2010/main" val="36423163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C6BDD-4A89-4BDC-B79F-A7EDC72B6E8F}"/>
              </a:ext>
            </a:extLst>
          </p:cNvPr>
          <p:cNvSpPr>
            <a:spLocks noGrp="1"/>
          </p:cNvSpPr>
          <p:nvPr>
            <p:ph type="title"/>
          </p:nvPr>
        </p:nvSpPr>
        <p:spPr/>
        <p:txBody>
          <a:bodyPr/>
          <a:lstStyle/>
          <a:p>
            <a:endParaRPr lang="en-GB" dirty="0"/>
          </a:p>
        </p:txBody>
      </p:sp>
      <p:pic>
        <p:nvPicPr>
          <p:cNvPr id="4" name="Content Placeholder 3">
            <a:extLst>
              <a:ext uri="{FF2B5EF4-FFF2-40B4-BE49-F238E27FC236}">
                <a16:creationId xmlns:a16="http://schemas.microsoft.com/office/drawing/2014/main" id="{4BD13C67-2B8F-430E-AE73-53622070F26D}"/>
              </a:ext>
            </a:extLst>
          </p:cNvPr>
          <p:cNvPicPr>
            <a:picLocks noGrp="1" noChangeAspect="1"/>
          </p:cNvPicPr>
          <p:nvPr>
            <p:ph idx="1"/>
          </p:nvPr>
        </p:nvPicPr>
        <p:blipFill>
          <a:blip r:embed="rId3"/>
          <a:stretch>
            <a:fillRect/>
          </a:stretch>
        </p:blipFill>
        <p:spPr>
          <a:xfrm>
            <a:off x="4514851" y="83776"/>
            <a:ext cx="3081266" cy="4351338"/>
          </a:xfrm>
          <a:prstGeom prst="rect">
            <a:avLst/>
          </a:prstGeom>
        </p:spPr>
      </p:pic>
      <p:pic>
        <p:nvPicPr>
          <p:cNvPr id="5" name="Picture 4">
            <a:extLst>
              <a:ext uri="{FF2B5EF4-FFF2-40B4-BE49-F238E27FC236}">
                <a16:creationId xmlns:a16="http://schemas.microsoft.com/office/drawing/2014/main" id="{06C9E40E-A8DF-40BF-B1B7-FB110F72444C}"/>
              </a:ext>
            </a:extLst>
          </p:cNvPr>
          <p:cNvPicPr>
            <a:picLocks noChangeAspect="1"/>
          </p:cNvPicPr>
          <p:nvPr/>
        </p:nvPicPr>
        <p:blipFill>
          <a:blip r:embed="rId4"/>
          <a:stretch>
            <a:fillRect/>
          </a:stretch>
        </p:blipFill>
        <p:spPr>
          <a:xfrm>
            <a:off x="7677150" y="0"/>
            <a:ext cx="4514850" cy="3000375"/>
          </a:xfrm>
          <a:prstGeom prst="rect">
            <a:avLst/>
          </a:prstGeom>
        </p:spPr>
      </p:pic>
      <p:pic>
        <p:nvPicPr>
          <p:cNvPr id="6" name="Picture 5">
            <a:extLst>
              <a:ext uri="{FF2B5EF4-FFF2-40B4-BE49-F238E27FC236}">
                <a16:creationId xmlns:a16="http://schemas.microsoft.com/office/drawing/2014/main" id="{1B3C625A-E6A3-4B63-85AC-08376D480038}"/>
              </a:ext>
            </a:extLst>
          </p:cNvPr>
          <p:cNvPicPr>
            <a:picLocks noChangeAspect="1"/>
          </p:cNvPicPr>
          <p:nvPr/>
        </p:nvPicPr>
        <p:blipFill>
          <a:blip r:embed="rId5"/>
          <a:stretch>
            <a:fillRect/>
          </a:stretch>
        </p:blipFill>
        <p:spPr>
          <a:xfrm>
            <a:off x="-60234" y="83776"/>
            <a:ext cx="4454718" cy="6858000"/>
          </a:xfrm>
          <a:prstGeom prst="rect">
            <a:avLst/>
          </a:prstGeom>
        </p:spPr>
      </p:pic>
      <p:sp>
        <p:nvSpPr>
          <p:cNvPr id="7" name="TextBox 6">
            <a:extLst>
              <a:ext uri="{FF2B5EF4-FFF2-40B4-BE49-F238E27FC236}">
                <a16:creationId xmlns:a16="http://schemas.microsoft.com/office/drawing/2014/main" id="{0B4540B5-FE6F-4A28-A233-AE6CBCFE9551}"/>
              </a:ext>
            </a:extLst>
          </p:cNvPr>
          <p:cNvSpPr txBox="1"/>
          <p:nvPr/>
        </p:nvSpPr>
        <p:spPr>
          <a:xfrm>
            <a:off x="9692640" y="3076555"/>
            <a:ext cx="2271885" cy="3416320"/>
          </a:xfrm>
          <a:prstGeom prst="rect">
            <a:avLst/>
          </a:prstGeom>
          <a:noFill/>
        </p:spPr>
        <p:txBody>
          <a:bodyPr wrap="square" rtlCol="0">
            <a:spAutoFit/>
          </a:bodyPr>
          <a:lstStyle/>
          <a:p>
            <a:r>
              <a:rPr lang="en-GB" dirty="0"/>
              <a:t>Carvings on façades of Port of Liverpool (completed 1903) and Cunard Buildings (completed 1917)</a:t>
            </a:r>
          </a:p>
          <a:p>
            <a:endParaRPr lang="en-GB" dirty="0"/>
          </a:p>
          <a:p>
            <a:r>
              <a:rPr lang="en-GB" dirty="0">
                <a:ea typeface="Calibri" pitchFamily="34" charset="0"/>
                <a:cs typeface="Times New Roman" pitchFamily="18" charset="0"/>
              </a:rPr>
              <a:t>African mask in </a:t>
            </a:r>
            <a:r>
              <a:rPr lang="en-GB" i="1" dirty="0">
                <a:ea typeface="Calibri" pitchFamily="34" charset="0"/>
                <a:cs typeface="Times New Roman" pitchFamily="18" charset="0"/>
              </a:rPr>
              <a:t>Bulletin of the Liverpool Museums </a:t>
            </a:r>
            <a:r>
              <a:rPr lang="en-GB" dirty="0">
                <a:ea typeface="Calibri" pitchFamily="34" charset="0"/>
                <a:cs typeface="Times New Roman" pitchFamily="18" charset="0"/>
              </a:rPr>
              <a:t>1897)</a:t>
            </a:r>
            <a:endParaRPr lang="en-GB" dirty="0"/>
          </a:p>
          <a:p>
            <a:endParaRPr lang="en-GB" dirty="0"/>
          </a:p>
          <a:p>
            <a:r>
              <a:rPr lang="en-GB" dirty="0"/>
              <a:t>Poster 1927</a:t>
            </a:r>
          </a:p>
        </p:txBody>
      </p:sp>
      <p:pic>
        <p:nvPicPr>
          <p:cNvPr id="8" name="Picture 7">
            <a:extLst>
              <a:ext uri="{FF2B5EF4-FFF2-40B4-BE49-F238E27FC236}">
                <a16:creationId xmlns:a16="http://schemas.microsoft.com/office/drawing/2014/main" id="{96D9E002-2A9F-44DD-A481-28784A183394}"/>
              </a:ext>
            </a:extLst>
          </p:cNvPr>
          <p:cNvPicPr>
            <a:picLocks noChangeAspect="1"/>
          </p:cNvPicPr>
          <p:nvPr/>
        </p:nvPicPr>
        <p:blipFill>
          <a:blip r:embed="rId6"/>
          <a:stretch>
            <a:fillRect/>
          </a:stretch>
        </p:blipFill>
        <p:spPr>
          <a:xfrm>
            <a:off x="4514851" y="4435114"/>
            <a:ext cx="4472378" cy="2308324"/>
          </a:xfrm>
          <a:prstGeom prst="rect">
            <a:avLst/>
          </a:prstGeom>
        </p:spPr>
      </p:pic>
    </p:spTree>
    <p:extLst>
      <p:ext uri="{BB962C8B-B14F-4D97-AF65-F5344CB8AC3E}">
        <p14:creationId xmlns:p14="http://schemas.microsoft.com/office/powerpoint/2010/main" val="12912297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355BD-9373-4E7A-9B2D-3C5935D552E8}"/>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44A0AB2A-7A31-4203-B35F-04CA7978426A}"/>
              </a:ext>
            </a:extLst>
          </p:cNvPr>
          <p:cNvPicPr>
            <a:picLocks noGrp="1" noChangeAspect="1"/>
          </p:cNvPicPr>
          <p:nvPr>
            <p:ph idx="1"/>
          </p:nvPr>
        </p:nvPicPr>
        <p:blipFill>
          <a:blip r:embed="rId3"/>
          <a:stretch>
            <a:fillRect/>
          </a:stretch>
        </p:blipFill>
        <p:spPr>
          <a:xfrm>
            <a:off x="4970602" y="1908175"/>
            <a:ext cx="3078201" cy="4351338"/>
          </a:xfrm>
          <a:prstGeom prst="rect">
            <a:avLst/>
          </a:prstGeom>
        </p:spPr>
      </p:pic>
      <p:pic>
        <p:nvPicPr>
          <p:cNvPr id="4" name="Picture 3">
            <a:extLst>
              <a:ext uri="{FF2B5EF4-FFF2-40B4-BE49-F238E27FC236}">
                <a16:creationId xmlns:a16="http://schemas.microsoft.com/office/drawing/2014/main" id="{B718A25A-4B88-4DE5-9303-861FCB202D2B}"/>
              </a:ext>
            </a:extLst>
          </p:cNvPr>
          <p:cNvPicPr>
            <a:picLocks noChangeAspect="1"/>
          </p:cNvPicPr>
          <p:nvPr/>
        </p:nvPicPr>
        <p:blipFill>
          <a:blip r:embed="rId4"/>
          <a:stretch>
            <a:fillRect/>
          </a:stretch>
        </p:blipFill>
        <p:spPr>
          <a:xfrm>
            <a:off x="448032" y="381000"/>
            <a:ext cx="4295775" cy="6096000"/>
          </a:xfrm>
          <a:prstGeom prst="rect">
            <a:avLst/>
          </a:prstGeom>
        </p:spPr>
      </p:pic>
      <p:pic>
        <p:nvPicPr>
          <p:cNvPr id="5" name="Picture 4">
            <a:extLst>
              <a:ext uri="{FF2B5EF4-FFF2-40B4-BE49-F238E27FC236}">
                <a16:creationId xmlns:a16="http://schemas.microsoft.com/office/drawing/2014/main" id="{0286CD9F-C3E4-4985-A45C-1375718304AF}"/>
              </a:ext>
            </a:extLst>
          </p:cNvPr>
          <p:cNvPicPr>
            <a:picLocks noChangeAspect="1"/>
          </p:cNvPicPr>
          <p:nvPr/>
        </p:nvPicPr>
        <p:blipFill>
          <a:blip r:embed="rId5"/>
          <a:stretch>
            <a:fillRect/>
          </a:stretch>
        </p:blipFill>
        <p:spPr>
          <a:xfrm>
            <a:off x="8477250" y="704759"/>
            <a:ext cx="2876550" cy="4267200"/>
          </a:xfrm>
          <a:prstGeom prst="rect">
            <a:avLst/>
          </a:prstGeom>
        </p:spPr>
      </p:pic>
    </p:spTree>
    <p:extLst>
      <p:ext uri="{BB962C8B-B14F-4D97-AF65-F5344CB8AC3E}">
        <p14:creationId xmlns:p14="http://schemas.microsoft.com/office/powerpoint/2010/main" val="40706710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02352" y="274321"/>
            <a:ext cx="6473121" cy="5139344"/>
          </a:xfrm>
        </p:spPr>
        <p:txBody>
          <a:bodyPr vert="horz" lIns="91440" tIns="45720" rIns="91440" bIns="45720" rtlCol="0" anchor="b">
            <a:normAutofit fontScale="90000"/>
          </a:bodyPr>
          <a:lstStyle/>
          <a:p>
            <a:r>
              <a:rPr lang="en-US" sz="3200" dirty="0">
                <a:solidFill>
                  <a:srgbClr val="FF0000"/>
                </a:solidFill>
                <a:latin typeface="Cooper Black" panose="0208090404030B020404" pitchFamily="18" charset="0"/>
              </a:rPr>
              <a:t>ROUTES</a:t>
            </a:r>
            <a:br>
              <a:rPr lang="en-US" sz="3200" dirty="0">
                <a:latin typeface="Cooper Black" panose="0208090404030B020404" pitchFamily="18" charset="0"/>
              </a:rPr>
            </a:br>
            <a:br>
              <a:rPr lang="en-US" sz="3200" dirty="0">
                <a:latin typeface="Cooper Black" panose="0208090404030B020404" pitchFamily="18" charset="0"/>
              </a:rPr>
            </a:br>
            <a:r>
              <a:rPr lang="en-US" sz="3200" dirty="0">
                <a:latin typeface="Cooper Black" panose="0208090404030B020404" pitchFamily="18" charset="0"/>
              </a:rPr>
              <a:t>Clifford’s ‘agenda’: “ … to rethink cultures as sites of dwelling</a:t>
            </a:r>
            <a:r>
              <a:rPr lang="en-US" sz="3200" i="1" dirty="0">
                <a:latin typeface="Cooper Black" panose="0208090404030B020404" pitchFamily="18" charset="0"/>
              </a:rPr>
              <a:t> and </a:t>
            </a:r>
            <a:r>
              <a:rPr lang="en-US" sz="3200" dirty="0">
                <a:latin typeface="Cooper Black" panose="0208090404030B020404" pitchFamily="18" charset="0"/>
              </a:rPr>
              <a:t>travel.”</a:t>
            </a:r>
            <a:br>
              <a:rPr lang="en-US" sz="3200" dirty="0">
                <a:latin typeface="Cooper Black" panose="0208090404030B020404" pitchFamily="18" charset="0"/>
              </a:rPr>
            </a:br>
            <a:br>
              <a:rPr lang="en-US" sz="3200" dirty="0">
                <a:latin typeface="Cooper Black" panose="0208090404030B020404" pitchFamily="18" charset="0"/>
              </a:rPr>
            </a:br>
            <a:r>
              <a:rPr lang="en-US" sz="3200" dirty="0">
                <a:latin typeface="Cooper Black" panose="0208090404030B020404" pitchFamily="18" charset="0"/>
              </a:rPr>
              <a:t>Themes:</a:t>
            </a:r>
            <a:br>
              <a:rPr lang="en-US" sz="3200" dirty="0">
                <a:latin typeface="Cooper Black" panose="0208090404030B020404" pitchFamily="18" charset="0"/>
              </a:rPr>
            </a:br>
            <a:br>
              <a:rPr lang="en-US" sz="3200" dirty="0">
                <a:latin typeface="Cooper Black" panose="0208090404030B020404" pitchFamily="18" charset="0"/>
              </a:rPr>
            </a:br>
            <a:r>
              <a:rPr lang="en-US" sz="3200" dirty="0">
                <a:latin typeface="Cooper Black" panose="0208090404030B020404" pitchFamily="18" charset="0"/>
              </a:rPr>
              <a:t>- Travel</a:t>
            </a:r>
            <a:br>
              <a:rPr lang="en-US" sz="3200" dirty="0">
                <a:latin typeface="Cooper Black" panose="0208090404030B020404" pitchFamily="18" charset="0"/>
              </a:rPr>
            </a:br>
            <a:r>
              <a:rPr lang="en-US" sz="3200" dirty="0">
                <a:latin typeface="Cooper Black" panose="0208090404030B020404" pitchFamily="18" charset="0"/>
              </a:rPr>
              <a:t>- Movement</a:t>
            </a:r>
            <a:br>
              <a:rPr lang="en-US" sz="3200" dirty="0">
                <a:latin typeface="Cooper Black" panose="0208090404030B020404" pitchFamily="18" charset="0"/>
              </a:rPr>
            </a:br>
            <a:r>
              <a:rPr lang="en-US" sz="3200" dirty="0">
                <a:latin typeface="Cooper Black" panose="0208090404030B020404" pitchFamily="18" charset="0"/>
              </a:rPr>
              <a:t>- Contacts</a:t>
            </a:r>
            <a:br>
              <a:rPr lang="en-US" sz="3200" dirty="0">
                <a:latin typeface="Cooper Black" panose="0208090404030B020404" pitchFamily="18" charset="0"/>
              </a:rPr>
            </a:br>
            <a:r>
              <a:rPr lang="en-US" sz="3200" dirty="0">
                <a:latin typeface="Cooper Black" panose="0208090404030B020404" pitchFamily="18" charset="0"/>
              </a:rPr>
              <a:t>- Exchanges</a:t>
            </a:r>
            <a:endParaRPr lang="en-US" sz="3200" i="1" dirty="0">
              <a:latin typeface="Cooper Black" panose="0208090404030B020404" pitchFamily="18" charset="0"/>
            </a:endParaRPr>
          </a:p>
        </p:txBody>
      </p:sp>
      <p:pic>
        <p:nvPicPr>
          <p:cNvPr id="4" name="Content Placeholder 3">
            <a:extLst>
              <a:ext uri="{FF2B5EF4-FFF2-40B4-BE49-F238E27FC236}">
                <a16:creationId xmlns:a16="http://schemas.microsoft.com/office/drawing/2014/main" id="{EBF2B5E6-C460-4FF0-A059-0CA9C62B1E8B}"/>
              </a:ext>
            </a:extLst>
          </p:cNvPr>
          <p:cNvPicPr>
            <a:picLocks noGrp="1" noChangeAspect="1"/>
          </p:cNvPicPr>
          <p:nvPr>
            <p:ph idx="1"/>
          </p:nvPr>
        </p:nvPicPr>
        <p:blipFill rotWithShape="1">
          <a:blip r:embed="rId3"/>
          <a:srcRect r="1" b="545"/>
          <a:stretch/>
        </p:blipFill>
        <p:spPr>
          <a:xfrm>
            <a:off x="20" y="10"/>
            <a:ext cx="4637226" cy="6857990"/>
          </a:xfrm>
          <a:prstGeom prst="rect">
            <a:avLst/>
          </a:prstGeom>
        </p:spPr>
      </p:pic>
    </p:spTree>
    <p:extLst>
      <p:ext uri="{BB962C8B-B14F-4D97-AF65-F5344CB8AC3E}">
        <p14:creationId xmlns:p14="http://schemas.microsoft.com/office/powerpoint/2010/main" val="74959958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80683-DDB0-4C27-BCC1-F67C295755D0}"/>
              </a:ext>
            </a:extLst>
          </p:cNvPr>
          <p:cNvSpPr>
            <a:spLocks noGrp="1"/>
          </p:cNvSpPr>
          <p:nvPr>
            <p:ph type="title"/>
          </p:nvPr>
        </p:nvSpPr>
        <p:spPr>
          <a:xfrm>
            <a:off x="565149" y="311449"/>
            <a:ext cx="3894556" cy="6179552"/>
          </a:xfrm>
        </p:spPr>
        <p:txBody>
          <a:bodyPr vert="horz" lIns="91440" tIns="45720" rIns="91440" bIns="45720" rtlCol="0" anchor="ctr">
            <a:normAutofit/>
          </a:bodyPr>
          <a:lstStyle/>
          <a:p>
            <a:pPr algn="ctr"/>
            <a:r>
              <a:rPr lang="en-US" sz="2300" kern="1200" dirty="0">
                <a:latin typeface="Cooper Black" panose="0208090404030B020404" pitchFamily="18" charset="0"/>
              </a:rPr>
              <a:t>“In all of us there is a hunger, marrow-deep, to know our heritage –</a:t>
            </a:r>
            <a:br>
              <a:rPr lang="en-US" sz="2300" kern="1200" dirty="0">
                <a:latin typeface="Cooper Black" panose="0208090404030B020404" pitchFamily="18" charset="0"/>
              </a:rPr>
            </a:br>
            <a:r>
              <a:rPr lang="en-US" sz="2300" kern="1200" dirty="0">
                <a:latin typeface="Cooper Black" panose="0208090404030B020404" pitchFamily="18" charset="0"/>
              </a:rPr>
              <a:t>to know who we are and where we have come from. Without this enriching knowledge, there is a hollow yearning. No matter what our attainments in life, there is still a vacuum, an emptiness, and the most disquieting loneliness.”</a:t>
            </a:r>
            <a:br>
              <a:rPr lang="en-US" sz="2300" kern="1200" dirty="0">
                <a:latin typeface="Cooper Black" panose="0208090404030B020404" pitchFamily="18" charset="0"/>
              </a:rPr>
            </a:br>
            <a:br>
              <a:rPr lang="en-US" sz="2300" i="1" kern="1200" dirty="0">
                <a:latin typeface="+mj-lt"/>
                <a:ea typeface="+mj-ea"/>
                <a:cs typeface="+mj-cs"/>
              </a:rPr>
            </a:br>
            <a:r>
              <a:rPr lang="en-US" sz="1800" i="1" kern="1200" dirty="0">
                <a:latin typeface="+mj-lt"/>
                <a:ea typeface="+mj-ea"/>
                <a:cs typeface="+mj-cs"/>
              </a:rPr>
              <a:t>- </a:t>
            </a:r>
            <a:r>
              <a:rPr lang="en-US" sz="1800" kern="1200" dirty="0">
                <a:latin typeface="Cooper Black" panose="0208090404030B020404" pitchFamily="18" charset="0"/>
              </a:rPr>
              <a:t>Alex Haley ‘What </a:t>
            </a:r>
            <a:r>
              <a:rPr lang="en-US" sz="1800" i="1" kern="1200" dirty="0">
                <a:latin typeface="Cooper Black" panose="0208090404030B020404" pitchFamily="18" charset="0"/>
              </a:rPr>
              <a:t>Roots </a:t>
            </a:r>
            <a:r>
              <a:rPr lang="en-US" sz="1800" kern="1200" dirty="0">
                <a:latin typeface="Cooper Black" panose="0208090404030B020404" pitchFamily="18" charset="0"/>
              </a:rPr>
              <a:t>Means to Me,’ </a:t>
            </a:r>
            <a:r>
              <a:rPr lang="en-US" sz="1800" i="1" kern="1200" dirty="0">
                <a:latin typeface="Cooper Black" panose="0208090404030B020404" pitchFamily="18" charset="0"/>
              </a:rPr>
              <a:t>Reader’s Digest </a:t>
            </a:r>
            <a:r>
              <a:rPr lang="en-US" sz="1800" kern="1200" dirty="0">
                <a:latin typeface="Cooper Black" panose="0208090404030B020404" pitchFamily="18" charset="0"/>
              </a:rPr>
              <a:t>, May 1977</a:t>
            </a:r>
            <a:endParaRPr lang="en-US" sz="2300" kern="1200" dirty="0">
              <a:latin typeface="Cooper Black" panose="0208090404030B020404" pitchFamily="18" charset="0"/>
            </a:endParaRPr>
          </a:p>
        </p:txBody>
      </p:sp>
      <p:pic>
        <p:nvPicPr>
          <p:cNvPr id="5" name="Content Placeholder 4">
            <a:extLst>
              <a:ext uri="{FF2B5EF4-FFF2-40B4-BE49-F238E27FC236}">
                <a16:creationId xmlns:a16="http://schemas.microsoft.com/office/drawing/2014/main" id="{080394DF-441B-43E1-869A-6338ADD547E6}"/>
              </a:ext>
            </a:extLst>
          </p:cNvPr>
          <p:cNvPicPr>
            <a:picLocks noGrp="1" noChangeAspect="1"/>
          </p:cNvPicPr>
          <p:nvPr>
            <p:ph idx="1"/>
          </p:nvPr>
        </p:nvPicPr>
        <p:blipFill>
          <a:blip r:embed="rId3"/>
          <a:stretch>
            <a:fillRect/>
          </a:stretch>
        </p:blipFill>
        <p:spPr>
          <a:xfrm>
            <a:off x="9590088" y="533400"/>
            <a:ext cx="2036763" cy="2759075"/>
          </a:xfrm>
          <a:prstGeom prst="rect">
            <a:avLst/>
          </a:prstGeom>
        </p:spPr>
      </p:pic>
      <p:pic>
        <p:nvPicPr>
          <p:cNvPr id="7" name="Picture 6">
            <a:extLst>
              <a:ext uri="{FF2B5EF4-FFF2-40B4-BE49-F238E27FC236}">
                <a16:creationId xmlns:a16="http://schemas.microsoft.com/office/drawing/2014/main" id="{3B1C7D9B-4B7D-4B7B-BA38-2F7492411C9F}"/>
              </a:ext>
            </a:extLst>
          </p:cNvPr>
          <p:cNvPicPr>
            <a:picLocks noChangeAspect="1"/>
          </p:cNvPicPr>
          <p:nvPr/>
        </p:nvPicPr>
        <p:blipFill>
          <a:blip r:embed="rId4"/>
          <a:stretch>
            <a:fillRect/>
          </a:stretch>
        </p:blipFill>
        <p:spPr>
          <a:xfrm>
            <a:off x="5232400" y="533400"/>
            <a:ext cx="4273550" cy="5797550"/>
          </a:xfrm>
          <a:prstGeom prst="rect">
            <a:avLst/>
          </a:prstGeom>
        </p:spPr>
      </p:pic>
      <p:pic>
        <p:nvPicPr>
          <p:cNvPr id="1026" name="Picture 2" descr="Related image">
            <a:extLst>
              <a:ext uri="{FF2B5EF4-FFF2-40B4-BE49-F238E27FC236}">
                <a16:creationId xmlns:a16="http://schemas.microsoft.com/office/drawing/2014/main" id="{A12463E2-CF00-4D37-9D90-894980DD92AA}"/>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9590088" y="3375025"/>
            <a:ext cx="2036763" cy="2954338"/>
          </a:xfrm>
          <a:prstGeom prst="rect">
            <a:avLst/>
          </a:prstGeom>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501451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74AD01A-43A2-452B-9157-B72ED059B178}"/>
              </a:ext>
            </a:extLst>
          </p:cNvPr>
          <p:cNvPicPr>
            <a:picLocks noChangeAspect="1"/>
          </p:cNvPicPr>
          <p:nvPr/>
        </p:nvPicPr>
        <p:blipFill>
          <a:blip r:embed="rId3"/>
          <a:stretch>
            <a:fillRect/>
          </a:stretch>
        </p:blipFill>
        <p:spPr>
          <a:xfrm>
            <a:off x="1499595" y="643467"/>
            <a:ext cx="3579409" cy="5571066"/>
          </a:xfrm>
          <a:prstGeom prst="rect">
            <a:avLst/>
          </a:prstGeom>
        </p:spPr>
      </p:pic>
      <p:pic>
        <p:nvPicPr>
          <p:cNvPr id="3" name="Picture 2" descr="A person sitting at a table&#10;&#10;Description automatically generated">
            <a:extLst>
              <a:ext uri="{FF2B5EF4-FFF2-40B4-BE49-F238E27FC236}">
                <a16:creationId xmlns:a16="http://schemas.microsoft.com/office/drawing/2014/main" id="{D2D41893-EC0D-47CD-BDE2-025C63DA4755}"/>
              </a:ext>
            </a:extLst>
          </p:cNvPr>
          <p:cNvPicPr>
            <a:picLocks noChangeAspect="1"/>
          </p:cNvPicPr>
          <p:nvPr/>
        </p:nvPicPr>
        <p:blipFill>
          <a:blip r:embed="rId4"/>
          <a:stretch>
            <a:fillRect/>
          </a:stretch>
        </p:blipFill>
        <p:spPr>
          <a:xfrm>
            <a:off x="6256865" y="1715823"/>
            <a:ext cx="5291667" cy="3426354"/>
          </a:xfrm>
          <a:prstGeom prst="rect">
            <a:avLst/>
          </a:prstGeom>
        </p:spPr>
      </p:pic>
    </p:spTree>
    <p:extLst>
      <p:ext uri="{BB962C8B-B14F-4D97-AF65-F5344CB8AC3E}">
        <p14:creationId xmlns:p14="http://schemas.microsoft.com/office/powerpoint/2010/main" val="38201723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2EC2491-DFA3-47E7-9FCC-C60D5127CCAC}"/>
              </a:ext>
            </a:extLst>
          </p:cNvPr>
          <p:cNvPicPr>
            <a:picLocks noChangeAspect="1"/>
          </p:cNvPicPr>
          <p:nvPr/>
        </p:nvPicPr>
        <p:blipFill>
          <a:blip r:embed="rId3"/>
          <a:stretch>
            <a:fillRect/>
          </a:stretch>
        </p:blipFill>
        <p:spPr>
          <a:xfrm>
            <a:off x="643467" y="781641"/>
            <a:ext cx="5294716" cy="5294716"/>
          </a:xfrm>
          <a:prstGeom prst="rect">
            <a:avLst/>
          </a:prstGeom>
        </p:spPr>
      </p:pic>
      <p:pic>
        <p:nvPicPr>
          <p:cNvPr id="3" name="Picture 2">
            <a:extLst>
              <a:ext uri="{FF2B5EF4-FFF2-40B4-BE49-F238E27FC236}">
                <a16:creationId xmlns:a16="http://schemas.microsoft.com/office/drawing/2014/main" id="{4D5FD6C5-C632-4A6E-ACCB-117360FC0090}"/>
              </a:ext>
            </a:extLst>
          </p:cNvPr>
          <p:cNvPicPr>
            <a:picLocks noChangeAspect="1"/>
          </p:cNvPicPr>
          <p:nvPr/>
        </p:nvPicPr>
        <p:blipFill>
          <a:blip r:embed="rId4"/>
          <a:stretch>
            <a:fillRect/>
          </a:stretch>
        </p:blipFill>
        <p:spPr>
          <a:xfrm>
            <a:off x="6812025" y="643467"/>
            <a:ext cx="4178299" cy="5571066"/>
          </a:xfrm>
          <a:prstGeom prst="rect">
            <a:avLst/>
          </a:prstGeom>
        </p:spPr>
      </p:pic>
    </p:spTree>
    <p:extLst>
      <p:ext uri="{BB962C8B-B14F-4D97-AF65-F5344CB8AC3E}">
        <p14:creationId xmlns:p14="http://schemas.microsoft.com/office/powerpoint/2010/main" val="13124383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EC0E6-1694-4872-9854-0B4FA6B9D4B9}"/>
              </a:ext>
            </a:extLst>
          </p:cNvPr>
          <p:cNvSpPr>
            <a:spLocks noGrp="1"/>
          </p:cNvSpPr>
          <p:nvPr>
            <p:ph type="title"/>
          </p:nvPr>
        </p:nvSpPr>
        <p:spPr/>
        <p:txBody>
          <a:bodyPr/>
          <a:lstStyle/>
          <a:p>
            <a:pPr algn="ctr"/>
            <a:r>
              <a:rPr lang="en-GB" dirty="0">
                <a:latin typeface="Cooper Black" panose="0208090404030B020404" pitchFamily="18" charset="0"/>
              </a:rPr>
              <a:t>Routes and Roots</a:t>
            </a:r>
          </a:p>
        </p:txBody>
      </p:sp>
      <p:sp>
        <p:nvSpPr>
          <p:cNvPr id="3" name="Content Placeholder 2">
            <a:extLst>
              <a:ext uri="{FF2B5EF4-FFF2-40B4-BE49-F238E27FC236}">
                <a16:creationId xmlns:a16="http://schemas.microsoft.com/office/drawing/2014/main" id="{4C98BBC7-AD70-4575-A4BB-AC27537B845D}"/>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7038034D-2C7B-443C-A8A5-7701FA22E601}"/>
              </a:ext>
            </a:extLst>
          </p:cNvPr>
          <p:cNvPicPr>
            <a:picLocks noChangeAspect="1"/>
          </p:cNvPicPr>
          <p:nvPr/>
        </p:nvPicPr>
        <p:blipFill rotWithShape="1">
          <a:blip r:embed="rId2"/>
          <a:srcRect l="44532" t="19467" r="24412" b="9931"/>
          <a:stretch/>
        </p:blipFill>
        <p:spPr>
          <a:xfrm>
            <a:off x="8412479" y="1650936"/>
            <a:ext cx="3566161" cy="4841939"/>
          </a:xfrm>
          <a:prstGeom prst="rect">
            <a:avLst/>
          </a:prstGeom>
        </p:spPr>
      </p:pic>
      <p:pic>
        <p:nvPicPr>
          <p:cNvPr id="7" name="Picture 6">
            <a:extLst>
              <a:ext uri="{FF2B5EF4-FFF2-40B4-BE49-F238E27FC236}">
                <a16:creationId xmlns:a16="http://schemas.microsoft.com/office/drawing/2014/main" id="{CF38D138-B4C6-4A86-A101-97CA84330F2D}"/>
              </a:ext>
            </a:extLst>
          </p:cNvPr>
          <p:cNvPicPr>
            <a:picLocks noChangeAspect="1"/>
          </p:cNvPicPr>
          <p:nvPr/>
        </p:nvPicPr>
        <p:blipFill rotWithShape="1">
          <a:blip r:embed="rId3"/>
          <a:srcRect l="34499" t="21066" r="14060" b="5324"/>
          <a:stretch/>
        </p:blipFill>
        <p:spPr>
          <a:xfrm>
            <a:off x="1463040" y="1690688"/>
            <a:ext cx="5907023" cy="5048123"/>
          </a:xfrm>
          <a:prstGeom prst="rect">
            <a:avLst/>
          </a:prstGeom>
        </p:spPr>
      </p:pic>
    </p:spTree>
    <p:extLst>
      <p:ext uri="{BB962C8B-B14F-4D97-AF65-F5344CB8AC3E}">
        <p14:creationId xmlns:p14="http://schemas.microsoft.com/office/powerpoint/2010/main" val="146070930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FA9E1-0D10-4601-8BB4-70034001C518}"/>
              </a:ext>
            </a:extLst>
          </p:cNvPr>
          <p:cNvSpPr>
            <a:spLocks noGrp="1"/>
          </p:cNvSpPr>
          <p:nvPr>
            <p:ph type="title"/>
          </p:nvPr>
        </p:nvSpPr>
        <p:spPr>
          <a:xfrm>
            <a:off x="838200" y="417079"/>
            <a:ext cx="10515600" cy="1325563"/>
          </a:xfrm>
        </p:spPr>
        <p:txBody>
          <a:bodyPr/>
          <a:lstStyle/>
          <a:p>
            <a:r>
              <a:rPr lang="en-GB" dirty="0">
                <a:latin typeface="Cooper Black" panose="0208090404030B020404" pitchFamily="18" charset="0"/>
              </a:rPr>
              <a:t>Diaspora – </a:t>
            </a:r>
            <a:r>
              <a:rPr lang="en-GB" i="1" dirty="0">
                <a:latin typeface="Cooper Black" panose="0208090404030B020404" pitchFamily="18" charset="0"/>
              </a:rPr>
              <a:t>OED definitions</a:t>
            </a:r>
            <a:endParaRPr lang="en-GB" dirty="0">
              <a:latin typeface="Cooper Black" panose="0208090404030B020404" pitchFamily="18" charset="0"/>
            </a:endParaRPr>
          </a:p>
        </p:txBody>
      </p:sp>
      <p:sp>
        <p:nvSpPr>
          <p:cNvPr id="3" name="Content Placeholder 2">
            <a:extLst>
              <a:ext uri="{FF2B5EF4-FFF2-40B4-BE49-F238E27FC236}">
                <a16:creationId xmlns:a16="http://schemas.microsoft.com/office/drawing/2014/main" id="{AADAD5B9-7326-4A55-A5D8-E31A6D158A57}"/>
              </a:ext>
            </a:extLst>
          </p:cNvPr>
          <p:cNvSpPr>
            <a:spLocks noGrp="1"/>
          </p:cNvSpPr>
          <p:nvPr>
            <p:ph idx="1"/>
          </p:nvPr>
        </p:nvSpPr>
        <p:spPr/>
        <p:txBody>
          <a:bodyPr/>
          <a:lstStyle/>
          <a:p>
            <a:pPr marL="0" indent="0" algn="just">
              <a:buNone/>
            </a:pPr>
            <a:r>
              <a:rPr lang="en-GB" sz="3600" b="1" dirty="0">
                <a:solidFill>
                  <a:srgbClr val="333333"/>
                </a:solidFill>
              </a:rPr>
              <a:t>1.</a:t>
            </a:r>
            <a:r>
              <a:rPr lang="en-GB" sz="3600" dirty="0">
                <a:solidFill>
                  <a:srgbClr val="333333"/>
                </a:solidFill>
              </a:rPr>
              <a:t> The body of Jews living outside the land of Israel; the countries and places inhabited by these, regarded collectively; the dispersion of the Jewish people beyond the land of Israel.</a:t>
            </a:r>
          </a:p>
          <a:p>
            <a:pPr marL="0" indent="0">
              <a:buNone/>
            </a:pPr>
            <a:endParaRPr lang="en-GB" dirty="0">
              <a:solidFill>
                <a:srgbClr val="333333"/>
              </a:solidFill>
            </a:endParaRPr>
          </a:p>
          <a:p>
            <a:pPr marL="0" indent="0">
              <a:buNone/>
            </a:pPr>
            <a:r>
              <a:rPr lang="en-GB" dirty="0"/>
              <a:t>1694   </a:t>
            </a:r>
            <a:r>
              <a:rPr lang="en-GB" cap="small" dirty="0"/>
              <a:t>J. Owen</a:t>
            </a:r>
            <a:r>
              <a:rPr lang="en-GB" dirty="0"/>
              <a:t> </a:t>
            </a:r>
            <a:r>
              <a:rPr lang="en-GB" i="1" dirty="0"/>
              <a:t>Plea Script. Ordination</a:t>
            </a:r>
            <a:r>
              <a:rPr lang="en-GB" dirty="0"/>
              <a:t> ii. 13   The Presbyters of the Jewish Diaspora, to whom St. Peter wrote, are </a:t>
            </a:r>
            <a:r>
              <a:rPr lang="en-GB" dirty="0" err="1"/>
              <a:t>requir'd..to</a:t>
            </a:r>
            <a:r>
              <a:rPr lang="en-GB" dirty="0"/>
              <a:t> feed or rule the Flock, and to perform the office and work of Bishops among them.</a:t>
            </a:r>
            <a:endParaRPr lang="en-GB" dirty="0">
              <a:solidFill>
                <a:srgbClr val="333333"/>
              </a:solidFill>
            </a:endParaRPr>
          </a:p>
          <a:p>
            <a:pPr marL="0" indent="0">
              <a:buNone/>
            </a:pPr>
            <a:endParaRPr lang="en-GB" dirty="0"/>
          </a:p>
        </p:txBody>
      </p:sp>
    </p:spTree>
    <p:extLst>
      <p:ext uri="{BB962C8B-B14F-4D97-AF65-F5344CB8AC3E}">
        <p14:creationId xmlns:p14="http://schemas.microsoft.com/office/powerpoint/2010/main" val="31807232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11803F8-5389-4A6D-94F7-3E5079C007E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ADAD5B9-7326-4A55-A5D8-E31A6D158A57}"/>
              </a:ext>
            </a:extLst>
          </p:cNvPr>
          <p:cNvSpPr>
            <a:spLocks noGrp="1"/>
          </p:cNvSpPr>
          <p:nvPr>
            <p:ph idx="1"/>
          </p:nvPr>
        </p:nvSpPr>
        <p:spPr/>
        <p:txBody>
          <a:bodyPr>
            <a:normAutofit/>
          </a:bodyPr>
          <a:lstStyle/>
          <a:p>
            <a:pPr marL="0" indent="0">
              <a:buNone/>
            </a:pPr>
            <a:r>
              <a:rPr lang="en-GB" sz="3200" dirty="0"/>
              <a:t> </a:t>
            </a:r>
            <a:r>
              <a:rPr lang="en-GB" sz="3200" b="1" dirty="0"/>
              <a:t>2.</a:t>
            </a:r>
            <a:r>
              <a:rPr lang="en-GB" sz="3200" dirty="0"/>
              <a:t> In extended use. Any group of people who have spread or become dispersed beyond their traditional homeland or point of origin; the dispersion or spread of a group of people in this way; an instance of this. Also: the countries and places inhabited by such a group, regarded collectively.</a:t>
            </a:r>
          </a:p>
          <a:p>
            <a:pPr marL="0" indent="0">
              <a:buNone/>
            </a:pPr>
            <a:endParaRPr lang="en-GB" sz="3200" dirty="0"/>
          </a:p>
          <a:p>
            <a:pPr marL="0" indent="0">
              <a:buNone/>
            </a:pPr>
            <a:r>
              <a:rPr lang="en-GB" sz="3200" dirty="0"/>
              <a:t> </a:t>
            </a:r>
            <a:r>
              <a:rPr lang="en-GB" sz="3200" b="1" dirty="0"/>
              <a:t>3.</a:t>
            </a:r>
            <a:r>
              <a:rPr lang="en-GB" sz="3200" dirty="0"/>
              <a:t> The state or fact of having been dispersed from one's homeland or point of origin. Frequently in </a:t>
            </a:r>
            <a:r>
              <a:rPr lang="en-GB" sz="3200" b="1" i="1" dirty="0"/>
              <a:t>in diaspora</a:t>
            </a:r>
            <a:r>
              <a:rPr lang="en-GB" sz="3200" dirty="0"/>
              <a:t>.</a:t>
            </a:r>
          </a:p>
        </p:txBody>
      </p:sp>
      <p:sp>
        <p:nvSpPr>
          <p:cNvPr id="7" name="Title 1">
            <a:extLst>
              <a:ext uri="{FF2B5EF4-FFF2-40B4-BE49-F238E27FC236}">
                <a16:creationId xmlns:a16="http://schemas.microsoft.com/office/drawing/2014/main" id="{8E4A72DD-FA75-45ED-BAC3-F21CC92775A1}"/>
              </a:ext>
            </a:extLst>
          </p:cNvPr>
          <p:cNvSpPr txBox="1">
            <a:spLocks/>
          </p:cNvSpPr>
          <p:nvPr/>
        </p:nvSpPr>
        <p:spPr>
          <a:xfrm>
            <a:off x="838200" y="417079"/>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atin typeface="Cooper Black" panose="0208090404030B020404" pitchFamily="18" charset="0"/>
              </a:rPr>
              <a:t>Diaspora – </a:t>
            </a:r>
            <a:r>
              <a:rPr lang="en-GB" i="1">
                <a:latin typeface="Cooper Black" panose="0208090404030B020404" pitchFamily="18" charset="0"/>
              </a:rPr>
              <a:t>OED definitions</a:t>
            </a:r>
            <a:endParaRPr lang="en-GB" dirty="0">
              <a:latin typeface="Cooper Black" panose="0208090404030B020404" pitchFamily="18" charset="0"/>
            </a:endParaRPr>
          </a:p>
        </p:txBody>
      </p:sp>
    </p:spTree>
    <p:extLst>
      <p:ext uri="{BB962C8B-B14F-4D97-AF65-F5344CB8AC3E}">
        <p14:creationId xmlns:p14="http://schemas.microsoft.com/office/powerpoint/2010/main" val="419364044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7341D-B2DC-4F58-95CF-1AE39BFF6089}"/>
              </a:ext>
            </a:extLst>
          </p:cNvPr>
          <p:cNvSpPr>
            <a:spLocks noGrp="1"/>
          </p:cNvSpPr>
          <p:nvPr>
            <p:ph type="title"/>
          </p:nvPr>
        </p:nvSpPr>
        <p:spPr/>
        <p:txBody>
          <a:bodyPr/>
          <a:lstStyle/>
          <a:p>
            <a:pPr algn="ctr"/>
            <a:r>
              <a:rPr lang="en-GB" dirty="0">
                <a:latin typeface="Cooper Black" panose="0208090404030B020404" pitchFamily="18" charset="0"/>
              </a:rPr>
              <a:t>Multiple Diasporas</a:t>
            </a:r>
          </a:p>
        </p:txBody>
      </p:sp>
      <p:pic>
        <p:nvPicPr>
          <p:cNvPr id="4" name="Content Placeholder 3">
            <a:extLst>
              <a:ext uri="{FF2B5EF4-FFF2-40B4-BE49-F238E27FC236}">
                <a16:creationId xmlns:a16="http://schemas.microsoft.com/office/drawing/2014/main" id="{6CD6E953-F87C-47C0-B212-C29A746F2BF4}"/>
              </a:ext>
            </a:extLst>
          </p:cNvPr>
          <p:cNvPicPr>
            <a:picLocks noGrp="1" noChangeAspect="1"/>
          </p:cNvPicPr>
          <p:nvPr>
            <p:ph idx="1"/>
          </p:nvPr>
        </p:nvPicPr>
        <p:blipFill>
          <a:blip r:embed="rId3"/>
          <a:stretch>
            <a:fillRect/>
          </a:stretch>
        </p:blipFill>
        <p:spPr>
          <a:xfrm>
            <a:off x="455720" y="1690687"/>
            <a:ext cx="2828137" cy="4351338"/>
          </a:xfrm>
          <a:prstGeom prst="rect">
            <a:avLst/>
          </a:prstGeom>
        </p:spPr>
      </p:pic>
      <p:pic>
        <p:nvPicPr>
          <p:cNvPr id="3" name="Picture 2">
            <a:extLst>
              <a:ext uri="{FF2B5EF4-FFF2-40B4-BE49-F238E27FC236}">
                <a16:creationId xmlns:a16="http://schemas.microsoft.com/office/drawing/2014/main" id="{0242D462-B277-45B2-A13D-DA2D5D257399}"/>
              </a:ext>
            </a:extLst>
          </p:cNvPr>
          <p:cNvPicPr>
            <a:picLocks noChangeAspect="1"/>
          </p:cNvPicPr>
          <p:nvPr/>
        </p:nvPicPr>
        <p:blipFill rotWithShape="1">
          <a:blip r:embed="rId4"/>
          <a:srcRect l="34186" t="47486" r="11513" b="15862"/>
          <a:stretch/>
        </p:blipFill>
        <p:spPr>
          <a:xfrm>
            <a:off x="3526971" y="1690687"/>
            <a:ext cx="8069943" cy="3631386"/>
          </a:xfrm>
          <a:prstGeom prst="rect">
            <a:avLst/>
          </a:prstGeom>
        </p:spPr>
      </p:pic>
    </p:spTree>
    <p:extLst>
      <p:ext uri="{BB962C8B-B14F-4D97-AF65-F5344CB8AC3E}">
        <p14:creationId xmlns:p14="http://schemas.microsoft.com/office/powerpoint/2010/main" val="385053983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sitting in front of a building&#10;&#10;Description automatically generated">
            <a:extLst>
              <a:ext uri="{FF2B5EF4-FFF2-40B4-BE49-F238E27FC236}">
                <a16:creationId xmlns:a16="http://schemas.microsoft.com/office/drawing/2014/main" id="{B7E8DEEF-8E8B-4815-9518-A3E1BFA38023}"/>
              </a:ext>
            </a:extLst>
          </p:cNvPr>
          <p:cNvPicPr>
            <a:picLocks noChangeAspect="1"/>
          </p:cNvPicPr>
          <p:nvPr/>
        </p:nvPicPr>
        <p:blipFill rotWithShape="1">
          <a:blip r:embed="rId3"/>
          <a:srcRect l="15697" r="7124" b="-2"/>
          <a:stretch/>
        </p:blipFill>
        <p:spPr>
          <a:xfrm>
            <a:off x="321733" y="321732"/>
            <a:ext cx="3777025" cy="6214533"/>
          </a:xfrm>
          <a:prstGeom prst="rect">
            <a:avLst/>
          </a:prstGeom>
        </p:spPr>
      </p:pic>
      <p:pic>
        <p:nvPicPr>
          <p:cNvPr id="3" name="Picture 2" descr="A close up of a map&#10;&#10;Description automatically generated">
            <a:extLst>
              <a:ext uri="{FF2B5EF4-FFF2-40B4-BE49-F238E27FC236}">
                <a16:creationId xmlns:a16="http://schemas.microsoft.com/office/drawing/2014/main" id="{7B37F125-3C2B-4BE7-BC05-11A261AFB6B6}"/>
              </a:ext>
            </a:extLst>
          </p:cNvPr>
          <p:cNvPicPr>
            <a:picLocks noChangeAspect="1"/>
          </p:cNvPicPr>
          <p:nvPr/>
        </p:nvPicPr>
        <p:blipFill rotWithShape="1">
          <a:blip r:embed="rId4"/>
          <a:srcRect l="8265" r="3853" b="-2"/>
          <a:stretch/>
        </p:blipFill>
        <p:spPr>
          <a:xfrm>
            <a:off x="4184538" y="321732"/>
            <a:ext cx="3822924" cy="6214533"/>
          </a:xfrm>
          <a:prstGeom prst="rect">
            <a:avLst/>
          </a:prstGeom>
        </p:spPr>
      </p:pic>
      <p:pic>
        <p:nvPicPr>
          <p:cNvPr id="2" name="Picture 1">
            <a:extLst>
              <a:ext uri="{FF2B5EF4-FFF2-40B4-BE49-F238E27FC236}">
                <a16:creationId xmlns:a16="http://schemas.microsoft.com/office/drawing/2014/main" id="{D7169919-5DE6-4866-B092-AA89C3927D4A}"/>
              </a:ext>
            </a:extLst>
          </p:cNvPr>
          <p:cNvPicPr>
            <a:picLocks noChangeAspect="1"/>
          </p:cNvPicPr>
          <p:nvPr/>
        </p:nvPicPr>
        <p:blipFill rotWithShape="1">
          <a:blip r:embed="rId5"/>
          <a:srcRect l="3092" r="291" b="-2"/>
          <a:stretch/>
        </p:blipFill>
        <p:spPr>
          <a:xfrm>
            <a:off x="8087672" y="321732"/>
            <a:ext cx="3782595" cy="6214533"/>
          </a:xfrm>
          <a:prstGeom prst="rect">
            <a:avLst/>
          </a:prstGeom>
        </p:spPr>
      </p:pic>
    </p:spTree>
    <p:extLst>
      <p:ext uri="{BB962C8B-B14F-4D97-AF65-F5344CB8AC3E}">
        <p14:creationId xmlns:p14="http://schemas.microsoft.com/office/powerpoint/2010/main" val="41525533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52EB7-B59F-44CA-88DF-AADF6C751277}"/>
              </a:ext>
            </a:extLst>
          </p:cNvPr>
          <p:cNvSpPr>
            <a:spLocks noGrp="1"/>
          </p:cNvSpPr>
          <p:nvPr>
            <p:ph type="title"/>
          </p:nvPr>
        </p:nvSpPr>
        <p:spPr/>
        <p:txBody>
          <a:bodyPr/>
          <a:lstStyle/>
          <a:p>
            <a:r>
              <a:rPr lang="en-GB" dirty="0">
                <a:latin typeface="Cooper Black" panose="0208090404030B020404" pitchFamily="18" charset="0"/>
              </a:rPr>
              <a:t>Assessment – Gobbets </a:t>
            </a:r>
            <a:br>
              <a:rPr lang="en-GB" dirty="0">
                <a:latin typeface="Cooper Black" panose="0208090404030B020404" pitchFamily="18" charset="0"/>
              </a:rPr>
            </a:br>
            <a:r>
              <a:rPr lang="en-GB" dirty="0">
                <a:latin typeface="Cooper Black" panose="0208090404030B020404" pitchFamily="18" charset="0"/>
              </a:rPr>
              <a:t>(Secondary Source)</a:t>
            </a:r>
          </a:p>
        </p:txBody>
      </p:sp>
      <p:sp>
        <p:nvSpPr>
          <p:cNvPr id="3" name="Content Placeholder 2">
            <a:extLst>
              <a:ext uri="{FF2B5EF4-FFF2-40B4-BE49-F238E27FC236}">
                <a16:creationId xmlns:a16="http://schemas.microsoft.com/office/drawing/2014/main" id="{46435599-854C-453B-9E43-A3DF0D0E179A}"/>
              </a:ext>
            </a:extLst>
          </p:cNvPr>
          <p:cNvSpPr>
            <a:spLocks noGrp="1"/>
          </p:cNvSpPr>
          <p:nvPr>
            <p:ph idx="1"/>
          </p:nvPr>
        </p:nvSpPr>
        <p:spPr/>
        <p:txBody>
          <a:bodyPr/>
          <a:lstStyle/>
          <a:p>
            <a:pPr marL="0" lvl="0" indent="0">
              <a:buNone/>
            </a:pPr>
            <a:r>
              <a:rPr lang="en-GB" b="1" dirty="0"/>
              <a:t>One analysis of the following </a:t>
            </a:r>
            <a:r>
              <a:rPr lang="en-GB" b="1" u="sng" dirty="0"/>
              <a:t>secondary source</a:t>
            </a:r>
            <a:r>
              <a:rPr lang="en-GB" b="1" dirty="0"/>
              <a:t>:</a:t>
            </a:r>
            <a:endParaRPr lang="en-GB" dirty="0"/>
          </a:p>
          <a:p>
            <a:pPr marL="0" lvl="0" indent="0">
              <a:buNone/>
            </a:pPr>
            <a:r>
              <a:rPr lang="en-GB" dirty="0"/>
              <a:t>Paul Gilroy, </a:t>
            </a:r>
            <a:r>
              <a:rPr lang="en-GB" i="1" dirty="0"/>
              <a:t>The Black Atlantic: Modernity and Double Consciousness</a:t>
            </a:r>
            <a:r>
              <a:rPr lang="en-GB" dirty="0"/>
              <a:t> (London: Verso, 1993), preface and chapter 1</a:t>
            </a:r>
          </a:p>
          <a:p>
            <a:endParaRPr lang="en-GB" dirty="0"/>
          </a:p>
          <a:p>
            <a:r>
              <a:rPr lang="en-GB" b="1" dirty="0"/>
              <a:t>What does Paul Gilroy identify as the defining characteristics of ‘the Black Atlantic’? And why does Gilroy place importance of ships in his analysis? </a:t>
            </a:r>
            <a:r>
              <a:rPr lang="en-GB" b="1" i="1" dirty="0">
                <a:solidFill>
                  <a:srgbClr val="FF0000"/>
                </a:solidFill>
              </a:rPr>
              <a:t>Level 6 students’ answers should also comment on why Gilroy thinks the concept of the Black Atlantic helps ‘transcend … national particularity.’</a:t>
            </a:r>
            <a:endParaRPr lang="en-GB" dirty="0">
              <a:solidFill>
                <a:srgbClr val="FF0000"/>
              </a:solidFill>
            </a:endParaRPr>
          </a:p>
          <a:p>
            <a:endParaRPr lang="en-GB" dirty="0"/>
          </a:p>
          <a:p>
            <a:endParaRPr lang="en-GB" dirty="0"/>
          </a:p>
        </p:txBody>
      </p:sp>
    </p:spTree>
    <p:extLst>
      <p:ext uri="{BB962C8B-B14F-4D97-AF65-F5344CB8AC3E}">
        <p14:creationId xmlns:p14="http://schemas.microsoft.com/office/powerpoint/2010/main" val="258184660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8B046D2-7FE4-4F19-8188-41171B38AF04}"/>
              </a:ext>
            </a:extLst>
          </p:cNvPr>
          <p:cNvPicPr>
            <a:picLocks noChangeAspect="1"/>
          </p:cNvPicPr>
          <p:nvPr/>
        </p:nvPicPr>
        <p:blipFill>
          <a:blip r:embed="rId3"/>
          <a:stretch>
            <a:fillRect/>
          </a:stretch>
        </p:blipFill>
        <p:spPr>
          <a:xfrm>
            <a:off x="2798354" y="0"/>
            <a:ext cx="6096528" cy="3429297"/>
          </a:xfrm>
          <a:prstGeom prst="rect">
            <a:avLst/>
          </a:prstGeom>
        </p:spPr>
      </p:pic>
      <p:sp>
        <p:nvSpPr>
          <p:cNvPr id="3" name="Title 2">
            <a:extLst>
              <a:ext uri="{FF2B5EF4-FFF2-40B4-BE49-F238E27FC236}">
                <a16:creationId xmlns:a16="http://schemas.microsoft.com/office/drawing/2014/main" id="{854B8B58-1E5A-4660-BE3A-F470C9520823}"/>
              </a:ext>
            </a:extLst>
          </p:cNvPr>
          <p:cNvSpPr>
            <a:spLocks noGrp="1"/>
          </p:cNvSpPr>
          <p:nvPr>
            <p:ph type="title"/>
          </p:nvPr>
        </p:nvSpPr>
        <p:spPr/>
        <p:txBody>
          <a:bodyPr/>
          <a:lstStyle/>
          <a:p>
            <a:endParaRPr lang="en-GB" dirty="0"/>
          </a:p>
        </p:txBody>
      </p:sp>
      <p:sp>
        <p:nvSpPr>
          <p:cNvPr id="4" name="Content Placeholder 3">
            <a:extLst>
              <a:ext uri="{FF2B5EF4-FFF2-40B4-BE49-F238E27FC236}">
                <a16:creationId xmlns:a16="http://schemas.microsoft.com/office/drawing/2014/main" id="{4B924054-8730-450F-8F75-B04965D520BB}"/>
              </a:ext>
            </a:extLst>
          </p:cNvPr>
          <p:cNvSpPr>
            <a:spLocks noGrp="1"/>
          </p:cNvSpPr>
          <p:nvPr>
            <p:ph idx="1"/>
          </p:nvPr>
        </p:nvSpPr>
        <p:spPr>
          <a:xfrm>
            <a:off x="648393" y="3428999"/>
            <a:ext cx="10705407" cy="2747963"/>
          </a:xfrm>
        </p:spPr>
        <p:txBody>
          <a:bodyPr/>
          <a:lstStyle/>
          <a:p>
            <a:r>
              <a:rPr lang="en-GB" dirty="0"/>
              <a:t>What biographical information does anybody know about Paul Gilroy and how might this influence our understanding of his writings?</a:t>
            </a:r>
          </a:p>
          <a:p>
            <a:endParaRPr lang="en-GB" dirty="0"/>
          </a:p>
          <a:p>
            <a:r>
              <a:rPr lang="en-GB" dirty="0"/>
              <a:t>What political, scholarly or theoretical influences might one be able to ascertain from reading </a:t>
            </a:r>
            <a:r>
              <a:rPr lang="en-GB" i="1" dirty="0"/>
              <a:t>The Black Atlantic </a:t>
            </a:r>
            <a:r>
              <a:rPr lang="en-GB" dirty="0"/>
              <a:t>introduction?</a:t>
            </a:r>
          </a:p>
        </p:txBody>
      </p:sp>
    </p:spTree>
    <p:extLst>
      <p:ext uri="{BB962C8B-B14F-4D97-AF65-F5344CB8AC3E}">
        <p14:creationId xmlns:p14="http://schemas.microsoft.com/office/powerpoint/2010/main" val="232034815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4647580-73F6-4B09-95C8-384E9ECF3CD5}"/>
              </a:ext>
            </a:extLst>
          </p:cNvPr>
          <p:cNvPicPr>
            <a:picLocks noChangeAspect="1"/>
          </p:cNvPicPr>
          <p:nvPr/>
        </p:nvPicPr>
        <p:blipFill>
          <a:blip r:embed="rId3"/>
          <a:stretch>
            <a:fillRect/>
          </a:stretch>
        </p:blipFill>
        <p:spPr>
          <a:xfrm>
            <a:off x="484632" y="1377671"/>
            <a:ext cx="2560320" cy="4096512"/>
          </a:xfrm>
          <a:prstGeom prst="rect">
            <a:avLst/>
          </a:prstGeom>
        </p:spPr>
      </p:pic>
      <p:pic>
        <p:nvPicPr>
          <p:cNvPr id="4" name="Picture 3">
            <a:extLst>
              <a:ext uri="{FF2B5EF4-FFF2-40B4-BE49-F238E27FC236}">
                <a16:creationId xmlns:a16="http://schemas.microsoft.com/office/drawing/2014/main" id="{8D68B02A-F49C-4062-80A7-CC4897C4C726}"/>
              </a:ext>
            </a:extLst>
          </p:cNvPr>
          <p:cNvPicPr>
            <a:picLocks noChangeAspect="1"/>
          </p:cNvPicPr>
          <p:nvPr/>
        </p:nvPicPr>
        <p:blipFill>
          <a:blip r:embed="rId4"/>
          <a:stretch>
            <a:fillRect/>
          </a:stretch>
        </p:blipFill>
        <p:spPr>
          <a:xfrm>
            <a:off x="3354631" y="1493610"/>
            <a:ext cx="2560320" cy="3864633"/>
          </a:xfrm>
          <a:prstGeom prst="rect">
            <a:avLst/>
          </a:prstGeom>
        </p:spPr>
      </p:pic>
      <p:pic>
        <p:nvPicPr>
          <p:cNvPr id="5" name="Picture 4">
            <a:extLst>
              <a:ext uri="{FF2B5EF4-FFF2-40B4-BE49-F238E27FC236}">
                <a16:creationId xmlns:a16="http://schemas.microsoft.com/office/drawing/2014/main" id="{5751E082-6E6D-45D9-98E0-9A283E45EF1F}"/>
              </a:ext>
            </a:extLst>
          </p:cNvPr>
          <p:cNvPicPr>
            <a:picLocks noChangeAspect="1"/>
          </p:cNvPicPr>
          <p:nvPr/>
        </p:nvPicPr>
        <p:blipFill>
          <a:blip r:embed="rId5"/>
          <a:stretch>
            <a:fillRect/>
          </a:stretch>
        </p:blipFill>
        <p:spPr>
          <a:xfrm>
            <a:off x="6235726" y="1508084"/>
            <a:ext cx="2560320" cy="3835685"/>
          </a:xfrm>
          <a:prstGeom prst="rect">
            <a:avLst/>
          </a:prstGeom>
        </p:spPr>
      </p:pic>
      <p:pic>
        <p:nvPicPr>
          <p:cNvPr id="6" name="Picture 5">
            <a:extLst>
              <a:ext uri="{FF2B5EF4-FFF2-40B4-BE49-F238E27FC236}">
                <a16:creationId xmlns:a16="http://schemas.microsoft.com/office/drawing/2014/main" id="{2178A574-5A12-4EA9-87F6-AA7B87A0915D}"/>
              </a:ext>
            </a:extLst>
          </p:cNvPr>
          <p:cNvPicPr>
            <a:picLocks noChangeAspect="1"/>
          </p:cNvPicPr>
          <p:nvPr/>
        </p:nvPicPr>
        <p:blipFill>
          <a:blip r:embed="rId6"/>
          <a:stretch>
            <a:fillRect/>
          </a:stretch>
        </p:blipFill>
        <p:spPr>
          <a:xfrm>
            <a:off x="9120662" y="1508084"/>
            <a:ext cx="2560320" cy="3835685"/>
          </a:xfrm>
          <a:prstGeom prst="rect">
            <a:avLst/>
          </a:prstGeom>
        </p:spPr>
      </p:pic>
    </p:spTree>
    <p:extLst>
      <p:ext uri="{BB962C8B-B14F-4D97-AF65-F5344CB8AC3E}">
        <p14:creationId xmlns:p14="http://schemas.microsoft.com/office/powerpoint/2010/main" val="284618614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9317C-A1BF-400C-8C44-F2C49C7236D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3E55D3F-32A3-4AB8-9E89-B0ECA7EC4400}"/>
              </a:ext>
            </a:extLst>
          </p:cNvPr>
          <p:cNvSpPr>
            <a:spLocks noGrp="1"/>
          </p:cNvSpPr>
          <p:nvPr>
            <p:ph idx="1"/>
          </p:nvPr>
        </p:nvSpPr>
        <p:spPr>
          <a:xfrm>
            <a:off x="5734050" y="704850"/>
            <a:ext cx="5619750" cy="5472113"/>
          </a:xfrm>
        </p:spPr>
        <p:txBody>
          <a:bodyPr>
            <a:normAutofit fontScale="92500" lnSpcReduction="10000"/>
          </a:bodyPr>
          <a:lstStyle/>
          <a:p>
            <a:r>
              <a:rPr lang="en-GB" sz="4000" b="1" dirty="0"/>
              <a:t>Chapter One is subtitled as a ‘counterculture of modernity’. What – if anything – do you understand by this phrase?</a:t>
            </a:r>
          </a:p>
          <a:p>
            <a:endParaRPr lang="en-GB" sz="4000" b="1" dirty="0"/>
          </a:p>
          <a:p>
            <a:r>
              <a:rPr lang="en-GB" sz="4000" b="1" dirty="0"/>
              <a:t>How might the cover image complement Gilroy’s concerns in the chapter?</a:t>
            </a:r>
          </a:p>
        </p:txBody>
      </p:sp>
      <p:pic>
        <p:nvPicPr>
          <p:cNvPr id="4" name="Picture 3">
            <a:extLst>
              <a:ext uri="{FF2B5EF4-FFF2-40B4-BE49-F238E27FC236}">
                <a16:creationId xmlns:a16="http://schemas.microsoft.com/office/drawing/2014/main" id="{4CC1FFFB-7A9C-4F53-A449-A7EFBF597138}"/>
              </a:ext>
            </a:extLst>
          </p:cNvPr>
          <p:cNvPicPr>
            <a:picLocks noChangeAspect="1"/>
          </p:cNvPicPr>
          <p:nvPr/>
        </p:nvPicPr>
        <p:blipFill>
          <a:blip r:embed="rId3"/>
          <a:stretch>
            <a:fillRect/>
          </a:stretch>
        </p:blipFill>
        <p:spPr>
          <a:xfrm>
            <a:off x="838200" y="280513"/>
            <a:ext cx="3779848" cy="6212362"/>
          </a:xfrm>
          <a:prstGeom prst="rect">
            <a:avLst/>
          </a:prstGeom>
        </p:spPr>
      </p:pic>
    </p:spTree>
    <p:extLst>
      <p:ext uri="{BB962C8B-B14F-4D97-AF65-F5344CB8AC3E}">
        <p14:creationId xmlns:p14="http://schemas.microsoft.com/office/powerpoint/2010/main" val="300009426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664BF36-AD3C-4E21-BF02-2B5CE258DAB6}"/>
              </a:ext>
            </a:extLst>
          </p:cNvPr>
          <p:cNvPicPr>
            <a:picLocks noChangeAspect="1"/>
          </p:cNvPicPr>
          <p:nvPr/>
        </p:nvPicPr>
        <p:blipFill rotWithShape="1">
          <a:blip r:embed="rId3"/>
          <a:srcRect t="8030" b="4080"/>
          <a:stretch/>
        </p:blipFill>
        <p:spPr>
          <a:xfrm>
            <a:off x="20" y="-50790"/>
            <a:ext cx="12191980" cy="6857990"/>
          </a:xfrm>
          <a:prstGeom prst="rect">
            <a:avLst/>
          </a:prstGeom>
        </p:spPr>
      </p:pic>
      <p:pic>
        <p:nvPicPr>
          <p:cNvPr id="3" name="Picture 2">
            <a:extLst>
              <a:ext uri="{FF2B5EF4-FFF2-40B4-BE49-F238E27FC236}">
                <a16:creationId xmlns:a16="http://schemas.microsoft.com/office/drawing/2014/main" id="{1395C4DB-39FC-4D28-B232-737A38238EE0}"/>
              </a:ext>
            </a:extLst>
          </p:cNvPr>
          <p:cNvPicPr>
            <a:picLocks noChangeAspect="1"/>
          </p:cNvPicPr>
          <p:nvPr/>
        </p:nvPicPr>
        <p:blipFill>
          <a:blip r:embed="rId4"/>
          <a:stretch>
            <a:fillRect/>
          </a:stretch>
        </p:blipFill>
        <p:spPr>
          <a:xfrm>
            <a:off x="5107491" y="1669774"/>
            <a:ext cx="1500083" cy="2011125"/>
          </a:xfrm>
          <a:prstGeom prst="rect">
            <a:avLst/>
          </a:prstGeom>
        </p:spPr>
      </p:pic>
      <p:sp>
        <p:nvSpPr>
          <p:cNvPr id="4" name="TextBox 3">
            <a:extLst>
              <a:ext uri="{FF2B5EF4-FFF2-40B4-BE49-F238E27FC236}">
                <a16:creationId xmlns:a16="http://schemas.microsoft.com/office/drawing/2014/main" id="{95EAF2EB-E204-46B4-93E1-E90806239DCE}"/>
              </a:ext>
            </a:extLst>
          </p:cNvPr>
          <p:cNvSpPr txBox="1"/>
          <p:nvPr/>
        </p:nvSpPr>
        <p:spPr>
          <a:xfrm>
            <a:off x="0" y="845127"/>
            <a:ext cx="1377950" cy="2031325"/>
          </a:xfrm>
          <a:prstGeom prst="rect">
            <a:avLst/>
          </a:prstGeom>
          <a:noFill/>
        </p:spPr>
        <p:txBody>
          <a:bodyPr wrap="square" rtlCol="0">
            <a:spAutoFit/>
          </a:bodyPr>
          <a:lstStyle/>
          <a:p>
            <a:r>
              <a:rPr lang="en-GB" b="1" dirty="0">
                <a:highlight>
                  <a:srgbClr val="C0C0C0"/>
                </a:highlight>
              </a:rPr>
              <a:t>Aaron Douglas, </a:t>
            </a:r>
            <a:r>
              <a:rPr lang="en-GB" b="1" i="1" dirty="0">
                <a:highlight>
                  <a:srgbClr val="C0C0C0"/>
                </a:highlight>
              </a:rPr>
              <a:t>Building More Stately Mansions </a:t>
            </a:r>
            <a:r>
              <a:rPr lang="en-GB" b="1" dirty="0">
                <a:highlight>
                  <a:srgbClr val="C0C0C0"/>
                </a:highlight>
              </a:rPr>
              <a:t>(1944)</a:t>
            </a:r>
          </a:p>
        </p:txBody>
      </p:sp>
    </p:spTree>
    <p:extLst>
      <p:ext uri="{BB962C8B-B14F-4D97-AF65-F5344CB8AC3E}">
        <p14:creationId xmlns:p14="http://schemas.microsoft.com/office/powerpoint/2010/main" val="65163369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9317C-A1BF-400C-8C44-F2C49C7236D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3E55D3F-32A3-4AB8-9E89-B0ECA7EC4400}"/>
              </a:ext>
            </a:extLst>
          </p:cNvPr>
          <p:cNvSpPr>
            <a:spLocks noGrp="1"/>
          </p:cNvSpPr>
          <p:nvPr>
            <p:ph idx="1"/>
          </p:nvPr>
        </p:nvSpPr>
        <p:spPr>
          <a:xfrm>
            <a:off x="5734050" y="704850"/>
            <a:ext cx="5619750" cy="5472113"/>
          </a:xfrm>
        </p:spPr>
        <p:txBody>
          <a:bodyPr>
            <a:normAutofit/>
          </a:bodyPr>
          <a:lstStyle/>
          <a:p>
            <a:r>
              <a:rPr lang="en-GB" sz="4000" b="1" dirty="0"/>
              <a:t>Gilroy asserts that  his book is a “polemic against ethnic absolutism” (p. 8). How do you interpret this phrase?</a:t>
            </a:r>
          </a:p>
          <a:p>
            <a:endParaRPr lang="en-GB" sz="4000" b="1" dirty="0"/>
          </a:p>
          <a:p>
            <a:endParaRPr lang="en-GB" sz="4000" dirty="0"/>
          </a:p>
          <a:p>
            <a:endParaRPr lang="en-GB" sz="4000" dirty="0"/>
          </a:p>
        </p:txBody>
      </p:sp>
      <p:pic>
        <p:nvPicPr>
          <p:cNvPr id="4" name="Picture 3">
            <a:extLst>
              <a:ext uri="{FF2B5EF4-FFF2-40B4-BE49-F238E27FC236}">
                <a16:creationId xmlns:a16="http://schemas.microsoft.com/office/drawing/2014/main" id="{4CC1FFFB-7A9C-4F53-A449-A7EFBF597138}"/>
              </a:ext>
            </a:extLst>
          </p:cNvPr>
          <p:cNvPicPr>
            <a:picLocks noChangeAspect="1"/>
          </p:cNvPicPr>
          <p:nvPr/>
        </p:nvPicPr>
        <p:blipFill>
          <a:blip r:embed="rId3"/>
          <a:stretch>
            <a:fillRect/>
          </a:stretch>
        </p:blipFill>
        <p:spPr>
          <a:xfrm>
            <a:off x="838200" y="280513"/>
            <a:ext cx="3779848" cy="6212362"/>
          </a:xfrm>
          <a:prstGeom prst="rect">
            <a:avLst/>
          </a:prstGeom>
        </p:spPr>
      </p:pic>
    </p:spTree>
    <p:extLst>
      <p:ext uri="{BB962C8B-B14F-4D97-AF65-F5344CB8AC3E}">
        <p14:creationId xmlns:p14="http://schemas.microsoft.com/office/powerpoint/2010/main" val="278871838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9317C-A1BF-400C-8C44-F2C49C7236D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3E55D3F-32A3-4AB8-9E89-B0ECA7EC4400}"/>
              </a:ext>
            </a:extLst>
          </p:cNvPr>
          <p:cNvSpPr>
            <a:spLocks noGrp="1"/>
          </p:cNvSpPr>
          <p:nvPr>
            <p:ph idx="1"/>
          </p:nvPr>
        </p:nvSpPr>
        <p:spPr>
          <a:xfrm>
            <a:off x="5734050" y="704850"/>
            <a:ext cx="5619750" cy="5472113"/>
          </a:xfrm>
        </p:spPr>
        <p:txBody>
          <a:bodyPr>
            <a:normAutofit fontScale="92500" lnSpcReduction="10000"/>
          </a:bodyPr>
          <a:lstStyle/>
          <a:p>
            <a:r>
              <a:rPr lang="en-GB" sz="4000" b="1" dirty="0"/>
              <a:t>Gilroy opens by asserting that “striving to be both European and black requires some specific forms of double consciousness.” What do you think he means by this? From where and whom does his notion of “double consciousness” originate?</a:t>
            </a:r>
            <a:endParaRPr lang="en-GB" sz="4000" dirty="0"/>
          </a:p>
          <a:p>
            <a:endParaRPr lang="en-GB" sz="4000" dirty="0"/>
          </a:p>
        </p:txBody>
      </p:sp>
      <p:pic>
        <p:nvPicPr>
          <p:cNvPr id="4" name="Picture 3">
            <a:extLst>
              <a:ext uri="{FF2B5EF4-FFF2-40B4-BE49-F238E27FC236}">
                <a16:creationId xmlns:a16="http://schemas.microsoft.com/office/drawing/2014/main" id="{4CC1FFFB-7A9C-4F53-A449-A7EFBF597138}"/>
              </a:ext>
            </a:extLst>
          </p:cNvPr>
          <p:cNvPicPr>
            <a:picLocks noChangeAspect="1"/>
          </p:cNvPicPr>
          <p:nvPr/>
        </p:nvPicPr>
        <p:blipFill>
          <a:blip r:embed="rId3"/>
          <a:stretch>
            <a:fillRect/>
          </a:stretch>
        </p:blipFill>
        <p:spPr>
          <a:xfrm>
            <a:off x="838200" y="280513"/>
            <a:ext cx="3779848" cy="6212362"/>
          </a:xfrm>
          <a:prstGeom prst="rect">
            <a:avLst/>
          </a:prstGeom>
        </p:spPr>
      </p:pic>
    </p:spTree>
    <p:extLst>
      <p:ext uri="{BB962C8B-B14F-4D97-AF65-F5344CB8AC3E}">
        <p14:creationId xmlns:p14="http://schemas.microsoft.com/office/powerpoint/2010/main" val="300878583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BFB24-DD5B-472F-B3C5-9690C4A9564C}"/>
              </a:ext>
            </a:extLst>
          </p:cNvPr>
          <p:cNvSpPr>
            <a:spLocks noGrp="1"/>
          </p:cNvSpPr>
          <p:nvPr>
            <p:ph type="title"/>
          </p:nvPr>
        </p:nvSpPr>
        <p:spPr/>
        <p:txBody>
          <a:bodyPr/>
          <a:lstStyle/>
          <a:p>
            <a:pPr algn="ctr"/>
            <a:r>
              <a:rPr lang="en-GB">
                <a:latin typeface="Cooper Black" panose="0208090404030B020404" pitchFamily="18" charset="0"/>
              </a:rPr>
              <a:t>Double Consciousness</a:t>
            </a:r>
            <a:endParaRPr lang="en-GB" dirty="0">
              <a:latin typeface="Cooper Black" panose="0208090404030B020404" pitchFamily="18" charset="0"/>
            </a:endParaRPr>
          </a:p>
        </p:txBody>
      </p:sp>
      <p:pic>
        <p:nvPicPr>
          <p:cNvPr id="4" name="Content Placeholder 3">
            <a:extLst>
              <a:ext uri="{FF2B5EF4-FFF2-40B4-BE49-F238E27FC236}">
                <a16:creationId xmlns:a16="http://schemas.microsoft.com/office/drawing/2014/main" id="{B8DE1FEA-050A-4C19-99AC-C0FCA013EB59}"/>
              </a:ext>
            </a:extLst>
          </p:cNvPr>
          <p:cNvPicPr>
            <a:picLocks noGrp="1" noChangeAspect="1"/>
          </p:cNvPicPr>
          <p:nvPr>
            <p:ph idx="1"/>
          </p:nvPr>
        </p:nvPicPr>
        <p:blipFill>
          <a:blip r:embed="rId3"/>
          <a:stretch>
            <a:fillRect/>
          </a:stretch>
        </p:blipFill>
        <p:spPr>
          <a:xfrm>
            <a:off x="3028277" y="1459230"/>
            <a:ext cx="6769617" cy="5398770"/>
          </a:xfrm>
          <a:prstGeom prst="rect">
            <a:avLst/>
          </a:prstGeom>
        </p:spPr>
      </p:pic>
      <p:sp>
        <p:nvSpPr>
          <p:cNvPr id="3" name="Rectangle 2">
            <a:extLst>
              <a:ext uri="{FF2B5EF4-FFF2-40B4-BE49-F238E27FC236}">
                <a16:creationId xmlns:a16="http://schemas.microsoft.com/office/drawing/2014/main" id="{AA856351-33F1-4590-A54F-DB48F36572E6}"/>
              </a:ext>
            </a:extLst>
          </p:cNvPr>
          <p:cNvSpPr/>
          <p:nvPr/>
        </p:nvSpPr>
        <p:spPr>
          <a:xfrm>
            <a:off x="838200" y="3708790"/>
            <a:ext cx="1740807" cy="1200329"/>
          </a:xfrm>
          <a:prstGeom prst="rect">
            <a:avLst/>
          </a:prstGeom>
        </p:spPr>
        <p:txBody>
          <a:bodyPr wrap="square">
            <a:spAutoFit/>
          </a:bodyPr>
          <a:lstStyle/>
          <a:p>
            <a:r>
              <a:rPr lang="en-GB" dirty="0"/>
              <a:t>William Edward Burghardt Du </a:t>
            </a:r>
            <a:r>
              <a:rPr lang="en-GB" dirty="0" err="1"/>
              <a:t>Bois</a:t>
            </a:r>
            <a:r>
              <a:rPr lang="en-GB" dirty="0"/>
              <a:t> (1868-1963)</a:t>
            </a:r>
          </a:p>
        </p:txBody>
      </p:sp>
    </p:spTree>
    <p:extLst>
      <p:ext uri="{BB962C8B-B14F-4D97-AF65-F5344CB8AC3E}">
        <p14:creationId xmlns:p14="http://schemas.microsoft.com/office/powerpoint/2010/main" val="342856315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FB904302-D513-4EDA-976F-B03D3A66E5D0}"/>
              </a:ext>
            </a:extLst>
          </p:cNvPr>
          <p:cNvSpPr>
            <a:spLocks noGrp="1"/>
          </p:cNvSpPr>
          <p:nvPr>
            <p:ph idx="1"/>
          </p:nvPr>
        </p:nvSpPr>
        <p:spPr>
          <a:xfrm>
            <a:off x="838200" y="365125"/>
            <a:ext cx="10515600" cy="6858000"/>
          </a:xfrm>
        </p:spPr>
        <p:txBody>
          <a:bodyPr>
            <a:normAutofit fontScale="85000" lnSpcReduction="20000"/>
          </a:bodyPr>
          <a:lstStyle/>
          <a:p>
            <a:pPr marL="0" indent="0" algn="just">
              <a:buNone/>
            </a:pPr>
            <a:r>
              <a:rPr lang="en-GB" dirty="0">
                <a:latin typeface="Cooper Black" panose="0208090404030B020404" pitchFamily="18" charset="0"/>
              </a:rPr>
              <a:t>After the Egyptian and Indian, the Greek and Roman, the Teuton and Mongolian, the Negro is a sort of seventh son, </a:t>
            </a:r>
            <a:r>
              <a:rPr lang="en-GB" dirty="0">
                <a:solidFill>
                  <a:srgbClr val="FF0000"/>
                </a:solidFill>
                <a:latin typeface="Cooper Black" panose="0208090404030B020404" pitchFamily="18" charset="0"/>
              </a:rPr>
              <a:t>born with a veil, and gifted with second-sight in this American world</a:t>
            </a:r>
            <a:r>
              <a:rPr lang="en-GB" dirty="0">
                <a:latin typeface="Cooper Black" panose="0208090404030B020404" pitchFamily="18" charset="0"/>
              </a:rPr>
              <a:t>,—a world which yields him no true self-consciousness, but only lets him see himself through the revelation of the other world. </a:t>
            </a:r>
          </a:p>
          <a:p>
            <a:pPr marL="0" indent="0" algn="just">
              <a:buNone/>
            </a:pPr>
            <a:r>
              <a:rPr lang="en-GB" dirty="0">
                <a:latin typeface="Cooper Black" panose="0208090404030B020404" pitchFamily="18" charset="0"/>
              </a:rPr>
              <a:t>	It is a peculiar sensation, this double-consciousness, this sense of always looking at one's self through the eyes of others, of measuring one's soul by the tape of a world that looks on in amused contempt and pity. One ever feels his </a:t>
            </a:r>
            <a:r>
              <a:rPr lang="en-GB" dirty="0">
                <a:solidFill>
                  <a:srgbClr val="FF0000"/>
                </a:solidFill>
                <a:latin typeface="Cooper Black" panose="0208090404030B020404" pitchFamily="18" charset="0"/>
              </a:rPr>
              <a:t>two-ness</a:t>
            </a:r>
            <a:r>
              <a:rPr lang="en-GB" dirty="0">
                <a:latin typeface="Cooper Black" panose="0208090404030B020404" pitchFamily="18" charset="0"/>
              </a:rPr>
              <a:t> —an American, a Negro; two souls, two thoughts, two unreconciled strivings; two warring ideals in one dark body, whose dogged strength alone keeps it from being torn asunder. </a:t>
            </a:r>
          </a:p>
          <a:p>
            <a:pPr marL="0" indent="0" algn="just">
              <a:buNone/>
            </a:pPr>
            <a:r>
              <a:rPr lang="en-GB" dirty="0">
                <a:latin typeface="Cooper Black" panose="0208090404030B020404" pitchFamily="18" charset="0"/>
              </a:rPr>
              <a:t>	The history of the American Negro is the history of this strife – </a:t>
            </a:r>
            <a:r>
              <a:rPr lang="en-GB" dirty="0">
                <a:solidFill>
                  <a:srgbClr val="FF0000"/>
                </a:solidFill>
                <a:latin typeface="Cooper Black" panose="0208090404030B020404" pitchFamily="18" charset="0"/>
              </a:rPr>
              <a:t>this longing to attain self-conscious manhood, to merge his double self into a better and truer self. </a:t>
            </a:r>
            <a:r>
              <a:rPr lang="en-GB" dirty="0">
                <a:latin typeface="Cooper Black" panose="0208090404030B020404" pitchFamily="18" charset="0"/>
              </a:rPr>
              <a:t>In this merging he wishes neither of the older selves to be lost. He does not wish to Africanize America, for America has too much to teach the world and Africa. He wouldn't bleach his Negro blood in a flood of white Americanism, for he knows that Negro blood has a message for the world. He simply wishes to make it possible for a man to be both a Negro and an American without being cursed and spit upon by his fellows, without having the doors of opportunity closed roughly in his face.</a:t>
            </a:r>
          </a:p>
        </p:txBody>
      </p:sp>
    </p:spTree>
    <p:extLst>
      <p:ext uri="{BB962C8B-B14F-4D97-AF65-F5344CB8AC3E}">
        <p14:creationId xmlns:p14="http://schemas.microsoft.com/office/powerpoint/2010/main" val="133149488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BFB24-DD5B-472F-B3C5-9690C4A9564C}"/>
              </a:ext>
            </a:extLst>
          </p:cNvPr>
          <p:cNvSpPr>
            <a:spLocks noGrp="1"/>
          </p:cNvSpPr>
          <p:nvPr>
            <p:ph type="title"/>
          </p:nvPr>
        </p:nvSpPr>
        <p:spPr>
          <a:xfrm>
            <a:off x="4895849" y="0"/>
            <a:ext cx="6346291" cy="1828800"/>
          </a:xfrm>
        </p:spPr>
        <p:txBody>
          <a:bodyPr>
            <a:normAutofit/>
          </a:bodyPr>
          <a:lstStyle/>
          <a:p>
            <a:r>
              <a:rPr lang="en-GB" sz="2400" dirty="0">
                <a:solidFill>
                  <a:schemeClr val="bg1"/>
                </a:solidFill>
                <a:latin typeface="Cooper Black" panose="0208090404030B020404" pitchFamily="18" charset="0"/>
              </a:rPr>
              <a:t>Double Consciousness: </a:t>
            </a:r>
            <a:br>
              <a:rPr lang="en-GB" sz="2400" dirty="0">
                <a:solidFill>
                  <a:schemeClr val="bg1"/>
                </a:solidFill>
                <a:latin typeface="Cooper Black" panose="0208090404030B020404" pitchFamily="18" charset="0"/>
              </a:rPr>
            </a:br>
            <a:r>
              <a:rPr lang="en-GB" sz="2400" dirty="0">
                <a:solidFill>
                  <a:schemeClr val="bg1"/>
                </a:solidFill>
                <a:latin typeface="Cooper Black" panose="0208090404030B020404" pitchFamily="18" charset="0"/>
              </a:rPr>
              <a:t>Paul Laurence Dunbar (1872–1906), ‘We Wear the Mask’ (published 1914)</a:t>
            </a:r>
          </a:p>
        </p:txBody>
      </p:sp>
      <p:pic>
        <p:nvPicPr>
          <p:cNvPr id="3" name="Picture 2">
            <a:extLst>
              <a:ext uri="{FF2B5EF4-FFF2-40B4-BE49-F238E27FC236}">
                <a16:creationId xmlns:a16="http://schemas.microsoft.com/office/drawing/2014/main" id="{71520551-85EF-496F-9432-1C0F6A15E8C9}"/>
              </a:ext>
            </a:extLst>
          </p:cNvPr>
          <p:cNvPicPr>
            <a:picLocks noChangeAspect="1"/>
          </p:cNvPicPr>
          <p:nvPr/>
        </p:nvPicPr>
        <p:blipFill rotWithShape="1">
          <a:blip r:embed="rId3"/>
          <a:srcRect l="15760" r="1735"/>
          <a:stretch/>
        </p:blipFill>
        <p:spPr>
          <a:xfrm>
            <a:off x="20" y="10"/>
            <a:ext cx="4639713" cy="6857990"/>
          </a:xfrm>
          <a:prstGeom prst="rect">
            <a:avLst/>
          </a:prstGeom>
        </p:spPr>
      </p:pic>
      <p:sp>
        <p:nvSpPr>
          <p:cNvPr id="5" name="Content Placeholder 4">
            <a:extLst>
              <a:ext uri="{FF2B5EF4-FFF2-40B4-BE49-F238E27FC236}">
                <a16:creationId xmlns:a16="http://schemas.microsoft.com/office/drawing/2014/main" id="{FB904302-D513-4EDA-976F-B03D3A66E5D0}"/>
              </a:ext>
            </a:extLst>
          </p:cNvPr>
          <p:cNvSpPr>
            <a:spLocks noGrp="1"/>
          </p:cNvSpPr>
          <p:nvPr>
            <p:ph idx="1"/>
          </p:nvPr>
        </p:nvSpPr>
        <p:spPr>
          <a:xfrm>
            <a:off x="4895849" y="1685925"/>
            <a:ext cx="6505575" cy="5105400"/>
          </a:xfrm>
        </p:spPr>
        <p:txBody>
          <a:bodyPr numCol="2" spcCol="360000">
            <a:normAutofit/>
          </a:bodyPr>
          <a:lstStyle/>
          <a:p>
            <a:pPr marL="0" indent="0">
              <a:buNone/>
            </a:pPr>
            <a:r>
              <a:rPr lang="en-GB" sz="1600" dirty="0">
                <a:solidFill>
                  <a:schemeClr val="bg1"/>
                </a:solidFill>
              </a:rPr>
              <a:t>We wear the mask that grins and lies,</a:t>
            </a:r>
          </a:p>
          <a:p>
            <a:pPr marL="0" indent="0">
              <a:buNone/>
            </a:pPr>
            <a:r>
              <a:rPr lang="en-GB" sz="1600" dirty="0">
                <a:solidFill>
                  <a:schemeClr val="bg1"/>
                </a:solidFill>
              </a:rPr>
              <a:t>It hides our cheeks and shades our eyes,—</a:t>
            </a:r>
          </a:p>
          <a:p>
            <a:pPr marL="0" indent="0">
              <a:buNone/>
            </a:pPr>
            <a:r>
              <a:rPr lang="en-GB" sz="1600" dirty="0">
                <a:solidFill>
                  <a:schemeClr val="bg1"/>
                </a:solidFill>
              </a:rPr>
              <a:t>This debt we pay to human guile;</a:t>
            </a:r>
          </a:p>
          <a:p>
            <a:pPr marL="0" indent="0">
              <a:buNone/>
            </a:pPr>
            <a:r>
              <a:rPr lang="en-GB" sz="1600" dirty="0">
                <a:solidFill>
                  <a:schemeClr val="bg1"/>
                </a:solidFill>
              </a:rPr>
              <a:t>With torn and bleeding hearts we smile,</a:t>
            </a:r>
          </a:p>
          <a:p>
            <a:pPr marL="0" indent="0">
              <a:buNone/>
            </a:pPr>
            <a:r>
              <a:rPr lang="en-GB" sz="1600" dirty="0">
                <a:solidFill>
                  <a:schemeClr val="bg1"/>
                </a:solidFill>
              </a:rPr>
              <a:t>And mouth with myriad subtleties.</a:t>
            </a:r>
          </a:p>
          <a:p>
            <a:pPr marL="0" indent="0">
              <a:buNone/>
            </a:pPr>
            <a:endParaRPr lang="en-GB" sz="1600" dirty="0">
              <a:solidFill>
                <a:schemeClr val="bg1"/>
              </a:solidFill>
            </a:endParaRPr>
          </a:p>
          <a:p>
            <a:pPr marL="0" indent="0">
              <a:buNone/>
            </a:pPr>
            <a:r>
              <a:rPr lang="en-GB" sz="1600" dirty="0">
                <a:solidFill>
                  <a:schemeClr val="bg1"/>
                </a:solidFill>
              </a:rPr>
              <a:t>Why should the world be over-wise,</a:t>
            </a:r>
          </a:p>
          <a:p>
            <a:pPr marL="0" indent="0">
              <a:buNone/>
            </a:pPr>
            <a:r>
              <a:rPr lang="en-GB" sz="1600" dirty="0">
                <a:solidFill>
                  <a:schemeClr val="bg1"/>
                </a:solidFill>
              </a:rPr>
              <a:t>In counting all our tears and sighs?</a:t>
            </a:r>
          </a:p>
          <a:p>
            <a:pPr marL="0" indent="0">
              <a:buNone/>
            </a:pPr>
            <a:r>
              <a:rPr lang="en-GB" sz="1600" dirty="0">
                <a:solidFill>
                  <a:schemeClr val="bg1"/>
                </a:solidFill>
              </a:rPr>
              <a:t>Nay, let them only see us, while</a:t>
            </a:r>
          </a:p>
          <a:p>
            <a:pPr marL="0" indent="0">
              <a:buNone/>
            </a:pPr>
            <a:r>
              <a:rPr lang="en-GB" sz="1600" dirty="0">
                <a:solidFill>
                  <a:schemeClr val="bg1"/>
                </a:solidFill>
              </a:rPr>
              <a:t>       We wear the mask.</a:t>
            </a:r>
          </a:p>
          <a:p>
            <a:pPr marL="0" indent="0">
              <a:buNone/>
            </a:pPr>
            <a:endParaRPr lang="en-GB" sz="1600" dirty="0">
              <a:solidFill>
                <a:schemeClr val="bg1"/>
              </a:solidFill>
            </a:endParaRPr>
          </a:p>
          <a:p>
            <a:pPr marL="0" indent="0">
              <a:buNone/>
            </a:pPr>
            <a:r>
              <a:rPr lang="en-GB" sz="1600" dirty="0">
                <a:solidFill>
                  <a:schemeClr val="bg1"/>
                </a:solidFill>
              </a:rPr>
              <a:t>We smile, but, O great Christ, our cries</a:t>
            </a:r>
          </a:p>
          <a:p>
            <a:pPr marL="0" indent="0">
              <a:buNone/>
            </a:pPr>
            <a:r>
              <a:rPr lang="en-GB" sz="1600" dirty="0">
                <a:solidFill>
                  <a:schemeClr val="bg1"/>
                </a:solidFill>
              </a:rPr>
              <a:t>To thee from tortured souls arise.</a:t>
            </a:r>
          </a:p>
          <a:p>
            <a:pPr marL="0" indent="0">
              <a:buNone/>
            </a:pPr>
            <a:r>
              <a:rPr lang="en-GB" sz="1600" dirty="0">
                <a:solidFill>
                  <a:schemeClr val="bg1"/>
                </a:solidFill>
              </a:rPr>
              <a:t>We sing, but oh the clay is vile</a:t>
            </a:r>
          </a:p>
          <a:p>
            <a:pPr marL="0" indent="0">
              <a:buNone/>
            </a:pPr>
            <a:r>
              <a:rPr lang="en-GB" sz="1600" dirty="0">
                <a:solidFill>
                  <a:schemeClr val="bg1"/>
                </a:solidFill>
              </a:rPr>
              <a:t>Beneath our feet, and long the mile;</a:t>
            </a:r>
          </a:p>
          <a:p>
            <a:pPr marL="0" indent="0">
              <a:buNone/>
            </a:pPr>
            <a:r>
              <a:rPr lang="en-GB" sz="1600" dirty="0">
                <a:solidFill>
                  <a:schemeClr val="bg1"/>
                </a:solidFill>
              </a:rPr>
              <a:t>But let the world dream otherwise,</a:t>
            </a:r>
          </a:p>
          <a:p>
            <a:pPr marL="0" indent="0">
              <a:buNone/>
            </a:pPr>
            <a:r>
              <a:rPr lang="en-GB" sz="1600" dirty="0">
                <a:solidFill>
                  <a:schemeClr val="bg1"/>
                </a:solidFill>
              </a:rPr>
              <a:t>       We wear the mask!</a:t>
            </a:r>
          </a:p>
        </p:txBody>
      </p:sp>
    </p:spTree>
    <p:extLst>
      <p:ext uri="{BB962C8B-B14F-4D97-AF65-F5344CB8AC3E}">
        <p14:creationId xmlns:p14="http://schemas.microsoft.com/office/powerpoint/2010/main" val="379413117"/>
      </p:ext>
    </p:extLst>
  </p:cSld>
  <p:clrMapOvr>
    <a:overrideClrMapping bg1="dk1" tx1="lt1" bg2="dk2" tx2="lt2" accent1="accent1" accent2="accent2" accent3="accent3" accent4="accent4" accent5="accent5" accent6="accent6" hlink="hlink" folHlink="folHlink"/>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 up of a mans face&#10;&#10;Description automatically generated">
            <a:extLst>
              <a:ext uri="{FF2B5EF4-FFF2-40B4-BE49-F238E27FC236}">
                <a16:creationId xmlns:a16="http://schemas.microsoft.com/office/drawing/2014/main" id="{839324A1-90CC-4700-B45A-BA948E0864B1}"/>
              </a:ext>
            </a:extLst>
          </p:cNvPr>
          <p:cNvPicPr>
            <a:picLocks noChangeAspect="1"/>
          </p:cNvPicPr>
          <p:nvPr/>
        </p:nvPicPr>
        <p:blipFill>
          <a:blip r:embed="rId3"/>
          <a:stretch>
            <a:fillRect/>
          </a:stretch>
        </p:blipFill>
        <p:spPr>
          <a:xfrm>
            <a:off x="1624944" y="643467"/>
            <a:ext cx="3328711" cy="5571066"/>
          </a:xfrm>
          <a:prstGeom prst="rect">
            <a:avLst/>
          </a:prstGeom>
        </p:spPr>
      </p:pic>
      <p:pic>
        <p:nvPicPr>
          <p:cNvPr id="3" name="Picture 2" descr="A person wearing a suit and tie smiling and looking at the camera&#10;&#10;Description automatically generated">
            <a:extLst>
              <a:ext uri="{FF2B5EF4-FFF2-40B4-BE49-F238E27FC236}">
                <a16:creationId xmlns:a16="http://schemas.microsoft.com/office/drawing/2014/main" id="{57F36AAF-AE92-4C94-81DE-66B6C3001B7C}"/>
              </a:ext>
            </a:extLst>
          </p:cNvPr>
          <p:cNvPicPr>
            <a:picLocks noChangeAspect="1"/>
          </p:cNvPicPr>
          <p:nvPr/>
        </p:nvPicPr>
        <p:blipFill>
          <a:blip r:embed="rId4"/>
          <a:stretch>
            <a:fillRect/>
          </a:stretch>
        </p:blipFill>
        <p:spPr>
          <a:xfrm>
            <a:off x="6945862" y="643467"/>
            <a:ext cx="3913673" cy="5571066"/>
          </a:xfrm>
          <a:prstGeom prst="rect">
            <a:avLst/>
          </a:prstGeom>
        </p:spPr>
      </p:pic>
    </p:spTree>
    <p:extLst>
      <p:ext uri="{BB962C8B-B14F-4D97-AF65-F5344CB8AC3E}">
        <p14:creationId xmlns:p14="http://schemas.microsoft.com/office/powerpoint/2010/main" val="382943578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CC1FFFB-7A9C-4F53-A449-A7EFBF597138}"/>
              </a:ext>
            </a:extLst>
          </p:cNvPr>
          <p:cNvPicPr>
            <a:picLocks noChangeAspect="1"/>
          </p:cNvPicPr>
          <p:nvPr/>
        </p:nvPicPr>
        <p:blipFill>
          <a:blip r:embed="rId3"/>
          <a:stretch>
            <a:fillRect/>
          </a:stretch>
        </p:blipFill>
        <p:spPr>
          <a:xfrm>
            <a:off x="0" y="-96748"/>
            <a:ext cx="2727422" cy="4482649"/>
          </a:xfrm>
          <a:prstGeom prst="rect">
            <a:avLst/>
          </a:prstGeom>
        </p:spPr>
      </p:pic>
      <p:sp>
        <p:nvSpPr>
          <p:cNvPr id="5" name="Content Placeholder 2">
            <a:extLst>
              <a:ext uri="{FF2B5EF4-FFF2-40B4-BE49-F238E27FC236}">
                <a16:creationId xmlns:a16="http://schemas.microsoft.com/office/drawing/2014/main" id="{BEC3AB18-5FFA-49DC-9B50-6C108C570512}"/>
              </a:ext>
            </a:extLst>
          </p:cNvPr>
          <p:cNvSpPr txBox="1">
            <a:spLocks/>
          </p:cNvSpPr>
          <p:nvPr/>
        </p:nvSpPr>
        <p:spPr>
          <a:xfrm>
            <a:off x="4251422" y="324196"/>
            <a:ext cx="7319894" cy="6533804"/>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000" b="1" dirty="0"/>
              <a:t>Why does Gilroy place emphasis on ships in his analysis? </a:t>
            </a:r>
          </a:p>
          <a:p>
            <a:endParaRPr lang="en-GB" sz="4000" dirty="0"/>
          </a:p>
          <a:p>
            <a:r>
              <a:rPr lang="en-GB" sz="4000" b="1" dirty="0"/>
              <a:t>What aspects of maritime culture does Gilroy discuss on pages 12 to 19? </a:t>
            </a:r>
          </a:p>
          <a:p>
            <a:endParaRPr lang="en-GB" sz="4000" dirty="0"/>
          </a:p>
          <a:p>
            <a:r>
              <a:rPr lang="en-GB" sz="4000" dirty="0"/>
              <a:t>How does he interpret Turner’s slave ship painting, for instance?</a:t>
            </a:r>
          </a:p>
          <a:p>
            <a:endParaRPr lang="en-GB" sz="4000" dirty="0"/>
          </a:p>
          <a:p>
            <a:r>
              <a:rPr lang="en-GB" sz="4000" dirty="0"/>
              <a:t>How does music factor into his discussion?</a:t>
            </a:r>
          </a:p>
        </p:txBody>
      </p:sp>
      <p:pic>
        <p:nvPicPr>
          <p:cNvPr id="6" name="Picture 5">
            <a:extLst>
              <a:ext uri="{FF2B5EF4-FFF2-40B4-BE49-F238E27FC236}">
                <a16:creationId xmlns:a16="http://schemas.microsoft.com/office/drawing/2014/main" id="{A3978299-45AF-4D06-8CA9-6D9914243994}"/>
              </a:ext>
            </a:extLst>
          </p:cNvPr>
          <p:cNvPicPr>
            <a:picLocks noChangeAspect="1"/>
          </p:cNvPicPr>
          <p:nvPr/>
        </p:nvPicPr>
        <p:blipFill>
          <a:blip r:embed="rId4"/>
          <a:stretch>
            <a:fillRect/>
          </a:stretch>
        </p:blipFill>
        <p:spPr>
          <a:xfrm>
            <a:off x="0" y="4294675"/>
            <a:ext cx="3413222" cy="2563325"/>
          </a:xfrm>
          <a:prstGeom prst="rect">
            <a:avLst/>
          </a:prstGeom>
        </p:spPr>
      </p:pic>
    </p:spTree>
    <p:extLst>
      <p:ext uri="{BB962C8B-B14F-4D97-AF65-F5344CB8AC3E}">
        <p14:creationId xmlns:p14="http://schemas.microsoft.com/office/powerpoint/2010/main" val="161651583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BEC3AB18-5FFA-49DC-9B50-6C108C570512}"/>
              </a:ext>
            </a:extLst>
          </p:cNvPr>
          <p:cNvSpPr txBox="1">
            <a:spLocks/>
          </p:cNvSpPr>
          <p:nvPr/>
        </p:nvSpPr>
        <p:spPr>
          <a:xfrm>
            <a:off x="3783824" y="77801"/>
            <a:ext cx="4595405" cy="652250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000" b="1" dirty="0"/>
              <a:t>Gilroy devotes a long section of his chapter to discussing the biography of Martin Delany (pp. 19-29). Who was Delany and what is his significance in relation to Gilroy’s analysis?</a:t>
            </a:r>
          </a:p>
        </p:txBody>
      </p:sp>
      <p:pic>
        <p:nvPicPr>
          <p:cNvPr id="2" name="Picture 1">
            <a:extLst>
              <a:ext uri="{FF2B5EF4-FFF2-40B4-BE49-F238E27FC236}">
                <a16:creationId xmlns:a16="http://schemas.microsoft.com/office/drawing/2014/main" id="{13E315CE-8804-46EA-B502-42FC166654D1}"/>
              </a:ext>
            </a:extLst>
          </p:cNvPr>
          <p:cNvPicPr>
            <a:picLocks noChangeAspect="1"/>
          </p:cNvPicPr>
          <p:nvPr/>
        </p:nvPicPr>
        <p:blipFill>
          <a:blip r:embed="rId3"/>
          <a:stretch>
            <a:fillRect/>
          </a:stretch>
        </p:blipFill>
        <p:spPr>
          <a:xfrm>
            <a:off x="0" y="0"/>
            <a:ext cx="3100614" cy="4590661"/>
          </a:xfrm>
          <a:prstGeom prst="rect">
            <a:avLst/>
          </a:prstGeom>
        </p:spPr>
      </p:pic>
      <p:sp>
        <p:nvSpPr>
          <p:cNvPr id="3" name="Rectangle 2">
            <a:extLst>
              <a:ext uri="{FF2B5EF4-FFF2-40B4-BE49-F238E27FC236}">
                <a16:creationId xmlns:a16="http://schemas.microsoft.com/office/drawing/2014/main" id="{D613F40C-116E-4757-AF81-85423DE0AC76}"/>
              </a:ext>
            </a:extLst>
          </p:cNvPr>
          <p:cNvSpPr/>
          <p:nvPr/>
        </p:nvSpPr>
        <p:spPr>
          <a:xfrm>
            <a:off x="683210" y="4576071"/>
            <a:ext cx="1734194" cy="923330"/>
          </a:xfrm>
          <a:prstGeom prst="rect">
            <a:avLst/>
          </a:prstGeom>
        </p:spPr>
        <p:txBody>
          <a:bodyPr wrap="square">
            <a:spAutoFit/>
          </a:bodyPr>
          <a:lstStyle/>
          <a:p>
            <a:r>
              <a:rPr lang="en-GB" dirty="0">
                <a:solidFill>
                  <a:srgbClr val="222222"/>
                </a:solidFill>
                <a:latin typeface="Calibri" panose="020F0502020204030204" pitchFamily="34" charset="0"/>
                <a:cs typeface="Calibri" panose="020F0502020204030204" pitchFamily="34" charset="0"/>
              </a:rPr>
              <a:t>Martin Robison Delany (</a:t>
            </a:r>
          </a:p>
          <a:p>
            <a:r>
              <a:rPr lang="en-GB" dirty="0">
                <a:solidFill>
                  <a:srgbClr val="222222"/>
                </a:solidFill>
                <a:latin typeface="Calibri" panose="020F0502020204030204" pitchFamily="34" charset="0"/>
                <a:cs typeface="Calibri" panose="020F0502020204030204" pitchFamily="34" charset="0"/>
              </a:rPr>
              <a:t>1812–1885)</a:t>
            </a:r>
            <a:endParaRPr lang="en-GB" dirty="0">
              <a:latin typeface="Calibri" panose="020F0502020204030204" pitchFamily="34" charset="0"/>
              <a:cs typeface="Calibri" panose="020F0502020204030204" pitchFamily="34" charset="0"/>
            </a:endParaRPr>
          </a:p>
        </p:txBody>
      </p:sp>
      <p:pic>
        <p:nvPicPr>
          <p:cNvPr id="7" name="Picture 6">
            <a:extLst>
              <a:ext uri="{FF2B5EF4-FFF2-40B4-BE49-F238E27FC236}">
                <a16:creationId xmlns:a16="http://schemas.microsoft.com/office/drawing/2014/main" id="{7CDAEB25-0C9D-4EFD-91C8-B842A70E8804}"/>
              </a:ext>
            </a:extLst>
          </p:cNvPr>
          <p:cNvPicPr>
            <a:picLocks noChangeAspect="1"/>
          </p:cNvPicPr>
          <p:nvPr/>
        </p:nvPicPr>
        <p:blipFill>
          <a:blip r:embed="rId4"/>
          <a:stretch>
            <a:fillRect/>
          </a:stretch>
        </p:blipFill>
        <p:spPr>
          <a:xfrm>
            <a:off x="8572500" y="0"/>
            <a:ext cx="3619500" cy="5715000"/>
          </a:xfrm>
          <a:prstGeom prst="rect">
            <a:avLst/>
          </a:prstGeom>
        </p:spPr>
      </p:pic>
    </p:spTree>
    <p:extLst>
      <p:ext uri="{BB962C8B-B14F-4D97-AF65-F5344CB8AC3E}">
        <p14:creationId xmlns:p14="http://schemas.microsoft.com/office/powerpoint/2010/main" val="148136405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389E4-3045-4EA1-9967-C427468E75D3}"/>
              </a:ext>
            </a:extLst>
          </p:cNvPr>
          <p:cNvSpPr>
            <a:spLocks noGrp="1"/>
          </p:cNvSpPr>
          <p:nvPr>
            <p:ph type="title"/>
          </p:nvPr>
        </p:nvSpPr>
        <p:spPr>
          <a:xfrm>
            <a:off x="5297762" y="1053711"/>
            <a:ext cx="5638994" cy="1424446"/>
          </a:xfrm>
        </p:spPr>
        <p:txBody>
          <a:bodyPr vert="horz" lIns="91440" tIns="45720" rIns="91440" bIns="45720" rtlCol="0" anchor="ctr">
            <a:normAutofit/>
          </a:bodyPr>
          <a:lstStyle/>
          <a:p>
            <a:endParaRPr lang="en-US">
              <a:solidFill>
                <a:srgbClr val="FFFFFF"/>
              </a:solidFill>
            </a:endParaRPr>
          </a:p>
        </p:txBody>
      </p:sp>
      <p:pic>
        <p:nvPicPr>
          <p:cNvPr id="5" name="Content Placeholder 4">
            <a:extLst>
              <a:ext uri="{FF2B5EF4-FFF2-40B4-BE49-F238E27FC236}">
                <a16:creationId xmlns:a16="http://schemas.microsoft.com/office/drawing/2014/main" id="{576907E7-590F-4E6D-9606-28B7E841453D}"/>
              </a:ext>
            </a:extLst>
          </p:cNvPr>
          <p:cNvPicPr>
            <a:picLocks noGrp="1" noChangeAspect="1"/>
          </p:cNvPicPr>
          <p:nvPr>
            <p:ph sz="half" idx="1"/>
          </p:nvPr>
        </p:nvPicPr>
        <p:blipFill>
          <a:blip r:embed="rId3"/>
          <a:stretch>
            <a:fillRect/>
          </a:stretch>
        </p:blipFill>
        <p:spPr>
          <a:xfrm>
            <a:off x="1284837" y="3589867"/>
            <a:ext cx="2056828" cy="2788920"/>
          </a:xfrm>
          <a:prstGeom prst="rect">
            <a:avLst/>
          </a:prstGeom>
        </p:spPr>
      </p:pic>
      <p:sp>
        <p:nvSpPr>
          <p:cNvPr id="4" name="Content Placeholder 3">
            <a:extLst>
              <a:ext uri="{FF2B5EF4-FFF2-40B4-BE49-F238E27FC236}">
                <a16:creationId xmlns:a16="http://schemas.microsoft.com/office/drawing/2014/main" id="{2E55FF8F-566F-4A33-A11E-5D7945E34454}"/>
              </a:ext>
            </a:extLst>
          </p:cNvPr>
          <p:cNvSpPr>
            <a:spLocks noGrp="1"/>
          </p:cNvSpPr>
          <p:nvPr>
            <p:ph sz="half" idx="2"/>
          </p:nvPr>
        </p:nvSpPr>
        <p:spPr>
          <a:xfrm>
            <a:off x="4267200" y="682171"/>
            <a:ext cx="6777749" cy="5105261"/>
          </a:xfrm>
        </p:spPr>
        <p:txBody>
          <a:bodyPr vert="horz" lIns="91440" tIns="45720" rIns="91440" bIns="45720" rtlCol="0" anchor="t">
            <a:normAutofit fontScale="85000" lnSpcReduction="20000"/>
          </a:bodyPr>
          <a:lstStyle/>
          <a:p>
            <a:r>
              <a:rPr lang="en-US" sz="4800" dirty="0"/>
              <a:t>In what ways does Gilroy’s work negotiate the roots/routes dialectic? </a:t>
            </a:r>
          </a:p>
          <a:p>
            <a:endParaRPr lang="en-US" sz="4800" dirty="0"/>
          </a:p>
          <a:p>
            <a:r>
              <a:rPr lang="en-US" sz="4800" dirty="0"/>
              <a:t>How might the concept of ‘rhizome’ (or ‘rhizomorphic connections’) factor into this? </a:t>
            </a:r>
          </a:p>
          <a:p>
            <a:pPr marL="0" indent="0">
              <a:buNone/>
            </a:pPr>
            <a:endParaRPr lang="en-US" sz="4800" dirty="0"/>
          </a:p>
          <a:p>
            <a:pPr marL="0" indent="0">
              <a:buNone/>
            </a:pPr>
            <a:r>
              <a:rPr lang="en-US" sz="4800" dirty="0"/>
              <a:t>(see page 19 onwards)</a:t>
            </a:r>
          </a:p>
        </p:txBody>
      </p:sp>
      <p:pic>
        <p:nvPicPr>
          <p:cNvPr id="6" name="Picture 5">
            <a:extLst>
              <a:ext uri="{FF2B5EF4-FFF2-40B4-BE49-F238E27FC236}">
                <a16:creationId xmlns:a16="http://schemas.microsoft.com/office/drawing/2014/main" id="{963BCEFC-4ADA-4BEB-B0AD-259673A238C9}"/>
              </a:ext>
            </a:extLst>
          </p:cNvPr>
          <p:cNvPicPr>
            <a:picLocks noChangeAspect="1"/>
          </p:cNvPicPr>
          <p:nvPr/>
        </p:nvPicPr>
        <p:blipFill>
          <a:blip r:embed="rId4"/>
          <a:stretch>
            <a:fillRect/>
          </a:stretch>
        </p:blipFill>
        <p:spPr>
          <a:xfrm>
            <a:off x="1368172" y="478232"/>
            <a:ext cx="1890158" cy="2789902"/>
          </a:xfrm>
          <a:prstGeom prst="rect">
            <a:avLst/>
          </a:prstGeom>
        </p:spPr>
      </p:pic>
    </p:spTree>
    <p:extLst>
      <p:ext uri="{BB962C8B-B14F-4D97-AF65-F5344CB8AC3E}">
        <p14:creationId xmlns:p14="http://schemas.microsoft.com/office/powerpoint/2010/main" val="344064325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2B84C-0999-4EEC-A1EE-39AA765AB4A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AE40A3F-ADA4-4B3F-9C17-AD36AE96C9ED}"/>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B6F93803-2261-44E8-836E-B2380D9406C7}"/>
              </a:ext>
            </a:extLst>
          </p:cNvPr>
          <p:cNvSpPr>
            <a:spLocks noGrp="1"/>
          </p:cNvSpPr>
          <p:nvPr>
            <p:ph sz="half" idx="2"/>
          </p:nvPr>
        </p:nvSpPr>
        <p:spPr/>
        <p:txBody>
          <a:bodyPr/>
          <a:lstStyle/>
          <a:p>
            <a:endParaRPr lang="en-GB"/>
          </a:p>
        </p:txBody>
      </p:sp>
      <p:pic>
        <p:nvPicPr>
          <p:cNvPr id="5" name="Picture 4">
            <a:extLst>
              <a:ext uri="{FF2B5EF4-FFF2-40B4-BE49-F238E27FC236}">
                <a16:creationId xmlns:a16="http://schemas.microsoft.com/office/drawing/2014/main" id="{D6834E17-7594-4B1C-A685-23FF1C1E765C}"/>
              </a:ext>
            </a:extLst>
          </p:cNvPr>
          <p:cNvPicPr>
            <a:picLocks noChangeAspect="1"/>
          </p:cNvPicPr>
          <p:nvPr/>
        </p:nvPicPr>
        <p:blipFill>
          <a:blip r:embed="rId2"/>
          <a:stretch>
            <a:fillRect/>
          </a:stretch>
        </p:blipFill>
        <p:spPr>
          <a:xfrm>
            <a:off x="1317171" y="0"/>
            <a:ext cx="9405257" cy="6858000"/>
          </a:xfrm>
          <a:prstGeom prst="rect">
            <a:avLst/>
          </a:prstGeom>
        </p:spPr>
      </p:pic>
      <p:pic>
        <p:nvPicPr>
          <p:cNvPr id="7" name="Picture 6">
            <a:extLst>
              <a:ext uri="{FF2B5EF4-FFF2-40B4-BE49-F238E27FC236}">
                <a16:creationId xmlns:a16="http://schemas.microsoft.com/office/drawing/2014/main" id="{37D4C3DD-0F65-4C43-A7AA-F3B50C1CA9D0}"/>
              </a:ext>
            </a:extLst>
          </p:cNvPr>
          <p:cNvPicPr>
            <a:picLocks noChangeAspect="1"/>
          </p:cNvPicPr>
          <p:nvPr/>
        </p:nvPicPr>
        <p:blipFill>
          <a:blip r:embed="rId3"/>
          <a:stretch>
            <a:fillRect/>
          </a:stretch>
        </p:blipFill>
        <p:spPr>
          <a:xfrm>
            <a:off x="9557657" y="117475"/>
            <a:ext cx="2686458" cy="3311525"/>
          </a:xfrm>
          <a:prstGeom prst="rect">
            <a:avLst/>
          </a:prstGeom>
        </p:spPr>
      </p:pic>
      <p:pic>
        <p:nvPicPr>
          <p:cNvPr id="8" name="Picture 7">
            <a:extLst>
              <a:ext uri="{FF2B5EF4-FFF2-40B4-BE49-F238E27FC236}">
                <a16:creationId xmlns:a16="http://schemas.microsoft.com/office/drawing/2014/main" id="{83D52F1B-4974-41D1-B3EE-DE5DEE295736}"/>
              </a:ext>
            </a:extLst>
          </p:cNvPr>
          <p:cNvPicPr>
            <a:picLocks noChangeAspect="1"/>
          </p:cNvPicPr>
          <p:nvPr/>
        </p:nvPicPr>
        <p:blipFill>
          <a:blip r:embed="rId4"/>
          <a:stretch>
            <a:fillRect/>
          </a:stretch>
        </p:blipFill>
        <p:spPr>
          <a:xfrm>
            <a:off x="10093035" y="3794125"/>
            <a:ext cx="1890158" cy="2789902"/>
          </a:xfrm>
          <a:prstGeom prst="rect">
            <a:avLst/>
          </a:prstGeom>
        </p:spPr>
      </p:pic>
      <p:pic>
        <p:nvPicPr>
          <p:cNvPr id="9" name="Content Placeholder 4">
            <a:extLst>
              <a:ext uri="{FF2B5EF4-FFF2-40B4-BE49-F238E27FC236}">
                <a16:creationId xmlns:a16="http://schemas.microsoft.com/office/drawing/2014/main" id="{CD1409B5-3FA2-4617-8AE2-11C833BE6036}"/>
              </a:ext>
            </a:extLst>
          </p:cNvPr>
          <p:cNvPicPr>
            <a:picLocks noChangeAspect="1"/>
          </p:cNvPicPr>
          <p:nvPr/>
        </p:nvPicPr>
        <p:blipFill>
          <a:blip r:embed="rId5"/>
          <a:stretch>
            <a:fillRect/>
          </a:stretch>
        </p:blipFill>
        <p:spPr>
          <a:xfrm>
            <a:off x="206828" y="3795107"/>
            <a:ext cx="2056828" cy="2788920"/>
          </a:xfrm>
          <a:prstGeom prst="rect">
            <a:avLst/>
          </a:prstGeom>
        </p:spPr>
      </p:pic>
    </p:spTree>
    <p:extLst>
      <p:ext uri="{BB962C8B-B14F-4D97-AF65-F5344CB8AC3E}">
        <p14:creationId xmlns:p14="http://schemas.microsoft.com/office/powerpoint/2010/main" val="171279053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1CCD5-7A30-4FC1-B09B-1ED878F41C6C}"/>
              </a:ext>
            </a:extLst>
          </p:cNvPr>
          <p:cNvSpPr>
            <a:spLocks noGrp="1"/>
          </p:cNvSpPr>
          <p:nvPr>
            <p:ph type="title"/>
          </p:nvPr>
        </p:nvSpPr>
        <p:spPr/>
        <p:txBody>
          <a:bodyPr/>
          <a:lstStyle/>
          <a:p>
            <a:endParaRPr lang="en-GB"/>
          </a:p>
        </p:txBody>
      </p:sp>
      <p:pic>
        <p:nvPicPr>
          <p:cNvPr id="5" name="Online Media 4" title="Three Minute Theory: What is the Rhizome?">
            <a:hlinkClick r:id="" action="ppaction://media"/>
            <a:extLst>
              <a:ext uri="{FF2B5EF4-FFF2-40B4-BE49-F238E27FC236}">
                <a16:creationId xmlns:a16="http://schemas.microsoft.com/office/drawing/2014/main" id="{8191CDE7-20B9-47B8-A36A-3FB78A791C51}"/>
              </a:ext>
            </a:extLst>
          </p:cNvPr>
          <p:cNvPicPr>
            <a:picLocks noGrp="1" noRot="1" noChangeAspect="1"/>
          </p:cNvPicPr>
          <p:nvPr>
            <p:ph sz="half" idx="1"/>
            <a:videoFile r:link="rId1"/>
          </p:nvPr>
        </p:nvPicPr>
        <p:blipFill>
          <a:blip r:embed="rId3"/>
          <a:stretch>
            <a:fillRect/>
          </a:stretch>
        </p:blipFill>
        <p:spPr>
          <a:xfrm>
            <a:off x="0" y="0"/>
            <a:ext cx="12139106" cy="6858000"/>
          </a:xfrm>
          <a:prstGeom prst="rect">
            <a:avLst/>
          </a:prstGeom>
        </p:spPr>
      </p:pic>
      <p:sp>
        <p:nvSpPr>
          <p:cNvPr id="4" name="Content Placeholder 3">
            <a:extLst>
              <a:ext uri="{FF2B5EF4-FFF2-40B4-BE49-F238E27FC236}">
                <a16:creationId xmlns:a16="http://schemas.microsoft.com/office/drawing/2014/main" id="{2E060928-D186-4217-BCDA-4F34E3C0971B}"/>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3384867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B1234-4193-4AE8-86FF-ABD62A960635}"/>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96DD6232-BE31-4710-BA46-5213D8F3391C}"/>
              </a:ext>
            </a:extLst>
          </p:cNvPr>
          <p:cNvPicPr>
            <a:picLocks noGrp="1" noChangeAspect="1"/>
          </p:cNvPicPr>
          <p:nvPr>
            <p:ph sz="half" idx="1"/>
          </p:nvPr>
        </p:nvPicPr>
        <p:blipFill>
          <a:blip r:embed="rId2"/>
          <a:stretch>
            <a:fillRect/>
          </a:stretch>
        </p:blipFill>
        <p:spPr>
          <a:xfrm>
            <a:off x="0" y="45495"/>
            <a:ext cx="7736537" cy="3400425"/>
          </a:xfrm>
          <a:prstGeom prst="rect">
            <a:avLst/>
          </a:prstGeom>
        </p:spPr>
      </p:pic>
      <p:sp>
        <p:nvSpPr>
          <p:cNvPr id="4" name="Content Placeholder 3">
            <a:extLst>
              <a:ext uri="{FF2B5EF4-FFF2-40B4-BE49-F238E27FC236}">
                <a16:creationId xmlns:a16="http://schemas.microsoft.com/office/drawing/2014/main" id="{C17F7D4B-6050-4D08-A5BD-2B4838B6EAA6}"/>
              </a:ext>
            </a:extLst>
          </p:cNvPr>
          <p:cNvSpPr>
            <a:spLocks noGrp="1"/>
          </p:cNvSpPr>
          <p:nvPr>
            <p:ph sz="half" idx="2"/>
          </p:nvPr>
        </p:nvSpPr>
        <p:spPr/>
        <p:txBody>
          <a:bodyPr/>
          <a:lstStyle/>
          <a:p>
            <a:endParaRPr lang="en-GB"/>
          </a:p>
        </p:txBody>
      </p:sp>
      <p:pic>
        <p:nvPicPr>
          <p:cNvPr id="6" name="Picture 5">
            <a:extLst>
              <a:ext uri="{FF2B5EF4-FFF2-40B4-BE49-F238E27FC236}">
                <a16:creationId xmlns:a16="http://schemas.microsoft.com/office/drawing/2014/main" id="{DE51507D-7430-42AD-B8EA-18F1DFBD220F}"/>
              </a:ext>
            </a:extLst>
          </p:cNvPr>
          <p:cNvPicPr>
            <a:picLocks noChangeAspect="1"/>
          </p:cNvPicPr>
          <p:nvPr/>
        </p:nvPicPr>
        <p:blipFill>
          <a:blip r:embed="rId3"/>
          <a:stretch>
            <a:fillRect/>
          </a:stretch>
        </p:blipFill>
        <p:spPr>
          <a:xfrm>
            <a:off x="5676900" y="3247868"/>
            <a:ext cx="6515100" cy="3610132"/>
          </a:xfrm>
          <a:prstGeom prst="rect">
            <a:avLst/>
          </a:prstGeom>
        </p:spPr>
      </p:pic>
      <p:pic>
        <p:nvPicPr>
          <p:cNvPr id="7" name="Content Placeholder 4">
            <a:extLst>
              <a:ext uri="{FF2B5EF4-FFF2-40B4-BE49-F238E27FC236}">
                <a16:creationId xmlns:a16="http://schemas.microsoft.com/office/drawing/2014/main" id="{C62E9E81-F4CE-41C5-A1C7-4082DCA5CEFD}"/>
              </a:ext>
            </a:extLst>
          </p:cNvPr>
          <p:cNvPicPr>
            <a:picLocks noChangeAspect="1"/>
          </p:cNvPicPr>
          <p:nvPr/>
        </p:nvPicPr>
        <p:blipFill>
          <a:blip r:embed="rId4"/>
          <a:stretch>
            <a:fillRect/>
          </a:stretch>
        </p:blipFill>
        <p:spPr>
          <a:xfrm>
            <a:off x="206828" y="3795107"/>
            <a:ext cx="2056828" cy="2788920"/>
          </a:xfrm>
          <a:prstGeom prst="rect">
            <a:avLst/>
          </a:prstGeom>
        </p:spPr>
      </p:pic>
      <p:pic>
        <p:nvPicPr>
          <p:cNvPr id="8" name="Picture 7">
            <a:extLst>
              <a:ext uri="{FF2B5EF4-FFF2-40B4-BE49-F238E27FC236}">
                <a16:creationId xmlns:a16="http://schemas.microsoft.com/office/drawing/2014/main" id="{4636D73B-4BF5-4C9E-9B92-163D5A3963C6}"/>
              </a:ext>
            </a:extLst>
          </p:cNvPr>
          <p:cNvPicPr>
            <a:picLocks noChangeAspect="1"/>
          </p:cNvPicPr>
          <p:nvPr/>
        </p:nvPicPr>
        <p:blipFill>
          <a:blip r:embed="rId5"/>
          <a:stretch>
            <a:fillRect/>
          </a:stretch>
        </p:blipFill>
        <p:spPr>
          <a:xfrm>
            <a:off x="10301842" y="45495"/>
            <a:ext cx="1890158" cy="2789902"/>
          </a:xfrm>
          <a:prstGeom prst="rect">
            <a:avLst/>
          </a:prstGeom>
        </p:spPr>
      </p:pic>
    </p:spTree>
    <p:extLst>
      <p:ext uri="{BB962C8B-B14F-4D97-AF65-F5344CB8AC3E}">
        <p14:creationId xmlns:p14="http://schemas.microsoft.com/office/powerpoint/2010/main" val="39777973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30633-6B9E-4F81-9B1B-56C1CC43B94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BAA4D34-FDF3-421F-9431-43857B513BE1}"/>
              </a:ext>
            </a:extLst>
          </p:cNvPr>
          <p:cNvSpPr>
            <a:spLocks noGrp="1"/>
          </p:cNvSpPr>
          <p:nvPr>
            <p:ph sz="half" idx="1"/>
          </p:nvPr>
        </p:nvSpPr>
        <p:spPr/>
        <p:txBody>
          <a:bodyPr/>
          <a:lstStyle/>
          <a:p>
            <a:endParaRPr lang="en-GB"/>
          </a:p>
        </p:txBody>
      </p:sp>
      <p:pic>
        <p:nvPicPr>
          <p:cNvPr id="5" name="Picture 4">
            <a:extLst>
              <a:ext uri="{FF2B5EF4-FFF2-40B4-BE49-F238E27FC236}">
                <a16:creationId xmlns:a16="http://schemas.microsoft.com/office/drawing/2014/main" id="{3A0F1DAC-505A-4863-B0AA-FA2A3CF13743}"/>
              </a:ext>
            </a:extLst>
          </p:cNvPr>
          <p:cNvPicPr>
            <a:picLocks noChangeAspect="1"/>
          </p:cNvPicPr>
          <p:nvPr/>
        </p:nvPicPr>
        <p:blipFill>
          <a:blip r:embed="rId2"/>
          <a:stretch>
            <a:fillRect/>
          </a:stretch>
        </p:blipFill>
        <p:spPr>
          <a:xfrm>
            <a:off x="1" y="0"/>
            <a:ext cx="3820750" cy="5924550"/>
          </a:xfrm>
          <a:prstGeom prst="rect">
            <a:avLst/>
          </a:prstGeom>
        </p:spPr>
      </p:pic>
      <p:pic>
        <p:nvPicPr>
          <p:cNvPr id="6" name="Picture 5">
            <a:extLst>
              <a:ext uri="{FF2B5EF4-FFF2-40B4-BE49-F238E27FC236}">
                <a16:creationId xmlns:a16="http://schemas.microsoft.com/office/drawing/2014/main" id="{6ED218A9-65F7-4366-A2C3-EC550D6EAEE1}"/>
              </a:ext>
            </a:extLst>
          </p:cNvPr>
          <p:cNvPicPr>
            <a:picLocks noChangeAspect="1"/>
          </p:cNvPicPr>
          <p:nvPr/>
        </p:nvPicPr>
        <p:blipFill rotWithShape="1">
          <a:blip r:embed="rId3"/>
          <a:srcRect l="18175" t="1" r="20773" b="-1895"/>
          <a:stretch/>
        </p:blipFill>
        <p:spPr>
          <a:xfrm>
            <a:off x="9037607" y="4763"/>
            <a:ext cx="3284452" cy="5481637"/>
          </a:xfrm>
          <a:prstGeom prst="rect">
            <a:avLst/>
          </a:prstGeom>
        </p:spPr>
      </p:pic>
      <p:pic>
        <p:nvPicPr>
          <p:cNvPr id="1026" name="Picture 2" descr="The Black Pacific: Anti-Colonial Struggles and Oceanic Connections: Theory  for a Global Age Series Robbie Shilliam Bloomsbury Academic">
            <a:extLst>
              <a:ext uri="{FF2B5EF4-FFF2-40B4-BE49-F238E27FC236}">
                <a16:creationId xmlns:a16="http://schemas.microsoft.com/office/drawing/2014/main" id="{7F8E2AAC-D87D-4C62-BA3B-92950F3ABACC}"/>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4643653" y="0"/>
            <a:ext cx="3638931" cy="575310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774C0E51-033E-40E0-955C-E3E8907600B9}"/>
              </a:ext>
            </a:extLst>
          </p:cNvPr>
          <p:cNvPicPr>
            <a:picLocks noChangeAspect="1"/>
          </p:cNvPicPr>
          <p:nvPr/>
        </p:nvPicPr>
        <p:blipFill rotWithShape="1">
          <a:blip r:embed="rId5"/>
          <a:srcRect l="57015" t="-7005" r="148" b="18869"/>
          <a:stretch/>
        </p:blipFill>
        <p:spPr>
          <a:xfrm>
            <a:off x="8282584" y="4186341"/>
            <a:ext cx="2282004" cy="2600117"/>
          </a:xfrm>
          <a:prstGeom prst="rect">
            <a:avLst/>
          </a:prstGeom>
        </p:spPr>
      </p:pic>
    </p:spTree>
    <p:extLst>
      <p:ext uri="{BB962C8B-B14F-4D97-AF65-F5344CB8AC3E}">
        <p14:creationId xmlns:p14="http://schemas.microsoft.com/office/powerpoint/2010/main" val="132109210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1AB81-4C95-494C-8C00-36C05009CD98}"/>
              </a:ext>
            </a:extLst>
          </p:cNvPr>
          <p:cNvSpPr>
            <a:spLocks noGrp="1"/>
          </p:cNvSpPr>
          <p:nvPr>
            <p:ph type="title"/>
          </p:nvPr>
        </p:nvSpPr>
        <p:spPr/>
        <p:txBody>
          <a:bodyPr>
            <a:normAutofit fontScale="90000"/>
          </a:bodyPr>
          <a:lstStyle/>
          <a:p>
            <a:r>
              <a:rPr lang="en-GB" dirty="0"/>
              <a:t>What is the significance of the following phrases:</a:t>
            </a:r>
            <a:br>
              <a:rPr lang="en-GB" dirty="0"/>
            </a:br>
            <a:endParaRPr lang="en-GB" dirty="0"/>
          </a:p>
        </p:txBody>
      </p:sp>
      <p:sp>
        <p:nvSpPr>
          <p:cNvPr id="3" name="Content Placeholder 2">
            <a:extLst>
              <a:ext uri="{FF2B5EF4-FFF2-40B4-BE49-F238E27FC236}">
                <a16:creationId xmlns:a16="http://schemas.microsoft.com/office/drawing/2014/main" id="{D9C4D4C4-5B11-4609-A00E-B48598F167E1}"/>
              </a:ext>
            </a:extLst>
          </p:cNvPr>
          <p:cNvSpPr>
            <a:spLocks noGrp="1"/>
          </p:cNvSpPr>
          <p:nvPr>
            <p:ph idx="1"/>
          </p:nvPr>
        </p:nvSpPr>
        <p:spPr>
          <a:xfrm>
            <a:off x="838200" y="1429789"/>
            <a:ext cx="10934700" cy="4209012"/>
          </a:xfrm>
        </p:spPr>
        <p:txBody>
          <a:bodyPr numCol="2"/>
          <a:lstStyle/>
          <a:p>
            <a:r>
              <a:rPr lang="en-GB" sz="3600" dirty="0"/>
              <a:t>Cultural </a:t>
            </a:r>
            <a:r>
              <a:rPr lang="en-GB" sz="3600" dirty="0" err="1"/>
              <a:t>Insiderism</a:t>
            </a:r>
            <a:r>
              <a:rPr lang="en-GB" sz="3600" dirty="0"/>
              <a:t> (p. 3)</a:t>
            </a:r>
          </a:p>
          <a:p>
            <a:r>
              <a:rPr lang="en-GB" sz="3600" dirty="0"/>
              <a:t>Contact zone (p.6)</a:t>
            </a:r>
          </a:p>
          <a:p>
            <a:r>
              <a:rPr lang="en-GB" sz="3600" dirty="0"/>
              <a:t>Intercultural positionality (p. 6)</a:t>
            </a:r>
          </a:p>
          <a:p>
            <a:r>
              <a:rPr lang="en-GB" sz="3600" dirty="0"/>
              <a:t>‘Capitalism with its clothes off’ (p. 15)</a:t>
            </a:r>
          </a:p>
          <a:p>
            <a:r>
              <a:rPr lang="en-GB" sz="3600" dirty="0"/>
              <a:t>Rhizomorphic (p. 28)</a:t>
            </a:r>
          </a:p>
          <a:p>
            <a:r>
              <a:rPr lang="en-GB" sz="3600" dirty="0"/>
              <a:t>Essentialist (and anti-essentialist) (p. 31)</a:t>
            </a:r>
          </a:p>
          <a:p>
            <a:r>
              <a:rPr lang="en-GB" sz="3600" dirty="0"/>
              <a:t>Polyphonic (p. 32)</a:t>
            </a:r>
          </a:p>
          <a:p>
            <a:r>
              <a:rPr lang="en-GB" sz="3600" dirty="0"/>
              <a:t>Performance (p. 36)?</a:t>
            </a:r>
          </a:p>
          <a:p>
            <a:endParaRPr lang="en-GB" dirty="0"/>
          </a:p>
        </p:txBody>
      </p:sp>
    </p:spTree>
    <p:extLst>
      <p:ext uri="{BB962C8B-B14F-4D97-AF65-F5344CB8AC3E}">
        <p14:creationId xmlns:p14="http://schemas.microsoft.com/office/powerpoint/2010/main" val="37183571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3" ma:contentTypeDescription="Create a new document." ma:contentTypeScope="" ma:versionID="7f11b34a410671f2f6a5ab58227bc3f0">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c27b843f18229e56049d961bc9af308b"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D0004C6-42F9-49CA-8C28-B04D2AB2C176}">
  <ds:schemaRefs>
    <ds:schemaRef ds:uri="http://schemas.microsoft.com/sharepoint/v3/contenttype/forms"/>
  </ds:schemaRefs>
</ds:datastoreItem>
</file>

<file path=customXml/itemProps2.xml><?xml version="1.0" encoding="utf-8"?>
<ds:datastoreItem xmlns:ds="http://schemas.openxmlformats.org/officeDocument/2006/customXml" ds:itemID="{A64F2B74-3902-4142-91BD-CD45ACF0563A}">
  <ds:schemaRefs>
    <ds:schemaRef ds:uri="http://schemas.microsoft.com/office/infopath/2007/PartnerControls"/>
    <ds:schemaRef ds:uri="http://purl.org/dc/dcmitype/"/>
    <ds:schemaRef ds:uri="http://schemas.microsoft.com/office/2006/documentManagement/types"/>
    <ds:schemaRef ds:uri="18e00798-69c8-4d73-a841-5247a1895ee0"/>
    <ds:schemaRef ds:uri="http://www.w3.org/XML/1998/namespace"/>
    <ds:schemaRef ds:uri="http://purl.org/dc/terms/"/>
    <ds:schemaRef ds:uri="http://purl.org/dc/elements/1.1/"/>
    <ds:schemaRef ds:uri="http://schemas.openxmlformats.org/package/2006/metadata/core-properties"/>
    <ds:schemaRef ds:uri="53eb33a0-f383-4069-9f53-0e79fd56955c"/>
    <ds:schemaRef ds:uri="http://schemas.microsoft.com/office/2006/metadata/properties"/>
  </ds:schemaRefs>
</ds:datastoreItem>
</file>

<file path=customXml/itemProps3.xml><?xml version="1.0" encoding="utf-8"?>
<ds:datastoreItem xmlns:ds="http://schemas.openxmlformats.org/officeDocument/2006/customXml" ds:itemID="{5CF6CF9E-0859-4DE9-A5CC-4C5BC7F9C1F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2607</TotalTime>
  <Words>5158</Words>
  <Application>Microsoft Office PowerPoint</Application>
  <PresentationFormat>Widescreen</PresentationFormat>
  <Paragraphs>487</Paragraphs>
  <Slides>64</Slides>
  <Notes>49</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64</vt:i4>
      </vt:variant>
    </vt:vector>
  </HeadingPairs>
  <TitlesOfParts>
    <vt:vector size="69" baseType="lpstr">
      <vt:lpstr>Arial</vt:lpstr>
      <vt:lpstr>Calibri</vt:lpstr>
      <vt:lpstr>Calibri Light</vt:lpstr>
      <vt:lpstr>Cooper Black</vt:lpstr>
      <vt:lpstr>Office Theme</vt:lpstr>
      <vt:lpstr>HPHI5006, 6006 Routes &amp; Roots of the Black Atlantic Cultural Histories of the African Diaspora Module Overview  </vt:lpstr>
      <vt:lpstr>Module Overview – Week 1</vt:lpstr>
      <vt:lpstr>Module Overview – Week 2 </vt:lpstr>
      <vt:lpstr>Module Overview – Week 3</vt:lpstr>
      <vt:lpstr>Module Overview – Week 4</vt:lpstr>
      <vt:lpstr>Assessment </vt:lpstr>
      <vt:lpstr>Assessment – Gobbets  (Secondary Source)</vt:lpstr>
      <vt:lpstr>Assessment – Gobbets (Primary Source)</vt:lpstr>
      <vt:lpstr>Assessment – Gobbets (Primary Source)</vt:lpstr>
      <vt:lpstr>Assessment – Gobbets (Primary Source)</vt:lpstr>
      <vt:lpstr>Assessment – Essay</vt:lpstr>
      <vt:lpstr>HPHI5006, 6006 Routes &amp; Roots of the Black Atlantic Cultural Histories of the African Diaspora Lecture 1:  Defining the Black Atlantic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vt:lpstr>
      <vt:lpstr>Sir Henry Morgan (Welsh: Harri Morgan, c. 1635–1688)</vt:lpstr>
      <vt:lpstr>Captain Thomas Phillips and the Hannibal</vt:lpstr>
      <vt:lpstr>Sir Thomas Picton (1758–1815) </vt:lpstr>
      <vt:lpstr>Richard Pennant, 1st Baron Penrhyn (1737–1808)</vt:lpstr>
      <vt:lpstr>PowerPoint Presentation</vt:lpstr>
      <vt:lpstr>PowerPoint Presentation</vt:lpstr>
      <vt:lpstr>PowerPoint Presentation</vt:lpstr>
      <vt:lpstr>Mapping the Black Atlantic:  Liverpool as ‘Capital of the Long Twentieth Century’ (Ian Baucom)  - Key site in transatlantic slave trade - Key site  in development of financial capitalism and global capitalism</vt:lpstr>
      <vt:lpstr>PowerPoint Presentation</vt:lpstr>
      <vt:lpstr>Mapping the Black Atlantic: Liverpool</vt:lpstr>
      <vt:lpstr>PowerPoint Presentation</vt:lpstr>
      <vt:lpstr>PowerPoint Presentation</vt:lpstr>
      <vt:lpstr>ROUTES  Clifford’s ‘agenda’: “ … to rethink cultures as sites of dwelling and travel.”  Themes:  - Travel - Movement - Contacts - Exchanges</vt:lpstr>
      <vt:lpstr>“In all of us there is a hunger, marrow-deep, to know our heritage – to know who we are and where we have come from. Without this enriching knowledge, there is a hollow yearning. No matter what our attainments in life, there is still a vacuum, an emptiness, and the most disquieting loneliness.”  - Alex Haley ‘What Roots Means to Me,’ Reader’s Digest , May 1977</vt:lpstr>
      <vt:lpstr>PowerPoint Presentation</vt:lpstr>
      <vt:lpstr>PowerPoint Presentation</vt:lpstr>
      <vt:lpstr>Routes and Roots</vt:lpstr>
      <vt:lpstr>Diaspora – OED definitions</vt:lpstr>
      <vt:lpstr>PowerPoint Presentation</vt:lpstr>
      <vt:lpstr>Multiple Diasporas</vt:lpstr>
      <vt:lpstr>PowerPoint Presentation</vt:lpstr>
      <vt:lpstr>Assessment – Gobbets  (Secondary Source)</vt:lpstr>
      <vt:lpstr>PowerPoint Presentation</vt:lpstr>
      <vt:lpstr>PowerPoint Presentation</vt:lpstr>
      <vt:lpstr>PowerPoint Presentation</vt:lpstr>
      <vt:lpstr>PowerPoint Presentation</vt:lpstr>
      <vt:lpstr>PowerPoint Presentation</vt:lpstr>
      <vt:lpstr>PowerPoint Presentation</vt:lpstr>
      <vt:lpstr>Double Consciousness</vt:lpstr>
      <vt:lpstr>PowerPoint Presentation</vt:lpstr>
      <vt:lpstr>Double Consciousness:  Paul Laurence Dunbar (1872–1906), ‘We Wear the Mask’ (published 1914)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is the significance of the following phrases: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HPHI5006, 6006 Routes &amp; Roots of the Black Atlantic Cultural Histories of the African Diaspora Lecture 1:  Defining the Black Atlantic</dc:title>
  <dc:creator>Alexander Scott</dc:creator>
  <cp:lastModifiedBy>Alexander Scott</cp:lastModifiedBy>
  <cp:revision>7</cp:revision>
  <cp:lastPrinted>2020-01-06T09:14:33Z</cp:lastPrinted>
  <dcterms:created xsi:type="dcterms:W3CDTF">2020-01-02T15:22:51Z</dcterms:created>
  <dcterms:modified xsi:type="dcterms:W3CDTF">2021-11-22T09:54:50Z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