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745" r:id="rId2"/>
  </p:sldMasterIdLst>
  <p:notesMasterIdLst>
    <p:notesMasterId r:id="rId25"/>
  </p:notesMasterIdLst>
  <p:sldIdLst>
    <p:sldId id="364" r:id="rId3"/>
    <p:sldId id="366" r:id="rId4"/>
    <p:sldId id="365" r:id="rId5"/>
    <p:sldId id="367" r:id="rId6"/>
    <p:sldId id="263" r:id="rId7"/>
    <p:sldId id="322" r:id="rId8"/>
    <p:sldId id="317" r:id="rId9"/>
    <p:sldId id="298" r:id="rId10"/>
    <p:sldId id="284" r:id="rId11"/>
    <p:sldId id="318" r:id="rId12"/>
    <p:sldId id="323" r:id="rId13"/>
    <p:sldId id="319" r:id="rId14"/>
    <p:sldId id="311" r:id="rId15"/>
    <p:sldId id="312" r:id="rId16"/>
    <p:sldId id="314" r:id="rId17"/>
    <p:sldId id="369" r:id="rId18"/>
    <p:sldId id="316" r:id="rId19"/>
    <p:sldId id="371" r:id="rId20"/>
    <p:sldId id="320" r:id="rId21"/>
    <p:sldId id="265" r:id="rId22"/>
    <p:sldId id="370" r:id="rId23"/>
    <p:sldId id="36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A69884F-CB89-4A32-994D-F6589D26EC95}">
          <p14:sldIdLst>
            <p14:sldId id="364"/>
            <p14:sldId id="366"/>
            <p14:sldId id="365"/>
            <p14:sldId id="367"/>
            <p14:sldId id="263"/>
            <p14:sldId id="322"/>
            <p14:sldId id="317"/>
            <p14:sldId id="298"/>
            <p14:sldId id="284"/>
            <p14:sldId id="318"/>
            <p14:sldId id="323"/>
            <p14:sldId id="319"/>
            <p14:sldId id="311"/>
            <p14:sldId id="312"/>
            <p14:sldId id="314"/>
            <p14:sldId id="369"/>
            <p14:sldId id="316"/>
            <p14:sldId id="371"/>
            <p14:sldId id="320"/>
            <p14:sldId id="265"/>
            <p14:sldId id="370"/>
            <p14:sldId id="3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4660"/>
  </p:normalViewPr>
  <p:slideViewPr>
    <p:cSldViewPr snapToGrid="0">
      <p:cViewPr varScale="1">
        <p:scale>
          <a:sx n="86" d="100"/>
          <a:sy n="86" d="100"/>
        </p:scale>
        <p:origin x="207"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26/08/2026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3</a:t>
            </a:fld>
            <a:endParaRPr lang="en-GB"/>
          </a:p>
        </p:txBody>
      </p:sp>
    </p:spTree>
    <p:extLst>
      <p:ext uri="{BB962C8B-B14F-4D97-AF65-F5344CB8AC3E}">
        <p14:creationId xmlns:p14="http://schemas.microsoft.com/office/powerpoint/2010/main" val="2891769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CB67B8F0-FDC3-44CC-90C6-7FBB12CFCFAF}" type="slidenum">
              <a:rPr lang="cy-GB" smtClean="0"/>
              <a:t>5</a:t>
            </a:fld>
            <a:endParaRPr lang="cy-GB"/>
          </a:p>
        </p:txBody>
      </p:sp>
    </p:spTree>
    <p:extLst>
      <p:ext uri="{BB962C8B-B14F-4D97-AF65-F5344CB8AC3E}">
        <p14:creationId xmlns:p14="http://schemas.microsoft.com/office/powerpoint/2010/main" val="188052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14</a:t>
            </a:fld>
            <a:endParaRPr lang="en-GB"/>
          </a:p>
        </p:txBody>
      </p:sp>
    </p:spTree>
    <p:extLst>
      <p:ext uri="{BB962C8B-B14F-4D97-AF65-F5344CB8AC3E}">
        <p14:creationId xmlns:p14="http://schemas.microsoft.com/office/powerpoint/2010/main" val="1692601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CB67B8F0-FDC3-44CC-90C6-7FBB12CFCFAF}" type="slidenum">
              <a:rPr lang="cy-GB" smtClean="0"/>
              <a:t>19</a:t>
            </a:fld>
            <a:endParaRPr lang="cy-GB"/>
          </a:p>
        </p:txBody>
      </p:sp>
    </p:spTree>
    <p:extLst>
      <p:ext uri="{BB962C8B-B14F-4D97-AF65-F5344CB8AC3E}">
        <p14:creationId xmlns:p14="http://schemas.microsoft.com/office/powerpoint/2010/main" val="25023631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72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26/08/2026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07267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26/08/2026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349233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26/08/2026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888354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67827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0824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231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5381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89286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23810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8950E-36F5-108B-B6D6-99D1E7485C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C0B71C-8AD7-65ED-9F99-921115E9CA0F}"/>
              </a:ext>
            </a:extLst>
          </p:cNvPr>
          <p:cNvSpPr>
            <a:spLocks noGrp="1"/>
          </p:cNvSpPr>
          <p:nvPr>
            <p:ph type="dt" sz="half" idx="10"/>
          </p:nvPr>
        </p:nvSpPr>
        <p:spPr/>
        <p:txBody>
          <a:bodyPr/>
          <a:lstStyle/>
          <a:p>
            <a:fld id="{6E7D57DB-06A0-46FD-9446-4A716B0CD92B}" type="datetimeFigureOut">
              <a:rPr lang="en-GB" smtClean="0"/>
              <a:t>26/08/2026</a:t>
            </a:fld>
            <a:endParaRPr lang="en-GB"/>
          </a:p>
        </p:txBody>
      </p:sp>
      <p:sp>
        <p:nvSpPr>
          <p:cNvPr id="4" name="Footer Placeholder 3">
            <a:extLst>
              <a:ext uri="{FF2B5EF4-FFF2-40B4-BE49-F238E27FC236}">
                <a16:creationId xmlns:a16="http://schemas.microsoft.com/office/drawing/2014/main" id="{BEC4C950-1C65-AA6F-A862-301EF73DD79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3E0248-04D9-DB13-6F9A-336AEA3D902A}"/>
              </a:ext>
            </a:extLst>
          </p:cNvPr>
          <p:cNvSpPr>
            <a:spLocks noGrp="1"/>
          </p:cNvSpPr>
          <p:nvPr>
            <p:ph type="sldNum" sz="quarter" idx="12"/>
          </p:nvPr>
        </p:nvSpPr>
        <p:spPr/>
        <p:txBody>
          <a:bodyPr/>
          <a:lstStyle/>
          <a:p>
            <a:fld id="{FC5F83F4-1EB0-4447-9B65-2142B45E22C4}" type="slidenum">
              <a:rPr lang="en-GB" smtClean="0"/>
              <a:t>‹#›</a:t>
            </a:fld>
            <a:endParaRPr lang="en-GB"/>
          </a:p>
        </p:txBody>
      </p:sp>
    </p:spTree>
    <p:extLst>
      <p:ext uri="{BB962C8B-B14F-4D97-AF65-F5344CB8AC3E}">
        <p14:creationId xmlns:p14="http://schemas.microsoft.com/office/powerpoint/2010/main" val="15727476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26/08/2026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84364680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8/26/2026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396874907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4.jf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8" Type="http://schemas.openxmlformats.org/officeDocument/2006/relationships/hyperlink" Target="https://www.unicef.org/eca/sites/unicef.org.eca/files/IE_summary_accessible_220917_0.pdf" TargetMode="External"/><Relationship Id="rId3" Type="http://schemas.openxmlformats.org/officeDocument/2006/relationships/hyperlink" Target="https://www.ucl.ac.uk/ioe/departments-and-centres/ucl-centre-inclusive-education" TargetMode="External"/><Relationship Id="rId7" Type="http://schemas.openxmlformats.org/officeDocument/2006/relationships/hyperlink" Target="https://www.llyw.cymru/rheoliadau-deddf-cydraddoldeb-2010-disgyblion-ysgol-anabl-cymru-2021" TargetMode="External"/><Relationship Id="rId12" Type="http://schemas.openxmlformats.org/officeDocument/2006/relationships/hyperlink" Target="https://www.gov.wales/equality-act-2010-disabled-school-pupils-wales-regulations-2021" TargetMode="External"/><Relationship Id="rId2" Type="http://schemas.openxmlformats.org/officeDocument/2006/relationships/hyperlink" Target="https://www.porthcawlschool.co.uk/wp-content/uploads/2022/02/aln-guidance-final-sept21.pdf" TargetMode="External"/><Relationship Id="rId1" Type="http://schemas.openxmlformats.org/officeDocument/2006/relationships/slideLayout" Target="../slideLayouts/slideLayout6.xml"/><Relationship Id="rId6" Type="http://schemas.openxmlformats.org/officeDocument/2006/relationships/hyperlink" Target="https://www.llyw.cymru/y-cod-anghenion-dysgu-ychwanegol" TargetMode="External"/><Relationship Id="rId11" Type="http://schemas.openxmlformats.org/officeDocument/2006/relationships/hyperlink" Target="https://www.gov.wales/additional-learning-needs-code" TargetMode="External"/><Relationship Id="rId5" Type="http://schemas.openxmlformats.org/officeDocument/2006/relationships/hyperlink" Target="https://www.complantcymru.org.uk/adnoddau/dull-hawliau-plant-2/dull-gweithredu-ar-sail-hawliau-plant-tuag-at-anghenion-dysgu-ychwanegol/" TargetMode="External"/><Relationship Id="rId10" Type="http://schemas.openxmlformats.org/officeDocument/2006/relationships/hyperlink" Target="https://www.gov.wales/sites/default/files/publications/2018-03/13-children-with-additional-learning-needs.pdf" TargetMode="External"/><Relationship Id="rId4" Type="http://schemas.openxmlformats.org/officeDocument/2006/relationships/hyperlink" Target="https://www.childcomwales.org.uk/resources/the-right-way-a-childrens-rights-approach/a-childrens-rights-approach-to-additional-learning-needs/" TargetMode="External"/><Relationship Id="rId9" Type="http://schemas.openxmlformats.org/officeDocument/2006/relationships/hyperlink" Target="https://www.valeofglamorgan.gov.uk/Documents/Living/Schools/ALN/Early-Years-ALN/early-years-good-practice-guide-inclusion-for-all-eng.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9F30170-A59E-5394-21DA-74DE71DDBD61}"/>
              </a:ext>
            </a:extLst>
          </p:cNvPr>
          <p:cNvSpPr>
            <a:spLocks noGrp="1"/>
          </p:cNvSpPr>
          <p:nvPr>
            <p:ph type="ctrTitle"/>
          </p:nvPr>
        </p:nvSpPr>
        <p:spPr>
          <a:xfrm>
            <a:off x="1524000" y="1122363"/>
            <a:ext cx="9144000" cy="2387600"/>
          </a:xfrm>
        </p:spPr>
        <p:txBody>
          <a:bodyPr>
            <a:normAutofit/>
          </a:bodyPr>
          <a:lstStyle/>
          <a:p>
            <a:r>
              <a:rPr lang="cy-GB" sz="2400" i="1" dirty="0">
                <a:effectLst>
                  <a:glow rad="101600">
                    <a:schemeClr val="bg1">
                      <a:alpha val="60000"/>
                    </a:schemeClr>
                  </a:glow>
                </a:effectLst>
              </a:rPr>
              <a:t>ECIE4017C </a:t>
            </a:r>
            <a:endParaRPr lang="en-US" sz="2400" b="1" dirty="0"/>
          </a:p>
        </p:txBody>
      </p:sp>
      <p:sp>
        <p:nvSpPr>
          <p:cNvPr id="8" name="Subtitle 2">
            <a:extLst>
              <a:ext uri="{FF2B5EF4-FFF2-40B4-BE49-F238E27FC236}">
                <a16:creationId xmlns:a16="http://schemas.microsoft.com/office/drawing/2014/main" id="{EC39FE56-0AFA-A731-C197-4F6491D3735A}"/>
              </a:ext>
            </a:extLst>
          </p:cNvPr>
          <p:cNvSpPr>
            <a:spLocks noGrp="1"/>
          </p:cNvSpPr>
          <p:nvPr>
            <p:ph type="subTitle" idx="1"/>
          </p:nvPr>
        </p:nvSpPr>
        <p:spPr>
          <a:xfrm>
            <a:off x="1524000" y="3602038"/>
            <a:ext cx="9144000" cy="1655762"/>
          </a:xfrm>
        </p:spPr>
        <p:txBody>
          <a:bodyPr/>
          <a:lstStyle/>
          <a:p>
            <a:r>
              <a:rPr lang="cy-GB" i="1" dirty="0">
                <a:effectLst>
                  <a:glow rad="101600">
                    <a:schemeClr val="bg1">
                      <a:alpha val="60000"/>
                    </a:schemeClr>
                  </a:glow>
                </a:effectLst>
              </a:rPr>
              <a:t>Anghenion Ychwanegol mewn Cyd-destun /</a:t>
            </a:r>
            <a:r>
              <a:rPr lang="en-GB" i="1" dirty="0">
                <a:solidFill>
                  <a:srgbClr val="002060"/>
                </a:solidFill>
                <a:effectLst>
                  <a:glow rad="101600">
                    <a:schemeClr val="bg1">
                      <a:alpha val="60000"/>
                    </a:schemeClr>
                  </a:glow>
                </a:effectLst>
              </a:rPr>
              <a:t>Additional Needs in Context </a:t>
            </a:r>
            <a:r>
              <a:rPr lang="en-GB" i="1" dirty="0" err="1">
                <a:solidFill>
                  <a:srgbClr val="002060"/>
                </a:solidFill>
                <a:effectLst>
                  <a:glow rad="101600">
                    <a:schemeClr val="bg1">
                      <a:alpha val="60000"/>
                    </a:schemeClr>
                  </a:glow>
                </a:effectLst>
              </a:rPr>
              <a:t>Darlith</a:t>
            </a:r>
            <a:r>
              <a:rPr lang="en-GB" i="1" dirty="0">
                <a:solidFill>
                  <a:srgbClr val="002060"/>
                </a:solidFill>
                <a:effectLst>
                  <a:glow rad="101600">
                    <a:schemeClr val="bg1">
                      <a:alpha val="60000"/>
                    </a:schemeClr>
                  </a:glow>
                </a:effectLst>
              </a:rPr>
              <a:t> 1/ Lecture 1</a:t>
            </a:r>
          </a:p>
          <a:p>
            <a:endParaRPr lang="en-US" dirty="0"/>
          </a:p>
        </p:txBody>
      </p:sp>
      <p:sp>
        <p:nvSpPr>
          <p:cNvPr id="2" name="TextBox 1">
            <a:extLst>
              <a:ext uri="{FF2B5EF4-FFF2-40B4-BE49-F238E27FC236}">
                <a16:creationId xmlns:a16="http://schemas.microsoft.com/office/drawing/2014/main" id="{0D5B805F-2B71-15AC-8343-6F7B19DB1646}"/>
              </a:ext>
            </a:extLst>
          </p:cNvPr>
          <p:cNvSpPr txBox="1"/>
          <p:nvPr/>
        </p:nvSpPr>
        <p:spPr>
          <a:xfrm>
            <a:off x="3698585" y="770313"/>
            <a:ext cx="4575932" cy="461665"/>
          </a:xfrm>
          <a:prstGeom prst="rect">
            <a:avLst/>
          </a:prstGeom>
          <a:noFill/>
        </p:spPr>
        <p:txBody>
          <a:bodyPr wrap="none" rtlCol="0">
            <a:spAutoFit/>
          </a:bodyPr>
          <a:lstStyle/>
          <a:p>
            <a:pPr algn="ctr"/>
            <a:r>
              <a:rPr lang="en-GB" sz="1200" dirty="0">
                <a:solidFill>
                  <a:schemeClr val="bg1"/>
                </a:solidFill>
              </a:rPr>
              <a:t>Mae Microsoft Translator </a:t>
            </a:r>
            <a:r>
              <a:rPr lang="en-GB" sz="1200" dirty="0" err="1">
                <a:solidFill>
                  <a:schemeClr val="bg1"/>
                </a:solidFill>
              </a:rPr>
              <a:t>wedi</a:t>
            </a:r>
            <a:r>
              <a:rPr lang="en-GB" sz="1200" dirty="0">
                <a:solidFill>
                  <a:schemeClr val="bg1"/>
                </a:solidFill>
              </a:rPr>
              <a:t> </a:t>
            </a:r>
            <a:r>
              <a:rPr lang="en-GB" sz="1200" dirty="0" err="1">
                <a:solidFill>
                  <a:schemeClr val="bg1"/>
                </a:solidFill>
              </a:rPr>
              <a:t>cael</a:t>
            </a:r>
            <a:r>
              <a:rPr lang="en-GB" sz="1200" dirty="0">
                <a:solidFill>
                  <a:schemeClr val="bg1"/>
                </a:solidFill>
              </a:rPr>
              <a:t> </a:t>
            </a:r>
            <a:r>
              <a:rPr lang="en-GB" sz="1200" dirty="0" err="1">
                <a:solidFill>
                  <a:schemeClr val="bg1"/>
                </a:solidFill>
              </a:rPr>
              <a:t>ei</a:t>
            </a:r>
            <a:r>
              <a:rPr lang="en-GB" sz="1200" dirty="0">
                <a:solidFill>
                  <a:schemeClr val="bg1"/>
                </a:solidFill>
              </a:rPr>
              <a:t> </a:t>
            </a:r>
            <a:r>
              <a:rPr lang="en-GB" sz="1200" dirty="0" err="1">
                <a:solidFill>
                  <a:schemeClr val="bg1"/>
                </a:solidFill>
              </a:rPr>
              <a:t>ddefnyddio</a:t>
            </a:r>
            <a:r>
              <a:rPr lang="en-GB" sz="1200" dirty="0">
                <a:solidFill>
                  <a:schemeClr val="bg1"/>
                </a:solidFill>
              </a:rPr>
              <a:t> </a:t>
            </a:r>
            <a:r>
              <a:rPr lang="en-GB" sz="1200" dirty="0" err="1">
                <a:solidFill>
                  <a:schemeClr val="bg1"/>
                </a:solidFill>
              </a:rPr>
              <a:t>ar</a:t>
            </a:r>
            <a:r>
              <a:rPr lang="en-GB" sz="1200" dirty="0">
                <a:solidFill>
                  <a:schemeClr val="bg1"/>
                </a:solidFill>
              </a:rPr>
              <a:t> </a:t>
            </a:r>
            <a:r>
              <a:rPr lang="en-GB" sz="1200" dirty="0" err="1">
                <a:solidFill>
                  <a:schemeClr val="bg1"/>
                </a:solidFill>
              </a:rPr>
              <a:t>gyfer</a:t>
            </a:r>
            <a:r>
              <a:rPr lang="en-GB" sz="1200" dirty="0">
                <a:solidFill>
                  <a:schemeClr val="bg1"/>
                </a:solidFill>
              </a:rPr>
              <a:t> </a:t>
            </a:r>
            <a:r>
              <a:rPr lang="en-GB" sz="1200" dirty="0" err="1">
                <a:solidFill>
                  <a:schemeClr val="bg1"/>
                </a:solidFill>
              </a:rPr>
              <a:t>rhai</a:t>
            </a:r>
            <a:r>
              <a:rPr lang="en-GB" sz="1200" dirty="0">
                <a:solidFill>
                  <a:schemeClr val="bg1"/>
                </a:solidFill>
              </a:rPr>
              <a:t> </a:t>
            </a:r>
            <a:r>
              <a:rPr lang="en-GB" sz="1200" dirty="0" err="1">
                <a:solidFill>
                  <a:schemeClr val="bg1"/>
                </a:solidFill>
              </a:rPr>
              <a:t>sleidiau</a:t>
            </a:r>
            <a:endParaRPr lang="en-GB" sz="1200" dirty="0">
              <a:solidFill>
                <a:schemeClr val="bg1"/>
              </a:solidFill>
            </a:endParaRPr>
          </a:p>
          <a:p>
            <a:pPr algn="ctr"/>
            <a:r>
              <a:rPr lang="en-GB" sz="1200" dirty="0">
                <a:solidFill>
                  <a:schemeClr val="bg1"/>
                </a:solidFill>
              </a:rPr>
              <a:t>Microsoft Translator has been used for some slides</a:t>
            </a:r>
          </a:p>
        </p:txBody>
      </p:sp>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83772" y="1095062"/>
            <a:ext cx="4619501" cy="5078313"/>
          </a:xfrm>
          <a:prstGeom prst="rect">
            <a:avLst/>
          </a:prstGeom>
        </p:spPr>
        <p:txBody>
          <a:bodyPr wrap="square">
            <a:spAutoFit/>
          </a:bodyPr>
          <a:lstStyle/>
          <a:p>
            <a:r>
              <a:rPr lang="cy-GB" sz="3600" dirty="0">
                <a:effectLst/>
              </a:rPr>
              <a:t>Amcanion y modwl:  </a:t>
            </a:r>
          </a:p>
          <a:p>
            <a:pPr algn="just"/>
            <a:endParaRPr lang="cy-GB" sz="3600" dirty="0">
              <a:effectLst/>
            </a:endParaRPr>
          </a:p>
          <a:p>
            <a:r>
              <a:rPr lang="cy-GB" sz="3600" dirty="0"/>
              <a:t>•	Deall natur anghenion ychwanegol ac egwyddorion adnabod ac ymyrryd yn gynnar. </a:t>
            </a:r>
            <a:r>
              <a:rPr lang="cy-GB" sz="3600" dirty="0">
                <a:effectLst/>
              </a:rPr>
              <a:t> </a:t>
            </a:r>
          </a:p>
          <a:p>
            <a:br>
              <a:rPr lang="cy-GB" sz="3600" dirty="0"/>
            </a:br>
            <a:endParaRPr lang="cy-GB" sz="3600" dirty="0"/>
          </a:p>
        </p:txBody>
      </p:sp>
      <p:sp>
        <p:nvSpPr>
          <p:cNvPr id="2" name="Rectangle 5">
            <a:extLst>
              <a:ext uri="{FF2B5EF4-FFF2-40B4-BE49-F238E27FC236}">
                <a16:creationId xmlns:a16="http://schemas.microsoft.com/office/drawing/2014/main" id="{68945E77-DCAA-2A0F-AD2C-5895FE5D9A0D}"/>
              </a:ext>
            </a:extLst>
          </p:cNvPr>
          <p:cNvSpPr/>
          <p:nvPr/>
        </p:nvSpPr>
        <p:spPr>
          <a:xfrm>
            <a:off x="6225309" y="1090997"/>
            <a:ext cx="5589320" cy="5078313"/>
          </a:xfrm>
          <a:prstGeom prst="rect">
            <a:avLst/>
          </a:prstGeom>
        </p:spPr>
        <p:txBody>
          <a:bodyPr wrap="square">
            <a:spAutoFit/>
          </a:bodyPr>
          <a:lstStyle/>
          <a:p>
            <a:r>
              <a:rPr lang="en-GB" sz="3600" i="1" dirty="0">
                <a:solidFill>
                  <a:schemeClr val="accent1">
                    <a:lumMod val="75000"/>
                  </a:schemeClr>
                </a:solidFill>
                <a:effectLst/>
              </a:rPr>
              <a:t>The module aims:  </a:t>
            </a:r>
          </a:p>
          <a:p>
            <a:pPr algn="just"/>
            <a:endParaRPr lang="en-GB" sz="3600" dirty="0">
              <a:solidFill>
                <a:schemeClr val="accent1">
                  <a:lumMod val="75000"/>
                </a:schemeClr>
              </a:solidFill>
              <a:effectLst/>
            </a:endParaRPr>
          </a:p>
          <a:p>
            <a:r>
              <a:rPr lang="en-GB" sz="3600" dirty="0">
                <a:solidFill>
                  <a:schemeClr val="accent1">
                    <a:lumMod val="75000"/>
                  </a:schemeClr>
                </a:solidFill>
              </a:rPr>
              <a:t>•	</a:t>
            </a:r>
            <a:r>
              <a:rPr lang="en-GB" sz="3600" i="1" dirty="0">
                <a:solidFill>
                  <a:schemeClr val="accent1">
                    <a:lumMod val="75000"/>
                  </a:schemeClr>
                </a:solidFill>
              </a:rPr>
              <a:t>To understand the nature of additional needs and the principles of early identification and intervention. </a:t>
            </a:r>
            <a:r>
              <a:rPr lang="en-GB" sz="3600" i="1" dirty="0">
                <a:solidFill>
                  <a:schemeClr val="accent1">
                    <a:lumMod val="75000"/>
                  </a:schemeClr>
                </a:solidFill>
                <a:effectLst/>
              </a:rPr>
              <a:t> </a:t>
            </a:r>
          </a:p>
          <a:p>
            <a:br>
              <a:rPr lang="en-GB" sz="3600" dirty="0"/>
            </a:br>
            <a:endParaRPr lang="en-GB" sz="3600" dirty="0"/>
          </a:p>
        </p:txBody>
      </p:sp>
    </p:spTree>
    <p:extLst>
      <p:ext uri="{BB962C8B-B14F-4D97-AF65-F5344CB8AC3E}">
        <p14:creationId xmlns:p14="http://schemas.microsoft.com/office/powerpoint/2010/main" val="205561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14F2-EF8A-47A5-90EA-C67929234531}"/>
              </a:ext>
            </a:extLst>
          </p:cNvPr>
          <p:cNvSpPr>
            <a:spLocks noGrp="1"/>
          </p:cNvSpPr>
          <p:nvPr>
            <p:ph type="title"/>
          </p:nvPr>
        </p:nvSpPr>
        <p:spPr/>
        <p:txBody>
          <a:bodyPr>
            <a:normAutofit fontScale="90000"/>
          </a:bodyPr>
          <a:lstStyle/>
          <a:p>
            <a:pPr algn="ctr"/>
            <a:br>
              <a:rPr lang="cy-GB" sz="4800" b="1" dirty="0"/>
            </a:br>
            <a:r>
              <a:rPr lang="cy-GB" sz="4800" b="1" dirty="0"/>
              <a:t>Deilliannau Dysgu</a:t>
            </a:r>
            <a:br>
              <a:rPr lang="cy-GB" sz="4800" b="1" dirty="0"/>
            </a:br>
            <a:r>
              <a:rPr lang="cy-GB" sz="4800" b="1" i="1" dirty="0" err="1">
                <a:solidFill>
                  <a:schemeClr val="accent1">
                    <a:lumMod val="75000"/>
                  </a:schemeClr>
                </a:solidFill>
              </a:rPr>
              <a:t>Learning</a:t>
            </a:r>
            <a:r>
              <a:rPr lang="cy-GB" sz="4800" b="1" i="1" dirty="0">
                <a:solidFill>
                  <a:schemeClr val="accent1">
                    <a:lumMod val="75000"/>
                  </a:schemeClr>
                </a:solidFill>
              </a:rPr>
              <a:t> </a:t>
            </a:r>
            <a:r>
              <a:rPr lang="cy-GB" sz="4800" b="1" i="1" dirty="0" err="1">
                <a:solidFill>
                  <a:schemeClr val="accent1">
                    <a:lumMod val="75000"/>
                  </a:schemeClr>
                </a:solidFill>
              </a:rPr>
              <a:t>Outcomes</a:t>
            </a:r>
            <a:br>
              <a:rPr lang="cy-GB" sz="4800" b="1" u="sng" dirty="0"/>
            </a:b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5E3CFAD-BC7B-45CC-A58E-3FFAF8938B9E}"/>
              </a:ext>
            </a:extLst>
          </p:cNvPr>
          <p:cNvSpPr>
            <a:spLocks noGrp="1"/>
          </p:cNvSpPr>
          <p:nvPr>
            <p:ph sz="half" idx="1"/>
          </p:nvPr>
        </p:nvSpPr>
        <p:spPr/>
        <p:txBody>
          <a:bodyPr>
            <a:normAutofit/>
          </a:bodyPr>
          <a:lstStyle/>
          <a:p>
            <a:r>
              <a:rPr lang="en-US" dirty="0"/>
              <a:t> </a:t>
            </a:r>
            <a:r>
              <a:rPr lang="en-GB" dirty="0" err="1"/>
              <a:t>trafod</a:t>
            </a:r>
            <a:r>
              <a:rPr lang="en-GB" dirty="0"/>
              <a:t> yr </a:t>
            </a:r>
            <a:r>
              <a:rPr lang="en-GB" dirty="0" err="1"/>
              <a:t>ystod</a:t>
            </a:r>
            <a:r>
              <a:rPr lang="en-GB" dirty="0"/>
              <a:t> o </a:t>
            </a:r>
            <a:r>
              <a:rPr lang="en-GB" dirty="0" err="1"/>
              <a:t>anghenion</a:t>
            </a:r>
            <a:r>
              <a:rPr lang="en-GB" dirty="0"/>
              <a:t> </a:t>
            </a:r>
            <a:r>
              <a:rPr lang="en-GB" dirty="0" err="1"/>
              <a:t>ychwanegol</a:t>
            </a:r>
            <a:endParaRPr lang="en-GB" dirty="0"/>
          </a:p>
          <a:p>
            <a:pPr lvl="0"/>
            <a:r>
              <a:rPr lang="en-GB" dirty="0"/>
              <a:t>nodi </a:t>
            </a:r>
            <a:r>
              <a:rPr lang="en-GB" dirty="0" err="1"/>
              <a:t>rôl</a:t>
            </a:r>
            <a:r>
              <a:rPr lang="en-GB" dirty="0"/>
              <a:t> yr </a:t>
            </a:r>
            <a:r>
              <a:rPr lang="en-GB" dirty="0" err="1"/>
              <a:t>ymarferydd</a:t>
            </a:r>
            <a:r>
              <a:rPr lang="en-GB" dirty="0"/>
              <a:t> </a:t>
            </a:r>
            <a:r>
              <a:rPr lang="en-GB" dirty="0" err="1"/>
              <a:t>wrth</a:t>
            </a:r>
            <a:r>
              <a:rPr lang="en-GB" dirty="0"/>
              <a:t> </a:t>
            </a:r>
            <a:r>
              <a:rPr lang="en-GB" dirty="0" err="1"/>
              <a:t>ddiwallu</a:t>
            </a:r>
            <a:r>
              <a:rPr lang="en-GB" dirty="0"/>
              <a:t> </a:t>
            </a:r>
            <a:r>
              <a:rPr lang="en-GB" dirty="0" err="1"/>
              <a:t>anghenion</a:t>
            </a:r>
            <a:r>
              <a:rPr lang="en-GB" dirty="0"/>
              <a:t> </a:t>
            </a:r>
            <a:r>
              <a:rPr lang="en-GB" dirty="0" err="1"/>
              <a:t>pob</a:t>
            </a:r>
            <a:r>
              <a:rPr lang="en-GB" dirty="0"/>
              <a:t> </a:t>
            </a:r>
            <a:r>
              <a:rPr lang="en-GB" dirty="0" err="1"/>
              <a:t>dysgwr</a:t>
            </a:r>
            <a:endParaRPr lang="en-GB" dirty="0"/>
          </a:p>
          <a:p>
            <a:pPr lvl="0"/>
            <a:r>
              <a:rPr lang="en-GB" dirty="0" err="1"/>
              <a:t>dangos</a:t>
            </a:r>
            <a:r>
              <a:rPr lang="en-GB" dirty="0"/>
              <a:t> </a:t>
            </a:r>
            <a:r>
              <a:rPr lang="en-GB" dirty="0" err="1"/>
              <a:t>cysylltiadau</a:t>
            </a:r>
            <a:r>
              <a:rPr lang="en-GB" dirty="0"/>
              <a:t> </a:t>
            </a:r>
            <a:r>
              <a:rPr lang="en-GB" dirty="0" err="1"/>
              <a:t>rhwng</a:t>
            </a:r>
            <a:r>
              <a:rPr lang="en-GB" dirty="0"/>
              <a:t> </a:t>
            </a:r>
            <a:r>
              <a:rPr lang="en-GB" dirty="0" err="1"/>
              <a:t>theori</a:t>
            </a:r>
            <a:r>
              <a:rPr lang="en-GB" dirty="0"/>
              <a:t> ac </a:t>
            </a:r>
            <a:r>
              <a:rPr lang="en-GB" dirty="0" err="1"/>
              <a:t>ymarfer</a:t>
            </a:r>
            <a:r>
              <a:rPr lang="en-GB" i="1" dirty="0"/>
              <a:t>.</a:t>
            </a:r>
            <a:endParaRPr lang="en-GB" dirty="0"/>
          </a:p>
          <a:p>
            <a:endParaRPr lang="en-GB" dirty="0"/>
          </a:p>
          <a:p>
            <a:endParaRPr lang="en-GB" dirty="0"/>
          </a:p>
        </p:txBody>
      </p:sp>
      <p:sp>
        <p:nvSpPr>
          <p:cNvPr id="4" name="Content Placeholder 3">
            <a:extLst>
              <a:ext uri="{FF2B5EF4-FFF2-40B4-BE49-F238E27FC236}">
                <a16:creationId xmlns:a16="http://schemas.microsoft.com/office/drawing/2014/main" id="{D0F05590-5DCE-4214-9B66-9B78A81BB5C9}"/>
              </a:ext>
            </a:extLst>
          </p:cNvPr>
          <p:cNvSpPr>
            <a:spLocks noGrp="1"/>
          </p:cNvSpPr>
          <p:nvPr>
            <p:ph sz="half" idx="2"/>
          </p:nvPr>
        </p:nvSpPr>
        <p:spPr/>
        <p:txBody>
          <a:bodyPr>
            <a:normAutofit/>
          </a:bodyPr>
          <a:lstStyle/>
          <a:p>
            <a:pPr lvl="0"/>
            <a:r>
              <a:rPr lang="en-GB" i="1" dirty="0">
                <a:solidFill>
                  <a:schemeClr val="accent1">
                    <a:lumMod val="75000"/>
                  </a:schemeClr>
                </a:solidFill>
              </a:rPr>
              <a:t>discuss the range of additional needs</a:t>
            </a:r>
          </a:p>
          <a:p>
            <a:pPr lvl="0"/>
            <a:r>
              <a:rPr lang="en-GB" i="1" dirty="0">
                <a:solidFill>
                  <a:schemeClr val="accent1">
                    <a:lumMod val="75000"/>
                  </a:schemeClr>
                </a:solidFill>
              </a:rPr>
              <a:t>identify the role of the practitioner in meeting the needs of each learner</a:t>
            </a:r>
          </a:p>
          <a:p>
            <a:pPr lvl="0"/>
            <a:r>
              <a:rPr lang="en-GB" i="1" dirty="0">
                <a:solidFill>
                  <a:schemeClr val="accent1">
                    <a:lumMod val="75000"/>
                  </a:schemeClr>
                </a:solidFill>
              </a:rPr>
              <a:t>demonstrate links between theory and practice.</a:t>
            </a:r>
          </a:p>
          <a:p>
            <a:pPr marL="0" indent="0">
              <a:buNone/>
            </a:pPr>
            <a:endParaRPr lang="en-GB" dirty="0"/>
          </a:p>
        </p:txBody>
      </p:sp>
    </p:spTree>
    <p:extLst>
      <p:ext uri="{BB962C8B-B14F-4D97-AF65-F5344CB8AC3E}">
        <p14:creationId xmlns:p14="http://schemas.microsoft.com/office/powerpoint/2010/main" val="153314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9DAF2-257A-A753-D8CC-45F39C83498F}"/>
              </a:ext>
            </a:extLst>
          </p:cNvPr>
          <p:cNvSpPr>
            <a:spLocks noGrp="1"/>
          </p:cNvSpPr>
          <p:nvPr>
            <p:ph type="title"/>
          </p:nvPr>
        </p:nvSpPr>
        <p:spPr/>
        <p:txBody>
          <a:bodyPr/>
          <a:lstStyle/>
          <a:p>
            <a:pPr algn="ctr"/>
            <a:r>
              <a:rPr lang="en-GB" dirty="0" err="1"/>
              <a:t>Aseiniad</a:t>
            </a:r>
            <a:br>
              <a:rPr lang="en-GB" dirty="0"/>
            </a:br>
            <a:r>
              <a:rPr lang="en-GB" i="1" dirty="0">
                <a:solidFill>
                  <a:schemeClr val="accent1">
                    <a:lumMod val="75000"/>
                  </a:schemeClr>
                </a:solidFill>
              </a:rPr>
              <a:t>Assignment</a:t>
            </a:r>
            <a:endParaRPr lang="en-GB" dirty="0"/>
          </a:p>
        </p:txBody>
      </p:sp>
      <p:sp>
        <p:nvSpPr>
          <p:cNvPr id="3" name="Content Placeholder 2">
            <a:extLst>
              <a:ext uri="{FF2B5EF4-FFF2-40B4-BE49-F238E27FC236}">
                <a16:creationId xmlns:a16="http://schemas.microsoft.com/office/drawing/2014/main" id="{BD277401-115F-EB1C-9A3E-2BB65EF909CF}"/>
              </a:ext>
            </a:extLst>
          </p:cNvPr>
          <p:cNvSpPr>
            <a:spLocks noGrp="1"/>
          </p:cNvSpPr>
          <p:nvPr>
            <p:ph sz="half" idx="1"/>
          </p:nvPr>
        </p:nvSpPr>
        <p:spPr/>
        <p:txBody>
          <a:bodyPr/>
          <a:lstStyle/>
          <a:p>
            <a:pPr marL="342900" indent="-342900"/>
            <a:r>
              <a:rPr lang="cy-GB" dirty="0"/>
              <a:t>Portffolio</a:t>
            </a:r>
          </a:p>
          <a:p>
            <a:pPr marL="342900" indent="-342900"/>
            <a:r>
              <a:rPr lang="cy-GB" dirty="0"/>
              <a:t>3 Elfen</a:t>
            </a:r>
          </a:p>
          <a:p>
            <a:pPr marL="342900" indent="-342900"/>
            <a:r>
              <a:rPr lang="cy-GB" dirty="0"/>
              <a:t>3000 o eiriau (-/+10%)</a:t>
            </a:r>
          </a:p>
          <a:p>
            <a:pPr marL="342900" indent="-342900"/>
            <a:r>
              <a:rPr lang="cy-GB" dirty="0"/>
              <a:t>Dyddiad cyflwyno 01/11/2026, 23.59 drwy </a:t>
            </a:r>
            <a:r>
              <a:rPr lang="cy-GB" dirty="0" err="1"/>
              <a:t>Turnitin</a:t>
            </a:r>
            <a:r>
              <a:rPr lang="cy-GB" dirty="0"/>
              <a:t>.</a:t>
            </a:r>
          </a:p>
          <a:p>
            <a:endParaRPr lang="cy-GB" dirty="0"/>
          </a:p>
          <a:p>
            <a:pPr marL="342900" indent="-342900"/>
            <a:r>
              <a:rPr lang="cy-GB" dirty="0"/>
              <a:t>Rhoddir Arweiniad ar Aseiniadau bob wythnos</a:t>
            </a:r>
          </a:p>
          <a:p>
            <a:endParaRPr lang="en-GB" dirty="0"/>
          </a:p>
        </p:txBody>
      </p:sp>
      <p:sp>
        <p:nvSpPr>
          <p:cNvPr id="4" name="Content Placeholder 3">
            <a:extLst>
              <a:ext uri="{FF2B5EF4-FFF2-40B4-BE49-F238E27FC236}">
                <a16:creationId xmlns:a16="http://schemas.microsoft.com/office/drawing/2014/main" id="{4CF48B29-9046-2278-FE9D-F5D99FE8CA88}"/>
              </a:ext>
            </a:extLst>
          </p:cNvPr>
          <p:cNvSpPr>
            <a:spLocks noGrp="1"/>
          </p:cNvSpPr>
          <p:nvPr>
            <p:ph sz="half" idx="2"/>
          </p:nvPr>
        </p:nvSpPr>
        <p:spPr/>
        <p:txBody>
          <a:bodyPr/>
          <a:lstStyle/>
          <a:p>
            <a:r>
              <a:rPr lang="en-GB" i="1" dirty="0">
                <a:solidFill>
                  <a:schemeClr val="accent1">
                    <a:lumMod val="75000"/>
                  </a:schemeClr>
                </a:solidFill>
              </a:rPr>
              <a:t>Portfolio</a:t>
            </a:r>
          </a:p>
          <a:p>
            <a:r>
              <a:rPr lang="en-GB" i="1" dirty="0">
                <a:solidFill>
                  <a:schemeClr val="accent1">
                    <a:lumMod val="75000"/>
                  </a:schemeClr>
                </a:solidFill>
              </a:rPr>
              <a:t>3 Elements</a:t>
            </a:r>
          </a:p>
          <a:p>
            <a:r>
              <a:rPr lang="en-GB" i="1" dirty="0">
                <a:solidFill>
                  <a:schemeClr val="accent1">
                    <a:lumMod val="75000"/>
                  </a:schemeClr>
                </a:solidFill>
              </a:rPr>
              <a:t>3000 words (-/+ 10%)</a:t>
            </a:r>
          </a:p>
          <a:p>
            <a:r>
              <a:rPr lang="en-GB" i="1" dirty="0">
                <a:solidFill>
                  <a:schemeClr val="accent1">
                    <a:lumMod val="75000"/>
                  </a:schemeClr>
                </a:solidFill>
              </a:rPr>
              <a:t>Hand in date  01/11/2026, 23.59 </a:t>
            </a:r>
            <a:r>
              <a:rPr lang="en-US" i="1" dirty="0">
                <a:solidFill>
                  <a:schemeClr val="accent1">
                    <a:lumMod val="75000"/>
                  </a:schemeClr>
                </a:solidFill>
              </a:rPr>
              <a:t>via Turnitin.</a:t>
            </a:r>
          </a:p>
          <a:p>
            <a:endParaRPr lang="en-GB" i="1" dirty="0">
              <a:solidFill>
                <a:schemeClr val="accent1">
                  <a:lumMod val="75000"/>
                </a:schemeClr>
              </a:solidFill>
            </a:endParaRPr>
          </a:p>
          <a:p>
            <a:r>
              <a:rPr lang="en-GB" i="1" dirty="0">
                <a:solidFill>
                  <a:schemeClr val="accent1">
                    <a:lumMod val="75000"/>
                  </a:schemeClr>
                </a:solidFill>
              </a:rPr>
              <a:t> Assignment Guidance will be given each week</a:t>
            </a:r>
          </a:p>
          <a:p>
            <a:endParaRPr lang="en-GB" dirty="0"/>
          </a:p>
        </p:txBody>
      </p:sp>
    </p:spTree>
    <p:extLst>
      <p:ext uri="{BB962C8B-B14F-4D97-AF65-F5344CB8AC3E}">
        <p14:creationId xmlns:p14="http://schemas.microsoft.com/office/powerpoint/2010/main" val="633156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0" y="767123"/>
            <a:ext cx="12192000"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dirty="0"/>
              <a:t>Elfen 1</a:t>
            </a:r>
            <a:r>
              <a:rPr lang="en-GB" b="1" dirty="0"/>
              <a:t>: </a:t>
            </a:r>
            <a:r>
              <a:rPr lang="en-GB" b="1" dirty="0" err="1"/>
              <a:t>Cynllun</a:t>
            </a:r>
            <a:r>
              <a:rPr lang="en-GB" b="1" dirty="0"/>
              <a:t> </a:t>
            </a:r>
            <a:r>
              <a:rPr lang="en-GB" b="1" dirty="0" err="1"/>
              <a:t>Datblygu</a:t>
            </a:r>
            <a:r>
              <a:rPr lang="en-GB" b="1" dirty="0"/>
              <a:t> </a:t>
            </a:r>
            <a:r>
              <a:rPr lang="en-GB" b="1" dirty="0" err="1"/>
              <a:t>Unigol</a:t>
            </a:r>
            <a:r>
              <a:rPr lang="en-GB" b="1" dirty="0"/>
              <a:t> </a:t>
            </a:r>
            <a:endParaRPr lang="en-GB" dirty="0"/>
          </a:p>
          <a:p>
            <a:pPr marL="0" indent="0">
              <a:buNone/>
            </a:pPr>
            <a:r>
              <a:rPr lang="en-GB" dirty="0"/>
              <a:t>25% (</a:t>
            </a:r>
            <a:r>
              <a:rPr lang="en-GB" dirty="0" err="1"/>
              <a:t>Cyfwerth</a:t>
            </a:r>
            <a:r>
              <a:rPr lang="en-GB" dirty="0"/>
              <a:t> â 1000 o </a:t>
            </a:r>
            <a:r>
              <a:rPr lang="en-GB" dirty="0" err="1"/>
              <a:t>eiriau</a:t>
            </a:r>
            <a:r>
              <a:rPr lang="en-GB" dirty="0"/>
              <a:t>) </a:t>
            </a:r>
          </a:p>
          <a:p>
            <a:pPr marL="0" indent="0">
              <a:buNone/>
            </a:pPr>
            <a:endParaRPr lang="en-GB" dirty="0"/>
          </a:p>
          <a:p>
            <a:r>
              <a:rPr lang="en-GB" b="1" u="sng" dirty="0"/>
              <a:t>Elfen </a:t>
            </a:r>
            <a:r>
              <a:rPr lang="en-GB" b="1" dirty="0"/>
              <a:t>2: Poster – </a:t>
            </a:r>
            <a:r>
              <a:rPr lang="en-GB" b="1" dirty="0" err="1"/>
              <a:t>Amlinellu</a:t>
            </a:r>
            <a:r>
              <a:rPr lang="en-GB" b="1" dirty="0"/>
              <a:t> </a:t>
            </a:r>
            <a:r>
              <a:rPr lang="en-GB" b="1" dirty="0" err="1"/>
              <a:t>arfer</a:t>
            </a:r>
            <a:r>
              <a:rPr lang="en-GB" b="1" dirty="0"/>
              <a:t> da o ran </a:t>
            </a:r>
            <a:r>
              <a:rPr lang="en-GB" b="1" dirty="0" err="1"/>
              <a:t>cefnogi</a:t>
            </a:r>
            <a:r>
              <a:rPr lang="en-GB" b="1" dirty="0"/>
              <a:t> </a:t>
            </a:r>
            <a:r>
              <a:rPr lang="en-GB" b="1" dirty="0" err="1"/>
              <a:t>dysgwyr</a:t>
            </a:r>
            <a:r>
              <a:rPr lang="en-GB" b="1" dirty="0"/>
              <a:t> ag </a:t>
            </a:r>
            <a:r>
              <a:rPr lang="en-GB" b="1" dirty="0" err="1"/>
              <a:t>angen</a:t>
            </a:r>
            <a:r>
              <a:rPr lang="en-GB" b="1" dirty="0"/>
              <a:t> </a:t>
            </a:r>
            <a:r>
              <a:rPr lang="en-GB" b="1" dirty="0" err="1"/>
              <a:t>dysgu</a:t>
            </a:r>
            <a:r>
              <a:rPr lang="en-GB" b="1" dirty="0"/>
              <a:t> </a:t>
            </a:r>
            <a:r>
              <a:rPr lang="en-GB" b="1" dirty="0" err="1"/>
              <a:t>penodol</a:t>
            </a:r>
            <a:r>
              <a:rPr lang="en-GB" b="1" dirty="0"/>
              <a:t> </a:t>
            </a:r>
            <a:endParaRPr lang="en-GB" dirty="0"/>
          </a:p>
          <a:p>
            <a:pPr marL="0" indent="0">
              <a:buNone/>
            </a:pPr>
            <a:r>
              <a:rPr lang="en-GB" dirty="0"/>
              <a:t>25% (</a:t>
            </a:r>
            <a:r>
              <a:rPr lang="en-GB" dirty="0" err="1"/>
              <a:t>Cyfateb</a:t>
            </a:r>
            <a:r>
              <a:rPr lang="en-GB" dirty="0"/>
              <a:t> </a:t>
            </a:r>
            <a:r>
              <a:rPr lang="en-GB" dirty="0" err="1"/>
              <a:t>i</a:t>
            </a:r>
            <a:r>
              <a:rPr lang="en-GB" dirty="0"/>
              <a:t> 500 gair)</a:t>
            </a:r>
          </a:p>
          <a:p>
            <a:pPr marL="0" indent="0">
              <a:buNone/>
            </a:pPr>
            <a:endParaRPr lang="en-GB" dirty="0"/>
          </a:p>
          <a:p>
            <a:r>
              <a:rPr lang="en-GB" b="1" u="sng" dirty="0"/>
              <a:t>Elfen 3</a:t>
            </a:r>
            <a:r>
              <a:rPr lang="en-GB" b="1" dirty="0"/>
              <a:t>: </a:t>
            </a:r>
            <a:r>
              <a:rPr lang="en-GB" b="1" dirty="0" err="1"/>
              <a:t>Cyflwyniad</a:t>
            </a:r>
            <a:r>
              <a:rPr lang="en-GB" b="1" dirty="0"/>
              <a:t> </a:t>
            </a:r>
            <a:r>
              <a:rPr lang="en-GB" b="1" dirty="0" err="1"/>
              <a:t>fideo</a:t>
            </a:r>
            <a:r>
              <a:rPr lang="en-GB" b="1" dirty="0"/>
              <a:t> </a:t>
            </a:r>
            <a:r>
              <a:rPr lang="en-GB" b="1" dirty="0" err="1"/>
              <a:t>lle</a:t>
            </a:r>
            <a:r>
              <a:rPr lang="en-GB" b="1" dirty="0"/>
              <a:t> </a:t>
            </a:r>
            <a:r>
              <a:rPr lang="en-GB" b="1" dirty="0" err="1"/>
              <a:t>rydych</a:t>
            </a:r>
            <a:r>
              <a:rPr lang="en-GB" b="1" dirty="0"/>
              <a:t> </a:t>
            </a:r>
            <a:r>
              <a:rPr lang="en-GB" b="1" dirty="0" err="1"/>
              <a:t>chi'n</a:t>
            </a:r>
            <a:r>
              <a:rPr lang="en-GB" b="1" dirty="0"/>
              <a:t> </a:t>
            </a:r>
            <a:r>
              <a:rPr lang="en-GB" b="1" dirty="0" err="1"/>
              <a:t>dangos</a:t>
            </a:r>
            <a:r>
              <a:rPr lang="en-GB" b="1" dirty="0"/>
              <a:t> </a:t>
            </a:r>
            <a:r>
              <a:rPr lang="en-GB" b="1" dirty="0" err="1"/>
              <a:t>eich</a:t>
            </a:r>
            <a:r>
              <a:rPr lang="en-GB" b="1" dirty="0"/>
              <a:t> </a:t>
            </a:r>
            <a:r>
              <a:rPr lang="en-GB" b="1" dirty="0" err="1"/>
              <a:t>dealltwriaeth</a:t>
            </a:r>
            <a:r>
              <a:rPr lang="en-GB" b="1" dirty="0"/>
              <a:t> o </a:t>
            </a:r>
            <a:r>
              <a:rPr lang="en-GB" b="1" dirty="0" err="1"/>
              <a:t>arfer</a:t>
            </a:r>
            <a:r>
              <a:rPr lang="en-GB" b="1" dirty="0"/>
              <a:t> </a:t>
            </a:r>
            <a:r>
              <a:rPr lang="en-GB" b="1" dirty="0" err="1"/>
              <a:t>cynhwysol</a:t>
            </a:r>
            <a:r>
              <a:rPr lang="en-GB" b="1" dirty="0"/>
              <a:t> </a:t>
            </a:r>
            <a:r>
              <a:rPr lang="en-GB" b="1" dirty="0" err="1"/>
              <a:t>wrth</a:t>
            </a:r>
            <a:r>
              <a:rPr lang="en-GB" b="1" dirty="0"/>
              <a:t> </a:t>
            </a:r>
            <a:r>
              <a:rPr lang="en-GB" b="1" dirty="0" err="1"/>
              <a:t>ddiwallu'r</a:t>
            </a:r>
            <a:r>
              <a:rPr lang="en-GB" b="1" dirty="0"/>
              <a:t> Angen </a:t>
            </a:r>
            <a:r>
              <a:rPr lang="en-GB" b="1" dirty="0" err="1"/>
              <a:t>Dysgu</a:t>
            </a:r>
            <a:r>
              <a:rPr lang="en-GB" b="1" dirty="0"/>
              <a:t> </a:t>
            </a:r>
            <a:r>
              <a:rPr lang="en-GB" b="1" dirty="0" err="1"/>
              <a:t>Ychwanegol</a:t>
            </a:r>
            <a:r>
              <a:rPr lang="en-GB" b="1" dirty="0"/>
              <a:t> (ADY) </a:t>
            </a:r>
            <a:r>
              <a:rPr lang="en-GB" b="1" dirty="0" err="1"/>
              <a:t>penodol</a:t>
            </a:r>
            <a:r>
              <a:rPr lang="en-GB" b="1" dirty="0"/>
              <a:t> a </a:t>
            </a:r>
            <a:r>
              <a:rPr lang="en-GB" b="1" dirty="0" err="1"/>
              <a:t>nodir</a:t>
            </a:r>
            <a:r>
              <a:rPr lang="en-GB" b="1" dirty="0"/>
              <a:t> </a:t>
            </a:r>
            <a:r>
              <a:rPr lang="en-GB" b="1" dirty="0" err="1"/>
              <a:t>ar</a:t>
            </a:r>
            <a:r>
              <a:rPr lang="en-GB" b="1" dirty="0"/>
              <a:t> </a:t>
            </a:r>
            <a:r>
              <a:rPr lang="en-GB" b="1" dirty="0" err="1"/>
              <a:t>eich</a:t>
            </a:r>
            <a:r>
              <a:rPr lang="en-GB" b="1" dirty="0"/>
              <a:t> poster </a:t>
            </a:r>
            <a:endParaRPr lang="en-GB" dirty="0"/>
          </a:p>
          <a:p>
            <a:pPr marL="0" indent="0">
              <a:buNone/>
            </a:pPr>
            <a:r>
              <a:rPr lang="en-GB" dirty="0"/>
              <a:t> 50% (3 </a:t>
            </a:r>
            <a:r>
              <a:rPr lang="en-GB" dirty="0" err="1"/>
              <a:t>munud</a:t>
            </a:r>
            <a:r>
              <a:rPr lang="en-GB" dirty="0"/>
              <a:t>) </a:t>
            </a: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indent="0" algn="just">
              <a:buNone/>
            </a:pPr>
            <a:endParaRPr lang="cy-GB" sz="3200" dirty="0">
              <a:ea typeface="Times New Roman" panose="02020603050405020304" pitchFamily="18" charset="0"/>
            </a:endParaRPr>
          </a:p>
        </p:txBody>
      </p:sp>
      <p:sp>
        <p:nvSpPr>
          <p:cNvPr id="3" name="Title 1"/>
          <p:cNvSpPr txBox="1">
            <a:spLocks/>
          </p:cNvSpPr>
          <p:nvPr/>
        </p:nvSpPr>
        <p:spPr>
          <a:xfrm>
            <a:off x="838200" y="37465"/>
            <a:ext cx="10515600" cy="58664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dirty="0"/>
              <a:t>Portffolio</a:t>
            </a:r>
          </a:p>
        </p:txBody>
      </p:sp>
    </p:spTree>
    <p:extLst>
      <p:ext uri="{BB962C8B-B14F-4D97-AF65-F5344CB8AC3E}">
        <p14:creationId xmlns:p14="http://schemas.microsoft.com/office/powerpoint/2010/main" val="2193879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1DFD319-353D-C09B-E438-0DC5BE44898A}"/>
              </a:ext>
            </a:extLst>
          </p:cNvPr>
          <p:cNvSpPr txBox="1">
            <a:spLocks/>
          </p:cNvSpPr>
          <p:nvPr/>
        </p:nvSpPr>
        <p:spPr>
          <a:xfrm>
            <a:off x="0" y="767123"/>
            <a:ext cx="12192000" cy="5517243"/>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algn="just"/>
            <a:r>
              <a:rPr lang="en-GB" sz="3200" b="1" i="1" u="sng" dirty="0">
                <a:solidFill>
                  <a:schemeClr val="accent1">
                    <a:lumMod val="75000"/>
                  </a:schemeClr>
                </a:solidFill>
                <a:ea typeface="Times New Roman" panose="02020603050405020304" pitchFamily="18" charset="0"/>
              </a:rPr>
              <a:t>Element 1</a:t>
            </a:r>
            <a:r>
              <a:rPr lang="en-GB" sz="3200" b="1" i="1" dirty="0">
                <a:solidFill>
                  <a:schemeClr val="accent1">
                    <a:lumMod val="75000"/>
                  </a:schemeClr>
                </a:solidFill>
                <a:ea typeface="Times New Roman" panose="02020603050405020304" pitchFamily="18" charset="0"/>
              </a:rPr>
              <a:t>: </a:t>
            </a:r>
            <a:r>
              <a:rPr lang="en-GB" sz="3200" b="1" i="1" dirty="0">
                <a:solidFill>
                  <a:schemeClr val="accent1">
                    <a:lumMod val="75000"/>
                  </a:schemeClr>
                </a:solidFill>
              </a:rPr>
              <a:t>Individual Development Plan </a:t>
            </a:r>
          </a:p>
          <a:p>
            <a:pPr indent="0" algn="just">
              <a:buNone/>
            </a:pPr>
            <a:r>
              <a:rPr lang="en-GB" sz="3200" i="1" dirty="0">
                <a:solidFill>
                  <a:schemeClr val="accent1">
                    <a:lumMod val="75000"/>
                  </a:schemeClr>
                </a:solidFill>
              </a:rPr>
              <a:t>  25% (Equivalent to 1000 words) </a:t>
            </a:r>
          </a:p>
          <a:p>
            <a:pPr marL="457200" algn="just"/>
            <a:r>
              <a:rPr lang="en-GB" sz="3200" b="1" i="1" u="sng" dirty="0">
                <a:solidFill>
                  <a:schemeClr val="accent1">
                    <a:lumMod val="75000"/>
                  </a:schemeClr>
                </a:solidFill>
                <a:ea typeface="Times New Roman" panose="02020603050405020304" pitchFamily="18" charset="0"/>
              </a:rPr>
              <a:t>Element </a:t>
            </a:r>
            <a:r>
              <a:rPr lang="en-GB" sz="3200" b="1" i="1" dirty="0">
                <a:solidFill>
                  <a:schemeClr val="accent1">
                    <a:lumMod val="75000"/>
                  </a:schemeClr>
                </a:solidFill>
                <a:ea typeface="Times New Roman" panose="02020603050405020304" pitchFamily="18" charset="0"/>
              </a:rPr>
              <a:t>2: </a:t>
            </a:r>
            <a:r>
              <a:rPr lang="en-GB" sz="3200" b="1" i="1" dirty="0">
                <a:solidFill>
                  <a:schemeClr val="accent1">
                    <a:lumMod val="75000"/>
                  </a:schemeClr>
                </a:solidFill>
              </a:rPr>
              <a:t>Poster – Outlining good practice in terms of supporting learners with a specific learning need </a:t>
            </a:r>
          </a:p>
          <a:p>
            <a:pPr indent="0" algn="just">
              <a:buNone/>
            </a:pPr>
            <a:r>
              <a:rPr lang="en-GB" sz="3200" i="1" dirty="0">
                <a:solidFill>
                  <a:schemeClr val="accent1">
                    <a:lumMod val="75000"/>
                  </a:schemeClr>
                </a:solidFill>
              </a:rPr>
              <a:t>  25% (Equivalent to 500 words)</a:t>
            </a:r>
            <a:endParaRPr lang="en-GB" sz="3200" i="1" dirty="0">
              <a:solidFill>
                <a:schemeClr val="accent1">
                  <a:lumMod val="75000"/>
                </a:schemeClr>
              </a:solidFill>
              <a:ea typeface="Times New Roman" panose="02020603050405020304" pitchFamily="18" charset="0"/>
            </a:endParaRPr>
          </a:p>
          <a:p>
            <a:pPr marL="457200" algn="just"/>
            <a:r>
              <a:rPr lang="en-GB" sz="3200" b="1" i="1" u="sng" dirty="0">
                <a:solidFill>
                  <a:schemeClr val="accent1">
                    <a:lumMod val="75000"/>
                  </a:schemeClr>
                </a:solidFill>
                <a:ea typeface="Times New Roman" panose="02020603050405020304" pitchFamily="18" charset="0"/>
              </a:rPr>
              <a:t>Element 3</a:t>
            </a:r>
            <a:r>
              <a:rPr lang="en-GB" sz="3200" b="1" i="1" dirty="0">
                <a:solidFill>
                  <a:schemeClr val="accent1">
                    <a:lumMod val="75000"/>
                  </a:schemeClr>
                </a:solidFill>
                <a:ea typeface="Times New Roman" panose="02020603050405020304" pitchFamily="18" charset="0"/>
              </a:rPr>
              <a:t>: Video Presentation </a:t>
            </a:r>
            <a:r>
              <a:rPr lang="en-GB" sz="3200" b="1" i="1" dirty="0">
                <a:solidFill>
                  <a:schemeClr val="accent1">
                    <a:lumMod val="75000"/>
                  </a:schemeClr>
                </a:solidFill>
              </a:rPr>
              <a:t>in which you demonstrate your understanding of inclusive practice in meeting the specific Additional Learning Need (ALN) identified on your poster </a:t>
            </a:r>
          </a:p>
          <a:p>
            <a:pPr indent="0" algn="just">
              <a:buNone/>
            </a:pPr>
            <a:r>
              <a:rPr lang="en-GB" sz="3200" i="1" dirty="0">
                <a:solidFill>
                  <a:schemeClr val="accent1">
                    <a:lumMod val="75000"/>
                  </a:schemeClr>
                </a:solidFill>
                <a:ea typeface="Times New Roman" panose="02020603050405020304" pitchFamily="18" charset="0"/>
              </a:rPr>
              <a:t>  50% (3 minutes) </a:t>
            </a:r>
            <a:endParaRPr lang="en-GB" sz="3200" dirty="0"/>
          </a:p>
        </p:txBody>
      </p:sp>
      <p:sp>
        <p:nvSpPr>
          <p:cNvPr id="5" name="Title 1">
            <a:extLst>
              <a:ext uri="{FF2B5EF4-FFF2-40B4-BE49-F238E27FC236}">
                <a16:creationId xmlns:a16="http://schemas.microsoft.com/office/drawing/2014/main" id="{26C71D69-AFDC-0D56-8A5A-36ECC7B2E02A}"/>
              </a:ext>
            </a:extLst>
          </p:cNvPr>
          <p:cNvSpPr txBox="1">
            <a:spLocks/>
          </p:cNvSpPr>
          <p:nvPr/>
        </p:nvSpPr>
        <p:spPr>
          <a:xfrm>
            <a:off x="838200" y="37465"/>
            <a:ext cx="10515600" cy="58664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b="1" i="1" dirty="0">
                <a:solidFill>
                  <a:schemeClr val="accent1">
                    <a:lumMod val="75000"/>
                  </a:schemeClr>
                </a:solidFill>
                <a:latin typeface="+mn-lt"/>
              </a:rPr>
              <a:t>Portfolio</a:t>
            </a:r>
          </a:p>
        </p:txBody>
      </p:sp>
    </p:spTree>
    <p:extLst>
      <p:ext uri="{BB962C8B-B14F-4D97-AF65-F5344CB8AC3E}">
        <p14:creationId xmlns:p14="http://schemas.microsoft.com/office/powerpoint/2010/main" val="1871117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FF1E0-D60A-5DC2-127C-D3F07D64BD4A}"/>
              </a:ext>
            </a:extLst>
          </p:cNvPr>
          <p:cNvSpPr>
            <a:spLocks noGrp="1"/>
          </p:cNvSpPr>
          <p:nvPr>
            <p:ph type="title"/>
          </p:nvPr>
        </p:nvSpPr>
        <p:spPr>
          <a:xfrm>
            <a:off x="572493" y="238539"/>
            <a:ext cx="11018520" cy="1434415"/>
          </a:xfrm>
        </p:spPr>
        <p:txBody>
          <a:bodyPr anchor="b">
            <a:normAutofit fontScale="90000"/>
          </a:bodyPr>
          <a:lstStyle/>
          <a:p>
            <a:pPr algn="ctr"/>
            <a:r>
              <a:rPr lang="cy-GB" sz="5400" dirty="0"/>
              <a:t>Templed Portffolio </a:t>
            </a:r>
            <a:br>
              <a:rPr lang="cy-GB" sz="5400" dirty="0"/>
            </a:br>
            <a:r>
              <a:rPr lang="cy-GB" sz="5400" dirty="0"/>
              <a:t> </a:t>
            </a:r>
            <a:r>
              <a:rPr lang="en-GB" sz="5400" i="1" dirty="0">
                <a:solidFill>
                  <a:schemeClr val="accent1">
                    <a:lumMod val="75000"/>
                  </a:schemeClr>
                </a:solidFill>
              </a:rPr>
              <a:t>Portfolio Template</a:t>
            </a:r>
            <a:endParaRPr lang="cy-GB" sz="5400" i="1" dirty="0">
              <a:solidFill>
                <a:schemeClr val="accent1">
                  <a:lumMod val="75000"/>
                </a:schemeClr>
              </a:solidFill>
            </a:endParaRPr>
          </a:p>
        </p:txBody>
      </p:sp>
      <p:sp>
        <p:nvSpPr>
          <p:cNvPr id="3" name="Content Placeholder 2">
            <a:extLst>
              <a:ext uri="{FF2B5EF4-FFF2-40B4-BE49-F238E27FC236}">
                <a16:creationId xmlns:a16="http://schemas.microsoft.com/office/drawing/2014/main" id="{873C28F0-C97B-7E6B-25F2-9FE81DD46F0A}"/>
              </a:ext>
            </a:extLst>
          </p:cNvPr>
          <p:cNvSpPr>
            <a:spLocks noGrp="1"/>
          </p:cNvSpPr>
          <p:nvPr>
            <p:ph idx="1"/>
          </p:nvPr>
        </p:nvSpPr>
        <p:spPr>
          <a:xfrm>
            <a:off x="314036" y="2015898"/>
            <a:ext cx="5903741" cy="4119172"/>
          </a:xfrm>
        </p:spPr>
        <p:txBody>
          <a:bodyPr anchor="t">
            <a:normAutofit/>
          </a:bodyPr>
          <a:lstStyle/>
          <a:p>
            <a:endParaRPr lang="en-GB" sz="2200" dirty="0">
              <a:solidFill>
                <a:srgbClr val="002060"/>
              </a:solidFill>
            </a:endParaRPr>
          </a:p>
          <a:p>
            <a:endParaRPr lang="en-GB" sz="2200" dirty="0">
              <a:solidFill>
                <a:srgbClr val="002060"/>
              </a:solidFill>
            </a:endParaRPr>
          </a:p>
          <a:p>
            <a:r>
              <a:rPr lang="cy-GB" sz="3600" dirty="0"/>
              <a:t>Mae copïau ar gael ar ein tudalennau modwl ar </a:t>
            </a:r>
            <a:r>
              <a:rPr lang="cy-GB" sz="3600" dirty="0" err="1"/>
              <a:t>Moodle</a:t>
            </a:r>
            <a:r>
              <a:rPr lang="cy-GB" sz="3600" dirty="0"/>
              <a:t> a </a:t>
            </a:r>
            <a:r>
              <a:rPr lang="cy-GB" sz="3600" dirty="0" err="1"/>
              <a:t>Teams</a:t>
            </a:r>
            <a:r>
              <a:rPr lang="cy-GB" sz="3600" dirty="0"/>
              <a:t> </a:t>
            </a:r>
          </a:p>
          <a:p>
            <a:endParaRPr lang="en-GB" sz="2200" dirty="0"/>
          </a:p>
        </p:txBody>
      </p:sp>
      <p:sp>
        <p:nvSpPr>
          <p:cNvPr id="5" name="Content Placeholder 2">
            <a:extLst>
              <a:ext uri="{FF2B5EF4-FFF2-40B4-BE49-F238E27FC236}">
                <a16:creationId xmlns:a16="http://schemas.microsoft.com/office/drawing/2014/main" id="{0FEE21F2-D60A-BCF7-7CAB-15AEFF52C6E5}"/>
              </a:ext>
            </a:extLst>
          </p:cNvPr>
          <p:cNvSpPr txBox="1">
            <a:spLocks/>
          </p:cNvSpPr>
          <p:nvPr/>
        </p:nvSpPr>
        <p:spPr>
          <a:xfrm>
            <a:off x="6096000" y="2071316"/>
            <a:ext cx="5903741" cy="411917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200" dirty="0">
              <a:solidFill>
                <a:srgbClr val="002060"/>
              </a:solidFill>
            </a:endParaRPr>
          </a:p>
          <a:p>
            <a:endParaRPr lang="en-GB" sz="2200" dirty="0">
              <a:solidFill>
                <a:srgbClr val="002060"/>
              </a:solidFill>
            </a:endParaRPr>
          </a:p>
          <a:p>
            <a:r>
              <a:rPr lang="en-GB" sz="3600" i="1" dirty="0">
                <a:solidFill>
                  <a:schemeClr val="accent1">
                    <a:lumMod val="75000"/>
                  </a:schemeClr>
                </a:solidFill>
              </a:rPr>
              <a:t>Copies are on our module pages on Moodle and Teams </a:t>
            </a:r>
          </a:p>
          <a:p>
            <a:endParaRPr lang="en-GB" sz="2200" dirty="0"/>
          </a:p>
        </p:txBody>
      </p:sp>
    </p:spTree>
    <p:extLst>
      <p:ext uri="{BB962C8B-B14F-4D97-AF65-F5344CB8AC3E}">
        <p14:creationId xmlns:p14="http://schemas.microsoft.com/office/powerpoint/2010/main" val="3528636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2109" y="219997"/>
            <a:ext cx="10411691" cy="1090539"/>
          </a:xfrm>
        </p:spPr>
        <p:txBody>
          <a:bodyPr>
            <a:normAutofit fontScale="90000"/>
          </a:bodyPr>
          <a:lstStyle/>
          <a:p>
            <a:pPr algn="ctr"/>
            <a:r>
              <a:rPr lang="cy-GB" b="1" dirty="0"/>
              <a:t>Felly, beth mae’r modwl hwn yn ymwneud ag ef?</a:t>
            </a:r>
            <a:br>
              <a:rPr lang="cy-GB" b="1" dirty="0"/>
            </a:br>
            <a:r>
              <a:rPr lang="en-GB" sz="4400" b="1" i="1" dirty="0">
                <a:solidFill>
                  <a:srgbClr val="002060"/>
                </a:solidFill>
              </a:rPr>
              <a:t>So, what is this module about?</a:t>
            </a:r>
            <a:endParaRPr lang="cy-GB" b="1" i="1" dirty="0">
              <a:solidFill>
                <a:srgbClr val="002060"/>
              </a:solidFill>
            </a:endParaRPr>
          </a:p>
        </p:txBody>
      </p:sp>
      <p:sp>
        <p:nvSpPr>
          <p:cNvPr id="3" name="Content Placeholder 2"/>
          <p:cNvSpPr>
            <a:spLocks noGrp="1"/>
          </p:cNvSpPr>
          <p:nvPr>
            <p:ph idx="1"/>
          </p:nvPr>
        </p:nvSpPr>
        <p:spPr>
          <a:xfrm>
            <a:off x="295566" y="1873603"/>
            <a:ext cx="5555970" cy="4122879"/>
          </a:xfrm>
        </p:spPr>
        <p:txBody>
          <a:bodyPr anchor="ctr">
            <a:normAutofit fontScale="92500" lnSpcReduction="20000"/>
          </a:bodyPr>
          <a:lstStyle/>
          <a:p>
            <a:pPr marL="0" indent="0">
              <a:lnSpc>
                <a:spcPct val="160000"/>
              </a:lnSpc>
              <a:buFont typeface="Arial" panose="020B0604020202020204" pitchFamily="34" charset="0"/>
              <a:buNone/>
            </a:pPr>
            <a:r>
              <a:rPr lang="cy-GB" sz="3000" b="1" dirty="0"/>
              <a:t>Anghenion Ychwanegol mewn </a:t>
            </a:r>
          </a:p>
          <a:p>
            <a:pPr marL="0" indent="0">
              <a:lnSpc>
                <a:spcPct val="160000"/>
              </a:lnSpc>
              <a:buFont typeface="Arial" panose="020B0604020202020204" pitchFamily="34" charset="0"/>
              <a:buNone/>
            </a:pPr>
            <a:r>
              <a:rPr lang="cy-GB" sz="3000" b="1" dirty="0"/>
              <a:t>Cyd-destun</a:t>
            </a:r>
          </a:p>
          <a:p>
            <a:pPr>
              <a:lnSpc>
                <a:spcPct val="160000"/>
              </a:lnSpc>
            </a:pPr>
            <a:r>
              <a:rPr lang="cy-GB" sz="3000" dirty="0"/>
              <a:t>Beth yw Angen? </a:t>
            </a:r>
          </a:p>
          <a:p>
            <a:pPr>
              <a:lnSpc>
                <a:spcPct val="210000"/>
              </a:lnSpc>
            </a:pPr>
            <a:r>
              <a:rPr lang="cy-GB" sz="3000" dirty="0"/>
              <a:t>Beth yw Angen Ychwanegol?</a:t>
            </a:r>
          </a:p>
          <a:p>
            <a:pPr>
              <a:lnSpc>
                <a:spcPct val="210000"/>
              </a:lnSpc>
            </a:pPr>
            <a:r>
              <a:rPr lang="cy-GB" sz="3000" dirty="0"/>
              <a:t>Pa gyd-destun? </a:t>
            </a:r>
          </a:p>
          <a:p>
            <a:pPr marL="0" indent="0">
              <a:buNone/>
            </a:pPr>
            <a:endParaRPr lang="en-GB" dirty="0">
              <a:solidFill>
                <a:srgbClr val="000000"/>
              </a:solidFill>
              <a:highlight>
                <a:srgbClr val="FFFF00"/>
              </a:highlight>
            </a:endParaRPr>
          </a:p>
        </p:txBody>
      </p:sp>
      <p:sp>
        <p:nvSpPr>
          <p:cNvPr id="6" name="Slide Number Placeholder 5">
            <a:extLst>
              <a:ext uri="{FF2B5EF4-FFF2-40B4-BE49-F238E27FC236}">
                <a16:creationId xmlns:a16="http://schemas.microsoft.com/office/drawing/2014/main" id="{F69FC79D-D104-A447-B1FB-AD0F00020215}"/>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C5F83F4-1EB0-4447-9B65-2142B45E22C4}" type="slidenum">
              <a:rPr lang="en-GB" smtClean="0"/>
              <a:pPr/>
              <a:t>8</a:t>
            </a:fld>
            <a:endParaRPr lang="en-GB"/>
          </a:p>
        </p:txBody>
      </p:sp>
      <p:sp>
        <p:nvSpPr>
          <p:cNvPr id="5" name="Content Placeholder 2">
            <a:extLst>
              <a:ext uri="{FF2B5EF4-FFF2-40B4-BE49-F238E27FC236}">
                <a16:creationId xmlns:a16="http://schemas.microsoft.com/office/drawing/2014/main" id="{BDDF028C-BF16-673A-C915-0B520FB90C3C}"/>
              </a:ext>
            </a:extLst>
          </p:cNvPr>
          <p:cNvSpPr txBox="1">
            <a:spLocks/>
          </p:cNvSpPr>
          <p:nvPr/>
        </p:nvSpPr>
        <p:spPr>
          <a:xfrm>
            <a:off x="6340465" y="1772003"/>
            <a:ext cx="5143627" cy="412287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buFont typeface="Arial" panose="020B0604020202020204" pitchFamily="34" charset="0"/>
              <a:buNone/>
            </a:pPr>
            <a:r>
              <a:rPr lang="en-GB" sz="3000" b="1" i="1" dirty="0">
                <a:solidFill>
                  <a:schemeClr val="accent1">
                    <a:lumMod val="75000"/>
                  </a:schemeClr>
                </a:solidFill>
              </a:rPr>
              <a:t>Additional Needs in Context</a:t>
            </a:r>
          </a:p>
          <a:p>
            <a:pPr>
              <a:lnSpc>
                <a:spcPct val="160000"/>
              </a:lnSpc>
            </a:pPr>
            <a:r>
              <a:rPr lang="en-GB" sz="3000" i="1" dirty="0">
                <a:solidFill>
                  <a:schemeClr val="accent1">
                    <a:lumMod val="75000"/>
                  </a:schemeClr>
                </a:solidFill>
              </a:rPr>
              <a:t>What is a Need? </a:t>
            </a:r>
          </a:p>
          <a:p>
            <a:pPr>
              <a:lnSpc>
                <a:spcPct val="210000"/>
              </a:lnSpc>
            </a:pPr>
            <a:r>
              <a:rPr lang="en-GB" sz="3000" i="1" dirty="0">
                <a:solidFill>
                  <a:schemeClr val="accent1">
                    <a:lumMod val="75000"/>
                  </a:schemeClr>
                </a:solidFill>
              </a:rPr>
              <a:t>What is an Additional Need?</a:t>
            </a:r>
          </a:p>
          <a:p>
            <a:pPr>
              <a:lnSpc>
                <a:spcPct val="210000"/>
              </a:lnSpc>
            </a:pPr>
            <a:r>
              <a:rPr lang="en-GB" sz="3000" i="1" dirty="0">
                <a:solidFill>
                  <a:schemeClr val="accent1">
                    <a:lumMod val="75000"/>
                  </a:schemeClr>
                </a:solidFill>
              </a:rPr>
              <a:t>What is our context? </a:t>
            </a:r>
          </a:p>
          <a:p>
            <a:pPr marL="0" indent="0">
              <a:buFont typeface="Arial" panose="020B0604020202020204" pitchFamily="34" charset="0"/>
              <a:buNone/>
            </a:pPr>
            <a:endParaRPr lang="en-GB" dirty="0">
              <a:solidFill>
                <a:srgbClr val="000000"/>
              </a:solidFill>
              <a:highlight>
                <a:srgbClr val="FFFF00"/>
              </a:highlight>
            </a:endParaRPr>
          </a:p>
        </p:txBody>
      </p:sp>
    </p:spTree>
    <p:extLst>
      <p:ext uri="{BB962C8B-B14F-4D97-AF65-F5344CB8AC3E}">
        <p14:creationId xmlns:p14="http://schemas.microsoft.com/office/powerpoint/2010/main" val="477231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5673" y="351693"/>
            <a:ext cx="7915563" cy="1200361"/>
          </a:xfrm>
        </p:spPr>
        <p:txBody>
          <a:bodyPr anchor="b">
            <a:normAutofit/>
          </a:bodyPr>
          <a:lstStyle/>
          <a:p>
            <a:pPr algn="ctr"/>
            <a:r>
              <a:rPr lang="cy-GB" sz="4000" b="1" dirty="0"/>
              <a:t>Diffiniad o ADY / </a:t>
            </a:r>
            <a:r>
              <a:rPr lang="en-GB" sz="4000" b="1" i="1" dirty="0">
                <a:solidFill>
                  <a:schemeClr val="accent1">
                    <a:lumMod val="75000"/>
                  </a:schemeClr>
                </a:solidFill>
              </a:rPr>
              <a:t>Definition of ALN</a:t>
            </a:r>
            <a:endParaRPr lang="cy-GB" sz="4000" b="1" i="1" dirty="0">
              <a:solidFill>
                <a:schemeClr val="accent1">
                  <a:lumMod val="75000"/>
                </a:schemeClr>
              </a:solidFill>
            </a:endParaRPr>
          </a:p>
        </p:txBody>
      </p:sp>
      <p:sp>
        <p:nvSpPr>
          <p:cNvPr id="3" name="Content Placeholder 2"/>
          <p:cNvSpPr>
            <a:spLocks noGrp="1"/>
          </p:cNvSpPr>
          <p:nvPr>
            <p:ph idx="1"/>
          </p:nvPr>
        </p:nvSpPr>
        <p:spPr>
          <a:xfrm>
            <a:off x="434534" y="2124339"/>
            <a:ext cx="4924865" cy="3511943"/>
          </a:xfrm>
        </p:spPr>
        <p:txBody>
          <a:bodyPr anchor="ctr">
            <a:normAutofit/>
          </a:bodyPr>
          <a:lstStyle/>
          <a:p>
            <a:pPr marL="0" indent="0">
              <a:buNone/>
            </a:pPr>
            <a:endParaRPr lang="cy-GB" dirty="0">
              <a:cs typeface="Arial" panose="020B0604020202020204" pitchFamily="34" charset="0"/>
            </a:endParaRPr>
          </a:p>
          <a:p>
            <a:pPr marL="0" indent="0">
              <a:buNone/>
            </a:pPr>
            <a:endParaRPr lang="cy-GB" dirty="0">
              <a:cs typeface="Arial" panose="020B0604020202020204" pitchFamily="34" charset="0"/>
            </a:endParaRPr>
          </a:p>
          <a:p>
            <a:pPr marL="0" indent="0">
              <a:buNone/>
            </a:pPr>
            <a:r>
              <a:rPr lang="cy-GB" dirty="0">
                <a:cs typeface="Arial" panose="020B0604020202020204" pitchFamily="34" charset="0"/>
              </a:rPr>
              <a:t>Defnyddir y term ‘Anghenion Dysgu Ychwanegol’ i adnabod disgyblion y mae eu hanghenion dysgu yn ychwanegol i rai mwyafrif eu cyfoedion. </a:t>
            </a:r>
          </a:p>
          <a:p>
            <a:pPr marL="0" indent="0" algn="r">
              <a:buNone/>
            </a:pPr>
            <a:r>
              <a:rPr lang="en-GB" sz="1000" dirty="0"/>
              <a:t>Y Cod </a:t>
            </a:r>
            <a:r>
              <a:rPr lang="en-GB" sz="1000" dirty="0" err="1"/>
              <a:t>Anghenion</a:t>
            </a:r>
            <a:r>
              <a:rPr lang="en-GB" sz="1000" dirty="0"/>
              <a:t> </a:t>
            </a:r>
            <a:r>
              <a:rPr lang="en-GB" sz="1000" dirty="0" err="1"/>
              <a:t>Dysgu</a:t>
            </a:r>
            <a:r>
              <a:rPr lang="en-GB" sz="1000" dirty="0"/>
              <a:t> </a:t>
            </a:r>
            <a:r>
              <a:rPr lang="en-GB" sz="1000" dirty="0" err="1"/>
              <a:t>Ychwanegol</a:t>
            </a:r>
            <a:r>
              <a:rPr lang="en-GB" sz="1000" dirty="0"/>
              <a:t> (L.C., 2021)</a:t>
            </a:r>
          </a:p>
          <a:p>
            <a:pPr marL="0" indent="0" algn="r">
              <a:buNone/>
            </a:pPr>
            <a:endParaRPr lang="cy-GB" sz="1000" dirty="0">
              <a:cs typeface="Arial" panose="020B0604020202020204" pitchFamily="34" charset="0"/>
            </a:endParaRPr>
          </a:p>
          <a:p>
            <a:pPr marL="0" indent="0">
              <a:buNone/>
            </a:pPr>
            <a:endParaRPr lang="cy-GB" dirty="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5A18745-511C-AB48-A57F-0F66A8B3B93B}"/>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C5F83F4-1EB0-4447-9B65-2142B45E22C4}" type="slidenum">
              <a:rPr lang="en-GB" smtClean="0"/>
              <a:pPr/>
              <a:t>9</a:t>
            </a:fld>
            <a:endParaRPr lang="en-GB"/>
          </a:p>
        </p:txBody>
      </p:sp>
      <p:sp>
        <p:nvSpPr>
          <p:cNvPr id="6" name="Content Placeholder 2">
            <a:extLst>
              <a:ext uri="{FF2B5EF4-FFF2-40B4-BE49-F238E27FC236}">
                <a16:creationId xmlns:a16="http://schemas.microsoft.com/office/drawing/2014/main" id="{6FBAF41E-2A69-9398-8F47-CD82F8383121}"/>
              </a:ext>
            </a:extLst>
          </p:cNvPr>
          <p:cNvSpPr txBox="1">
            <a:spLocks/>
          </p:cNvSpPr>
          <p:nvPr/>
        </p:nvSpPr>
        <p:spPr>
          <a:xfrm>
            <a:off x="6428934" y="2161285"/>
            <a:ext cx="4924865" cy="35119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i="1" dirty="0">
                <a:solidFill>
                  <a:schemeClr val="accent1">
                    <a:lumMod val="75000"/>
                  </a:schemeClr>
                </a:solidFill>
                <a:cs typeface="Arial" panose="020B0604020202020204" pitchFamily="34" charset="0"/>
              </a:rPr>
              <a:t>The term ‘Additional Learning Needs’ is used to identify pupils whose learning needs are additional to the majority of their peers. </a:t>
            </a:r>
          </a:p>
          <a:p>
            <a:pPr marL="0" indent="0" algn="r">
              <a:buFont typeface="Arial" panose="020B0604020202020204" pitchFamily="34" charset="0"/>
              <a:buNone/>
            </a:pPr>
            <a:r>
              <a:rPr lang="en-GB" sz="1000" i="1" dirty="0">
                <a:solidFill>
                  <a:schemeClr val="accent1">
                    <a:lumMod val="75000"/>
                  </a:schemeClr>
                </a:solidFill>
                <a:cs typeface="Arial" panose="020B0604020202020204" pitchFamily="34" charset="0"/>
              </a:rPr>
              <a:t>The Additional Learning Needs Code for Wales (W.G., 2021)</a:t>
            </a:r>
          </a:p>
          <a:p>
            <a:pPr marL="0" indent="0">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55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FDD96-D729-2101-00EF-D5BA86C4408B}"/>
              </a:ext>
            </a:extLst>
          </p:cNvPr>
          <p:cNvSpPr>
            <a:spLocks noGrp="1"/>
          </p:cNvSpPr>
          <p:nvPr>
            <p:ph type="title"/>
          </p:nvPr>
        </p:nvSpPr>
        <p:spPr/>
        <p:txBody>
          <a:bodyPr>
            <a:noAutofit/>
          </a:bodyPr>
          <a:lstStyle/>
          <a:p>
            <a:br>
              <a:rPr lang="en-GB" sz="3200" b="1" dirty="0">
                <a:ln w="3175">
                  <a:noFill/>
                </a:ln>
              </a:rPr>
            </a:br>
            <a:br>
              <a:rPr lang="cy-GB" sz="3200" b="1" dirty="0">
                <a:ln w="3175">
                  <a:noFill/>
                </a:ln>
              </a:rPr>
            </a:br>
            <a:r>
              <a:rPr lang="cy-GB" sz="2800" b="1" dirty="0">
                <a:ln w="3175">
                  <a:noFill/>
                </a:ln>
              </a:rPr>
              <a:t>Mae disgyblion yn fwy tebygol o fod ag angen dysgu ychwanegol (ADY) os ydynt yn perthyn i grŵp agored i niwed, e.e. yn cynnwys</a:t>
            </a:r>
            <a:br>
              <a:rPr lang="cy-GB" sz="3200" dirty="0"/>
            </a:br>
            <a:br>
              <a:rPr lang="en-GB" sz="3200" dirty="0"/>
            </a:br>
            <a:endParaRPr lang="en-GB" sz="3200" dirty="0"/>
          </a:p>
        </p:txBody>
      </p:sp>
      <p:sp>
        <p:nvSpPr>
          <p:cNvPr id="3" name="Content Placeholder 2">
            <a:extLst>
              <a:ext uri="{FF2B5EF4-FFF2-40B4-BE49-F238E27FC236}">
                <a16:creationId xmlns:a16="http://schemas.microsoft.com/office/drawing/2014/main" id="{C95F0D78-816C-AA3E-5EE8-B3DE37710735}"/>
              </a:ext>
            </a:extLst>
          </p:cNvPr>
          <p:cNvSpPr>
            <a:spLocks noGrp="1"/>
          </p:cNvSpPr>
          <p:nvPr>
            <p:ph idx="1"/>
          </p:nvPr>
        </p:nvSpPr>
        <p:spPr>
          <a:xfrm>
            <a:off x="838200" y="1535084"/>
            <a:ext cx="10515600" cy="3931439"/>
          </a:xfrm>
        </p:spPr>
        <p:txBody>
          <a:bodyPr>
            <a:noAutofit/>
          </a:bodyPr>
          <a:lstStyle/>
          <a:p>
            <a:r>
              <a:rPr lang="cy-GB" sz="1800" dirty="0"/>
              <a:t>Grwpiau lleiafrifoedd ethnig</a:t>
            </a:r>
          </a:p>
          <a:p>
            <a:r>
              <a:rPr lang="cy-GB" sz="1800" dirty="0"/>
              <a:t>Ffoaduriaid/Ceiswyr lloches/Teuluoedd gweithwyr mudol/Plant sy’n dysgu Saesneg neu Gymraeg fel Iaith Ychwanegol </a:t>
            </a:r>
          </a:p>
          <a:p>
            <a:r>
              <a:rPr lang="cy-GB" sz="1800" dirty="0"/>
              <a:t>Plant sy’n Derbyn Gofal</a:t>
            </a:r>
          </a:p>
          <a:p>
            <a:r>
              <a:rPr lang="cy-GB" sz="1800" dirty="0"/>
              <a:t>Rhieni ifanc/Menywod ifanc beichiog</a:t>
            </a:r>
          </a:p>
          <a:p>
            <a:r>
              <a:rPr lang="cy-GB" sz="1800" dirty="0"/>
              <a:t>Troseddwyr ifanc</a:t>
            </a:r>
          </a:p>
          <a:p>
            <a:r>
              <a:rPr lang="cy-GB" sz="1800" dirty="0"/>
              <a:t>Plant a theuluoedd mewn amgylchiadau anodd</a:t>
            </a:r>
          </a:p>
          <a:p>
            <a:r>
              <a:rPr lang="cy-GB" sz="1800" dirty="0"/>
              <a:t>Gofalwyr ifanc</a:t>
            </a:r>
          </a:p>
          <a:p>
            <a:r>
              <a:rPr lang="cy-GB" sz="1800" dirty="0"/>
              <a:t>Plant ag anghenion sgiliau sylfaenol</a:t>
            </a:r>
          </a:p>
          <a:p>
            <a:r>
              <a:rPr lang="cy-GB" sz="1800" dirty="0"/>
              <a:t>Plant sy’n derbyn addysg heblaw yn yr ysgol</a:t>
            </a:r>
          </a:p>
          <a:p>
            <a:r>
              <a:rPr lang="cy-GB" sz="1800" dirty="0"/>
              <a:t>Sipsiwn/ Teithwyr                                                                                                                                      </a:t>
            </a:r>
            <a:r>
              <a:rPr lang="cy-GB" sz="1000" dirty="0"/>
              <a:t>(Llywodraeth Cymru, 2009)</a:t>
            </a:r>
            <a:endParaRPr lang="cy-GB" sz="1800" dirty="0"/>
          </a:p>
          <a:p>
            <a:pPr marL="0" indent="0">
              <a:buNone/>
            </a:pPr>
            <a:r>
              <a:rPr lang="cy-GB" sz="1800" dirty="0"/>
              <a:t> </a:t>
            </a:r>
            <a:r>
              <a:rPr lang="cy-GB" sz="1800" b="1" dirty="0"/>
              <a:t>Faint o’r grwpiau agored i niwed hyn ydych chi’n gweithio gyda nhw?</a:t>
            </a:r>
          </a:p>
        </p:txBody>
      </p:sp>
    </p:spTree>
    <p:extLst>
      <p:ext uri="{BB962C8B-B14F-4D97-AF65-F5344CB8AC3E}">
        <p14:creationId xmlns:p14="http://schemas.microsoft.com/office/powerpoint/2010/main" val="280419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621AD7D5-A08F-5BCE-C672-639A7A11945F}"/>
              </a:ext>
            </a:extLst>
          </p:cNvPr>
          <p:cNvSpPr>
            <a:spLocks noGrp="1"/>
          </p:cNvSpPr>
          <p:nvPr>
            <p:ph idx="1"/>
          </p:nvPr>
        </p:nvSpPr>
        <p:spPr>
          <a:xfrm>
            <a:off x="838200" y="1825625"/>
            <a:ext cx="10515600" cy="4351338"/>
          </a:xfrm>
        </p:spPr>
        <p:txBody>
          <a:bodyPr vert="horz" lIns="91440" tIns="45720" rIns="91440" bIns="45720" rtlCol="0" anchor="t">
            <a:normAutofit fontScale="85000" lnSpcReduction="10000"/>
          </a:bodyPr>
          <a:lstStyle/>
          <a:p>
            <a:r>
              <a:rPr lang="en-GB" sz="1900" i="1" dirty="0">
                <a:solidFill>
                  <a:schemeClr val="accent1">
                    <a:lumMod val="75000"/>
                  </a:schemeClr>
                </a:solidFill>
              </a:rPr>
              <a:t>They have a disability</a:t>
            </a:r>
          </a:p>
          <a:p>
            <a:r>
              <a:rPr lang="en-GB" sz="1900" i="1" dirty="0">
                <a:solidFill>
                  <a:schemeClr val="accent1">
                    <a:lumMod val="75000"/>
                  </a:schemeClr>
                </a:solidFill>
              </a:rPr>
              <a:t> They have medical needs</a:t>
            </a:r>
          </a:p>
          <a:p>
            <a:r>
              <a:rPr lang="en-GB" sz="1900" i="1" dirty="0">
                <a:solidFill>
                  <a:schemeClr val="accent1">
                    <a:lumMod val="75000"/>
                  </a:schemeClr>
                </a:solidFill>
              </a:rPr>
              <a:t>They have gaps in their knowledge or skills due to prolonged absences from the education system e.g. school refusers, school </a:t>
            </a:r>
            <a:r>
              <a:rPr lang="en-GB" sz="1900" i="1" dirty="0" err="1">
                <a:solidFill>
                  <a:schemeClr val="accent1">
                    <a:lumMod val="75000"/>
                  </a:schemeClr>
                </a:solidFill>
              </a:rPr>
              <a:t>phobics</a:t>
            </a:r>
            <a:r>
              <a:rPr lang="en-GB" sz="1900" i="1" dirty="0">
                <a:solidFill>
                  <a:schemeClr val="accent1">
                    <a:lumMod val="75000"/>
                  </a:schemeClr>
                </a:solidFill>
              </a:rPr>
              <a:t> or young offenders</a:t>
            </a:r>
          </a:p>
          <a:p>
            <a:r>
              <a:rPr lang="en-GB" sz="1900" i="1" dirty="0">
                <a:solidFill>
                  <a:schemeClr val="accent1">
                    <a:lumMod val="75000"/>
                  </a:schemeClr>
                </a:solidFill>
              </a:rPr>
              <a:t>They have difficult family circumstances e.g. due to bereavement</a:t>
            </a:r>
          </a:p>
          <a:p>
            <a:r>
              <a:rPr lang="en-GB" sz="1900" i="1" dirty="0">
                <a:solidFill>
                  <a:schemeClr val="accent1">
                    <a:lumMod val="75000"/>
                  </a:schemeClr>
                </a:solidFill>
              </a:rPr>
              <a:t>They access education inconsistently e.g. Gypsy and traveller pupils </a:t>
            </a:r>
          </a:p>
          <a:p>
            <a:r>
              <a:rPr lang="en-GB" sz="1900" i="1" dirty="0">
                <a:solidFill>
                  <a:schemeClr val="accent1">
                    <a:lumMod val="75000"/>
                  </a:schemeClr>
                </a:solidFill>
              </a:rPr>
              <a:t>Their first language is not English or Welsh e.g. asylum seekers/ refugees/children of migrant workers</a:t>
            </a:r>
          </a:p>
          <a:p>
            <a:r>
              <a:rPr lang="en-GB" sz="1900" i="1" dirty="0">
                <a:solidFill>
                  <a:schemeClr val="accent1">
                    <a:lumMod val="75000"/>
                  </a:schemeClr>
                </a:solidFill>
              </a:rPr>
              <a:t>They are looked after by the local authority e.g. a child whose schooling was disrupted before being taken into care or has had frequent changes of school since taken into care</a:t>
            </a:r>
          </a:p>
          <a:p>
            <a:r>
              <a:rPr lang="en-GB" sz="1900" i="1" dirty="0">
                <a:solidFill>
                  <a:schemeClr val="accent1">
                    <a:lumMod val="75000"/>
                  </a:schemeClr>
                </a:solidFill>
              </a:rPr>
              <a:t>They are underachieving due to care responsibilities e.g. young carers; or • they are pregnant or a young parent</a:t>
            </a:r>
          </a:p>
          <a:p>
            <a:r>
              <a:rPr lang="en-GB" sz="1900" i="1" dirty="0">
                <a:solidFill>
                  <a:schemeClr val="accent1">
                    <a:lumMod val="75000"/>
                  </a:schemeClr>
                </a:solidFill>
              </a:rPr>
              <a:t>They are being bullied by their peers or other persons, due to their sexual orientation e.g. lesbian, gay, bisexual and transgender pupils</a:t>
            </a:r>
          </a:p>
          <a:p>
            <a:r>
              <a:rPr lang="en-GB" sz="1900" i="1" dirty="0">
                <a:solidFill>
                  <a:schemeClr val="accent1">
                    <a:lumMod val="75000"/>
                  </a:schemeClr>
                </a:solidFill>
              </a:rPr>
              <a:t>They are pupils who perform or who have employment</a:t>
            </a:r>
            <a:r>
              <a:rPr lang="en-GB" dirty="0"/>
              <a:t>                                                               </a:t>
            </a:r>
            <a:r>
              <a:rPr lang="en-GB" sz="1000" dirty="0">
                <a:solidFill>
                  <a:schemeClr val="accent1">
                    <a:lumMod val="75000"/>
                  </a:schemeClr>
                </a:solidFill>
              </a:rPr>
              <a:t>(Welsh Government, 2009)</a:t>
            </a:r>
            <a:endParaRPr lang="en-GB" dirty="0">
              <a:solidFill>
                <a:schemeClr val="accent1">
                  <a:lumMod val="75000"/>
                </a:schemeClr>
              </a:solidFill>
            </a:endParaRPr>
          </a:p>
          <a:p>
            <a:pPr marL="0" indent="0" algn="ctr">
              <a:buNone/>
            </a:pPr>
            <a:r>
              <a:rPr lang="en-GB" sz="2400" b="1" i="1" dirty="0">
                <a:solidFill>
                  <a:schemeClr val="accent1">
                    <a:lumMod val="75000"/>
                  </a:schemeClr>
                </a:solidFill>
              </a:rPr>
              <a:t>How many of these vulnerable groups do you work with?</a:t>
            </a:r>
          </a:p>
        </p:txBody>
      </p:sp>
      <p:sp>
        <p:nvSpPr>
          <p:cNvPr id="5" name="Title 1">
            <a:extLst>
              <a:ext uri="{FF2B5EF4-FFF2-40B4-BE49-F238E27FC236}">
                <a16:creationId xmlns:a16="http://schemas.microsoft.com/office/drawing/2014/main" id="{EA8BEBD2-570C-D203-2546-F479B589913E}"/>
              </a:ext>
            </a:extLst>
          </p:cNvPr>
          <p:cNvSpPr>
            <a:spLocks noGrp="1"/>
          </p:cNvSpPr>
          <p:nvPr>
            <p:ph type="title"/>
          </p:nvPr>
        </p:nvSpPr>
        <p:spPr>
          <a:xfrm>
            <a:off x="838200" y="365125"/>
            <a:ext cx="10515600" cy="1325563"/>
          </a:xfrm>
        </p:spPr>
        <p:txBody>
          <a:bodyPr>
            <a:noAutofit/>
          </a:bodyPr>
          <a:lstStyle/>
          <a:p>
            <a:pPr algn="ctr"/>
            <a:br>
              <a:rPr lang="en-GB" sz="3200" b="1" dirty="0">
                <a:ln w="3175">
                  <a:noFill/>
                </a:ln>
                <a:solidFill>
                  <a:sysClr val="windowText" lastClr="000000"/>
                </a:solidFill>
              </a:rPr>
            </a:br>
            <a:r>
              <a:rPr lang="en-GB" sz="3200" b="1" dirty="0">
                <a:ln w="3175">
                  <a:noFill/>
                </a:ln>
                <a:solidFill>
                  <a:schemeClr val="accent1">
                    <a:lumMod val="75000"/>
                  </a:schemeClr>
                </a:solidFill>
              </a:rPr>
              <a:t>Pupils are more likely to have additional learning need (ALN) if they belong to a vulnerable group, e.g. if</a:t>
            </a:r>
            <a:br>
              <a:rPr lang="en-GB" sz="3200" dirty="0">
                <a:solidFill>
                  <a:srgbClr val="002060"/>
                </a:solidFill>
              </a:rPr>
            </a:br>
            <a:endParaRPr lang="en-GB" sz="3200" dirty="0">
              <a:solidFill>
                <a:srgbClr val="002060"/>
              </a:solidFill>
            </a:endParaRPr>
          </a:p>
        </p:txBody>
      </p:sp>
    </p:spTree>
    <p:extLst>
      <p:ext uri="{BB962C8B-B14F-4D97-AF65-F5344CB8AC3E}">
        <p14:creationId xmlns:p14="http://schemas.microsoft.com/office/powerpoint/2010/main" val="153872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FFCCB-197A-8A6E-C129-609688631021}"/>
              </a:ext>
            </a:extLst>
          </p:cNvPr>
          <p:cNvSpPr>
            <a:spLocks noGrp="1"/>
          </p:cNvSpPr>
          <p:nvPr>
            <p:ph type="title"/>
          </p:nvPr>
        </p:nvSpPr>
        <p:spPr/>
        <p:txBody>
          <a:bodyPr>
            <a:normAutofit fontScale="90000"/>
          </a:bodyPr>
          <a:lstStyle/>
          <a:p>
            <a:pPr algn="ctr"/>
            <a:br>
              <a:rPr lang="en-GB" b="1" dirty="0">
                <a:latin typeface="+mn-lt"/>
              </a:rPr>
            </a:br>
            <a:r>
              <a:rPr lang="en-GB" b="1" dirty="0">
                <a:latin typeface="+mn-lt"/>
              </a:rPr>
              <a:t>Mae 4 </a:t>
            </a:r>
            <a:r>
              <a:rPr lang="en-GB" b="1" dirty="0" err="1">
                <a:latin typeface="+mn-lt"/>
              </a:rPr>
              <a:t>maes</a:t>
            </a:r>
            <a:r>
              <a:rPr lang="en-GB" b="1" dirty="0">
                <a:latin typeface="+mn-lt"/>
              </a:rPr>
              <a:t> </a:t>
            </a:r>
            <a:r>
              <a:rPr lang="en-GB" b="1" dirty="0" err="1">
                <a:latin typeface="+mn-lt"/>
              </a:rPr>
              <a:t>cyffredinol</a:t>
            </a:r>
            <a:r>
              <a:rPr lang="en-GB" b="1" dirty="0">
                <a:latin typeface="+mn-lt"/>
              </a:rPr>
              <a:t> o </a:t>
            </a:r>
            <a:r>
              <a:rPr lang="en-GB" b="1" dirty="0" err="1">
                <a:latin typeface="+mn-lt"/>
              </a:rPr>
              <a:t>angen</a:t>
            </a:r>
            <a:r>
              <a:rPr lang="en-GB" b="1" dirty="0">
                <a:latin typeface="+mn-lt"/>
              </a:rPr>
              <a:t>:</a:t>
            </a:r>
            <a:br>
              <a:rPr lang="en-GB" dirty="0"/>
            </a:br>
            <a:endParaRPr lang="cy-GB" dirty="0"/>
          </a:p>
        </p:txBody>
      </p:sp>
      <p:sp>
        <p:nvSpPr>
          <p:cNvPr id="3" name="Content Placeholder 2">
            <a:extLst>
              <a:ext uri="{FF2B5EF4-FFF2-40B4-BE49-F238E27FC236}">
                <a16:creationId xmlns:a16="http://schemas.microsoft.com/office/drawing/2014/main" id="{77951C05-EF5F-7F9E-39E9-A9A43B90B56E}"/>
              </a:ext>
            </a:extLst>
          </p:cNvPr>
          <p:cNvSpPr>
            <a:spLocks noGrp="1"/>
          </p:cNvSpPr>
          <p:nvPr>
            <p:ph idx="1"/>
          </p:nvPr>
        </p:nvSpPr>
        <p:spPr/>
        <p:txBody>
          <a:bodyPr>
            <a:normAutofit lnSpcReduction="10000"/>
          </a:bodyPr>
          <a:lstStyle/>
          <a:p>
            <a:pPr marL="0" indent="0">
              <a:buNone/>
            </a:pPr>
            <a:endParaRPr lang="cy-GB" sz="4000" dirty="0"/>
          </a:p>
          <a:p>
            <a:r>
              <a:rPr lang="cy-GB" sz="4000" dirty="0"/>
              <a:t>Anghenion cyfathrebu a rhyngweithio</a:t>
            </a:r>
          </a:p>
          <a:p>
            <a:r>
              <a:rPr lang="cy-GB" sz="4000" dirty="0"/>
              <a:t>Anawsterau gwybyddiaeth a dysgu</a:t>
            </a:r>
          </a:p>
          <a:p>
            <a:r>
              <a:rPr lang="cy-GB" sz="4000" dirty="0"/>
              <a:t>Anawsterau cymdeithasol, emosiynol ac iechyd meddwl</a:t>
            </a:r>
          </a:p>
          <a:p>
            <a:r>
              <a:rPr lang="cy-GB" sz="4000" dirty="0"/>
              <a:t>Anghenion synhwyraidd a/neu gorfforol</a:t>
            </a:r>
          </a:p>
        </p:txBody>
      </p:sp>
    </p:spTree>
    <p:extLst>
      <p:ext uri="{BB962C8B-B14F-4D97-AF65-F5344CB8AC3E}">
        <p14:creationId xmlns:p14="http://schemas.microsoft.com/office/powerpoint/2010/main" val="3472591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FFCCB-197A-8A6E-C129-609688631021}"/>
              </a:ext>
            </a:extLst>
          </p:cNvPr>
          <p:cNvSpPr>
            <a:spLocks noGrp="1"/>
          </p:cNvSpPr>
          <p:nvPr>
            <p:ph type="title"/>
          </p:nvPr>
        </p:nvSpPr>
        <p:spPr/>
        <p:txBody>
          <a:bodyPr/>
          <a:lstStyle/>
          <a:p>
            <a:pPr algn="ctr"/>
            <a:r>
              <a:rPr lang="en-GB" b="1" i="1" dirty="0">
                <a:solidFill>
                  <a:schemeClr val="accent1">
                    <a:lumMod val="75000"/>
                  </a:schemeClr>
                </a:solidFill>
                <a:latin typeface="+mn-lt"/>
              </a:rPr>
              <a:t>There are 4 broad areas of need:</a:t>
            </a:r>
          </a:p>
        </p:txBody>
      </p:sp>
      <p:sp>
        <p:nvSpPr>
          <p:cNvPr id="3" name="Content Placeholder 2">
            <a:extLst>
              <a:ext uri="{FF2B5EF4-FFF2-40B4-BE49-F238E27FC236}">
                <a16:creationId xmlns:a16="http://schemas.microsoft.com/office/drawing/2014/main" id="{77951C05-EF5F-7F9E-39E9-A9A43B90B56E}"/>
              </a:ext>
            </a:extLst>
          </p:cNvPr>
          <p:cNvSpPr>
            <a:spLocks noGrp="1"/>
          </p:cNvSpPr>
          <p:nvPr>
            <p:ph idx="1"/>
          </p:nvPr>
        </p:nvSpPr>
        <p:spPr/>
        <p:txBody>
          <a:bodyPr>
            <a:normAutofit/>
          </a:bodyPr>
          <a:lstStyle/>
          <a:p>
            <a:pPr marL="0" indent="0">
              <a:buNone/>
            </a:pPr>
            <a:endParaRPr lang="en-GB" sz="4000" dirty="0"/>
          </a:p>
          <a:p>
            <a:r>
              <a:rPr lang="en-GB" sz="4000" i="1" dirty="0">
                <a:solidFill>
                  <a:schemeClr val="accent1">
                    <a:lumMod val="75000"/>
                  </a:schemeClr>
                </a:solidFill>
              </a:rPr>
              <a:t>Communication and interaction needs</a:t>
            </a:r>
          </a:p>
          <a:p>
            <a:r>
              <a:rPr lang="en-GB" sz="4000" i="1" dirty="0">
                <a:solidFill>
                  <a:schemeClr val="accent1">
                    <a:lumMod val="75000"/>
                  </a:schemeClr>
                </a:solidFill>
              </a:rPr>
              <a:t>Cognition and learning difficulties</a:t>
            </a:r>
          </a:p>
          <a:p>
            <a:r>
              <a:rPr lang="en-GB" sz="4000" i="1" dirty="0">
                <a:solidFill>
                  <a:schemeClr val="accent1">
                    <a:lumMod val="75000"/>
                  </a:schemeClr>
                </a:solidFill>
              </a:rPr>
              <a:t>Social, emotional and mental health difficulties</a:t>
            </a:r>
          </a:p>
          <a:p>
            <a:r>
              <a:rPr lang="en-GB" sz="4000" i="1" dirty="0">
                <a:solidFill>
                  <a:schemeClr val="accent1">
                    <a:lumMod val="75000"/>
                  </a:schemeClr>
                </a:solidFill>
              </a:rPr>
              <a:t>Sensory and/or physical needs</a:t>
            </a:r>
          </a:p>
        </p:txBody>
      </p:sp>
    </p:spTree>
    <p:extLst>
      <p:ext uri="{BB962C8B-B14F-4D97-AF65-F5344CB8AC3E}">
        <p14:creationId xmlns:p14="http://schemas.microsoft.com/office/powerpoint/2010/main" val="861487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812" y="238747"/>
            <a:ext cx="11430000" cy="1454051"/>
          </a:xfrm>
        </p:spPr>
        <p:txBody>
          <a:bodyPr vert="horz" lIns="91440" tIns="45720" rIns="91440" bIns="45720" rtlCol="0" anchor="ctr">
            <a:normAutofit/>
          </a:bodyPr>
          <a:lstStyle/>
          <a:p>
            <a:pPr algn="ctr"/>
            <a:r>
              <a:rPr lang="cy-GB" b="1" dirty="0"/>
              <a:t>Anghenion Dysgu Ychwanegol </a:t>
            </a:r>
            <a:br>
              <a:rPr lang="en-US" b="1" dirty="0">
                <a:solidFill>
                  <a:srgbClr val="002060"/>
                </a:solidFill>
              </a:rPr>
            </a:br>
            <a:r>
              <a:rPr lang="en-US" b="1" i="1" dirty="0">
                <a:solidFill>
                  <a:schemeClr val="accent1">
                    <a:lumMod val="75000"/>
                  </a:schemeClr>
                </a:solidFill>
              </a:rPr>
              <a:t>Additional Learning Needs</a:t>
            </a:r>
          </a:p>
        </p:txBody>
      </p:sp>
      <p:sp>
        <p:nvSpPr>
          <p:cNvPr id="3" name="TextBox 2"/>
          <p:cNvSpPr txBox="1"/>
          <p:nvPr/>
        </p:nvSpPr>
        <p:spPr>
          <a:xfrm>
            <a:off x="5508805" y="1414339"/>
            <a:ext cx="5159199" cy="3639289"/>
          </a:xfrm>
          <a:prstGeom prst="rect">
            <a:avLst/>
          </a:prstGeom>
        </p:spPr>
        <p:txBody>
          <a:bodyPr vert="horz" lIns="91440" tIns="45720" rIns="91440" bIns="45720" rtlCol="0" anchor="ctr">
            <a:normAutofit fontScale="92500" lnSpcReduction="20000"/>
          </a:bodyPr>
          <a:lstStyle/>
          <a:p>
            <a:pPr marL="456565" indent="-342900">
              <a:lnSpc>
                <a:spcPct val="90000"/>
              </a:lnSpc>
              <a:spcAft>
                <a:spcPts val="600"/>
              </a:spcAft>
              <a:buFont typeface="Arial" panose="020B0604020202020204" pitchFamily="34" charset="0"/>
              <a:buChar char="•"/>
            </a:pPr>
            <a:endParaRPr lang="en-US" sz="2400" i="1" dirty="0">
              <a:solidFill>
                <a:schemeClr val="accent1">
                  <a:lumMod val="75000"/>
                </a:schemeClr>
              </a:solidFill>
            </a:endParaRPr>
          </a:p>
          <a:p>
            <a:pPr marL="456565" indent="-342900">
              <a:lnSpc>
                <a:spcPct val="90000"/>
              </a:lnSpc>
              <a:spcAft>
                <a:spcPts val="600"/>
              </a:spcAft>
              <a:buFont typeface="Arial" panose="020B0604020202020204" pitchFamily="34" charset="0"/>
              <a:buChar char="•"/>
            </a:pPr>
            <a:r>
              <a:rPr lang="en-US" sz="2400" i="1" dirty="0">
                <a:solidFill>
                  <a:schemeClr val="accent1">
                    <a:lumMod val="75000"/>
                  </a:schemeClr>
                </a:solidFill>
              </a:rPr>
              <a:t>The Welsh Government changed the framework for Special Educational Needs to one for Additional Leaning Needs.</a:t>
            </a:r>
            <a:endParaRPr lang="en-US" i="1" dirty="0">
              <a:solidFill>
                <a:schemeClr val="accent1">
                  <a:lumMod val="75000"/>
                </a:schemeClr>
              </a:solidFill>
            </a:endParaRPr>
          </a:p>
          <a:p>
            <a:pPr marL="456565" indent="-342900">
              <a:lnSpc>
                <a:spcPct val="90000"/>
              </a:lnSpc>
              <a:spcAft>
                <a:spcPts val="600"/>
              </a:spcAft>
              <a:buFont typeface="Arial" panose="020B0604020202020204" pitchFamily="34" charset="0"/>
              <a:buChar char="•"/>
            </a:pPr>
            <a:r>
              <a:rPr lang="en-GB" sz="2400" i="1" dirty="0">
                <a:solidFill>
                  <a:schemeClr val="accent1">
                    <a:lumMod val="75000"/>
                  </a:schemeClr>
                </a:solidFill>
              </a:rPr>
              <a:t>The document sets out the requirements and guidance for schools, further education institutions, local authorities, NHS bodies and others on the additional learning needs system.</a:t>
            </a:r>
            <a:endParaRPr lang="en-GB" sz="2400" i="1" dirty="0">
              <a:solidFill>
                <a:schemeClr val="accent1">
                  <a:lumMod val="75000"/>
                </a:schemeClr>
              </a:solidFill>
              <a:cs typeface="Calibri" panose="020F0502020204030204"/>
            </a:endParaRPr>
          </a:p>
          <a:p>
            <a:pPr marL="456565" indent="-342900">
              <a:lnSpc>
                <a:spcPct val="90000"/>
              </a:lnSpc>
              <a:spcAft>
                <a:spcPts val="600"/>
              </a:spcAft>
              <a:buFont typeface="Arial" panose="020B0604020202020204" pitchFamily="34" charset="0"/>
              <a:buChar char="•"/>
            </a:pPr>
            <a:endParaRPr lang="en-GB" sz="2400" dirty="0">
              <a:solidFill>
                <a:srgbClr val="002060"/>
              </a:solidFill>
              <a:cs typeface="Calibri" panose="020F0502020204030204"/>
            </a:endParaRPr>
          </a:p>
          <a:p>
            <a:pPr marL="456565" indent="-342900">
              <a:lnSpc>
                <a:spcPct val="90000"/>
              </a:lnSpc>
              <a:spcAft>
                <a:spcPts val="600"/>
              </a:spcAft>
              <a:buFont typeface="Arial" panose="020B0604020202020204" pitchFamily="34" charset="0"/>
              <a:buChar char="•"/>
            </a:pPr>
            <a:endParaRPr lang="en-GB" sz="2400" dirty="0">
              <a:solidFill>
                <a:srgbClr val="000000"/>
              </a:solidFill>
              <a:cs typeface="Calibri" panose="020F0502020204030204"/>
            </a:endParaRPr>
          </a:p>
          <a:p>
            <a:pPr marL="113665">
              <a:lnSpc>
                <a:spcPct val="90000"/>
              </a:lnSpc>
              <a:spcAft>
                <a:spcPts val="600"/>
              </a:spcAft>
            </a:pPr>
            <a:r>
              <a:rPr lang="en-US" sz="2400" dirty="0">
                <a:solidFill>
                  <a:srgbClr val="000000"/>
                </a:solidFill>
              </a:rPr>
              <a:t> </a:t>
            </a:r>
            <a:endParaRPr lang="en-US" sz="2400" dirty="0">
              <a:solidFill>
                <a:srgbClr val="000000"/>
              </a:solidFill>
              <a:highlight>
                <a:srgbClr val="FFFF00"/>
              </a:highlight>
              <a:cs typeface="Calibri" panose="020F0502020204030204"/>
            </a:endParaRPr>
          </a:p>
        </p:txBody>
      </p:sp>
      <p:sp>
        <p:nvSpPr>
          <p:cNvPr id="7" name="Slide Number Placeholder 6">
            <a:extLst>
              <a:ext uri="{FF2B5EF4-FFF2-40B4-BE49-F238E27FC236}">
                <a16:creationId xmlns:a16="http://schemas.microsoft.com/office/drawing/2014/main" id="{4C24667D-A306-2249-B013-8B63B9D8E5E9}"/>
              </a:ext>
            </a:extLst>
          </p:cNvPr>
          <p:cNvSpPr>
            <a:spLocks noGrp="1"/>
          </p:cNvSpPr>
          <p:nvPr>
            <p:ph type="sldNum" sz="quarter" idx="12"/>
          </p:nvPr>
        </p:nvSpPr>
        <p:spPr>
          <a:xfrm>
            <a:off x="7968208" y="6365526"/>
            <a:ext cx="2057400" cy="365125"/>
          </a:xfrm>
        </p:spPr>
        <p:txBody>
          <a:bodyPr/>
          <a:lstStyle/>
          <a:p>
            <a:fld id="{1DE7A57B-A53D-4DD9-89B2-BC9E914060C7}" type="slidenum">
              <a:rPr lang="en-GB" smtClean="0"/>
              <a:t>14</a:t>
            </a:fld>
            <a:endParaRPr lang="en-GB" dirty="0"/>
          </a:p>
        </p:txBody>
      </p:sp>
      <p:pic>
        <p:nvPicPr>
          <p:cNvPr id="5" name="Picture 4" descr="A picture containing text, transport, wheel&#10;&#10;Description automatically generated">
            <a:extLst>
              <a:ext uri="{FF2B5EF4-FFF2-40B4-BE49-F238E27FC236}">
                <a16:creationId xmlns:a16="http://schemas.microsoft.com/office/drawing/2014/main" id="{E02B66D7-B53F-354D-13EB-22B78759A0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8103" y="4151718"/>
            <a:ext cx="2153098" cy="2722728"/>
          </a:xfrm>
          <a:prstGeom prst="rect">
            <a:avLst/>
          </a:prstGeom>
        </p:spPr>
      </p:pic>
      <p:pic>
        <p:nvPicPr>
          <p:cNvPr id="4" name="Picture 3" descr="A cover of a book&#10;&#10;Description automatically generated">
            <a:extLst>
              <a:ext uri="{FF2B5EF4-FFF2-40B4-BE49-F238E27FC236}">
                <a16:creationId xmlns:a16="http://schemas.microsoft.com/office/drawing/2014/main" id="{9BDE3BA7-E2EA-BE5A-C73E-F56ABEE9E9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322" y="4135272"/>
            <a:ext cx="2281311" cy="2738000"/>
          </a:xfrm>
          <a:prstGeom prst="rect">
            <a:avLst/>
          </a:prstGeom>
        </p:spPr>
      </p:pic>
      <p:sp>
        <p:nvSpPr>
          <p:cNvPr id="6" name="TextBox 2">
            <a:extLst>
              <a:ext uri="{FF2B5EF4-FFF2-40B4-BE49-F238E27FC236}">
                <a16:creationId xmlns:a16="http://schemas.microsoft.com/office/drawing/2014/main" id="{FA134BBE-A00F-80B3-7034-B89D39E50A76}"/>
              </a:ext>
            </a:extLst>
          </p:cNvPr>
          <p:cNvSpPr txBox="1"/>
          <p:nvPr/>
        </p:nvSpPr>
        <p:spPr>
          <a:xfrm>
            <a:off x="349606" y="1414338"/>
            <a:ext cx="5159199" cy="3639289"/>
          </a:xfrm>
          <a:prstGeom prst="rect">
            <a:avLst/>
          </a:prstGeom>
        </p:spPr>
        <p:txBody>
          <a:bodyPr vert="horz" lIns="91440" tIns="45720" rIns="91440" bIns="45720" rtlCol="0" anchor="ctr">
            <a:normAutofit fontScale="92500" lnSpcReduction="10000"/>
          </a:bodyPr>
          <a:lstStyle/>
          <a:p>
            <a:pPr marL="457197" indent="-342900">
              <a:lnSpc>
                <a:spcPct val="90000"/>
              </a:lnSpc>
              <a:spcAft>
                <a:spcPts val="600"/>
              </a:spcAft>
              <a:buFont typeface="Arial" panose="020B0604020202020204" pitchFamily="34" charset="0"/>
              <a:buChar char="•"/>
            </a:pPr>
            <a:r>
              <a:rPr lang="cy-GB" sz="2400" dirty="0"/>
              <a:t>Newidiodd Llywodraeth Cymru’r fframwaith ar gyfer Anghenion Addysgol Arbennig i un ar gyfer Anghenion Dysgu Ychwanegol.</a:t>
            </a:r>
          </a:p>
          <a:p>
            <a:pPr marL="457197" indent="-342900">
              <a:lnSpc>
                <a:spcPct val="90000"/>
              </a:lnSpc>
              <a:spcAft>
                <a:spcPts val="600"/>
              </a:spcAft>
              <a:buFont typeface="Arial" panose="020B0604020202020204" pitchFamily="34" charset="0"/>
              <a:buChar char="•"/>
            </a:pPr>
            <a:r>
              <a:rPr lang="cy-GB" sz="2400" dirty="0"/>
              <a:t>Mae’r ddogfen yn nodi’r gofynion a chanllawiau i ysgolion, sefydliadau addysg bellach, awdurdodau lleol, cyrff y GIG ac eraill ar y system anghenion dysgu ychwanegol.</a:t>
            </a:r>
          </a:p>
          <a:p>
            <a:pPr marL="457197" indent="-342900">
              <a:lnSpc>
                <a:spcPct val="90000"/>
              </a:lnSpc>
              <a:spcAft>
                <a:spcPts val="600"/>
              </a:spcAft>
              <a:buFont typeface="Arial" panose="020B0604020202020204" pitchFamily="34" charset="0"/>
              <a:buChar char="•"/>
            </a:pPr>
            <a:endParaRPr lang="cy-GB" sz="2400" dirty="0"/>
          </a:p>
          <a:p>
            <a:pPr marL="114297">
              <a:lnSpc>
                <a:spcPct val="90000"/>
              </a:lnSpc>
              <a:spcAft>
                <a:spcPts val="600"/>
              </a:spcAft>
            </a:pPr>
            <a:r>
              <a:rPr lang="cy-GB" sz="2400" dirty="0"/>
              <a:t> </a:t>
            </a:r>
            <a:endParaRPr lang="cy-GB" sz="2400" dirty="0">
              <a:highlight>
                <a:srgbClr val="FFFF00"/>
              </a:highlight>
            </a:endParaRPr>
          </a:p>
        </p:txBody>
      </p:sp>
    </p:spTree>
    <p:extLst>
      <p:ext uri="{BB962C8B-B14F-4D97-AF65-F5344CB8AC3E}">
        <p14:creationId xmlns:p14="http://schemas.microsoft.com/office/powerpoint/2010/main" val="74033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F8689-9E3F-E971-B026-2E0775B5C374}"/>
              </a:ext>
            </a:extLst>
          </p:cNvPr>
          <p:cNvSpPr>
            <a:spLocks noGrp="1"/>
          </p:cNvSpPr>
          <p:nvPr>
            <p:ph type="title"/>
          </p:nvPr>
        </p:nvSpPr>
        <p:spPr>
          <a:xfrm>
            <a:off x="1546167" y="238539"/>
            <a:ext cx="10044845" cy="1434415"/>
          </a:xfrm>
        </p:spPr>
        <p:txBody>
          <a:bodyPr vert="horz" lIns="91440" tIns="45720" rIns="91440" bIns="45720" rtlCol="0" anchor="b">
            <a:normAutofit fontScale="90000"/>
          </a:bodyPr>
          <a:lstStyle/>
          <a:p>
            <a:pPr algn="ctr"/>
            <a:r>
              <a:rPr lang="en-US" sz="5400" i="1" dirty="0">
                <a:solidFill>
                  <a:schemeClr val="accent1">
                    <a:lumMod val="75000"/>
                  </a:schemeClr>
                </a:solidFill>
              </a:rPr>
              <a:t>   </a:t>
            </a:r>
            <a:r>
              <a:rPr lang="en-US" sz="5400" b="1" dirty="0">
                <a:latin typeface="+mn-lt"/>
              </a:rPr>
              <a:t>Cod ADY </a:t>
            </a:r>
            <a:r>
              <a:rPr lang="cy-GB" sz="5400" b="1" dirty="0">
                <a:latin typeface="+mn-lt"/>
              </a:rPr>
              <a:t>Cymru</a:t>
            </a:r>
            <a:br>
              <a:rPr lang="en-GB" sz="5400" dirty="0"/>
            </a:br>
            <a:r>
              <a:rPr lang="en-US" sz="5400" b="1" i="1" dirty="0">
                <a:solidFill>
                  <a:schemeClr val="accent1">
                    <a:lumMod val="75000"/>
                  </a:schemeClr>
                </a:solidFill>
                <a:latin typeface="+mn-lt"/>
              </a:rPr>
              <a:t>ALN Code of Practice Wales</a:t>
            </a:r>
          </a:p>
        </p:txBody>
      </p:sp>
      <p:sp>
        <p:nvSpPr>
          <p:cNvPr id="4" name="TextBox 3">
            <a:extLst>
              <a:ext uri="{FF2B5EF4-FFF2-40B4-BE49-F238E27FC236}">
                <a16:creationId xmlns:a16="http://schemas.microsoft.com/office/drawing/2014/main" id="{8820AEFF-77CE-1CE0-0FE8-59DA76A8AD33}"/>
              </a:ext>
            </a:extLst>
          </p:cNvPr>
          <p:cNvSpPr txBox="1"/>
          <p:nvPr/>
        </p:nvSpPr>
        <p:spPr>
          <a:xfrm>
            <a:off x="6548581" y="1840407"/>
            <a:ext cx="5272517" cy="4119172"/>
          </a:xfrm>
          <a:prstGeom prst="rect">
            <a:avLst/>
          </a:prstGeom>
        </p:spPr>
        <p:txBody>
          <a:bodyPr vert="horz" lIns="91440" tIns="45720" rIns="91440" bIns="45720" rtlCol="0" anchor="t">
            <a:normAutofit fontScale="92500" lnSpcReduction="10000"/>
          </a:bodyPr>
          <a:lstStyle/>
          <a:p>
            <a:pPr marL="285750" indent="-228600">
              <a:lnSpc>
                <a:spcPct val="90000"/>
              </a:lnSpc>
              <a:spcAft>
                <a:spcPts val="600"/>
              </a:spcAft>
              <a:buFont typeface="Arial" panose="020B0604020202020204" pitchFamily="34" charset="0"/>
              <a:buChar char="•"/>
            </a:pPr>
            <a:r>
              <a:rPr lang="en-US" sz="1900" b="1" i="1" dirty="0">
                <a:solidFill>
                  <a:schemeClr val="accent1">
                    <a:lumMod val="75000"/>
                  </a:schemeClr>
                </a:solidFill>
                <a:effectLst/>
              </a:rPr>
              <a:t> Individual Development Plans (IDPs) will be provided to children and young people with ALN irrespective of the severity or complexity of their needs</a:t>
            </a:r>
            <a:r>
              <a:rPr lang="en-US" sz="1900" b="0" i="1" dirty="0">
                <a:solidFill>
                  <a:schemeClr val="accent1">
                    <a:lumMod val="75000"/>
                  </a:schemeClr>
                </a:solidFill>
                <a:effectLst/>
              </a:rPr>
              <a:t>.</a:t>
            </a:r>
            <a:r>
              <a:rPr lang="en-US" sz="1900" i="1" dirty="0">
                <a:solidFill>
                  <a:schemeClr val="accent1">
                    <a:lumMod val="75000"/>
                  </a:schemeClr>
                </a:solidFill>
              </a:rPr>
              <a:t> </a:t>
            </a:r>
            <a:endParaRPr lang="en-US" sz="1900" b="0" i="1" dirty="0">
              <a:solidFill>
                <a:schemeClr val="accent1">
                  <a:lumMod val="75000"/>
                </a:schemeClr>
              </a:solidFill>
              <a:effectLst/>
            </a:endParaRPr>
          </a:p>
          <a:p>
            <a:pPr marL="285750" indent="-228600">
              <a:lnSpc>
                <a:spcPct val="90000"/>
              </a:lnSpc>
              <a:spcAft>
                <a:spcPts val="600"/>
              </a:spcAft>
              <a:buFont typeface="Arial" panose="020B0604020202020204" pitchFamily="34" charset="0"/>
              <a:buChar char="•"/>
            </a:pPr>
            <a:r>
              <a:rPr lang="en-US" sz="1900" i="1" dirty="0">
                <a:solidFill>
                  <a:schemeClr val="accent1">
                    <a:lumMod val="75000"/>
                  </a:schemeClr>
                </a:solidFill>
              </a:rPr>
              <a:t>They will be provided to support the learning needs of children and young people with ALN from birth up to 25</a:t>
            </a:r>
          </a:p>
          <a:p>
            <a:pPr marL="285750" indent="-228600">
              <a:lnSpc>
                <a:spcPct val="90000"/>
              </a:lnSpc>
              <a:spcAft>
                <a:spcPts val="600"/>
              </a:spcAft>
              <a:buFont typeface="Arial" panose="020B0604020202020204" pitchFamily="34" charset="0"/>
              <a:buChar char="•"/>
            </a:pPr>
            <a:r>
              <a:rPr lang="en-US" sz="1900" b="0" i="1" dirty="0">
                <a:solidFill>
                  <a:schemeClr val="accent1">
                    <a:lumMod val="75000"/>
                  </a:schemeClr>
                </a:solidFill>
                <a:effectLst/>
              </a:rPr>
              <a:t>The extra support given to children with ALN is called Additional </a:t>
            </a:r>
            <a:r>
              <a:rPr lang="en-US" sz="1900" i="1" dirty="0">
                <a:solidFill>
                  <a:schemeClr val="accent1">
                    <a:lumMod val="75000"/>
                  </a:schemeClr>
                </a:solidFill>
              </a:rPr>
              <a:t>Learning</a:t>
            </a:r>
            <a:r>
              <a:rPr lang="en-US" sz="1900" b="0" i="1" dirty="0">
                <a:solidFill>
                  <a:schemeClr val="accent1">
                    <a:lumMod val="75000"/>
                  </a:schemeClr>
                </a:solidFill>
                <a:effectLst/>
              </a:rPr>
              <a:t> Provision (</a:t>
            </a:r>
            <a:r>
              <a:rPr lang="en-US" sz="1900" i="1" dirty="0">
                <a:solidFill>
                  <a:schemeClr val="accent1">
                    <a:lumMod val="75000"/>
                  </a:schemeClr>
                </a:solidFill>
              </a:rPr>
              <a:t>A</a:t>
            </a:r>
            <a:r>
              <a:rPr lang="en-US" sz="1900" b="0" i="1" dirty="0">
                <a:solidFill>
                  <a:schemeClr val="accent1">
                    <a:lumMod val="75000"/>
                  </a:schemeClr>
                </a:solidFill>
                <a:effectLst/>
              </a:rPr>
              <a:t>LP)</a:t>
            </a:r>
            <a:endParaRPr lang="en-US" sz="1900" i="1" dirty="0">
              <a:solidFill>
                <a:schemeClr val="accent1">
                  <a:lumMod val="75000"/>
                </a:schemeClr>
              </a:solidFill>
            </a:endParaRPr>
          </a:p>
          <a:p>
            <a:pPr marL="285750" indent="-228600">
              <a:lnSpc>
                <a:spcPct val="90000"/>
              </a:lnSpc>
              <a:spcAft>
                <a:spcPts val="600"/>
              </a:spcAft>
              <a:buFont typeface="Arial" panose="020B0604020202020204" pitchFamily="34" charset="0"/>
              <a:buChar char="•"/>
            </a:pPr>
            <a:r>
              <a:rPr lang="en-US" sz="1900" i="1" dirty="0">
                <a:solidFill>
                  <a:schemeClr val="accent1">
                    <a:lumMod val="75000"/>
                  </a:schemeClr>
                </a:solidFill>
              </a:rPr>
              <a:t>Focus on multi-agency working</a:t>
            </a:r>
          </a:p>
          <a:p>
            <a:pPr marL="285750" indent="-228600">
              <a:lnSpc>
                <a:spcPct val="90000"/>
              </a:lnSpc>
              <a:spcAft>
                <a:spcPts val="600"/>
              </a:spcAft>
              <a:buFont typeface="Arial" panose="020B0604020202020204" pitchFamily="34" charset="0"/>
              <a:buChar char="•"/>
            </a:pPr>
            <a:r>
              <a:rPr lang="en-US" sz="1900" b="0" i="1" dirty="0">
                <a:solidFill>
                  <a:schemeClr val="accent1">
                    <a:lumMod val="75000"/>
                  </a:schemeClr>
                </a:solidFill>
                <a:effectLst/>
              </a:rPr>
              <a:t>The statutory status of the IDP will be the same irrespective of the child or young person’s needs, with the same rights of appeal to the Education Tribunal for Wales for anyone with an IDP. </a:t>
            </a:r>
          </a:p>
          <a:p>
            <a:pPr indent="-228600">
              <a:lnSpc>
                <a:spcPct val="90000"/>
              </a:lnSpc>
              <a:spcAft>
                <a:spcPts val="600"/>
              </a:spcAft>
              <a:buFont typeface="Arial" panose="020B0604020202020204" pitchFamily="34" charset="0"/>
              <a:buChar char="•"/>
            </a:pPr>
            <a:endParaRPr lang="en-US" sz="1900" b="0" i="1" dirty="0">
              <a:solidFill>
                <a:schemeClr val="accent1">
                  <a:lumMod val="75000"/>
                </a:schemeClr>
              </a:solidFill>
              <a:effectLst/>
            </a:endParaRPr>
          </a:p>
          <a:p>
            <a:pPr>
              <a:lnSpc>
                <a:spcPct val="90000"/>
              </a:lnSpc>
              <a:spcAft>
                <a:spcPts val="600"/>
              </a:spcAft>
            </a:pPr>
            <a:r>
              <a:rPr lang="en-US" sz="1900" b="0" i="1" dirty="0">
                <a:solidFill>
                  <a:schemeClr val="accent1">
                    <a:lumMod val="75000"/>
                  </a:schemeClr>
                </a:solidFill>
                <a:effectLst/>
              </a:rPr>
              <a:t>                                                (Welsh Government, 2021</a:t>
            </a:r>
            <a:r>
              <a:rPr lang="en-US" sz="1900" b="0" i="0" dirty="0">
                <a:solidFill>
                  <a:srgbClr val="002060"/>
                </a:solidFill>
                <a:effectLst/>
              </a:rPr>
              <a:t>)</a:t>
            </a:r>
            <a:endParaRPr lang="en-US" sz="1900" dirty="0">
              <a:solidFill>
                <a:srgbClr val="002060"/>
              </a:solidFill>
            </a:endParaRPr>
          </a:p>
        </p:txBody>
      </p:sp>
      <p:sp>
        <p:nvSpPr>
          <p:cNvPr id="3" name="TextBox 3">
            <a:extLst>
              <a:ext uri="{FF2B5EF4-FFF2-40B4-BE49-F238E27FC236}">
                <a16:creationId xmlns:a16="http://schemas.microsoft.com/office/drawing/2014/main" id="{83E3C0E3-FB41-9FA1-F466-0BA49D87EAAF}"/>
              </a:ext>
            </a:extLst>
          </p:cNvPr>
          <p:cNvSpPr txBox="1"/>
          <p:nvPr/>
        </p:nvSpPr>
        <p:spPr>
          <a:xfrm>
            <a:off x="143001" y="1862203"/>
            <a:ext cx="5768272" cy="4119172"/>
          </a:xfrm>
          <a:prstGeom prst="rect">
            <a:avLst/>
          </a:prstGeom>
        </p:spPr>
        <p:txBody>
          <a:bodyPr vert="horz" lIns="91440" tIns="45720" rIns="91440" bIns="45720" rtlCol="0" anchor="t">
            <a:normAutofit lnSpcReduction="10000"/>
          </a:bodyPr>
          <a:lstStyle/>
          <a:p>
            <a:pPr marL="285750" indent="-228600">
              <a:lnSpc>
                <a:spcPct val="90000"/>
              </a:lnSpc>
              <a:spcAft>
                <a:spcPts val="600"/>
              </a:spcAft>
              <a:buFont typeface="Arial" panose="020B0604020202020204" pitchFamily="34" charset="0"/>
              <a:buChar char="•"/>
            </a:pPr>
            <a:r>
              <a:rPr lang="en-GB" b="1" dirty="0" err="1"/>
              <a:t>Bydd</a:t>
            </a:r>
            <a:r>
              <a:rPr lang="en-GB" b="1" dirty="0"/>
              <a:t> </a:t>
            </a:r>
            <a:r>
              <a:rPr lang="en-GB" b="1" dirty="0" err="1"/>
              <a:t>Cynlluniau</a:t>
            </a:r>
            <a:r>
              <a:rPr lang="en-GB" b="1" dirty="0"/>
              <a:t> </a:t>
            </a:r>
            <a:r>
              <a:rPr lang="en-GB" b="1" dirty="0" err="1"/>
              <a:t>Datblygu</a:t>
            </a:r>
            <a:r>
              <a:rPr lang="en-GB" b="1" dirty="0"/>
              <a:t> </a:t>
            </a:r>
            <a:r>
              <a:rPr lang="en-GB" b="1" dirty="0" err="1"/>
              <a:t>Unigol</a:t>
            </a:r>
            <a:r>
              <a:rPr lang="en-GB" b="1" dirty="0"/>
              <a:t> (IDPs) </a:t>
            </a:r>
            <a:r>
              <a:rPr lang="en-GB" b="1" dirty="0" err="1"/>
              <a:t>yn</a:t>
            </a:r>
            <a:r>
              <a:rPr lang="en-GB" b="1" dirty="0"/>
              <a:t> </a:t>
            </a:r>
            <a:r>
              <a:rPr lang="en-GB" b="1" dirty="0" err="1"/>
              <a:t>cael</a:t>
            </a:r>
            <a:r>
              <a:rPr lang="en-GB" b="1" dirty="0"/>
              <a:t> </a:t>
            </a:r>
            <a:r>
              <a:rPr lang="en-GB" b="1" dirty="0" err="1"/>
              <a:t>eu</a:t>
            </a:r>
            <a:r>
              <a:rPr lang="en-GB" b="1" dirty="0"/>
              <a:t> </a:t>
            </a:r>
            <a:r>
              <a:rPr lang="en-GB" b="1" dirty="0" err="1"/>
              <a:t>darparu</a:t>
            </a:r>
            <a:r>
              <a:rPr lang="en-GB" b="1" dirty="0"/>
              <a:t> </a:t>
            </a:r>
            <a:r>
              <a:rPr lang="en-GB" b="1" dirty="0" err="1"/>
              <a:t>i</a:t>
            </a:r>
            <a:r>
              <a:rPr lang="en-GB" b="1" dirty="0"/>
              <a:t> </a:t>
            </a:r>
            <a:r>
              <a:rPr lang="en-GB" b="1" dirty="0" err="1"/>
              <a:t>blant</a:t>
            </a:r>
            <a:r>
              <a:rPr lang="en-GB" b="1" dirty="0"/>
              <a:t> a </a:t>
            </a:r>
            <a:r>
              <a:rPr lang="en-GB" b="1" dirty="0" err="1"/>
              <a:t>phobl</a:t>
            </a:r>
            <a:r>
              <a:rPr lang="en-GB" b="1" dirty="0"/>
              <a:t> </a:t>
            </a:r>
            <a:r>
              <a:rPr lang="en-GB" b="1" dirty="0" err="1"/>
              <a:t>ifanc</a:t>
            </a:r>
            <a:r>
              <a:rPr lang="en-GB" b="1" dirty="0"/>
              <a:t> ag ADY </a:t>
            </a:r>
            <a:r>
              <a:rPr lang="en-GB" b="1" dirty="0" err="1"/>
              <a:t>waeth</a:t>
            </a:r>
            <a:r>
              <a:rPr lang="en-GB" b="1" dirty="0"/>
              <a:t> </a:t>
            </a:r>
            <a:r>
              <a:rPr lang="en-GB" b="1" dirty="0" err="1"/>
              <a:t>beth</a:t>
            </a:r>
            <a:r>
              <a:rPr lang="en-GB" b="1" dirty="0"/>
              <a:t> </a:t>
            </a:r>
            <a:r>
              <a:rPr lang="en-GB" b="1" dirty="0" err="1"/>
              <a:t>yw</a:t>
            </a:r>
            <a:r>
              <a:rPr lang="en-GB" b="1" dirty="0"/>
              <a:t> </a:t>
            </a:r>
            <a:r>
              <a:rPr lang="en-GB" b="1" dirty="0" err="1"/>
              <a:t>difrifoldeb</a:t>
            </a:r>
            <a:r>
              <a:rPr lang="en-GB" b="1" dirty="0"/>
              <a:t> neu </a:t>
            </a:r>
            <a:r>
              <a:rPr lang="en-GB" b="1" dirty="0" err="1"/>
              <a:t>gymhlethdod</a:t>
            </a:r>
            <a:r>
              <a:rPr lang="en-GB" b="1" dirty="0"/>
              <a:t> </a:t>
            </a:r>
            <a:r>
              <a:rPr lang="en-GB" b="1" dirty="0" err="1"/>
              <a:t>eu</a:t>
            </a:r>
            <a:r>
              <a:rPr lang="en-GB" b="1" dirty="0"/>
              <a:t> </a:t>
            </a:r>
            <a:r>
              <a:rPr lang="en-GB" b="1" dirty="0" err="1"/>
              <a:t>hanghenion</a:t>
            </a:r>
            <a:r>
              <a:rPr lang="en-GB" dirty="0"/>
              <a:t>. </a:t>
            </a:r>
          </a:p>
          <a:p>
            <a:pPr marL="285750" indent="-228600">
              <a:lnSpc>
                <a:spcPct val="90000"/>
              </a:lnSpc>
              <a:spcAft>
                <a:spcPts val="600"/>
              </a:spcAft>
              <a:buFont typeface="Arial" panose="020B0604020202020204" pitchFamily="34" charset="0"/>
              <a:buChar char="•"/>
            </a:pPr>
            <a:r>
              <a:rPr lang="cy-GB" sz="1900" dirty="0"/>
              <a:t>Cânt eu darparu i gefnogi anghenion dysgu plant a phobl ifanc ag AAA o enedigaeth hyd at 25</a:t>
            </a:r>
          </a:p>
          <a:p>
            <a:pPr marL="285750" indent="-228600">
              <a:lnSpc>
                <a:spcPct val="90000"/>
              </a:lnSpc>
              <a:spcAft>
                <a:spcPts val="600"/>
              </a:spcAft>
              <a:buFont typeface="Arial" panose="020B0604020202020204" pitchFamily="34" charset="0"/>
              <a:buChar char="•"/>
            </a:pPr>
            <a:r>
              <a:rPr lang="cy-GB" sz="1900" dirty="0"/>
              <a:t>Darpariaeth dysgu Ychwanegol (DDY) y gelwir y cymorth ychwanegol a roddir i blant ag AAA</a:t>
            </a:r>
          </a:p>
          <a:p>
            <a:pPr marL="285750" indent="-228600">
              <a:lnSpc>
                <a:spcPct val="90000"/>
              </a:lnSpc>
              <a:spcAft>
                <a:spcPts val="600"/>
              </a:spcAft>
              <a:buFont typeface="Arial" panose="020B0604020202020204" pitchFamily="34" charset="0"/>
              <a:buChar char="•"/>
            </a:pPr>
            <a:r>
              <a:rPr lang="cy-GB" sz="1900" dirty="0"/>
              <a:t>Ffocws ar waith </a:t>
            </a:r>
            <a:r>
              <a:rPr lang="cy-GB" sz="1900" dirty="0" err="1"/>
              <a:t>amlasiantaeth</a:t>
            </a:r>
            <a:endParaRPr lang="cy-GB" sz="1900" dirty="0"/>
          </a:p>
          <a:p>
            <a:pPr marL="285750" indent="-228600">
              <a:lnSpc>
                <a:spcPct val="90000"/>
              </a:lnSpc>
              <a:spcAft>
                <a:spcPts val="600"/>
              </a:spcAft>
              <a:buFont typeface="Arial" panose="020B0604020202020204" pitchFamily="34" charset="0"/>
              <a:buChar char="•"/>
            </a:pPr>
            <a:r>
              <a:rPr lang="cy-GB" sz="1900" b="0" i="0" dirty="0">
                <a:effectLst/>
              </a:rPr>
              <a:t>Bydd statws statudol yr IDP yr un fath waeth beth fo anghenion y plentyn neu’r person ifanc, a bydd gan unrhyw un ag IDP yr un hawliau i apelio i Dribiwnlys Addysg Cymru. </a:t>
            </a:r>
          </a:p>
          <a:p>
            <a:pPr indent="-228600">
              <a:lnSpc>
                <a:spcPct val="90000"/>
              </a:lnSpc>
              <a:spcAft>
                <a:spcPts val="600"/>
              </a:spcAft>
              <a:buFont typeface="Arial" panose="020B0604020202020204" pitchFamily="34" charset="0"/>
              <a:buChar char="•"/>
            </a:pPr>
            <a:endParaRPr lang="cy-GB" sz="1900" b="0" i="0" dirty="0">
              <a:effectLst/>
            </a:endParaRPr>
          </a:p>
          <a:p>
            <a:pPr>
              <a:lnSpc>
                <a:spcPct val="90000"/>
              </a:lnSpc>
              <a:spcAft>
                <a:spcPts val="600"/>
              </a:spcAft>
            </a:pPr>
            <a:r>
              <a:rPr lang="cy-GB" sz="1900" b="0" i="0" dirty="0">
                <a:effectLst/>
              </a:rPr>
              <a:t>                                                      (Llywodraeth Cymru, 2021)</a:t>
            </a:r>
            <a:endParaRPr lang="cy-GB" sz="1900" dirty="0"/>
          </a:p>
        </p:txBody>
      </p:sp>
      <p:sp>
        <p:nvSpPr>
          <p:cNvPr id="5" name="Title 1">
            <a:extLst>
              <a:ext uri="{FF2B5EF4-FFF2-40B4-BE49-F238E27FC236}">
                <a16:creationId xmlns:a16="http://schemas.microsoft.com/office/drawing/2014/main" id="{E617B3AC-0354-60C5-1A51-274F34DF4174}"/>
              </a:ext>
            </a:extLst>
          </p:cNvPr>
          <p:cNvSpPr txBox="1">
            <a:spLocks/>
          </p:cNvSpPr>
          <p:nvPr/>
        </p:nvSpPr>
        <p:spPr>
          <a:xfrm>
            <a:off x="475672" y="326284"/>
            <a:ext cx="4682213" cy="143441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dirty="0"/>
              <a:t> </a:t>
            </a:r>
          </a:p>
        </p:txBody>
      </p:sp>
    </p:spTree>
    <p:extLst>
      <p:ext uri="{BB962C8B-B14F-4D97-AF65-F5344CB8AC3E}">
        <p14:creationId xmlns:p14="http://schemas.microsoft.com/office/powerpoint/2010/main" val="2817125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1221A41-3E78-C38C-B4A4-D31C62CF377E}"/>
              </a:ext>
            </a:extLst>
          </p:cNvPr>
          <p:cNvSpPr>
            <a:spLocks noGrp="1"/>
          </p:cNvSpPr>
          <p:nvPr>
            <p:ph type="title"/>
          </p:nvPr>
        </p:nvSpPr>
        <p:spPr>
          <a:xfrm>
            <a:off x="840318" y="457200"/>
            <a:ext cx="3932767" cy="1600200"/>
          </a:xfrm>
        </p:spPr>
        <p:txBody>
          <a:bodyPr/>
          <a:lstStyle/>
          <a:p>
            <a:r>
              <a:rPr lang="en-US" b="1" dirty="0" err="1"/>
              <a:t>Cynhwysiad</a:t>
            </a:r>
            <a:br>
              <a:rPr lang="en-US" b="1" dirty="0"/>
            </a:br>
            <a:r>
              <a:rPr lang="en-US" b="1" i="1" dirty="0">
                <a:solidFill>
                  <a:schemeClr val="accent1">
                    <a:lumMod val="75000"/>
                  </a:schemeClr>
                </a:solidFill>
              </a:rPr>
              <a:t>Inclusion           </a:t>
            </a:r>
            <a:r>
              <a:rPr lang="en-US" b="1" dirty="0"/>
              <a:t> </a:t>
            </a:r>
            <a:endParaRPr lang="en-US" i="1" dirty="0">
              <a:solidFill>
                <a:schemeClr val="accent1">
                  <a:lumMod val="75000"/>
                </a:schemeClr>
              </a:solidFill>
            </a:endParaRPr>
          </a:p>
        </p:txBody>
      </p:sp>
      <p:sp>
        <p:nvSpPr>
          <p:cNvPr id="12" name="Text Placeholder 3">
            <a:extLst>
              <a:ext uri="{FF2B5EF4-FFF2-40B4-BE49-F238E27FC236}">
                <a16:creationId xmlns:a16="http://schemas.microsoft.com/office/drawing/2014/main" id="{2804F9A9-9697-8AA8-A5CC-89D39F3DB4CE}"/>
              </a:ext>
            </a:extLst>
          </p:cNvPr>
          <p:cNvSpPr>
            <a:spLocks noGrp="1"/>
          </p:cNvSpPr>
          <p:nvPr>
            <p:ph type="body" sz="half" idx="2"/>
          </p:nvPr>
        </p:nvSpPr>
        <p:spPr>
          <a:xfrm>
            <a:off x="840318" y="2057400"/>
            <a:ext cx="3932767" cy="3811588"/>
          </a:xfrm>
        </p:spPr>
        <p:txBody>
          <a:bodyPr>
            <a:normAutofit fontScale="40000" lnSpcReduction="20000"/>
          </a:bodyPr>
          <a:lstStyle/>
          <a:p>
            <a:r>
              <a:rPr lang="en-GB" sz="3500" i="1" dirty="0">
                <a:solidFill>
                  <a:schemeClr val="accent1">
                    <a:lumMod val="75000"/>
                  </a:schemeClr>
                </a:solidFill>
              </a:rPr>
              <a:t>‘’Exclusion occurs when students with disability are denied access to education.</a:t>
            </a:r>
          </a:p>
          <a:p>
            <a:br>
              <a:rPr lang="en-GB" sz="3500" i="1" dirty="0">
                <a:solidFill>
                  <a:schemeClr val="accent1">
                    <a:lumMod val="75000"/>
                  </a:schemeClr>
                </a:solidFill>
              </a:rPr>
            </a:br>
            <a:r>
              <a:rPr lang="en-GB" sz="3500" i="1" dirty="0">
                <a:solidFill>
                  <a:schemeClr val="accent1">
                    <a:lumMod val="75000"/>
                  </a:schemeClr>
                </a:solidFill>
              </a:rPr>
              <a:t> Segregation is when students with disability are educated separate education settings, away from their same-age peers and other children who do not have a disability.</a:t>
            </a:r>
          </a:p>
          <a:p>
            <a:br>
              <a:rPr lang="en-GB" sz="3500" i="1" dirty="0">
                <a:solidFill>
                  <a:schemeClr val="accent1">
                    <a:lumMod val="75000"/>
                  </a:schemeClr>
                </a:solidFill>
              </a:rPr>
            </a:br>
            <a:r>
              <a:rPr lang="en-GB" sz="3500" i="1" dirty="0">
                <a:solidFill>
                  <a:schemeClr val="accent1">
                    <a:lumMod val="75000"/>
                  </a:schemeClr>
                </a:solidFill>
              </a:rPr>
              <a:t>Integration occurs when students with disability are placed in mainstream classrooms, but no adjustments take place. This means the student must adapt or change, but the environment, teaching practices, teaching resources, and assessment remain the same.</a:t>
            </a:r>
          </a:p>
          <a:p>
            <a:br>
              <a:rPr lang="en-GB" sz="3500" i="1" dirty="0">
                <a:solidFill>
                  <a:schemeClr val="accent1">
                    <a:lumMod val="75000"/>
                  </a:schemeClr>
                </a:solidFill>
              </a:rPr>
            </a:br>
            <a:r>
              <a:rPr lang="en-GB" sz="3500" i="1" dirty="0">
                <a:solidFill>
                  <a:schemeClr val="accent1">
                    <a:lumMod val="75000"/>
                  </a:schemeClr>
                </a:solidFill>
              </a:rPr>
              <a:t>Inclusion involves systemic reform and is when students with disability are educated in regular classrooms, alongside their same-age peers. </a:t>
            </a:r>
            <a:r>
              <a:rPr lang="en-GB" sz="3500" b="1" i="1" u="sng" dirty="0">
                <a:solidFill>
                  <a:schemeClr val="accent1">
                    <a:lumMod val="75000"/>
                  </a:schemeClr>
                </a:solidFill>
              </a:rPr>
              <a:t>Barriers are removed proactively, and adjustments are provided as required</a:t>
            </a:r>
            <a:r>
              <a:rPr lang="en-GB" sz="3500" i="1" dirty="0">
                <a:solidFill>
                  <a:schemeClr val="accent1">
                    <a:lumMod val="75000"/>
                  </a:schemeClr>
                </a:solidFill>
              </a:rPr>
              <a:t>’’.                   </a:t>
            </a:r>
            <a:r>
              <a:rPr lang="en-GB" sz="2500" i="1" dirty="0">
                <a:solidFill>
                  <a:schemeClr val="accent1">
                    <a:lumMod val="75000"/>
                  </a:schemeClr>
                </a:solidFill>
              </a:rPr>
              <a:t>UNICEF ( 2017)</a:t>
            </a:r>
            <a:br>
              <a:rPr lang="en-GB" sz="3500" i="1" dirty="0">
                <a:solidFill>
                  <a:schemeClr val="accent1">
                    <a:lumMod val="75000"/>
                  </a:schemeClr>
                </a:solidFill>
              </a:rPr>
            </a:br>
            <a:endParaRPr lang="en-US" sz="3500" i="1" dirty="0">
              <a:solidFill>
                <a:schemeClr val="accent1">
                  <a:lumMod val="75000"/>
                </a:schemeClr>
              </a:solidFill>
            </a:endParaRPr>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p:txBody>
      </p:sp>
      <p:sp>
        <p:nvSpPr>
          <p:cNvPr id="3" name="Picture Placeholder 2">
            <a:extLst>
              <a:ext uri="{FF2B5EF4-FFF2-40B4-BE49-F238E27FC236}">
                <a16:creationId xmlns:a16="http://schemas.microsoft.com/office/drawing/2014/main" id="{6052CB37-0848-26B8-6B17-C3598E304FB9}"/>
              </a:ext>
            </a:extLst>
          </p:cNvPr>
          <p:cNvSpPr>
            <a:spLocks noGrp="1"/>
          </p:cNvSpPr>
          <p:nvPr>
            <p:ph type="pic" idx="1"/>
          </p:nvPr>
        </p:nvSpPr>
        <p:spPr/>
        <p:txBody>
          <a:bodyPr>
            <a:normAutofit fontScale="92500" lnSpcReduction="10000"/>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algn="ctr"/>
            <a:r>
              <a:rPr lang="en-GB" dirty="0"/>
              <a:t>   </a:t>
            </a:r>
            <a:r>
              <a:rPr lang="en-GB" sz="1300" dirty="0"/>
              <a:t>                                                                                                                     (Image: CIE, 2026)</a:t>
            </a:r>
          </a:p>
        </p:txBody>
      </p:sp>
      <p:pic>
        <p:nvPicPr>
          <p:cNvPr id="7" name="Picture 6">
            <a:extLst>
              <a:ext uri="{FF2B5EF4-FFF2-40B4-BE49-F238E27FC236}">
                <a16:creationId xmlns:a16="http://schemas.microsoft.com/office/drawing/2014/main" id="{463C4F0A-B45B-1C97-3F84-9157355B37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4520" y="225309"/>
            <a:ext cx="5276850" cy="5276850"/>
          </a:xfrm>
          <a:prstGeom prst="rect">
            <a:avLst/>
          </a:prstGeom>
        </p:spPr>
      </p:pic>
    </p:spTree>
    <p:extLst>
      <p:ext uri="{BB962C8B-B14F-4D97-AF65-F5344CB8AC3E}">
        <p14:creationId xmlns:p14="http://schemas.microsoft.com/office/powerpoint/2010/main" val="3030869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F8689-9E3F-E971-B026-2E0775B5C374}"/>
              </a:ext>
            </a:extLst>
          </p:cNvPr>
          <p:cNvSpPr>
            <a:spLocks noGrp="1"/>
          </p:cNvSpPr>
          <p:nvPr>
            <p:ph type="title"/>
          </p:nvPr>
        </p:nvSpPr>
        <p:spPr>
          <a:xfrm>
            <a:off x="572493" y="238539"/>
            <a:ext cx="11018520" cy="1434415"/>
          </a:xfrm>
        </p:spPr>
        <p:txBody>
          <a:bodyPr vert="horz" lIns="91440" tIns="45720" rIns="91440" bIns="45720" rtlCol="0" anchor="b">
            <a:normAutofit/>
          </a:bodyPr>
          <a:lstStyle/>
          <a:p>
            <a:pPr algn="ctr"/>
            <a:r>
              <a:rPr lang="cy-GB" sz="4600" dirty="0"/>
              <a:t>Arfer da wrth gefnogi dysgwyr ag AAA</a:t>
            </a:r>
            <a:br>
              <a:rPr lang="en-US" sz="4600" dirty="0">
                <a:solidFill>
                  <a:srgbClr val="002060"/>
                </a:solidFill>
              </a:rPr>
            </a:br>
            <a:r>
              <a:rPr lang="en-US" sz="4600" i="1" dirty="0">
                <a:solidFill>
                  <a:srgbClr val="002060"/>
                </a:solidFill>
              </a:rPr>
              <a:t>Good practice in supporting learners with ALN </a:t>
            </a:r>
          </a:p>
        </p:txBody>
      </p:sp>
      <p:sp>
        <p:nvSpPr>
          <p:cNvPr id="4" name="TextBox 3">
            <a:extLst>
              <a:ext uri="{FF2B5EF4-FFF2-40B4-BE49-F238E27FC236}">
                <a16:creationId xmlns:a16="http://schemas.microsoft.com/office/drawing/2014/main" id="{8820AEFF-77CE-1CE0-0FE8-59DA76A8AD33}"/>
              </a:ext>
            </a:extLst>
          </p:cNvPr>
          <p:cNvSpPr txBox="1"/>
          <p:nvPr/>
        </p:nvSpPr>
        <p:spPr>
          <a:xfrm>
            <a:off x="572493" y="2071316"/>
            <a:ext cx="5209471" cy="4119172"/>
          </a:xfrm>
          <a:prstGeom prst="rect">
            <a:avLst/>
          </a:prstGeom>
        </p:spPr>
        <p:txBody>
          <a:bodyPr vert="horz" lIns="91440" tIns="45720" rIns="91440" bIns="45720" rtlCol="0" anchor="t">
            <a:normAutofit fontScale="92500" lnSpcReduction="20000"/>
          </a:bodyPr>
          <a:lstStyle/>
          <a:p>
            <a:pPr marL="285750" indent="-228600">
              <a:lnSpc>
                <a:spcPct val="90000"/>
              </a:lnSpc>
              <a:spcAft>
                <a:spcPts val="600"/>
              </a:spcAft>
              <a:buFont typeface="Arial" panose="020B0604020202020204" pitchFamily="34" charset="0"/>
              <a:buChar char="•"/>
            </a:pPr>
            <a:r>
              <a:rPr lang="cy-GB" sz="3200" dirty="0"/>
              <a:t>Cânt eu cefnogi i oresgyn rhwystrau</a:t>
            </a:r>
          </a:p>
          <a:p>
            <a:pPr marL="285750" indent="-228600">
              <a:lnSpc>
                <a:spcPct val="90000"/>
              </a:lnSpc>
              <a:spcAft>
                <a:spcPts val="600"/>
              </a:spcAft>
              <a:buFont typeface="Arial" panose="020B0604020202020204" pitchFamily="34" charset="0"/>
              <a:buChar char="•"/>
            </a:pPr>
            <a:r>
              <a:rPr lang="cy-GB" sz="3200" dirty="0"/>
              <a:t>Cyflawni eu potensial llawn</a:t>
            </a:r>
          </a:p>
          <a:p>
            <a:pPr marL="285750" indent="-228600">
              <a:lnSpc>
                <a:spcPct val="90000"/>
              </a:lnSpc>
              <a:spcAft>
                <a:spcPts val="600"/>
              </a:spcAft>
              <a:buFont typeface="Arial" panose="020B0604020202020204" pitchFamily="34" charset="0"/>
              <a:buChar char="•"/>
            </a:pPr>
            <a:r>
              <a:rPr lang="cy-GB" sz="3200" dirty="0"/>
              <a:t>Cynhwysol</a:t>
            </a:r>
          </a:p>
          <a:p>
            <a:pPr marL="285750" indent="-228600">
              <a:lnSpc>
                <a:spcPct val="90000"/>
              </a:lnSpc>
              <a:spcAft>
                <a:spcPts val="600"/>
              </a:spcAft>
              <a:buFont typeface="Arial" panose="020B0604020202020204" pitchFamily="34" charset="0"/>
              <a:buChar char="•"/>
            </a:pPr>
            <a:r>
              <a:rPr lang="cy-GB" sz="3200" dirty="0"/>
              <a:t>Cynaliadwy</a:t>
            </a:r>
          </a:p>
          <a:p>
            <a:pPr marL="285750" indent="-228600">
              <a:lnSpc>
                <a:spcPct val="90000"/>
              </a:lnSpc>
              <a:spcAft>
                <a:spcPts val="600"/>
              </a:spcAft>
              <a:buFont typeface="Arial" panose="020B0604020202020204" pitchFamily="34" charset="0"/>
              <a:buChar char="•"/>
            </a:pPr>
            <a:r>
              <a:rPr lang="cy-GB" sz="3200" dirty="0"/>
              <a:t>Amgylchedd dysgu effeithiol</a:t>
            </a:r>
          </a:p>
          <a:p>
            <a:pPr marL="285750" indent="-228600">
              <a:lnSpc>
                <a:spcPct val="90000"/>
              </a:lnSpc>
              <a:spcAft>
                <a:spcPts val="600"/>
              </a:spcAft>
              <a:buFont typeface="Arial" panose="020B0604020202020204" pitchFamily="34" charset="0"/>
              <a:buChar char="•"/>
            </a:pPr>
            <a:r>
              <a:rPr lang="cy-GB" sz="3200" dirty="0"/>
              <a:t>Beth arall allwn ni ei gynnwys?</a:t>
            </a:r>
          </a:p>
          <a:p>
            <a:pPr marL="285750" indent="-228600">
              <a:lnSpc>
                <a:spcPct val="90000"/>
              </a:lnSpc>
              <a:spcAft>
                <a:spcPts val="600"/>
              </a:spcAft>
              <a:buFont typeface="Arial" panose="020B0604020202020204" pitchFamily="34" charset="0"/>
              <a:buChar char="•"/>
            </a:pPr>
            <a:r>
              <a:rPr lang="cy-GB" sz="3200" dirty="0"/>
              <a:t>Cysylltiadau rhwng damcaniaethau, polisïau ac arfer gorau</a:t>
            </a:r>
          </a:p>
          <a:p>
            <a:pPr marL="57150">
              <a:lnSpc>
                <a:spcPct val="90000"/>
              </a:lnSpc>
              <a:spcAft>
                <a:spcPts val="600"/>
              </a:spcAft>
            </a:pPr>
            <a:endParaRPr lang="cy-GB" sz="3200" dirty="0"/>
          </a:p>
        </p:txBody>
      </p:sp>
      <p:sp>
        <p:nvSpPr>
          <p:cNvPr id="5" name="TextBox 3">
            <a:extLst>
              <a:ext uri="{FF2B5EF4-FFF2-40B4-BE49-F238E27FC236}">
                <a16:creationId xmlns:a16="http://schemas.microsoft.com/office/drawing/2014/main" id="{EC095F66-52EA-9BD1-96A3-360619C93C3F}"/>
              </a:ext>
            </a:extLst>
          </p:cNvPr>
          <p:cNvSpPr txBox="1"/>
          <p:nvPr/>
        </p:nvSpPr>
        <p:spPr>
          <a:xfrm>
            <a:off x="6197602" y="1978952"/>
            <a:ext cx="5781962" cy="4119172"/>
          </a:xfrm>
          <a:prstGeom prst="rect">
            <a:avLst/>
          </a:prstGeom>
        </p:spPr>
        <p:txBody>
          <a:bodyPr vert="horz" lIns="91440" tIns="45720" rIns="91440" bIns="45720" rtlCol="0" anchor="t">
            <a:normAutofit lnSpcReduction="10000"/>
          </a:bodyPr>
          <a:lstStyle/>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Supported to overcome barriers</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Achieve their full potential</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Inclusive</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Sustainable</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Effective learning environment</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What else can we include?</a:t>
            </a:r>
          </a:p>
          <a:p>
            <a:pPr marL="285750" indent="-228600">
              <a:lnSpc>
                <a:spcPct val="90000"/>
              </a:lnSpc>
              <a:spcAft>
                <a:spcPts val="600"/>
              </a:spcAft>
              <a:buFont typeface="Arial" panose="020B0604020202020204" pitchFamily="34" charset="0"/>
              <a:buChar char="•"/>
            </a:pPr>
            <a:r>
              <a:rPr lang="en-US" sz="3200" i="1" dirty="0">
                <a:solidFill>
                  <a:schemeClr val="accent1">
                    <a:lumMod val="75000"/>
                  </a:schemeClr>
                </a:solidFill>
              </a:rPr>
              <a:t>Links between theories, policies and best practice</a:t>
            </a:r>
          </a:p>
          <a:p>
            <a:pPr marL="57150">
              <a:lnSpc>
                <a:spcPct val="90000"/>
              </a:lnSpc>
              <a:spcAft>
                <a:spcPts val="600"/>
              </a:spcAft>
            </a:pPr>
            <a:endParaRPr lang="en-US" sz="3200" dirty="0"/>
          </a:p>
        </p:txBody>
      </p:sp>
    </p:spTree>
    <p:extLst>
      <p:ext uri="{BB962C8B-B14F-4D97-AF65-F5344CB8AC3E}">
        <p14:creationId xmlns:p14="http://schemas.microsoft.com/office/powerpoint/2010/main" val="138955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1B03D-7D9F-5B85-10DF-E54824C4951F}"/>
              </a:ext>
            </a:extLst>
          </p:cNvPr>
          <p:cNvSpPr>
            <a:spLocks noGrp="1"/>
          </p:cNvSpPr>
          <p:nvPr>
            <p:ph type="title"/>
          </p:nvPr>
        </p:nvSpPr>
        <p:spPr/>
        <p:txBody>
          <a:bodyPr>
            <a:normAutofit/>
          </a:bodyPr>
          <a:lstStyle/>
          <a:p>
            <a:pPr algn="ctr"/>
            <a:br>
              <a:rPr lang="en-GB" sz="2000" b="1" i="1" dirty="0">
                <a:solidFill>
                  <a:schemeClr val="accent1">
                    <a:lumMod val="75000"/>
                  </a:schemeClr>
                </a:solidFill>
                <a:latin typeface="+mn-lt"/>
              </a:rPr>
            </a:br>
            <a:r>
              <a:rPr lang="en-GB" sz="2000" b="1" dirty="0" err="1">
                <a:latin typeface="+mn-lt"/>
              </a:rPr>
              <a:t>Tasg</a:t>
            </a:r>
            <a:r>
              <a:rPr lang="en-GB" sz="2000" b="1" dirty="0">
                <a:latin typeface="+mn-lt"/>
              </a:rPr>
              <a:t>: </a:t>
            </a:r>
            <a:r>
              <a:rPr lang="en-GB" sz="2200" b="1" dirty="0">
                <a:latin typeface="+mn-lt"/>
              </a:rPr>
              <a:t>Nodi </a:t>
            </a:r>
            <a:r>
              <a:rPr lang="en-GB" sz="2200" b="1" dirty="0" err="1">
                <a:latin typeface="+mn-lt"/>
              </a:rPr>
              <a:t>sut</a:t>
            </a:r>
            <a:r>
              <a:rPr lang="en-GB" sz="2200" b="1" dirty="0">
                <a:latin typeface="+mn-lt"/>
              </a:rPr>
              <a:t> y </a:t>
            </a:r>
            <a:r>
              <a:rPr lang="en-GB" sz="2200" b="1" dirty="0" err="1">
                <a:latin typeface="+mn-lt"/>
              </a:rPr>
              <a:t>gallai'r</a:t>
            </a:r>
            <a:r>
              <a:rPr lang="en-GB" sz="2200" b="1" dirty="0">
                <a:latin typeface="+mn-lt"/>
              </a:rPr>
              <a:t> </a:t>
            </a:r>
            <a:r>
              <a:rPr lang="en-GB" sz="2200" b="1" dirty="0" err="1">
                <a:latin typeface="+mn-lt"/>
              </a:rPr>
              <a:t>damcaniaethau</a:t>
            </a:r>
            <a:r>
              <a:rPr lang="en-GB" sz="2200" b="1" dirty="0">
                <a:latin typeface="+mn-lt"/>
              </a:rPr>
              <a:t> </a:t>
            </a:r>
            <a:r>
              <a:rPr lang="en-GB" sz="2200" b="1" dirty="0" err="1">
                <a:latin typeface="+mn-lt"/>
              </a:rPr>
              <a:t>allweddol</a:t>
            </a:r>
            <a:r>
              <a:rPr lang="en-GB" sz="2200" b="1" dirty="0">
                <a:latin typeface="+mn-lt"/>
              </a:rPr>
              <a:t> </a:t>
            </a:r>
            <a:r>
              <a:rPr lang="en-GB" sz="2200" b="1" dirty="0" err="1">
                <a:latin typeface="+mn-lt"/>
              </a:rPr>
              <a:t>hyn</a:t>
            </a:r>
            <a:r>
              <a:rPr lang="en-GB" sz="2200" b="1" dirty="0">
                <a:latin typeface="+mn-lt"/>
              </a:rPr>
              <a:t> </a:t>
            </a:r>
            <a:r>
              <a:rPr lang="en-GB" sz="2200" b="1" dirty="0" err="1">
                <a:latin typeface="+mn-lt"/>
              </a:rPr>
              <a:t>gysylltu</a:t>
            </a:r>
            <a:r>
              <a:rPr lang="en-GB" sz="2200" b="1" dirty="0">
                <a:latin typeface="+mn-lt"/>
              </a:rPr>
              <a:t> â </a:t>
            </a:r>
            <a:r>
              <a:rPr lang="en-GB" sz="2200" b="1" dirty="0" err="1">
                <a:latin typeface="+mn-lt"/>
              </a:rPr>
              <a:t>chefnogi</a:t>
            </a:r>
            <a:r>
              <a:rPr lang="en-GB" sz="2200" b="1" dirty="0">
                <a:latin typeface="+mn-lt"/>
              </a:rPr>
              <a:t> </a:t>
            </a:r>
            <a:r>
              <a:rPr lang="en-GB" sz="2200" b="1" dirty="0" err="1">
                <a:latin typeface="+mn-lt"/>
              </a:rPr>
              <a:t>dysgwyr</a:t>
            </a:r>
            <a:r>
              <a:rPr lang="en-GB" sz="2200" b="1" dirty="0">
                <a:latin typeface="+mn-lt"/>
              </a:rPr>
              <a:t> </a:t>
            </a:r>
            <a:r>
              <a:rPr lang="en-GB" sz="2200" b="1" dirty="0" err="1">
                <a:latin typeface="+mn-lt"/>
              </a:rPr>
              <a:t>gyda</a:t>
            </a:r>
            <a:r>
              <a:rPr lang="en-GB" sz="2200" b="1" dirty="0">
                <a:latin typeface="+mn-lt"/>
              </a:rPr>
              <a:t> </a:t>
            </a:r>
            <a:r>
              <a:rPr lang="en-GB" sz="2200" b="1" dirty="0" err="1">
                <a:latin typeface="+mn-lt"/>
              </a:rPr>
              <a:t>rhywfaint</a:t>
            </a:r>
            <a:r>
              <a:rPr lang="en-GB" sz="2200" b="1" dirty="0">
                <a:latin typeface="+mn-lt"/>
              </a:rPr>
              <a:t> o ADY </a:t>
            </a:r>
            <a:r>
              <a:rPr lang="en-GB" sz="2200" b="1" dirty="0" err="1">
                <a:latin typeface="+mn-lt"/>
              </a:rPr>
              <a:t>penodol</a:t>
            </a:r>
            <a:br>
              <a:rPr lang="en-GB" dirty="0"/>
            </a:br>
            <a:r>
              <a:rPr lang="en-GB" sz="2200" b="1" i="1" dirty="0">
                <a:solidFill>
                  <a:schemeClr val="accent1">
                    <a:lumMod val="75000"/>
                  </a:schemeClr>
                </a:solidFill>
                <a:latin typeface="+mn-lt"/>
              </a:rPr>
              <a:t>Task: Identify</a:t>
            </a:r>
            <a:r>
              <a:rPr lang="en-GB" sz="2000" b="1" i="1" dirty="0">
                <a:solidFill>
                  <a:schemeClr val="accent1">
                    <a:lumMod val="75000"/>
                  </a:schemeClr>
                </a:solidFill>
                <a:latin typeface="+mn-lt"/>
              </a:rPr>
              <a:t> how these key theories could link to supporting learners with some specific ALN</a:t>
            </a:r>
          </a:p>
        </p:txBody>
      </p:sp>
      <p:sp>
        <p:nvSpPr>
          <p:cNvPr id="3" name="Content Placeholder 2">
            <a:extLst>
              <a:ext uri="{FF2B5EF4-FFF2-40B4-BE49-F238E27FC236}">
                <a16:creationId xmlns:a16="http://schemas.microsoft.com/office/drawing/2014/main" id="{BBA42488-D801-FBA5-78C3-BA6E11310E97}"/>
              </a:ext>
            </a:extLst>
          </p:cNvPr>
          <p:cNvSpPr>
            <a:spLocks noGrp="1"/>
          </p:cNvSpPr>
          <p:nvPr>
            <p:ph sz="half" idx="1"/>
          </p:nvPr>
        </p:nvSpPr>
        <p:spPr/>
        <p:txBody>
          <a:bodyPr>
            <a:normAutofit fontScale="47500" lnSpcReduction="20000"/>
          </a:bodyPr>
          <a:lstStyle/>
          <a:p>
            <a:endParaRPr lang="en-GB" dirty="0"/>
          </a:p>
          <a:p>
            <a:r>
              <a:rPr lang="en-GB" sz="5100" dirty="0"/>
              <a:t>Hierarchy of Needs (Maslow, 1943)</a:t>
            </a:r>
          </a:p>
          <a:p>
            <a:r>
              <a:rPr lang="en-GB" sz="5100" dirty="0"/>
              <a:t>Zone of Proximal Development (Vygotsky, 1933)</a:t>
            </a:r>
          </a:p>
          <a:p>
            <a:r>
              <a:rPr lang="en-GB" sz="5100" dirty="0"/>
              <a:t>Spiral Curriculum (Bruner, 1960)</a:t>
            </a:r>
          </a:p>
          <a:p>
            <a:r>
              <a:rPr lang="en-GB" sz="5100" dirty="0"/>
              <a:t>Experiential Education (Dewey, 1938)</a:t>
            </a:r>
          </a:p>
          <a:p>
            <a:r>
              <a:rPr lang="en-GB" sz="5100" dirty="0" err="1"/>
              <a:t>Mindblindness</a:t>
            </a:r>
            <a:r>
              <a:rPr lang="en-GB" sz="5100" dirty="0"/>
              <a:t> (Baron-Cohen, 1985)</a:t>
            </a:r>
          </a:p>
          <a:p>
            <a:r>
              <a:rPr lang="en-GB" sz="5100" dirty="0"/>
              <a:t>Attachment (Bowlby, 1958)</a:t>
            </a:r>
          </a:p>
          <a:p>
            <a:r>
              <a:rPr lang="en-GB" sz="5100" dirty="0" err="1"/>
              <a:t>Unrhyw</a:t>
            </a:r>
            <a:r>
              <a:rPr lang="en-GB" sz="5100" dirty="0"/>
              <a:t> un </a:t>
            </a:r>
            <a:r>
              <a:rPr lang="en-GB" sz="5100" dirty="0" err="1"/>
              <a:t>arall</a:t>
            </a:r>
            <a:r>
              <a:rPr lang="en-GB" sz="5100" dirty="0"/>
              <a:t>?</a:t>
            </a:r>
          </a:p>
        </p:txBody>
      </p:sp>
      <p:sp>
        <p:nvSpPr>
          <p:cNvPr id="4" name="Content Placeholder 3">
            <a:extLst>
              <a:ext uri="{FF2B5EF4-FFF2-40B4-BE49-F238E27FC236}">
                <a16:creationId xmlns:a16="http://schemas.microsoft.com/office/drawing/2014/main" id="{F7222C4D-8127-C115-9D1D-392DBCA6121E}"/>
              </a:ext>
            </a:extLst>
          </p:cNvPr>
          <p:cNvSpPr>
            <a:spLocks noGrp="1"/>
          </p:cNvSpPr>
          <p:nvPr>
            <p:ph sz="half" idx="2"/>
          </p:nvPr>
        </p:nvSpPr>
        <p:spPr/>
        <p:txBody>
          <a:bodyPr>
            <a:normAutofit fontScale="47500" lnSpcReduction="20000"/>
          </a:bodyPr>
          <a:lstStyle/>
          <a:p>
            <a:endParaRPr lang="en-GB" sz="5100" i="1" dirty="0">
              <a:solidFill>
                <a:schemeClr val="accent1">
                  <a:lumMod val="75000"/>
                </a:schemeClr>
              </a:solidFill>
            </a:endParaRPr>
          </a:p>
          <a:p>
            <a:r>
              <a:rPr lang="en-GB" sz="5100" i="1" dirty="0">
                <a:solidFill>
                  <a:schemeClr val="accent1">
                    <a:lumMod val="75000"/>
                  </a:schemeClr>
                </a:solidFill>
              </a:rPr>
              <a:t>Hierarchy of Needs (Maslow, 1943)</a:t>
            </a:r>
          </a:p>
          <a:p>
            <a:r>
              <a:rPr lang="en-GB" sz="5100" i="1" dirty="0">
                <a:solidFill>
                  <a:schemeClr val="accent1">
                    <a:lumMod val="75000"/>
                  </a:schemeClr>
                </a:solidFill>
              </a:rPr>
              <a:t>Zone of Proximal Development (Vygotsky, 1933)</a:t>
            </a:r>
          </a:p>
          <a:p>
            <a:r>
              <a:rPr lang="en-GB" sz="5100" i="1" dirty="0">
                <a:solidFill>
                  <a:schemeClr val="accent1">
                    <a:lumMod val="75000"/>
                  </a:schemeClr>
                </a:solidFill>
              </a:rPr>
              <a:t>Spiral Curriculum (Bruner, 1960)</a:t>
            </a:r>
          </a:p>
          <a:p>
            <a:r>
              <a:rPr lang="en-GB" sz="5100" i="1" dirty="0">
                <a:solidFill>
                  <a:schemeClr val="accent1">
                    <a:lumMod val="75000"/>
                  </a:schemeClr>
                </a:solidFill>
              </a:rPr>
              <a:t>Experiential Education (Dewey, 1938)</a:t>
            </a:r>
          </a:p>
          <a:p>
            <a:r>
              <a:rPr lang="en-GB" sz="5100" i="1" dirty="0" err="1">
                <a:solidFill>
                  <a:schemeClr val="accent1">
                    <a:lumMod val="75000"/>
                  </a:schemeClr>
                </a:solidFill>
              </a:rPr>
              <a:t>Mindblindness</a:t>
            </a:r>
            <a:r>
              <a:rPr lang="en-GB" sz="5100" i="1" dirty="0">
                <a:solidFill>
                  <a:schemeClr val="accent1">
                    <a:lumMod val="75000"/>
                  </a:schemeClr>
                </a:solidFill>
              </a:rPr>
              <a:t> (Baron-Cohen, 1985)</a:t>
            </a:r>
          </a:p>
          <a:p>
            <a:r>
              <a:rPr lang="en-GB" sz="5100" i="1" dirty="0">
                <a:solidFill>
                  <a:schemeClr val="accent1">
                    <a:lumMod val="75000"/>
                  </a:schemeClr>
                </a:solidFill>
              </a:rPr>
              <a:t>Attachment (Bowlby, 1958)</a:t>
            </a:r>
          </a:p>
          <a:p>
            <a:r>
              <a:rPr lang="en-GB" sz="5100" i="1" dirty="0">
                <a:solidFill>
                  <a:schemeClr val="accent1">
                    <a:lumMod val="75000"/>
                  </a:schemeClr>
                </a:solidFill>
              </a:rPr>
              <a:t>Other theories?</a:t>
            </a:r>
          </a:p>
          <a:p>
            <a:endParaRPr lang="en-GB" dirty="0">
              <a:solidFill>
                <a:schemeClr val="accent1">
                  <a:lumMod val="75000"/>
                </a:schemeClr>
              </a:solidFill>
            </a:endParaRPr>
          </a:p>
        </p:txBody>
      </p:sp>
    </p:spTree>
    <p:extLst>
      <p:ext uri="{BB962C8B-B14F-4D97-AF65-F5344CB8AC3E}">
        <p14:creationId xmlns:p14="http://schemas.microsoft.com/office/powerpoint/2010/main" val="1633590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24964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cy-GB" sz="2400" b="1" dirty="0">
                <a:ea typeface="Times New Roman" panose="02020603050405020304" pitchFamily="18" charset="0"/>
              </a:rPr>
              <a:t>Elfen 1: </a:t>
            </a:r>
            <a:r>
              <a:rPr lang="cy-GB" sz="2200" dirty="0"/>
              <a:t>Crëwch boster – Yn amlinellu arfer da o ran cefnogi dysgwyr ag angen dysgu penodol.</a:t>
            </a:r>
          </a:p>
          <a:p>
            <a:pPr marL="0" indent="0">
              <a:buNone/>
            </a:pPr>
            <a:endParaRPr lang="cy-GB" sz="2200" dirty="0"/>
          </a:p>
          <a:p>
            <a:r>
              <a:rPr lang="cy-GB" sz="2200" dirty="0"/>
              <a:t>Gwnewch yn siŵr fod y poster yn dangos ystyriaeth i gynwysoldeb, cynaliadwyedd a’r amgylchedd dysgu</a:t>
            </a:r>
          </a:p>
          <a:p>
            <a:pPr marL="0" indent="0" algn="r">
              <a:buNone/>
            </a:pPr>
            <a:r>
              <a:rPr lang="cy-GB" sz="2200" b="1" dirty="0"/>
              <a:t>(Tua 500 o eiriau)</a:t>
            </a:r>
            <a:endParaRPr lang="cy-GB" sz="2200" dirty="0"/>
          </a:p>
          <a:p>
            <a:endParaRPr lang="cy-GB" sz="2400" i="1" dirty="0"/>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dirty="0"/>
              <a:t>Cysylltiadau â’r asesiad: Elfen 1</a:t>
            </a:r>
          </a:p>
        </p:txBody>
      </p:sp>
      <p:sp>
        <p:nvSpPr>
          <p:cNvPr id="4" name="Rectangle 3"/>
          <p:cNvSpPr/>
          <p:nvPr/>
        </p:nvSpPr>
        <p:spPr>
          <a:xfrm>
            <a:off x="103544" y="4062807"/>
            <a:ext cx="11954435" cy="1815882"/>
          </a:xfrm>
          <a:prstGeom prst="rect">
            <a:avLst/>
          </a:prstGeom>
          <a:ln w="12700" cmpd="thickThin">
            <a:solidFill>
              <a:srgbClr val="C00000"/>
            </a:solidFill>
          </a:ln>
        </p:spPr>
        <p:txBody>
          <a:bodyPr wrap="square">
            <a:spAutoFit/>
          </a:bodyPr>
          <a:lstStyle/>
          <a:p>
            <a:r>
              <a:rPr lang="cy-GB" sz="1400" dirty="0"/>
              <a:t>O’r meini prawf marcio:</a:t>
            </a:r>
          </a:p>
          <a:p>
            <a:pPr algn="ctr"/>
            <a:r>
              <a:rPr lang="cy-GB" sz="1400" dirty="0"/>
              <a:t>Rydym yn edrych am eich ‘Sgiliau Gwybodaeth a Dealltwriaeth’</a:t>
            </a:r>
          </a:p>
          <a:p>
            <a:pPr algn="ctr"/>
            <a:endParaRPr lang="cy-GB" sz="1400" dirty="0"/>
          </a:p>
          <a:p>
            <a:pPr algn="just"/>
            <a:r>
              <a:rPr lang="cy-GB" sz="1400" dirty="0"/>
              <a:t>Ar lefel 4, dylech fod yn gallu dangos gwybodaeth o’r cysyniadau a’r egwyddorion sylfaenol sy’n gysylltiedig â’ch maes/meysydd astudio. Mae </a:t>
            </a:r>
            <a:r>
              <a:rPr lang="cy-GB" sz="1400" i="1" dirty="0"/>
              <a:t>gwybodaeth</a:t>
            </a:r>
            <a:r>
              <a:rPr lang="cy-GB" sz="1400" dirty="0"/>
              <a:t> yn ymwneud â’r ffeithiau, y wybodaeth a’r sgiliau rydych chi wedi’u caffel trwy eich dysgu.  Rydych yn arddangos eich </a:t>
            </a:r>
            <a:r>
              <a:rPr lang="cy-GB" sz="1400" i="1" dirty="0"/>
              <a:t>dealltwriaeth</a:t>
            </a:r>
            <a:r>
              <a:rPr lang="cy-GB" sz="1400" dirty="0"/>
              <a:t> trwy ddehongli ystyr y ffeithiau a’r wybodaeth (gwybodaeth). Mae hyn yn golygu bod angen i chi ddewis a chynnwys yn eich gwaith y cysyniadau, technegau, modelau, damcaniaethau, ac ati sy’n briodol i’r dasg/tasgau a osodwyd.  Dylech fod yn gallu egluro’r damcaniaethau, cysyniadau, ac ati i ddangos eich dealltwriaeth.  Bydd eich marc/gradd hefyd yn dibynnu ar </a:t>
            </a:r>
            <a:r>
              <a:rPr lang="cy-GB" sz="1400" i="1" dirty="0"/>
              <a:t>i ba raddau</a:t>
            </a:r>
            <a:r>
              <a:rPr lang="cy-GB" sz="1400" dirty="0"/>
              <a:t> rydych yn dangos eich gwybodaeth a’ch dealltwriaeth. </a:t>
            </a:r>
          </a:p>
        </p:txBody>
      </p:sp>
    </p:spTree>
    <p:extLst>
      <p:ext uri="{BB962C8B-B14F-4D97-AF65-F5344CB8AC3E}">
        <p14:creationId xmlns:p14="http://schemas.microsoft.com/office/powerpoint/2010/main" val="228738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24964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i="1" dirty="0">
                <a:solidFill>
                  <a:schemeClr val="accent1">
                    <a:lumMod val="75000"/>
                  </a:schemeClr>
                </a:solidFill>
                <a:ea typeface="Times New Roman" panose="02020603050405020304" pitchFamily="18" charset="0"/>
              </a:rPr>
              <a:t>Element 1: </a:t>
            </a:r>
            <a:r>
              <a:rPr lang="en-GB" sz="2200" i="1" dirty="0">
                <a:solidFill>
                  <a:schemeClr val="accent1">
                    <a:lumMod val="75000"/>
                  </a:schemeClr>
                </a:solidFill>
              </a:rPr>
              <a:t>Produce a poster – Outlining good practice in terms of supporting learners with a specific learning need.</a:t>
            </a:r>
          </a:p>
          <a:p>
            <a:pPr marL="0" indent="0">
              <a:buNone/>
            </a:pPr>
            <a:endParaRPr lang="en-GB" sz="2200" i="1" dirty="0">
              <a:solidFill>
                <a:schemeClr val="accent1">
                  <a:lumMod val="75000"/>
                </a:schemeClr>
              </a:solidFill>
            </a:endParaRPr>
          </a:p>
          <a:p>
            <a:r>
              <a:rPr lang="en-GB" sz="2200" i="1" dirty="0">
                <a:solidFill>
                  <a:schemeClr val="accent1">
                    <a:lumMod val="75000"/>
                  </a:schemeClr>
                </a:solidFill>
              </a:rPr>
              <a:t>Make sure that the poster demonstrates consideration of inclusivity, sustainability and the adjustments required in the learning environment.</a:t>
            </a:r>
          </a:p>
          <a:p>
            <a:pPr marL="0" indent="0" algn="r">
              <a:buNone/>
            </a:pPr>
            <a:r>
              <a:rPr lang="en-GB" sz="2200" b="1" i="1" dirty="0">
                <a:solidFill>
                  <a:schemeClr val="accent1">
                    <a:lumMod val="75000"/>
                  </a:schemeClr>
                </a:solidFill>
              </a:rPr>
              <a:t>(Approx. 500 words)</a:t>
            </a:r>
            <a:endParaRPr lang="en-GB" sz="2200" i="1" dirty="0">
              <a:solidFill>
                <a:schemeClr val="accent1">
                  <a:lumMod val="75000"/>
                </a:schemeClr>
              </a:solidFill>
            </a:endParaRPr>
          </a:p>
          <a:p>
            <a:endParaRPr lang="en-GB" sz="2400" i="1" dirty="0">
              <a:solidFill>
                <a:schemeClr val="accent1"/>
              </a:solidFill>
            </a:endParaRPr>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b="1" i="1" dirty="0">
                <a:solidFill>
                  <a:schemeClr val="accent1">
                    <a:lumMod val="75000"/>
                  </a:schemeClr>
                </a:solidFill>
              </a:rPr>
              <a:t>Links to assessment: Element 1</a:t>
            </a:r>
          </a:p>
        </p:txBody>
      </p:sp>
      <p:sp>
        <p:nvSpPr>
          <p:cNvPr id="4" name="Rectangle 3"/>
          <p:cNvSpPr/>
          <p:nvPr/>
        </p:nvSpPr>
        <p:spPr>
          <a:xfrm>
            <a:off x="103544" y="4062807"/>
            <a:ext cx="11954435" cy="1815882"/>
          </a:xfrm>
          <a:prstGeom prst="rect">
            <a:avLst/>
          </a:prstGeom>
          <a:ln w="12700" cmpd="thickThin">
            <a:solidFill>
              <a:srgbClr val="C00000"/>
            </a:solidFill>
          </a:ln>
        </p:spPr>
        <p:txBody>
          <a:bodyPr wrap="square">
            <a:spAutoFit/>
          </a:bodyPr>
          <a:lstStyle/>
          <a:p>
            <a:r>
              <a:rPr lang="en-GB" sz="1400" i="1" dirty="0">
                <a:solidFill>
                  <a:schemeClr val="accent1">
                    <a:lumMod val="75000"/>
                  </a:schemeClr>
                </a:solidFill>
              </a:rPr>
              <a:t>From the marking criteria:</a:t>
            </a:r>
          </a:p>
          <a:p>
            <a:pPr algn="ctr"/>
            <a:r>
              <a:rPr lang="en-GB" sz="1400" i="1" dirty="0">
                <a:solidFill>
                  <a:schemeClr val="accent1">
                    <a:lumMod val="75000"/>
                  </a:schemeClr>
                </a:solidFill>
              </a:rPr>
              <a:t>We’re looking for your ‘Knowledge and Understanding Skills’</a:t>
            </a:r>
          </a:p>
          <a:p>
            <a:pPr algn="ctr"/>
            <a:endParaRPr lang="en-GB" sz="1400" i="1" dirty="0">
              <a:solidFill>
                <a:schemeClr val="accent1">
                  <a:lumMod val="75000"/>
                </a:schemeClr>
              </a:solidFill>
            </a:endParaRPr>
          </a:p>
          <a:p>
            <a:pPr algn="just"/>
            <a:r>
              <a:rPr lang="en-GB" sz="1400" i="1" dirty="0">
                <a:solidFill>
                  <a:schemeClr val="accent1">
                    <a:lumMod val="75000"/>
                  </a:schemeClr>
                </a:solidFill>
              </a:rPr>
              <a:t>At level 4, you should be able to demonstrate knowledge of the underlying concepts and principles associated with your area(s) of study.  Knowledge relates to the facts, information and skills you have acquired through your learning.  You demonstrate your understanding by interpreting the meaning of the facts and information (knowledge). This means that you need to select and include in your work the concepts, techniques, models, theories, etc. appropriate to the task(s) set.  You should be able to explain the theories, concepts, etc. to show your understanding.  Your mark/grade will also depend upon the extent to which you demonstrate your knowledge and understanding. </a:t>
            </a:r>
          </a:p>
        </p:txBody>
      </p:sp>
    </p:spTree>
    <p:extLst>
      <p:ext uri="{BB962C8B-B14F-4D97-AF65-F5344CB8AC3E}">
        <p14:creationId xmlns:p14="http://schemas.microsoft.com/office/powerpoint/2010/main" val="681053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6D35789-FD25-B50B-F413-60CB3DF4878E}"/>
              </a:ext>
            </a:extLst>
          </p:cNvPr>
          <p:cNvSpPr>
            <a:spLocks noGrp="1"/>
          </p:cNvSpPr>
          <p:nvPr>
            <p:ph type="title"/>
          </p:nvPr>
        </p:nvSpPr>
        <p:spPr>
          <a:xfrm>
            <a:off x="840318" y="457200"/>
            <a:ext cx="3932767" cy="1600200"/>
          </a:xfrm>
        </p:spPr>
        <p:txBody>
          <a:bodyPr>
            <a:normAutofit/>
          </a:bodyPr>
          <a:lstStyle/>
          <a:p>
            <a:r>
              <a:rPr lang="en-GB" sz="2000" b="1" dirty="0" err="1">
                <a:latin typeface="+mn-lt"/>
              </a:rPr>
              <a:t>Enghraifft</a:t>
            </a:r>
            <a:r>
              <a:rPr lang="en-GB" sz="2000" b="1" dirty="0">
                <a:latin typeface="+mn-lt"/>
              </a:rPr>
              <a:t> o </a:t>
            </a:r>
            <a:r>
              <a:rPr lang="en-GB" sz="2000" b="1" dirty="0" err="1">
                <a:latin typeface="+mn-lt"/>
              </a:rPr>
              <a:t>arfer</a:t>
            </a:r>
            <a:r>
              <a:rPr lang="en-GB" sz="2000" b="1" dirty="0">
                <a:latin typeface="+mn-lt"/>
              </a:rPr>
              <a:t> da </a:t>
            </a:r>
            <a:r>
              <a:rPr lang="en-GB" sz="2000" b="1" dirty="0" err="1">
                <a:latin typeface="+mn-lt"/>
              </a:rPr>
              <a:t>gan</a:t>
            </a:r>
            <a:r>
              <a:rPr lang="en-GB" sz="2000" b="1" dirty="0">
                <a:latin typeface="+mn-lt"/>
              </a:rPr>
              <a:t> </a:t>
            </a:r>
            <a:r>
              <a:rPr lang="en-GB" sz="2000" b="1" dirty="0" err="1">
                <a:latin typeface="+mn-lt"/>
              </a:rPr>
              <a:t>fyfyriwr</a:t>
            </a:r>
            <a:r>
              <a:rPr lang="en-GB" sz="2000" b="1" dirty="0">
                <a:latin typeface="+mn-lt"/>
              </a:rPr>
              <a:t> </a:t>
            </a:r>
            <a:r>
              <a:rPr lang="en-GB" sz="2000" b="1" dirty="0" err="1">
                <a:latin typeface="+mn-lt"/>
              </a:rPr>
              <a:t>blaenorol</a:t>
            </a:r>
            <a:br>
              <a:rPr lang="en-GB" dirty="0"/>
            </a:br>
            <a:r>
              <a:rPr lang="en-US" sz="2200" b="1" i="1" dirty="0">
                <a:solidFill>
                  <a:schemeClr val="accent1">
                    <a:lumMod val="75000"/>
                  </a:schemeClr>
                </a:solidFill>
                <a:latin typeface="+mn-lt"/>
              </a:rPr>
              <a:t>An example of good practice from a previous student</a:t>
            </a:r>
          </a:p>
        </p:txBody>
      </p:sp>
      <p:pic>
        <p:nvPicPr>
          <p:cNvPr id="4" name="Picture 3">
            <a:extLst>
              <a:ext uri="{FF2B5EF4-FFF2-40B4-BE49-F238E27FC236}">
                <a16:creationId xmlns:a16="http://schemas.microsoft.com/office/drawing/2014/main" id="{D88EEDB3-FA0E-2244-CDB4-9A2A6305D8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4863" y="-214312"/>
            <a:ext cx="6450806" cy="6075364"/>
          </a:xfrm>
          <a:prstGeom prst="rect">
            <a:avLst/>
          </a:prstGeom>
          <a:noFill/>
        </p:spPr>
      </p:pic>
      <p:sp>
        <p:nvSpPr>
          <p:cNvPr id="11" name="Text Placeholder 3">
            <a:extLst>
              <a:ext uri="{FF2B5EF4-FFF2-40B4-BE49-F238E27FC236}">
                <a16:creationId xmlns:a16="http://schemas.microsoft.com/office/drawing/2014/main" id="{68B9363B-ECE8-8394-F278-6526372E3AE6}"/>
              </a:ext>
            </a:extLst>
          </p:cNvPr>
          <p:cNvSpPr>
            <a:spLocks noGrp="1"/>
          </p:cNvSpPr>
          <p:nvPr>
            <p:ph type="body" sz="half" idx="2"/>
          </p:nvPr>
        </p:nvSpPr>
        <p:spPr>
          <a:xfrm>
            <a:off x="840318" y="2057400"/>
            <a:ext cx="3932767" cy="3811588"/>
          </a:xfrm>
        </p:spPr>
        <p:txBody>
          <a:bodyPr>
            <a:normAutofit fontScale="77500" lnSpcReduction="20000"/>
          </a:bodyPr>
          <a:lstStyle/>
          <a:p>
            <a:r>
              <a:rPr lang="en-US" dirty="0"/>
              <a:t> </a:t>
            </a:r>
            <a:endParaRPr lang="en-GB" dirty="0"/>
          </a:p>
          <a:p>
            <a:r>
              <a:rPr lang="en-GB" b="1" dirty="0" err="1"/>
              <a:t>Sylwch</a:t>
            </a:r>
            <a:r>
              <a:rPr lang="en-GB" b="1" dirty="0"/>
              <a:t> </a:t>
            </a:r>
            <a:r>
              <a:rPr lang="en-GB" b="1" dirty="0" err="1"/>
              <a:t>fod</a:t>
            </a:r>
            <a:r>
              <a:rPr lang="en-GB" b="1" dirty="0"/>
              <a:t> y poster </a:t>
            </a:r>
            <a:r>
              <a:rPr lang="en-GB" b="1" dirty="0" err="1"/>
              <a:t>hwn</a:t>
            </a:r>
            <a:r>
              <a:rPr lang="en-GB" b="1" dirty="0"/>
              <a:t> </a:t>
            </a:r>
            <a:r>
              <a:rPr lang="en-GB" b="1" dirty="0" err="1"/>
              <a:t>yn</a:t>
            </a:r>
            <a:r>
              <a:rPr lang="en-GB" b="1" dirty="0"/>
              <a:t> </a:t>
            </a:r>
            <a:r>
              <a:rPr lang="en-GB" b="1" dirty="0" err="1"/>
              <a:t>cynnwys</a:t>
            </a:r>
            <a:r>
              <a:rPr lang="en-GB" b="1" dirty="0"/>
              <a:t>:</a:t>
            </a:r>
          </a:p>
          <a:p>
            <a:pPr marL="285750" indent="-285750">
              <a:buFont typeface="Arial" panose="020B0604020202020204" pitchFamily="34" charset="0"/>
              <a:buChar char="•"/>
            </a:pPr>
            <a:r>
              <a:rPr lang="en-GB" b="1" dirty="0" err="1"/>
              <a:t>Gwybodaeth</a:t>
            </a:r>
            <a:r>
              <a:rPr lang="en-GB" b="1" dirty="0"/>
              <a:t> </a:t>
            </a:r>
            <a:r>
              <a:rPr lang="en-GB" b="1" dirty="0" err="1"/>
              <a:t>allweddol</a:t>
            </a:r>
            <a:r>
              <a:rPr lang="en-GB" b="1" dirty="0"/>
              <a:t> am yr ADY</a:t>
            </a:r>
          </a:p>
          <a:p>
            <a:pPr marL="285750" indent="-285750">
              <a:buFont typeface="Arial" panose="020B0604020202020204" pitchFamily="34" charset="0"/>
              <a:buChar char="•"/>
            </a:pPr>
            <a:r>
              <a:rPr lang="en-GB" b="1" dirty="0" err="1"/>
              <a:t>Dolenni</a:t>
            </a:r>
            <a:r>
              <a:rPr lang="en-GB" b="1" dirty="0"/>
              <a:t> </a:t>
            </a:r>
            <a:r>
              <a:rPr lang="en-GB" b="1" dirty="0" err="1"/>
              <a:t>i</a:t>
            </a:r>
            <a:r>
              <a:rPr lang="en-GB" b="1" dirty="0"/>
              <a:t> </a:t>
            </a:r>
            <a:r>
              <a:rPr lang="en-GB" b="1" dirty="0" err="1"/>
              <a:t>theori</a:t>
            </a:r>
            <a:r>
              <a:rPr lang="en-GB" b="1" dirty="0"/>
              <a:t> a </a:t>
            </a:r>
            <a:r>
              <a:rPr lang="en-GB" b="1" dirty="0" err="1"/>
              <a:t>pholisi</a:t>
            </a:r>
            <a:endParaRPr lang="en-GB" b="1" dirty="0"/>
          </a:p>
          <a:p>
            <a:pPr marL="285750" indent="-285750">
              <a:buFont typeface="Arial" panose="020B0604020202020204" pitchFamily="34" charset="0"/>
              <a:buChar char="•"/>
            </a:pPr>
            <a:r>
              <a:rPr lang="en-GB" b="1" dirty="0" err="1"/>
              <a:t>Awgrymiadau</a:t>
            </a:r>
            <a:r>
              <a:rPr lang="en-GB" b="1" dirty="0"/>
              <a:t> </a:t>
            </a:r>
            <a:r>
              <a:rPr lang="en-GB" b="1" dirty="0" err="1"/>
              <a:t>ar</a:t>
            </a:r>
            <a:r>
              <a:rPr lang="en-GB" b="1" dirty="0"/>
              <a:t> </a:t>
            </a:r>
            <a:r>
              <a:rPr lang="en-GB" b="1" dirty="0" err="1"/>
              <a:t>gyfer</a:t>
            </a:r>
            <a:r>
              <a:rPr lang="en-GB" b="1" dirty="0"/>
              <a:t> </a:t>
            </a:r>
            <a:r>
              <a:rPr lang="en-GB" b="1" dirty="0" err="1"/>
              <a:t>arfer</a:t>
            </a:r>
            <a:r>
              <a:rPr lang="en-GB" b="1" dirty="0"/>
              <a:t> </a:t>
            </a:r>
            <a:r>
              <a:rPr lang="en-GB" b="1" dirty="0" err="1"/>
              <a:t>cynhwysol</a:t>
            </a:r>
            <a:r>
              <a:rPr lang="en-GB" b="1" dirty="0"/>
              <a:t> </a:t>
            </a:r>
            <a:r>
              <a:rPr lang="en-GB" b="1" dirty="0" err="1"/>
              <a:t>gorau</a:t>
            </a:r>
            <a:r>
              <a:rPr lang="en-GB" b="1" dirty="0"/>
              <a:t> </a:t>
            </a:r>
          </a:p>
          <a:p>
            <a:pPr marL="285750" indent="-285750">
              <a:buFont typeface="Arial" panose="020B0604020202020204" pitchFamily="34" charset="0"/>
              <a:buChar char="•"/>
            </a:pPr>
            <a:r>
              <a:rPr lang="es-ES" b="1" dirty="0"/>
              <a:t>Mae </a:t>
            </a:r>
            <a:r>
              <a:rPr lang="es-ES" b="1" dirty="0" err="1"/>
              <a:t>gan</a:t>
            </a:r>
            <a:r>
              <a:rPr lang="es-ES" b="1" dirty="0"/>
              <a:t> </a:t>
            </a:r>
            <a:r>
              <a:rPr lang="es-ES" b="1" dirty="0" err="1"/>
              <a:t>ffynonellau</a:t>
            </a:r>
            <a:r>
              <a:rPr lang="es-ES" b="1" dirty="0"/>
              <a:t> </a:t>
            </a:r>
            <a:r>
              <a:rPr lang="es-ES" b="1" dirty="0" err="1"/>
              <a:t>gyfeiriadau</a:t>
            </a:r>
            <a:r>
              <a:rPr lang="es-ES" b="1" dirty="0"/>
              <a:t> </a:t>
            </a:r>
            <a:r>
              <a:rPr lang="es-ES" b="1" dirty="0" err="1"/>
              <a:t>academaidd</a:t>
            </a:r>
            <a:r>
              <a:rPr lang="es-ES" b="1" dirty="0"/>
              <a:t> </a:t>
            </a:r>
            <a:r>
              <a:rPr lang="es-ES" b="1" dirty="0" err="1"/>
              <a:t>credadwy</a:t>
            </a:r>
            <a:endParaRPr lang="es-ES" b="1" dirty="0"/>
          </a:p>
          <a:p>
            <a:pPr marL="285750" indent="-285750">
              <a:buFont typeface="Arial" panose="020B0604020202020204" pitchFamily="34" charset="0"/>
              <a:buChar char="•"/>
            </a:pPr>
            <a:r>
              <a:rPr lang="en-GB" b="1" dirty="0" err="1"/>
              <a:t>Arddull</a:t>
            </a:r>
            <a:r>
              <a:rPr lang="en-GB" b="1" dirty="0"/>
              <a:t> </a:t>
            </a:r>
            <a:r>
              <a:rPr lang="en-GB" b="1" dirty="0" err="1"/>
              <a:t>ddeniadol</a:t>
            </a:r>
            <a:r>
              <a:rPr lang="en-GB" b="1" dirty="0"/>
              <a:t> o </a:t>
            </a:r>
            <a:r>
              <a:rPr lang="en-GB" b="1" dirty="0" err="1"/>
              <a:t>gyflwyniad</a:t>
            </a:r>
            <a:r>
              <a:rPr lang="en-GB" b="1" dirty="0"/>
              <a:t> </a:t>
            </a:r>
            <a:r>
              <a:rPr lang="en-GB" b="1" dirty="0" err="1"/>
              <a:t>sy'n</a:t>
            </a:r>
            <a:r>
              <a:rPr lang="en-GB" b="1" dirty="0"/>
              <a:t> </a:t>
            </a:r>
            <a:r>
              <a:rPr lang="en-GB" b="1" dirty="0" err="1"/>
              <a:t>hawdd</a:t>
            </a:r>
            <a:r>
              <a:rPr lang="en-GB" b="1" dirty="0"/>
              <a:t> </a:t>
            </a:r>
            <a:r>
              <a:rPr lang="en-GB" b="1" dirty="0" err="1"/>
              <a:t>ei</a:t>
            </a:r>
            <a:r>
              <a:rPr lang="en-GB" b="1" dirty="0"/>
              <a:t> </a:t>
            </a:r>
            <a:r>
              <a:rPr lang="en-GB" b="1" dirty="0" err="1"/>
              <a:t>ddarllen</a:t>
            </a:r>
            <a:endParaRPr lang="en-GB" b="1" dirty="0"/>
          </a:p>
          <a:p>
            <a:endParaRPr lang="en-US" dirty="0"/>
          </a:p>
          <a:p>
            <a:r>
              <a:rPr lang="en-US" b="1" i="1" dirty="0">
                <a:solidFill>
                  <a:schemeClr val="accent1">
                    <a:lumMod val="75000"/>
                  </a:schemeClr>
                </a:solidFill>
              </a:rPr>
              <a:t>Note this poster includes:</a:t>
            </a:r>
          </a:p>
          <a:p>
            <a:pPr marL="285750" indent="-285750">
              <a:buFont typeface="Arial" panose="020B0604020202020204" pitchFamily="34" charset="0"/>
              <a:buChar char="•"/>
            </a:pPr>
            <a:r>
              <a:rPr lang="en-US" b="1" i="1" dirty="0">
                <a:solidFill>
                  <a:schemeClr val="accent1">
                    <a:lumMod val="75000"/>
                  </a:schemeClr>
                </a:solidFill>
              </a:rPr>
              <a:t>Key information about the ALN</a:t>
            </a:r>
          </a:p>
          <a:p>
            <a:pPr marL="285750" indent="-285750">
              <a:buFont typeface="Arial" panose="020B0604020202020204" pitchFamily="34" charset="0"/>
              <a:buChar char="•"/>
            </a:pPr>
            <a:r>
              <a:rPr lang="en-US" b="1" i="1" dirty="0">
                <a:solidFill>
                  <a:schemeClr val="accent1">
                    <a:lumMod val="75000"/>
                  </a:schemeClr>
                </a:solidFill>
              </a:rPr>
              <a:t>Links to relevant theory and policy</a:t>
            </a:r>
          </a:p>
          <a:p>
            <a:pPr marL="285750" indent="-285750">
              <a:buFont typeface="Arial" panose="020B0604020202020204" pitchFamily="34" charset="0"/>
              <a:buChar char="•"/>
            </a:pPr>
            <a:r>
              <a:rPr lang="en-US" b="1" i="1" dirty="0">
                <a:solidFill>
                  <a:schemeClr val="accent1">
                    <a:lumMod val="75000"/>
                  </a:schemeClr>
                </a:solidFill>
              </a:rPr>
              <a:t>Suggestions for best inclusive practice </a:t>
            </a:r>
          </a:p>
          <a:p>
            <a:pPr marL="285750" indent="-285750">
              <a:buFont typeface="Arial" panose="020B0604020202020204" pitchFamily="34" charset="0"/>
              <a:buChar char="•"/>
            </a:pPr>
            <a:r>
              <a:rPr lang="en-US" b="1" i="1" dirty="0">
                <a:solidFill>
                  <a:schemeClr val="accent1">
                    <a:lumMod val="75000"/>
                  </a:schemeClr>
                </a:solidFill>
              </a:rPr>
              <a:t>Sources have credible academic references</a:t>
            </a:r>
          </a:p>
          <a:p>
            <a:pPr marL="285750" indent="-285750">
              <a:buFont typeface="Arial" panose="020B0604020202020204" pitchFamily="34" charset="0"/>
              <a:buChar char="•"/>
            </a:pPr>
            <a:r>
              <a:rPr lang="en-US" b="1" i="1" dirty="0">
                <a:solidFill>
                  <a:schemeClr val="accent1">
                    <a:lumMod val="75000"/>
                  </a:schemeClr>
                </a:solidFill>
              </a:rPr>
              <a:t>Attractive reader-friendly style of presentation</a:t>
            </a:r>
          </a:p>
        </p:txBody>
      </p:sp>
    </p:spTree>
    <p:extLst>
      <p:ext uri="{BB962C8B-B14F-4D97-AF65-F5344CB8AC3E}">
        <p14:creationId xmlns:p14="http://schemas.microsoft.com/office/powerpoint/2010/main" val="1782701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C3EEF-4F59-8A9B-5947-CDF7409F6F14}"/>
              </a:ext>
            </a:extLst>
          </p:cNvPr>
          <p:cNvSpPr>
            <a:spLocks noGrp="1"/>
          </p:cNvSpPr>
          <p:nvPr>
            <p:ph type="title"/>
          </p:nvPr>
        </p:nvSpPr>
        <p:spPr/>
        <p:txBody>
          <a:bodyPr/>
          <a:lstStyle/>
          <a:p>
            <a:pPr algn="ctr"/>
            <a:r>
              <a:rPr lang="en-GB" dirty="0" err="1"/>
              <a:t>Cyfeiriadau</a:t>
            </a:r>
            <a:r>
              <a:rPr lang="en-GB" dirty="0"/>
              <a:t> </a:t>
            </a:r>
            <a:br>
              <a:rPr lang="en-GB" i="1" dirty="0">
                <a:solidFill>
                  <a:schemeClr val="accent1">
                    <a:lumMod val="75000"/>
                  </a:schemeClr>
                </a:solidFill>
              </a:rPr>
            </a:br>
            <a:r>
              <a:rPr lang="en-GB" i="1" dirty="0">
                <a:solidFill>
                  <a:schemeClr val="accent1">
                    <a:lumMod val="75000"/>
                  </a:schemeClr>
                </a:solidFill>
              </a:rPr>
              <a:t>Reference List </a:t>
            </a:r>
          </a:p>
        </p:txBody>
      </p:sp>
      <p:sp>
        <p:nvSpPr>
          <p:cNvPr id="3" name="Content Placeholder 2">
            <a:extLst>
              <a:ext uri="{FF2B5EF4-FFF2-40B4-BE49-F238E27FC236}">
                <a16:creationId xmlns:a16="http://schemas.microsoft.com/office/drawing/2014/main" id="{8B7BF8A3-F8BE-A7D3-4FD1-5DAD68EF8969}"/>
              </a:ext>
            </a:extLst>
          </p:cNvPr>
          <p:cNvSpPr>
            <a:spLocks noGrp="1"/>
          </p:cNvSpPr>
          <p:nvPr>
            <p:ph idx="1"/>
          </p:nvPr>
        </p:nvSpPr>
        <p:spPr/>
        <p:txBody>
          <a:bodyPr>
            <a:normAutofit fontScale="47500" lnSpcReduction="20000"/>
          </a:bodyPr>
          <a:lstStyle/>
          <a:p>
            <a:pPr marL="0" indent="0">
              <a:buNone/>
            </a:pPr>
            <a:r>
              <a:rPr lang="en-GB" sz="2200" dirty="0"/>
              <a:t>Central South Consortium (2021</a:t>
            </a:r>
            <a:r>
              <a:rPr lang="en-GB" sz="2200" i="1" dirty="0"/>
              <a:t>) Inclusion, Additional Learning Needs, Additional Learning Provision. Guidance for mainstream schools on the expectations of the ALN Code. </a:t>
            </a:r>
            <a:r>
              <a:rPr lang="en-GB" sz="2200" dirty="0" err="1"/>
              <a:t>Ar</a:t>
            </a:r>
            <a:r>
              <a:rPr lang="en-GB" sz="2200" dirty="0"/>
              <a:t> </a:t>
            </a:r>
            <a:r>
              <a:rPr lang="en-GB" sz="2200" dirty="0" err="1"/>
              <a:t>gael</a:t>
            </a:r>
            <a:r>
              <a:rPr lang="en-GB" sz="2200" dirty="0"/>
              <a:t> </a:t>
            </a:r>
            <a:r>
              <a:rPr lang="en-GB" sz="2200" dirty="0" err="1"/>
              <a:t>yn</a:t>
            </a:r>
            <a:r>
              <a:rPr lang="en-GB" sz="2200" dirty="0"/>
              <a:t> </a:t>
            </a:r>
            <a:r>
              <a:rPr lang="en-GB" sz="2200" dirty="0">
                <a:hlinkClick r:id="rId2"/>
              </a:rPr>
              <a:t>aln-guidance-final-sept21.pdf </a:t>
            </a:r>
            <a:r>
              <a:rPr lang="en-GB" sz="2200" dirty="0"/>
              <a:t> (</a:t>
            </a:r>
            <a:r>
              <a:rPr lang="cy-GB" sz="2200" dirty="0"/>
              <a:t>Cyrchwyd/ </a:t>
            </a:r>
            <a:r>
              <a:rPr lang="cy-GB" sz="2200" dirty="0" err="1"/>
              <a:t>Accessed</a:t>
            </a:r>
            <a:r>
              <a:rPr lang="cy-GB" sz="2200" dirty="0"/>
              <a:t> 29.06.2026)</a:t>
            </a:r>
          </a:p>
          <a:p>
            <a:pPr marL="0" indent="0">
              <a:buNone/>
            </a:pPr>
            <a:r>
              <a:rPr lang="cy-GB" sz="2200" dirty="0"/>
              <a:t>Centre </a:t>
            </a:r>
            <a:r>
              <a:rPr lang="cy-GB" sz="2200" dirty="0" err="1"/>
              <a:t>for</a:t>
            </a:r>
            <a:r>
              <a:rPr lang="cy-GB" sz="2200" dirty="0"/>
              <a:t> </a:t>
            </a:r>
            <a:r>
              <a:rPr lang="cy-GB" sz="2200" dirty="0" err="1"/>
              <a:t>Inclusive</a:t>
            </a:r>
            <a:r>
              <a:rPr lang="cy-GB" sz="2200" dirty="0"/>
              <a:t> </a:t>
            </a:r>
            <a:r>
              <a:rPr lang="cy-GB" sz="2200" dirty="0" err="1"/>
              <a:t>Education</a:t>
            </a:r>
            <a:r>
              <a:rPr lang="cy-GB" sz="2200" dirty="0"/>
              <a:t> (2026) </a:t>
            </a:r>
            <a:r>
              <a:rPr lang="en-GB" sz="2400" i="1" dirty="0"/>
              <a:t>Image of exclusion, segregation, integration &amp; inclusion. </a:t>
            </a:r>
            <a:r>
              <a:rPr lang="en-GB" sz="2400" dirty="0" err="1"/>
              <a:t>Ar</a:t>
            </a:r>
            <a:r>
              <a:rPr lang="en-GB" sz="2400" dirty="0"/>
              <a:t> </a:t>
            </a:r>
            <a:r>
              <a:rPr lang="en-GB" sz="2400" dirty="0" err="1"/>
              <a:t>gael</a:t>
            </a:r>
            <a:r>
              <a:rPr lang="en-GB" sz="2400" dirty="0"/>
              <a:t> </a:t>
            </a:r>
            <a:r>
              <a:rPr lang="en-GB" sz="2400" dirty="0" err="1"/>
              <a:t>yn</a:t>
            </a:r>
            <a:r>
              <a:rPr lang="en-GB" sz="2400" dirty="0"/>
              <a:t>/Available at </a:t>
            </a:r>
            <a:r>
              <a:rPr lang="en-GB" sz="2400" dirty="0">
                <a:hlinkClick r:id="rId3"/>
              </a:rPr>
              <a:t>UCL Centre for Inclusive Education | UCL Institute of Education</a:t>
            </a:r>
            <a:r>
              <a:rPr lang="en-GB" sz="2400" dirty="0"/>
              <a:t> </a:t>
            </a:r>
            <a:r>
              <a:rPr lang="en-GB" sz="2100" dirty="0"/>
              <a:t>(</a:t>
            </a:r>
            <a:r>
              <a:rPr lang="en-GB" sz="2100" dirty="0" err="1"/>
              <a:t>Cyrchwyd</a:t>
            </a:r>
            <a:r>
              <a:rPr lang="en-GB" sz="2100" dirty="0"/>
              <a:t>/Accessed 29.06.2026)</a:t>
            </a:r>
            <a:endParaRPr lang="cy-GB" sz="2100" dirty="0"/>
          </a:p>
          <a:p>
            <a:pPr marL="0" indent="0">
              <a:buNone/>
            </a:pPr>
            <a:r>
              <a:rPr lang="en-GB" sz="2200" dirty="0"/>
              <a:t>Children’s Commissioner for Wales (2024) </a:t>
            </a:r>
            <a:r>
              <a:rPr lang="en-GB" sz="2200" i="1" dirty="0"/>
              <a:t>A Child’s Rights Approach to Additional Learning Needs. </a:t>
            </a:r>
            <a:r>
              <a:rPr lang="en-GB" sz="2200" dirty="0"/>
              <a:t>Available at </a:t>
            </a:r>
            <a:r>
              <a:rPr lang="en-GB" sz="2200" i="1" u="sng" dirty="0">
                <a:hlinkClick r:id="rId4"/>
              </a:rPr>
              <a:t>A Children’s Rights Approach to Additional Learning Needs - Children’s Commissioner for Wales</a:t>
            </a:r>
            <a:r>
              <a:rPr lang="en-GB" sz="2200" i="1" u="sng" dirty="0"/>
              <a:t>    (Accessed 29.06.2026)</a:t>
            </a:r>
            <a:endParaRPr lang="cy-GB" sz="2200" dirty="0"/>
          </a:p>
          <a:p>
            <a:pPr marL="0" indent="0">
              <a:buNone/>
            </a:pPr>
            <a:r>
              <a:rPr lang="cy-GB" sz="2200" dirty="0"/>
              <a:t>Comisiynydd Plant Cymru (2024) </a:t>
            </a:r>
            <a:r>
              <a:rPr lang="en-GB" sz="2200" i="1" dirty="0"/>
              <a:t>Dull </a:t>
            </a:r>
            <a:r>
              <a:rPr lang="en-GB" sz="2200" i="1" dirty="0" err="1"/>
              <a:t>Gweithredu</a:t>
            </a:r>
            <a:r>
              <a:rPr lang="en-GB" sz="2200" i="1" dirty="0"/>
              <a:t> </a:t>
            </a:r>
            <a:r>
              <a:rPr lang="en-GB" sz="2200" i="1" dirty="0" err="1"/>
              <a:t>ar</a:t>
            </a:r>
            <a:r>
              <a:rPr lang="en-GB" sz="2200" i="1" dirty="0"/>
              <a:t> sail </a:t>
            </a:r>
            <a:r>
              <a:rPr lang="en-GB" sz="2200" i="1" dirty="0" err="1"/>
              <a:t>Hawliau</a:t>
            </a:r>
            <a:r>
              <a:rPr lang="en-GB" sz="2200" i="1" dirty="0"/>
              <a:t> Plant </a:t>
            </a:r>
            <a:r>
              <a:rPr lang="en-GB" sz="2200" i="1" dirty="0" err="1"/>
              <a:t>tuag</a:t>
            </a:r>
            <a:r>
              <a:rPr lang="en-GB" sz="2200" i="1" dirty="0"/>
              <a:t> at </a:t>
            </a:r>
            <a:r>
              <a:rPr lang="en-GB" sz="2200" i="1" dirty="0" err="1"/>
              <a:t>Anghenion</a:t>
            </a:r>
            <a:r>
              <a:rPr lang="en-GB" sz="2200" i="1" dirty="0"/>
              <a:t> </a:t>
            </a:r>
            <a:r>
              <a:rPr lang="en-GB" sz="2200" i="1" dirty="0" err="1"/>
              <a:t>Dysgu</a:t>
            </a:r>
            <a:r>
              <a:rPr lang="en-GB" sz="2200" i="1" dirty="0"/>
              <a:t> </a:t>
            </a:r>
            <a:r>
              <a:rPr lang="en-GB" sz="2200" i="1" dirty="0" err="1"/>
              <a:t>Ychwanegol</a:t>
            </a:r>
            <a:r>
              <a:rPr lang="en-GB" sz="2200" i="1" dirty="0"/>
              <a:t>. </a:t>
            </a:r>
            <a:r>
              <a:rPr lang="en-GB" sz="2200" dirty="0" err="1"/>
              <a:t>Ar</a:t>
            </a:r>
            <a:r>
              <a:rPr lang="en-GB" sz="2200" dirty="0"/>
              <a:t> </a:t>
            </a:r>
            <a:r>
              <a:rPr lang="en-GB" sz="2200" dirty="0" err="1"/>
              <a:t>gael</a:t>
            </a:r>
            <a:r>
              <a:rPr lang="en-GB" sz="2200" dirty="0"/>
              <a:t> </a:t>
            </a:r>
            <a:r>
              <a:rPr lang="en-GB" sz="2200" dirty="0" err="1"/>
              <a:t>yn</a:t>
            </a:r>
            <a:endParaRPr lang="en-GB" sz="2200" dirty="0"/>
          </a:p>
          <a:p>
            <a:pPr marL="0" indent="0">
              <a:buNone/>
            </a:pPr>
            <a:r>
              <a:rPr lang="en-GB" sz="2200" dirty="0">
                <a:hlinkClick r:id="rId5"/>
              </a:rPr>
              <a:t>Dull </a:t>
            </a:r>
            <a:r>
              <a:rPr lang="en-GB" sz="2200" dirty="0" err="1">
                <a:hlinkClick r:id="rId5"/>
              </a:rPr>
              <a:t>Gweithredu</a:t>
            </a:r>
            <a:r>
              <a:rPr lang="en-GB" sz="2200" dirty="0">
                <a:hlinkClick r:id="rId5"/>
              </a:rPr>
              <a:t> </a:t>
            </a:r>
            <a:r>
              <a:rPr lang="en-GB" sz="2200" dirty="0" err="1">
                <a:hlinkClick r:id="rId5"/>
              </a:rPr>
              <a:t>ar</a:t>
            </a:r>
            <a:r>
              <a:rPr lang="en-GB" sz="2200" dirty="0">
                <a:hlinkClick r:id="rId5"/>
              </a:rPr>
              <a:t> sail </a:t>
            </a:r>
            <a:r>
              <a:rPr lang="en-GB" sz="2200" dirty="0" err="1">
                <a:hlinkClick r:id="rId5"/>
              </a:rPr>
              <a:t>Hawliau</a:t>
            </a:r>
            <a:r>
              <a:rPr lang="en-GB" sz="2200" dirty="0">
                <a:hlinkClick r:id="rId5"/>
              </a:rPr>
              <a:t> Plant </a:t>
            </a:r>
            <a:r>
              <a:rPr lang="en-GB" sz="2200" dirty="0" err="1">
                <a:hlinkClick r:id="rId5"/>
              </a:rPr>
              <a:t>tuag</a:t>
            </a:r>
            <a:r>
              <a:rPr lang="en-GB" sz="2200" dirty="0">
                <a:hlinkClick r:id="rId5"/>
              </a:rPr>
              <a:t> at </a:t>
            </a:r>
            <a:r>
              <a:rPr lang="en-GB" sz="2200" dirty="0" err="1">
                <a:hlinkClick r:id="rId5"/>
              </a:rPr>
              <a:t>Anghenion</a:t>
            </a:r>
            <a:r>
              <a:rPr lang="en-GB" sz="2200" dirty="0">
                <a:hlinkClick r:id="rId5"/>
              </a:rPr>
              <a:t> </a:t>
            </a:r>
            <a:r>
              <a:rPr lang="en-GB" sz="2200" dirty="0" err="1">
                <a:hlinkClick r:id="rId5"/>
              </a:rPr>
              <a:t>Dysgu</a:t>
            </a:r>
            <a:r>
              <a:rPr lang="en-GB" sz="2200" dirty="0">
                <a:hlinkClick r:id="rId5"/>
              </a:rPr>
              <a:t> </a:t>
            </a:r>
            <a:r>
              <a:rPr lang="en-GB" sz="2200" dirty="0" err="1">
                <a:hlinkClick r:id="rId5"/>
              </a:rPr>
              <a:t>Ychwanegol</a:t>
            </a:r>
            <a:r>
              <a:rPr lang="en-GB" sz="2200" dirty="0">
                <a:hlinkClick r:id="rId5"/>
              </a:rPr>
              <a:t> - Children’s Commissioner for Wales</a:t>
            </a:r>
            <a:r>
              <a:rPr lang="en-GB" sz="2200" dirty="0"/>
              <a:t> (</a:t>
            </a:r>
            <a:r>
              <a:rPr lang="cy-GB" sz="2200" dirty="0"/>
              <a:t>Cyrchwyd 29.06.2026)</a:t>
            </a:r>
            <a:endParaRPr lang="en-GB" sz="2200" i="1" dirty="0"/>
          </a:p>
          <a:p>
            <a:pPr marL="0" indent="0">
              <a:buNone/>
            </a:pPr>
            <a:r>
              <a:rPr lang="en-GB" sz="2200" dirty="0" err="1"/>
              <a:t>Llywodraeth</a:t>
            </a:r>
            <a:r>
              <a:rPr lang="en-GB" sz="2200" dirty="0"/>
              <a:t> Cymru (2021) </a:t>
            </a:r>
            <a:r>
              <a:rPr lang="en-GB" sz="2200" i="1" dirty="0"/>
              <a:t>Y Cod </a:t>
            </a:r>
            <a:r>
              <a:rPr lang="en-GB" sz="2200" i="1" dirty="0" err="1"/>
              <a:t>Anghenion</a:t>
            </a:r>
            <a:r>
              <a:rPr lang="en-GB" sz="2200" i="1" dirty="0"/>
              <a:t> </a:t>
            </a:r>
            <a:r>
              <a:rPr lang="en-GB" sz="2200" i="1" dirty="0" err="1"/>
              <a:t>Dysgu</a:t>
            </a:r>
            <a:r>
              <a:rPr lang="en-GB" sz="2200" i="1" dirty="0"/>
              <a:t> </a:t>
            </a:r>
            <a:r>
              <a:rPr lang="en-GB" sz="2200" i="1" dirty="0" err="1"/>
              <a:t>Ychwanegol</a:t>
            </a:r>
            <a:r>
              <a:rPr lang="en-GB" sz="2200" i="1" dirty="0"/>
              <a:t>. </a:t>
            </a:r>
            <a:r>
              <a:rPr lang="en-GB" sz="2200" dirty="0" err="1"/>
              <a:t>Ar</a:t>
            </a:r>
            <a:r>
              <a:rPr lang="en-GB" sz="2200" dirty="0"/>
              <a:t> </a:t>
            </a:r>
            <a:r>
              <a:rPr lang="en-GB" sz="2200" dirty="0" err="1"/>
              <a:t>gael</a:t>
            </a:r>
            <a:r>
              <a:rPr lang="en-GB" sz="2200" dirty="0"/>
              <a:t> </a:t>
            </a:r>
            <a:r>
              <a:rPr lang="en-GB" sz="2200" dirty="0" err="1"/>
              <a:t>yn</a:t>
            </a:r>
            <a:r>
              <a:rPr lang="en-GB" sz="2200" dirty="0"/>
              <a:t> </a:t>
            </a:r>
            <a:r>
              <a:rPr lang="en-GB" sz="2200" dirty="0">
                <a:hlinkClick r:id="rId6"/>
              </a:rPr>
              <a:t>Y cod </a:t>
            </a:r>
            <a:r>
              <a:rPr lang="en-GB" sz="2200" dirty="0" err="1">
                <a:hlinkClick r:id="rId6"/>
              </a:rPr>
              <a:t>anghenion</a:t>
            </a:r>
            <a:r>
              <a:rPr lang="en-GB" sz="2200" dirty="0">
                <a:hlinkClick r:id="rId6"/>
              </a:rPr>
              <a:t> </a:t>
            </a:r>
            <a:r>
              <a:rPr lang="en-GB" sz="2200" dirty="0" err="1">
                <a:hlinkClick r:id="rId6"/>
              </a:rPr>
              <a:t>dysgu</a:t>
            </a:r>
            <a:r>
              <a:rPr lang="en-GB" sz="2200" dirty="0">
                <a:hlinkClick r:id="rId6"/>
              </a:rPr>
              <a:t> </a:t>
            </a:r>
            <a:r>
              <a:rPr lang="en-GB" sz="2200" dirty="0" err="1">
                <a:hlinkClick r:id="rId6"/>
              </a:rPr>
              <a:t>ychwanegol</a:t>
            </a:r>
            <a:r>
              <a:rPr lang="en-GB" sz="2200" dirty="0">
                <a:hlinkClick r:id="rId6"/>
              </a:rPr>
              <a:t> | LLYW.CYMRU</a:t>
            </a:r>
            <a:r>
              <a:rPr lang="en-GB" sz="2200" dirty="0"/>
              <a:t> (</a:t>
            </a:r>
            <a:r>
              <a:rPr lang="cy-GB" sz="2200" dirty="0"/>
              <a:t>Cyrchwyd 29.06.2026)</a:t>
            </a:r>
          </a:p>
          <a:p>
            <a:pPr marL="0" indent="0">
              <a:buNone/>
            </a:pPr>
            <a:r>
              <a:rPr lang="cy-GB" sz="2200" dirty="0"/>
              <a:t>Llywodraeth Cymru (</a:t>
            </a:r>
            <a:r>
              <a:rPr lang="cy-GB" sz="2100" dirty="0"/>
              <a:t>2021) </a:t>
            </a:r>
            <a:r>
              <a:rPr lang="en-GB" sz="2100" i="1" dirty="0" err="1"/>
              <a:t>Rheoliadau</a:t>
            </a:r>
            <a:r>
              <a:rPr lang="en-GB" sz="2100" i="1" dirty="0"/>
              <a:t> </a:t>
            </a:r>
            <a:r>
              <a:rPr lang="en-GB" sz="2100" i="1" dirty="0" err="1"/>
              <a:t>Deddf</a:t>
            </a:r>
            <a:r>
              <a:rPr lang="en-GB" sz="2100" i="1" dirty="0"/>
              <a:t> </a:t>
            </a:r>
            <a:r>
              <a:rPr lang="en-GB" sz="2100" i="1" dirty="0" err="1"/>
              <a:t>Cydraddoldeb</a:t>
            </a:r>
            <a:r>
              <a:rPr lang="en-GB" sz="2100" i="1" dirty="0"/>
              <a:t> 2010 (</a:t>
            </a:r>
            <a:r>
              <a:rPr lang="en-GB" sz="2100" i="1" dirty="0" err="1"/>
              <a:t>Disgyblion</a:t>
            </a:r>
            <a:r>
              <a:rPr lang="en-GB" sz="2100" i="1" dirty="0"/>
              <a:t> Ysgol </a:t>
            </a:r>
            <a:r>
              <a:rPr lang="en-GB" sz="2100" i="1" dirty="0" err="1"/>
              <a:t>Anabl</a:t>
            </a:r>
            <a:r>
              <a:rPr lang="en-GB" sz="2100" i="1" dirty="0"/>
              <a:t>) (Cymru) 2021. </a:t>
            </a:r>
            <a:r>
              <a:rPr lang="en-GB" sz="2100" dirty="0" err="1"/>
              <a:t>Ar</a:t>
            </a:r>
            <a:r>
              <a:rPr lang="en-GB" sz="2100" dirty="0"/>
              <a:t> </a:t>
            </a:r>
            <a:r>
              <a:rPr lang="en-GB" sz="2100" dirty="0" err="1"/>
              <a:t>gael</a:t>
            </a:r>
            <a:r>
              <a:rPr lang="en-GB" sz="2100" dirty="0"/>
              <a:t> </a:t>
            </a:r>
            <a:r>
              <a:rPr lang="en-GB" sz="2100" dirty="0" err="1"/>
              <a:t>yn</a:t>
            </a:r>
            <a:r>
              <a:rPr lang="en-GB" sz="2100" dirty="0"/>
              <a:t> </a:t>
            </a:r>
            <a:r>
              <a:rPr lang="en-GB" sz="2100" dirty="0" err="1">
                <a:hlinkClick r:id="rId7"/>
              </a:rPr>
              <a:t>Rheoliadau</a:t>
            </a:r>
            <a:r>
              <a:rPr lang="en-GB" sz="2100" dirty="0">
                <a:hlinkClick r:id="rId7"/>
              </a:rPr>
              <a:t> </a:t>
            </a:r>
            <a:r>
              <a:rPr lang="en-GB" sz="2100" dirty="0" err="1">
                <a:hlinkClick r:id="rId7"/>
              </a:rPr>
              <a:t>Deddf</a:t>
            </a:r>
            <a:r>
              <a:rPr lang="en-GB" sz="2100" dirty="0">
                <a:hlinkClick r:id="rId7"/>
              </a:rPr>
              <a:t> </a:t>
            </a:r>
            <a:r>
              <a:rPr lang="en-GB" sz="2100" dirty="0" err="1">
                <a:hlinkClick r:id="rId7"/>
              </a:rPr>
              <a:t>Cydraddoldeb</a:t>
            </a:r>
            <a:r>
              <a:rPr lang="en-GB" sz="2100" dirty="0">
                <a:hlinkClick r:id="rId7"/>
              </a:rPr>
              <a:t> 2010 (</a:t>
            </a:r>
            <a:r>
              <a:rPr lang="en-GB" sz="2100" dirty="0" err="1">
                <a:hlinkClick r:id="rId7"/>
              </a:rPr>
              <a:t>Disgyblion</a:t>
            </a:r>
            <a:r>
              <a:rPr lang="en-GB" sz="2100" dirty="0">
                <a:hlinkClick r:id="rId7"/>
              </a:rPr>
              <a:t> Ysgol </a:t>
            </a:r>
            <a:r>
              <a:rPr lang="en-GB" sz="2100" dirty="0" err="1">
                <a:hlinkClick r:id="rId7"/>
              </a:rPr>
              <a:t>Anabl</a:t>
            </a:r>
            <a:r>
              <a:rPr lang="en-GB" sz="2100" dirty="0">
                <a:hlinkClick r:id="rId7"/>
              </a:rPr>
              <a:t>) (Cymru) 2021 | LLYW.CYMRU</a:t>
            </a:r>
            <a:r>
              <a:rPr lang="en-GB" sz="2100" dirty="0"/>
              <a:t> (</a:t>
            </a:r>
            <a:r>
              <a:rPr lang="en-GB" sz="2100" dirty="0" err="1"/>
              <a:t>Cyrchwyd</a:t>
            </a:r>
            <a:r>
              <a:rPr lang="en-GB" sz="2100" dirty="0"/>
              <a:t> 29.06.2026)</a:t>
            </a:r>
            <a:endParaRPr lang="cy-GB" sz="2200" dirty="0"/>
          </a:p>
          <a:p>
            <a:pPr marL="0" indent="0">
              <a:buNone/>
            </a:pPr>
            <a:r>
              <a:rPr lang="cy-GB" sz="2200" dirty="0"/>
              <a:t>UNICEF (2017) </a:t>
            </a:r>
            <a:r>
              <a:rPr lang="cy-GB" sz="2200" i="1" dirty="0" err="1"/>
              <a:t>Inclusive</a:t>
            </a:r>
            <a:r>
              <a:rPr lang="cy-GB" sz="2200" i="1" dirty="0"/>
              <a:t> </a:t>
            </a:r>
            <a:r>
              <a:rPr lang="cy-GB" sz="2200" i="1" dirty="0" err="1"/>
              <a:t>Education</a:t>
            </a:r>
            <a:r>
              <a:rPr lang="cy-GB" sz="2200" i="1" dirty="0"/>
              <a:t>. </a:t>
            </a:r>
            <a:r>
              <a:rPr lang="cy-GB" sz="2200" dirty="0"/>
              <a:t>Ar gael yn/</a:t>
            </a:r>
            <a:r>
              <a:rPr lang="cy-GB" sz="2200" dirty="0" err="1"/>
              <a:t>Available</a:t>
            </a:r>
            <a:r>
              <a:rPr lang="cy-GB" sz="2200" dirty="0"/>
              <a:t> at </a:t>
            </a:r>
            <a:r>
              <a:rPr lang="en-GB" sz="2200" dirty="0">
                <a:hlinkClick r:id="rId8"/>
              </a:rPr>
              <a:t>Inclusive Education - Understanding Article 24 of the Convention on the Rights of Persons with Disabilities</a:t>
            </a:r>
            <a:r>
              <a:rPr lang="en-GB" sz="2200" dirty="0"/>
              <a:t> (</a:t>
            </a:r>
            <a:r>
              <a:rPr lang="cy-GB" sz="2200" dirty="0"/>
              <a:t>Cyrchwyd /</a:t>
            </a:r>
            <a:r>
              <a:rPr lang="en-GB" sz="2200" dirty="0"/>
              <a:t>Accessed 29.06.2026)</a:t>
            </a:r>
            <a:endParaRPr lang="cy-GB" sz="2200" i="1" dirty="0"/>
          </a:p>
          <a:p>
            <a:pPr marL="0" indent="0">
              <a:buNone/>
            </a:pPr>
            <a:r>
              <a:rPr lang="en-GB" sz="2200" dirty="0"/>
              <a:t>Vale of Glamorgan (2021) </a:t>
            </a:r>
            <a:r>
              <a:rPr lang="en-GB" sz="2200" i="1" dirty="0"/>
              <a:t>Inclusion for all: Meeting the needs of children in Early Years’ settings. </a:t>
            </a:r>
            <a:r>
              <a:rPr lang="en-GB" sz="2200" dirty="0"/>
              <a:t>Available at </a:t>
            </a:r>
            <a:r>
              <a:rPr lang="en-GB" sz="2200" dirty="0">
                <a:hlinkClick r:id="rId9"/>
              </a:rPr>
              <a:t>early-years-good-practice-guide-inclusion-for-all-</a:t>
            </a:r>
            <a:r>
              <a:rPr lang="en-GB" sz="2200" dirty="0" err="1">
                <a:hlinkClick r:id="rId9"/>
              </a:rPr>
              <a:t>eng</a:t>
            </a:r>
            <a:r>
              <a:rPr lang="en-GB" sz="2200" dirty="0"/>
              <a:t> (</a:t>
            </a:r>
            <a:r>
              <a:rPr lang="cy-GB" sz="2200" dirty="0"/>
              <a:t>Cyrchwyd/ </a:t>
            </a:r>
            <a:r>
              <a:rPr lang="cy-GB" sz="2200" dirty="0" err="1"/>
              <a:t>Accessed</a:t>
            </a:r>
            <a:r>
              <a:rPr lang="cy-GB" sz="2200" dirty="0"/>
              <a:t> 29.06.2026)</a:t>
            </a:r>
            <a:endParaRPr lang="en-GB" sz="2200" dirty="0"/>
          </a:p>
          <a:p>
            <a:pPr marL="0" indent="0">
              <a:buNone/>
            </a:pPr>
            <a:r>
              <a:rPr lang="en-GB" sz="2200" dirty="0"/>
              <a:t>Welsh Government (2009</a:t>
            </a:r>
            <a:r>
              <a:rPr lang="en-GB" sz="2200" i="1" dirty="0"/>
              <a:t>) Children with Additional Learning Needs: Guide to the Law</a:t>
            </a:r>
            <a:r>
              <a:rPr lang="en-GB" sz="2200" dirty="0"/>
              <a:t>. Available at </a:t>
            </a:r>
            <a:r>
              <a:rPr lang="en-GB" sz="2200" dirty="0">
                <a:hlinkClick r:id="rId10"/>
              </a:rPr>
              <a:t>Microsoft Word - 13 Children with Additional Learning Needs</a:t>
            </a:r>
            <a:r>
              <a:rPr lang="en-GB" sz="2200" dirty="0"/>
              <a:t> (</a:t>
            </a:r>
            <a:r>
              <a:rPr lang="cy-GB" sz="2200" dirty="0"/>
              <a:t>Cyrchwyd /</a:t>
            </a:r>
            <a:r>
              <a:rPr lang="en-GB" sz="2200" dirty="0"/>
              <a:t>Accessed 29.06.2026)</a:t>
            </a:r>
          </a:p>
          <a:p>
            <a:pPr marL="0" indent="0">
              <a:buNone/>
            </a:pPr>
            <a:r>
              <a:rPr lang="en-GB" sz="2200" dirty="0"/>
              <a:t>Welsh Government (2021) </a:t>
            </a:r>
            <a:r>
              <a:rPr lang="en-GB" sz="2200" i="1" dirty="0"/>
              <a:t>The Additional Learning Needs Code for Wales</a:t>
            </a:r>
            <a:r>
              <a:rPr lang="en-GB" sz="2200" dirty="0"/>
              <a:t>. Available at </a:t>
            </a:r>
            <a:r>
              <a:rPr lang="en-GB" sz="2200" dirty="0">
                <a:hlinkClick r:id="rId11"/>
              </a:rPr>
              <a:t>The additional learning needs code | GOV.WALES</a:t>
            </a:r>
            <a:r>
              <a:rPr lang="en-GB" sz="2200" dirty="0"/>
              <a:t> (Accessed on 29/06.2026)</a:t>
            </a:r>
          </a:p>
          <a:p>
            <a:pPr marL="0" indent="0">
              <a:buNone/>
            </a:pPr>
            <a:r>
              <a:rPr lang="en-GB" sz="2200" dirty="0"/>
              <a:t>Welsh Government (2021) </a:t>
            </a:r>
            <a:r>
              <a:rPr lang="en-GB" sz="2200" i="1" dirty="0"/>
              <a:t>The Equality Act 2010 (Disabled School Pupils) (Wales) Regulations 2021. </a:t>
            </a:r>
            <a:r>
              <a:rPr lang="en-GB" sz="2200" dirty="0"/>
              <a:t>Available at </a:t>
            </a:r>
            <a:r>
              <a:rPr lang="en-GB" sz="2200" u="sng" dirty="0">
                <a:hlinkClick r:id="rId12"/>
              </a:rPr>
              <a:t>The Equality Act 2010 (Disabled School Pupils) (Wales) Regulations 2021 | GOV.WALES</a:t>
            </a:r>
            <a:r>
              <a:rPr lang="en-GB" sz="2200" u="sng" dirty="0"/>
              <a:t> </a:t>
            </a:r>
            <a:r>
              <a:rPr lang="en-GB" sz="2200" dirty="0"/>
              <a:t>(Accessed 29.06.2026)</a:t>
            </a:r>
          </a:p>
          <a:p>
            <a:pPr marL="0" indent="0">
              <a:buNone/>
            </a:pPr>
            <a:endParaRPr lang="en-GB" dirty="0"/>
          </a:p>
        </p:txBody>
      </p:sp>
    </p:spTree>
    <p:extLst>
      <p:ext uri="{BB962C8B-B14F-4D97-AF65-F5344CB8AC3E}">
        <p14:creationId xmlns:p14="http://schemas.microsoft.com/office/powerpoint/2010/main" val="2957419809"/>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2440</Words>
  <Application>Microsoft Office PowerPoint</Application>
  <PresentationFormat>Widescreen</PresentationFormat>
  <Paragraphs>251</Paragraphs>
  <Slides>22</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Arial</vt:lpstr>
      <vt:lpstr>Calibri</vt:lpstr>
      <vt:lpstr>Calibri Light</vt:lpstr>
      <vt:lpstr>Times New Roman</vt:lpstr>
      <vt:lpstr>UWTSD Holding Page</vt:lpstr>
      <vt:lpstr>Accessible 2</vt:lpstr>
      <vt:lpstr>ECIE4017C </vt:lpstr>
      <vt:lpstr>PowerPoint Presentation</vt:lpstr>
      <vt:lpstr> Deilliannau Dysgu Learning Outcomes </vt:lpstr>
      <vt:lpstr>Aseiniad Assignment</vt:lpstr>
      <vt:lpstr>PowerPoint Presentation</vt:lpstr>
      <vt:lpstr>PowerPoint Presentation</vt:lpstr>
      <vt:lpstr>Templed Portffolio   Portfolio Template</vt:lpstr>
      <vt:lpstr>Felly, beth mae’r modwl hwn yn ymwneud ag ef? So, what is this module about?</vt:lpstr>
      <vt:lpstr>Diffiniad o ADY / Definition of ALN</vt:lpstr>
      <vt:lpstr>  Mae disgyblion yn fwy tebygol o fod ag angen dysgu ychwanegol (ADY) os ydynt yn perthyn i grŵp agored i niwed, e.e. yn cynnwys  </vt:lpstr>
      <vt:lpstr> Pupils are more likely to have additional learning need (ALN) if they belong to a vulnerable group, e.g. if </vt:lpstr>
      <vt:lpstr> Mae 4 maes cyffredinol o angen: </vt:lpstr>
      <vt:lpstr>There are 4 broad areas of need:</vt:lpstr>
      <vt:lpstr>Anghenion Dysgu Ychwanegol  Additional Learning Needs</vt:lpstr>
      <vt:lpstr>   Cod ADY Cymru ALN Code of Practice Wales</vt:lpstr>
      <vt:lpstr>Cynhwysiad Inclusion            </vt:lpstr>
      <vt:lpstr>Arfer da wrth gefnogi dysgwyr ag AAA Good practice in supporting learners with ALN </vt:lpstr>
      <vt:lpstr> Tasg: Nodi sut y gallai'r damcaniaethau allweddol hyn gysylltu â chefnogi dysgwyr gyda rhywfaint o ADY penodol Task: Identify how these key theories could link to supporting learners with some specific ALN</vt:lpstr>
      <vt:lpstr>PowerPoint Presentation</vt:lpstr>
      <vt:lpstr>PowerPoint Presentation</vt:lpstr>
      <vt:lpstr>Enghraifft o arfer da gan fyfyriwr blaenorol An example of good practice from a previous student</vt:lpstr>
      <vt:lpstr>Cyfeiriadau  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Sue Ainsworth</cp:lastModifiedBy>
  <cp:revision>12</cp:revision>
  <dcterms:created xsi:type="dcterms:W3CDTF">2022-06-22T10:03:12Z</dcterms:created>
  <dcterms:modified xsi:type="dcterms:W3CDTF">2026-08-26T05:27:48Z</dcterms:modified>
</cp:coreProperties>
</file>