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E3BAA0-7AC6-4C4C-9A0B-51D2FD1AB59D}" v="1" dt="2023-05-05T19:16:01.186"/>
    <p1510:client id="{BF01F471-CCB0-4671-97DE-2CF6E452F4B3}" v="20" dt="2023-05-05T19:11:40.3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2" d="100"/>
          <a:sy n="82" d="100"/>
        </p:scale>
        <p:origin x="56" y="1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ksandar Chimshirov" userId="93192f38f3532566" providerId="LiveId" clId="{174D8E24-B033-4F2D-B560-6EFFB19475FB}"/>
    <pc:docChg chg="undo redo custSel modSld">
      <pc:chgData name="Aleksandar Chimshirov" userId="93192f38f3532566" providerId="LiveId" clId="{174D8E24-B033-4F2D-B560-6EFFB19475FB}" dt="2023-05-06T06:41:54.357" v="4"/>
      <pc:docMkLst>
        <pc:docMk/>
      </pc:docMkLst>
      <pc:sldChg chg="modSp mod">
        <pc:chgData name="Aleksandar Chimshirov" userId="93192f38f3532566" providerId="LiveId" clId="{174D8E24-B033-4F2D-B560-6EFFB19475FB}" dt="2023-05-06T06:41:54.357" v="4"/>
        <pc:sldMkLst>
          <pc:docMk/>
          <pc:sldMk cId="2988476414" sldId="256"/>
        </pc:sldMkLst>
        <pc:spChg chg="mod">
          <ac:chgData name="Aleksandar Chimshirov" userId="93192f38f3532566" providerId="LiveId" clId="{174D8E24-B033-4F2D-B560-6EFFB19475FB}" dt="2023-05-06T06:41:54.357" v="4"/>
          <ac:spMkLst>
            <pc:docMk/>
            <pc:sldMk cId="2988476414" sldId="256"/>
            <ac:spMk id="3" creationId="{A024F075-C539-4675-B0CF-FD030CFFF7A2}"/>
          </ac:spMkLst>
        </pc:spChg>
      </pc:sldChg>
    </pc:docChg>
  </pc:docChgLst>
  <pc:docChgLst>
    <pc:chgData name="Denislava Dimitrova" userId="525151d84f4441e7" providerId="LiveId" clId="{94E3BAA0-7AC6-4C4C-9A0B-51D2FD1AB59D}"/>
    <pc:docChg chg="modSld">
      <pc:chgData name="Denislava Dimitrova" userId="525151d84f4441e7" providerId="LiveId" clId="{94E3BAA0-7AC6-4C4C-9A0B-51D2FD1AB59D}" dt="2023-05-05T19:15:10.972" v="7" actId="20577"/>
      <pc:docMkLst>
        <pc:docMk/>
      </pc:docMkLst>
      <pc:sldChg chg="modSp mod">
        <pc:chgData name="Denislava Dimitrova" userId="525151d84f4441e7" providerId="LiveId" clId="{94E3BAA0-7AC6-4C4C-9A0B-51D2FD1AB59D}" dt="2023-05-05T19:15:10.972" v="7" actId="20577"/>
        <pc:sldMkLst>
          <pc:docMk/>
          <pc:sldMk cId="2988476414" sldId="256"/>
        </pc:sldMkLst>
        <pc:spChg chg="mod">
          <ac:chgData name="Denislava Dimitrova" userId="525151d84f4441e7" providerId="LiveId" clId="{94E3BAA0-7AC6-4C4C-9A0B-51D2FD1AB59D}" dt="2023-05-05T19:15:10.972" v="7" actId="20577"/>
          <ac:spMkLst>
            <pc:docMk/>
            <pc:sldMk cId="2988476414" sldId="256"/>
            <ac:spMk id="3" creationId="{A024F075-C539-4675-B0CF-FD030CFFF7A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9F56FA-0CCF-409C-B75D-4A6166E8F95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6B93C91-5652-4A6E-B58C-DC8049F24735}">
      <dgm:prSet/>
      <dgm:spPr/>
      <dgm:t>
        <a:bodyPr/>
        <a:lstStyle/>
        <a:p>
          <a:pPr>
            <a:lnSpc>
              <a:spcPct val="100000"/>
            </a:lnSpc>
          </a:pPr>
          <a:r>
            <a:rPr lang="en-GB" dirty="0">
              <a:latin typeface="Times New Roman" panose="02020603050405020304" pitchFamily="18" charset="0"/>
              <a:cs typeface="Times New Roman" panose="02020603050405020304" pitchFamily="18" charset="0"/>
            </a:rPr>
            <a:t>The aim of this presentation was to identify the key opportunities and challenges that are present in India where Aston Martin aims to entry during the following months.</a:t>
          </a:r>
          <a:endParaRPr lang="en-US" dirty="0">
            <a:latin typeface="Times New Roman" panose="02020603050405020304" pitchFamily="18" charset="0"/>
            <a:cs typeface="Times New Roman" panose="02020603050405020304" pitchFamily="18" charset="0"/>
          </a:endParaRPr>
        </a:p>
      </dgm:t>
    </dgm:pt>
    <dgm:pt modelId="{05D3FC77-70A9-4393-A134-9F9025C57DF6}" type="parTrans" cxnId="{36722DD3-441C-4204-8F2D-18E41199AA1C}">
      <dgm:prSet/>
      <dgm:spPr/>
      <dgm:t>
        <a:bodyPr/>
        <a:lstStyle/>
        <a:p>
          <a:endParaRPr lang="en-US"/>
        </a:p>
      </dgm:t>
    </dgm:pt>
    <dgm:pt modelId="{9E20845E-E8E3-4D6E-AA10-98872B08F7F0}" type="sibTrans" cxnId="{36722DD3-441C-4204-8F2D-18E41199AA1C}">
      <dgm:prSet/>
      <dgm:spPr/>
      <dgm:t>
        <a:bodyPr/>
        <a:lstStyle/>
        <a:p>
          <a:endParaRPr lang="en-US"/>
        </a:p>
      </dgm:t>
    </dgm:pt>
    <dgm:pt modelId="{E080F87D-1830-4708-8DCF-48846AF7EE75}">
      <dgm:prSet/>
      <dgm:spPr/>
      <dgm:t>
        <a:bodyPr/>
        <a:lstStyle/>
        <a:p>
          <a:pPr>
            <a:lnSpc>
              <a:spcPct val="100000"/>
            </a:lnSpc>
          </a:pPr>
          <a:r>
            <a:rPr lang="en-GB" dirty="0">
              <a:latin typeface="Times New Roman" panose="02020603050405020304" pitchFamily="18" charset="0"/>
              <a:cs typeface="Times New Roman" panose="02020603050405020304" pitchFamily="18" charset="0"/>
            </a:rPr>
            <a:t>The key opportunities for Aston Martin are: growing market value, growing market volume, fast-growing and dynamic market and growing demand for luxury cars. </a:t>
          </a:r>
          <a:endParaRPr lang="en-US" dirty="0">
            <a:latin typeface="Times New Roman" panose="02020603050405020304" pitchFamily="18" charset="0"/>
            <a:cs typeface="Times New Roman" panose="02020603050405020304" pitchFamily="18" charset="0"/>
          </a:endParaRPr>
        </a:p>
      </dgm:t>
    </dgm:pt>
    <dgm:pt modelId="{BE8821E7-32A6-4475-A674-D9AA82B38248}" type="parTrans" cxnId="{2040C09F-A015-47C8-A00C-C4A9B4AAD55F}">
      <dgm:prSet/>
      <dgm:spPr/>
      <dgm:t>
        <a:bodyPr/>
        <a:lstStyle/>
        <a:p>
          <a:endParaRPr lang="en-US"/>
        </a:p>
      </dgm:t>
    </dgm:pt>
    <dgm:pt modelId="{AA463CF3-2B6E-40B0-9D26-6F6F85CAF4D7}" type="sibTrans" cxnId="{2040C09F-A015-47C8-A00C-C4A9B4AAD55F}">
      <dgm:prSet/>
      <dgm:spPr/>
      <dgm:t>
        <a:bodyPr/>
        <a:lstStyle/>
        <a:p>
          <a:endParaRPr lang="en-US"/>
        </a:p>
      </dgm:t>
    </dgm:pt>
    <dgm:pt modelId="{301BDA97-71E0-4819-A8BB-482B856A940F}">
      <dgm:prSet/>
      <dgm:spPr/>
      <dgm:t>
        <a:bodyPr/>
        <a:lstStyle/>
        <a:p>
          <a:pPr>
            <a:lnSpc>
              <a:spcPct val="100000"/>
            </a:lnSpc>
          </a:pPr>
          <a:r>
            <a:rPr lang="en-GB" dirty="0">
              <a:latin typeface="Times New Roman" panose="02020603050405020304" pitchFamily="18" charset="0"/>
              <a:cs typeface="Times New Roman" panose="02020603050405020304" pitchFamily="18" charset="0"/>
            </a:rPr>
            <a:t>The key challenges for Aston Martin are: high competition, cultural differences, Infrastructure and High Import Tariffs. </a:t>
          </a:r>
          <a:endParaRPr lang="en-US" dirty="0">
            <a:latin typeface="Times New Roman" panose="02020603050405020304" pitchFamily="18" charset="0"/>
            <a:cs typeface="Times New Roman" panose="02020603050405020304" pitchFamily="18" charset="0"/>
          </a:endParaRPr>
        </a:p>
      </dgm:t>
    </dgm:pt>
    <dgm:pt modelId="{5D6C5227-7AF4-4267-8FCA-D3D13A806E63}" type="parTrans" cxnId="{B747C132-DBAC-4BDB-81B2-450C4E6ADA6F}">
      <dgm:prSet/>
      <dgm:spPr/>
      <dgm:t>
        <a:bodyPr/>
        <a:lstStyle/>
        <a:p>
          <a:endParaRPr lang="en-US"/>
        </a:p>
      </dgm:t>
    </dgm:pt>
    <dgm:pt modelId="{8032E6ED-FC76-437E-8C8C-7927AD296050}" type="sibTrans" cxnId="{B747C132-DBAC-4BDB-81B2-450C4E6ADA6F}">
      <dgm:prSet/>
      <dgm:spPr/>
      <dgm:t>
        <a:bodyPr/>
        <a:lstStyle/>
        <a:p>
          <a:endParaRPr lang="en-US"/>
        </a:p>
      </dgm:t>
    </dgm:pt>
    <dgm:pt modelId="{2F16FD1F-0F08-4456-B400-3D8030B56979}" type="pres">
      <dgm:prSet presAssocID="{0A9F56FA-0CCF-409C-B75D-4A6166E8F954}" presName="root" presStyleCnt="0">
        <dgm:presLayoutVars>
          <dgm:dir/>
          <dgm:resizeHandles val="exact"/>
        </dgm:presLayoutVars>
      </dgm:prSet>
      <dgm:spPr/>
    </dgm:pt>
    <dgm:pt modelId="{F3E40D93-CEB7-4331-8EF4-C38BF994BE86}" type="pres">
      <dgm:prSet presAssocID="{F6B93C91-5652-4A6E-B58C-DC8049F24735}" presName="compNode" presStyleCnt="0"/>
      <dgm:spPr/>
    </dgm:pt>
    <dgm:pt modelId="{FFB1B895-6C29-498C-9F26-9662344AE779}" type="pres">
      <dgm:prSet presAssocID="{F6B93C91-5652-4A6E-B58C-DC8049F24735}" presName="bgRect" presStyleLbl="bgShp" presStyleIdx="0" presStyleCnt="3"/>
      <dgm:spPr/>
    </dgm:pt>
    <dgm:pt modelId="{620559C6-A733-4472-81AF-DB76DBE6A2D3}" type="pres">
      <dgm:prSet presAssocID="{F6B93C91-5652-4A6E-B58C-DC8049F247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0D95670C-36D5-45F2-8035-50BB521B7B15}" type="pres">
      <dgm:prSet presAssocID="{F6B93C91-5652-4A6E-B58C-DC8049F24735}" presName="spaceRect" presStyleCnt="0"/>
      <dgm:spPr/>
    </dgm:pt>
    <dgm:pt modelId="{2B09305D-7EB6-40A2-A307-101558DB20F2}" type="pres">
      <dgm:prSet presAssocID="{F6B93C91-5652-4A6E-B58C-DC8049F24735}" presName="parTx" presStyleLbl="revTx" presStyleIdx="0" presStyleCnt="3">
        <dgm:presLayoutVars>
          <dgm:chMax val="0"/>
          <dgm:chPref val="0"/>
        </dgm:presLayoutVars>
      </dgm:prSet>
      <dgm:spPr/>
    </dgm:pt>
    <dgm:pt modelId="{C04E6703-09AA-40D4-B3EF-0353158D141D}" type="pres">
      <dgm:prSet presAssocID="{9E20845E-E8E3-4D6E-AA10-98872B08F7F0}" presName="sibTrans" presStyleCnt="0"/>
      <dgm:spPr/>
    </dgm:pt>
    <dgm:pt modelId="{4D617C3A-2895-4702-A36D-2B8CDBCE19B7}" type="pres">
      <dgm:prSet presAssocID="{E080F87D-1830-4708-8DCF-48846AF7EE75}" presName="compNode" presStyleCnt="0"/>
      <dgm:spPr/>
    </dgm:pt>
    <dgm:pt modelId="{241CECD3-2FCD-474E-8556-5E59285BF453}" type="pres">
      <dgm:prSet presAssocID="{E080F87D-1830-4708-8DCF-48846AF7EE75}" presName="bgRect" presStyleLbl="bgShp" presStyleIdx="1" presStyleCnt="3"/>
      <dgm:spPr/>
    </dgm:pt>
    <dgm:pt modelId="{6C9759D8-E013-4374-8E52-FBE343B9A0C7}" type="pres">
      <dgm:prSet presAssocID="{E080F87D-1830-4708-8DCF-48846AF7EE7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BE2C963B-06CD-4B8B-A89E-BB98B810158C}" type="pres">
      <dgm:prSet presAssocID="{E080F87D-1830-4708-8DCF-48846AF7EE75}" presName="spaceRect" presStyleCnt="0"/>
      <dgm:spPr/>
    </dgm:pt>
    <dgm:pt modelId="{95F32AC0-F378-4FD1-B014-189AA072EA3E}" type="pres">
      <dgm:prSet presAssocID="{E080F87D-1830-4708-8DCF-48846AF7EE75}" presName="parTx" presStyleLbl="revTx" presStyleIdx="1" presStyleCnt="3">
        <dgm:presLayoutVars>
          <dgm:chMax val="0"/>
          <dgm:chPref val="0"/>
        </dgm:presLayoutVars>
      </dgm:prSet>
      <dgm:spPr/>
    </dgm:pt>
    <dgm:pt modelId="{B4EB4E10-65A6-4660-961B-3535D320D893}" type="pres">
      <dgm:prSet presAssocID="{AA463CF3-2B6E-40B0-9D26-6F6F85CAF4D7}" presName="sibTrans" presStyleCnt="0"/>
      <dgm:spPr/>
    </dgm:pt>
    <dgm:pt modelId="{CD39A9EB-3FAD-4DB7-BD5B-91D7B8499BAF}" type="pres">
      <dgm:prSet presAssocID="{301BDA97-71E0-4819-A8BB-482B856A940F}" presName="compNode" presStyleCnt="0"/>
      <dgm:spPr/>
    </dgm:pt>
    <dgm:pt modelId="{FC078298-454D-4343-BF4A-C5834FC18D94}" type="pres">
      <dgm:prSet presAssocID="{301BDA97-71E0-4819-A8BB-482B856A940F}" presName="bgRect" presStyleLbl="bgShp" presStyleIdx="2" presStyleCnt="3"/>
      <dgm:spPr/>
    </dgm:pt>
    <dgm:pt modelId="{45EB3FD8-4A74-401E-9CAC-DC6279C817C1}" type="pres">
      <dgm:prSet presAssocID="{301BDA97-71E0-4819-A8BB-482B856A940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B7B05CDD-18F0-4490-B473-ED90360FC7EF}" type="pres">
      <dgm:prSet presAssocID="{301BDA97-71E0-4819-A8BB-482B856A940F}" presName="spaceRect" presStyleCnt="0"/>
      <dgm:spPr/>
    </dgm:pt>
    <dgm:pt modelId="{91DDC2D6-DEA3-42AB-A082-FED77FF57ECB}" type="pres">
      <dgm:prSet presAssocID="{301BDA97-71E0-4819-A8BB-482B856A940F}" presName="parTx" presStyleLbl="revTx" presStyleIdx="2" presStyleCnt="3">
        <dgm:presLayoutVars>
          <dgm:chMax val="0"/>
          <dgm:chPref val="0"/>
        </dgm:presLayoutVars>
      </dgm:prSet>
      <dgm:spPr/>
    </dgm:pt>
  </dgm:ptLst>
  <dgm:cxnLst>
    <dgm:cxn modelId="{B747C132-DBAC-4BDB-81B2-450C4E6ADA6F}" srcId="{0A9F56FA-0CCF-409C-B75D-4A6166E8F954}" destId="{301BDA97-71E0-4819-A8BB-482B856A940F}" srcOrd="2" destOrd="0" parTransId="{5D6C5227-7AF4-4267-8FCA-D3D13A806E63}" sibTransId="{8032E6ED-FC76-437E-8C8C-7927AD296050}"/>
    <dgm:cxn modelId="{D72C8059-B09F-495D-9B62-F977E5A19582}" type="presOf" srcId="{F6B93C91-5652-4A6E-B58C-DC8049F24735}" destId="{2B09305D-7EB6-40A2-A307-101558DB20F2}" srcOrd="0" destOrd="0" presId="urn:microsoft.com/office/officeart/2018/2/layout/IconVerticalSolidList"/>
    <dgm:cxn modelId="{60155B83-85B4-45E8-B362-9D9ED2CD4514}" type="presOf" srcId="{0A9F56FA-0CCF-409C-B75D-4A6166E8F954}" destId="{2F16FD1F-0F08-4456-B400-3D8030B56979}" srcOrd="0" destOrd="0" presId="urn:microsoft.com/office/officeart/2018/2/layout/IconVerticalSolidList"/>
    <dgm:cxn modelId="{2040C09F-A015-47C8-A00C-C4A9B4AAD55F}" srcId="{0A9F56FA-0CCF-409C-B75D-4A6166E8F954}" destId="{E080F87D-1830-4708-8DCF-48846AF7EE75}" srcOrd="1" destOrd="0" parTransId="{BE8821E7-32A6-4475-A674-D9AA82B38248}" sibTransId="{AA463CF3-2B6E-40B0-9D26-6F6F85CAF4D7}"/>
    <dgm:cxn modelId="{E60990BD-A623-4A4F-A0DE-71176E4BE251}" type="presOf" srcId="{E080F87D-1830-4708-8DCF-48846AF7EE75}" destId="{95F32AC0-F378-4FD1-B014-189AA072EA3E}" srcOrd="0" destOrd="0" presId="urn:microsoft.com/office/officeart/2018/2/layout/IconVerticalSolidList"/>
    <dgm:cxn modelId="{36722DD3-441C-4204-8F2D-18E41199AA1C}" srcId="{0A9F56FA-0CCF-409C-B75D-4A6166E8F954}" destId="{F6B93C91-5652-4A6E-B58C-DC8049F24735}" srcOrd="0" destOrd="0" parTransId="{05D3FC77-70A9-4393-A134-9F9025C57DF6}" sibTransId="{9E20845E-E8E3-4D6E-AA10-98872B08F7F0}"/>
    <dgm:cxn modelId="{70CA45FB-0506-4BED-8F0F-28919D44DB14}" type="presOf" srcId="{301BDA97-71E0-4819-A8BB-482B856A940F}" destId="{91DDC2D6-DEA3-42AB-A082-FED77FF57ECB}" srcOrd="0" destOrd="0" presId="urn:microsoft.com/office/officeart/2018/2/layout/IconVerticalSolidList"/>
    <dgm:cxn modelId="{BCBDC926-4B81-423D-B097-53099ADBAE08}" type="presParOf" srcId="{2F16FD1F-0F08-4456-B400-3D8030B56979}" destId="{F3E40D93-CEB7-4331-8EF4-C38BF994BE86}" srcOrd="0" destOrd="0" presId="urn:microsoft.com/office/officeart/2018/2/layout/IconVerticalSolidList"/>
    <dgm:cxn modelId="{44C13443-E504-4C16-9BCC-F0582AE6326E}" type="presParOf" srcId="{F3E40D93-CEB7-4331-8EF4-C38BF994BE86}" destId="{FFB1B895-6C29-498C-9F26-9662344AE779}" srcOrd="0" destOrd="0" presId="urn:microsoft.com/office/officeart/2018/2/layout/IconVerticalSolidList"/>
    <dgm:cxn modelId="{338F95B3-E72D-4924-AA87-24F69EF740E6}" type="presParOf" srcId="{F3E40D93-CEB7-4331-8EF4-C38BF994BE86}" destId="{620559C6-A733-4472-81AF-DB76DBE6A2D3}" srcOrd="1" destOrd="0" presId="urn:microsoft.com/office/officeart/2018/2/layout/IconVerticalSolidList"/>
    <dgm:cxn modelId="{C2F129BA-0A47-46C2-A444-2372D8C2848D}" type="presParOf" srcId="{F3E40D93-CEB7-4331-8EF4-C38BF994BE86}" destId="{0D95670C-36D5-45F2-8035-50BB521B7B15}" srcOrd="2" destOrd="0" presId="urn:microsoft.com/office/officeart/2018/2/layout/IconVerticalSolidList"/>
    <dgm:cxn modelId="{88F37A9A-F6E2-4EC5-80B5-DA473543F564}" type="presParOf" srcId="{F3E40D93-CEB7-4331-8EF4-C38BF994BE86}" destId="{2B09305D-7EB6-40A2-A307-101558DB20F2}" srcOrd="3" destOrd="0" presId="urn:microsoft.com/office/officeart/2018/2/layout/IconVerticalSolidList"/>
    <dgm:cxn modelId="{239A72D4-B315-49B8-B9F2-58E4D3FD0F97}" type="presParOf" srcId="{2F16FD1F-0F08-4456-B400-3D8030B56979}" destId="{C04E6703-09AA-40D4-B3EF-0353158D141D}" srcOrd="1" destOrd="0" presId="urn:microsoft.com/office/officeart/2018/2/layout/IconVerticalSolidList"/>
    <dgm:cxn modelId="{16D970EE-6A61-4FE6-ADE0-AAA616A6B061}" type="presParOf" srcId="{2F16FD1F-0F08-4456-B400-3D8030B56979}" destId="{4D617C3A-2895-4702-A36D-2B8CDBCE19B7}" srcOrd="2" destOrd="0" presId="urn:microsoft.com/office/officeart/2018/2/layout/IconVerticalSolidList"/>
    <dgm:cxn modelId="{47162CC2-3F7C-4858-8244-A300E7CE00B1}" type="presParOf" srcId="{4D617C3A-2895-4702-A36D-2B8CDBCE19B7}" destId="{241CECD3-2FCD-474E-8556-5E59285BF453}" srcOrd="0" destOrd="0" presId="urn:microsoft.com/office/officeart/2018/2/layout/IconVerticalSolidList"/>
    <dgm:cxn modelId="{D452A41E-7E12-450A-BA12-7272809AAD1A}" type="presParOf" srcId="{4D617C3A-2895-4702-A36D-2B8CDBCE19B7}" destId="{6C9759D8-E013-4374-8E52-FBE343B9A0C7}" srcOrd="1" destOrd="0" presId="urn:microsoft.com/office/officeart/2018/2/layout/IconVerticalSolidList"/>
    <dgm:cxn modelId="{19A2B569-2041-4A85-9B52-25B538296EBB}" type="presParOf" srcId="{4D617C3A-2895-4702-A36D-2B8CDBCE19B7}" destId="{BE2C963B-06CD-4B8B-A89E-BB98B810158C}" srcOrd="2" destOrd="0" presId="urn:microsoft.com/office/officeart/2018/2/layout/IconVerticalSolidList"/>
    <dgm:cxn modelId="{9138E7D3-F5C3-4224-AAB4-5B120BBF3C4C}" type="presParOf" srcId="{4D617C3A-2895-4702-A36D-2B8CDBCE19B7}" destId="{95F32AC0-F378-4FD1-B014-189AA072EA3E}" srcOrd="3" destOrd="0" presId="urn:microsoft.com/office/officeart/2018/2/layout/IconVerticalSolidList"/>
    <dgm:cxn modelId="{88DD52BE-0FC1-4468-8799-39412F2E8E51}" type="presParOf" srcId="{2F16FD1F-0F08-4456-B400-3D8030B56979}" destId="{B4EB4E10-65A6-4660-961B-3535D320D893}" srcOrd="3" destOrd="0" presId="urn:microsoft.com/office/officeart/2018/2/layout/IconVerticalSolidList"/>
    <dgm:cxn modelId="{3AA98A9C-99C2-4907-9719-E25291F9FDF3}" type="presParOf" srcId="{2F16FD1F-0F08-4456-B400-3D8030B56979}" destId="{CD39A9EB-3FAD-4DB7-BD5B-91D7B8499BAF}" srcOrd="4" destOrd="0" presId="urn:microsoft.com/office/officeart/2018/2/layout/IconVerticalSolidList"/>
    <dgm:cxn modelId="{68D32486-4DDA-4E17-BBFE-FFBAAC851FC9}" type="presParOf" srcId="{CD39A9EB-3FAD-4DB7-BD5B-91D7B8499BAF}" destId="{FC078298-454D-4343-BF4A-C5834FC18D94}" srcOrd="0" destOrd="0" presId="urn:microsoft.com/office/officeart/2018/2/layout/IconVerticalSolidList"/>
    <dgm:cxn modelId="{71206FFB-C8E4-4CE2-9AFD-B6FF80D61FF0}" type="presParOf" srcId="{CD39A9EB-3FAD-4DB7-BD5B-91D7B8499BAF}" destId="{45EB3FD8-4A74-401E-9CAC-DC6279C817C1}" srcOrd="1" destOrd="0" presId="urn:microsoft.com/office/officeart/2018/2/layout/IconVerticalSolidList"/>
    <dgm:cxn modelId="{3768B1E9-2D39-4CB7-AF84-D9335458CBBB}" type="presParOf" srcId="{CD39A9EB-3FAD-4DB7-BD5B-91D7B8499BAF}" destId="{B7B05CDD-18F0-4490-B473-ED90360FC7EF}" srcOrd="2" destOrd="0" presId="urn:microsoft.com/office/officeart/2018/2/layout/IconVerticalSolidList"/>
    <dgm:cxn modelId="{699CAE16-F608-4870-9598-381FB205F899}" type="presParOf" srcId="{CD39A9EB-3FAD-4DB7-BD5B-91D7B8499BAF}" destId="{91DDC2D6-DEA3-42AB-A082-FED77FF57E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1B895-6C29-498C-9F26-9662344AE779}">
      <dsp:nvSpPr>
        <dsp:cNvPr id="0" name=""/>
        <dsp:cNvSpPr/>
      </dsp:nvSpPr>
      <dsp:spPr>
        <a:xfrm>
          <a:off x="0" y="381"/>
          <a:ext cx="9941318" cy="8925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0559C6-A733-4472-81AF-DB76DBE6A2D3}">
      <dsp:nvSpPr>
        <dsp:cNvPr id="0" name=""/>
        <dsp:cNvSpPr/>
      </dsp:nvSpPr>
      <dsp:spPr>
        <a:xfrm>
          <a:off x="269993" y="201203"/>
          <a:ext cx="490897" cy="4908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9305D-7EB6-40A2-A307-101558DB20F2}">
      <dsp:nvSpPr>
        <dsp:cNvPr id="0" name=""/>
        <dsp:cNvSpPr/>
      </dsp:nvSpPr>
      <dsp:spPr>
        <a:xfrm>
          <a:off x="1030885" y="381"/>
          <a:ext cx="8910433" cy="89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461" tIns="94461" rIns="94461" bIns="94461"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 aim of this presentation was to identify the key opportunities and challenges that are present in India where Aston Martin aims to entry during the following months.</a:t>
          </a:r>
          <a:endParaRPr lang="en-US" sz="2000" kern="1200" dirty="0">
            <a:latin typeface="Times New Roman" panose="02020603050405020304" pitchFamily="18" charset="0"/>
            <a:cs typeface="Times New Roman" panose="02020603050405020304" pitchFamily="18" charset="0"/>
          </a:endParaRPr>
        </a:p>
      </dsp:txBody>
      <dsp:txXfrm>
        <a:off x="1030885" y="381"/>
        <a:ext cx="8910433" cy="892541"/>
      </dsp:txXfrm>
    </dsp:sp>
    <dsp:sp modelId="{241CECD3-2FCD-474E-8556-5E59285BF453}">
      <dsp:nvSpPr>
        <dsp:cNvPr id="0" name=""/>
        <dsp:cNvSpPr/>
      </dsp:nvSpPr>
      <dsp:spPr>
        <a:xfrm>
          <a:off x="0" y="1116058"/>
          <a:ext cx="9941318" cy="8925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759D8-E013-4374-8E52-FBE343B9A0C7}">
      <dsp:nvSpPr>
        <dsp:cNvPr id="0" name=""/>
        <dsp:cNvSpPr/>
      </dsp:nvSpPr>
      <dsp:spPr>
        <a:xfrm>
          <a:off x="269993" y="1316880"/>
          <a:ext cx="490897" cy="4908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F32AC0-F378-4FD1-B014-189AA072EA3E}">
      <dsp:nvSpPr>
        <dsp:cNvPr id="0" name=""/>
        <dsp:cNvSpPr/>
      </dsp:nvSpPr>
      <dsp:spPr>
        <a:xfrm>
          <a:off x="1030885" y="1116058"/>
          <a:ext cx="8910433" cy="89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461" tIns="94461" rIns="94461" bIns="94461"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 key opportunities for Aston Martin are: growing market value, growing market volume, fast-growing and dynamic market and growing demand for luxury cars. </a:t>
          </a:r>
          <a:endParaRPr lang="en-US" sz="2000" kern="1200" dirty="0">
            <a:latin typeface="Times New Roman" panose="02020603050405020304" pitchFamily="18" charset="0"/>
            <a:cs typeface="Times New Roman" panose="02020603050405020304" pitchFamily="18" charset="0"/>
          </a:endParaRPr>
        </a:p>
      </dsp:txBody>
      <dsp:txXfrm>
        <a:off x="1030885" y="1116058"/>
        <a:ext cx="8910433" cy="892541"/>
      </dsp:txXfrm>
    </dsp:sp>
    <dsp:sp modelId="{FC078298-454D-4343-BF4A-C5834FC18D94}">
      <dsp:nvSpPr>
        <dsp:cNvPr id="0" name=""/>
        <dsp:cNvSpPr/>
      </dsp:nvSpPr>
      <dsp:spPr>
        <a:xfrm>
          <a:off x="0" y="2231735"/>
          <a:ext cx="9941318" cy="8925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EB3FD8-4A74-401E-9CAC-DC6279C817C1}">
      <dsp:nvSpPr>
        <dsp:cNvPr id="0" name=""/>
        <dsp:cNvSpPr/>
      </dsp:nvSpPr>
      <dsp:spPr>
        <a:xfrm>
          <a:off x="269993" y="2432556"/>
          <a:ext cx="490897" cy="4908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DC2D6-DEA3-42AB-A082-FED77FF57ECB}">
      <dsp:nvSpPr>
        <dsp:cNvPr id="0" name=""/>
        <dsp:cNvSpPr/>
      </dsp:nvSpPr>
      <dsp:spPr>
        <a:xfrm>
          <a:off x="1030885" y="2231735"/>
          <a:ext cx="8910433" cy="892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461" tIns="94461" rIns="94461" bIns="94461"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The key challenges for Aston Martin are: high competition, cultural differences, Infrastructure and High Import Tariffs. </a:t>
          </a:r>
          <a:endParaRPr lang="en-US" sz="2000" kern="1200" dirty="0">
            <a:latin typeface="Times New Roman" panose="02020603050405020304" pitchFamily="18" charset="0"/>
            <a:cs typeface="Times New Roman" panose="02020603050405020304" pitchFamily="18" charset="0"/>
          </a:endParaRPr>
        </a:p>
      </dsp:txBody>
      <dsp:txXfrm>
        <a:off x="1030885" y="2231735"/>
        <a:ext cx="8910433" cy="8925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3ED89A3-9EB2-42DD-9D12-90305172C498}"/>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en-GB"/>
          </a:p>
        </p:txBody>
      </p:sp>
      <p:sp>
        <p:nvSpPr>
          <p:cNvPr id="3" name="Subtitlu 2">
            <a:extLst>
              <a:ext uri="{FF2B5EF4-FFF2-40B4-BE49-F238E27FC236}">
                <a16:creationId xmlns:a16="http://schemas.microsoft.com/office/drawing/2014/main" id="{B4DDDDBF-6CD3-478F-A2FE-4F5C7289E7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GB"/>
          </a:p>
        </p:txBody>
      </p:sp>
      <p:sp>
        <p:nvSpPr>
          <p:cNvPr id="4" name="Substituent dată 3">
            <a:extLst>
              <a:ext uri="{FF2B5EF4-FFF2-40B4-BE49-F238E27FC236}">
                <a16:creationId xmlns:a16="http://schemas.microsoft.com/office/drawing/2014/main" id="{E0D06D1A-4E9F-4C8C-AAA9-FC5C18A73665}"/>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5" name="Substituent subsol 4">
            <a:extLst>
              <a:ext uri="{FF2B5EF4-FFF2-40B4-BE49-F238E27FC236}">
                <a16:creationId xmlns:a16="http://schemas.microsoft.com/office/drawing/2014/main" id="{68B16C6E-B20E-46D2-860F-FEF5DB020138}"/>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140437AA-D0ED-4CF3-959E-87497323F983}"/>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3363039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6D9EF63-875D-4DD4-A61F-3060B603EC09}"/>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21E11055-AC8D-4DFE-A478-57A6FC03BA92}"/>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52ACE493-C57D-496A-8187-C08C2FD6CD82}"/>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5" name="Substituent subsol 4">
            <a:extLst>
              <a:ext uri="{FF2B5EF4-FFF2-40B4-BE49-F238E27FC236}">
                <a16:creationId xmlns:a16="http://schemas.microsoft.com/office/drawing/2014/main" id="{4955216C-C2CE-4181-801F-2566F64DE136}"/>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25185410-3C5F-4884-866F-4981AAF3E0EE}"/>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3922244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CEC8BE9-324E-430C-B3FA-A9A329EF98F9}"/>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A7F87088-3425-47B7-8EF9-D17A0565E2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A45B519E-B6C7-4259-AD23-783C034515F3}"/>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5" name="Substituent subsol 4">
            <a:extLst>
              <a:ext uri="{FF2B5EF4-FFF2-40B4-BE49-F238E27FC236}">
                <a16:creationId xmlns:a16="http://schemas.microsoft.com/office/drawing/2014/main" id="{5A1A4040-D4A9-48A0-B14C-5301E13BF411}"/>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7EB9FC23-8FDC-4953-8BD3-B5DB3243F39A}"/>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162029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ED4C65C-329A-4273-9CB6-5D834ED2F536}"/>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EEA3A47A-015D-462C-BCEE-DC1D712D3EBC}"/>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conținut 3">
            <a:extLst>
              <a:ext uri="{FF2B5EF4-FFF2-40B4-BE49-F238E27FC236}">
                <a16:creationId xmlns:a16="http://schemas.microsoft.com/office/drawing/2014/main" id="{791426CE-AAFC-4D0F-8E97-3399F6BF8C33}"/>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dată 4">
            <a:extLst>
              <a:ext uri="{FF2B5EF4-FFF2-40B4-BE49-F238E27FC236}">
                <a16:creationId xmlns:a16="http://schemas.microsoft.com/office/drawing/2014/main" id="{B907A211-7FE3-4909-9C54-B275B75DDCB0}"/>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6" name="Substituent subsol 5">
            <a:extLst>
              <a:ext uri="{FF2B5EF4-FFF2-40B4-BE49-F238E27FC236}">
                <a16:creationId xmlns:a16="http://schemas.microsoft.com/office/drawing/2014/main" id="{150DD6A2-F6C0-4B99-B182-6CE69746F8C2}"/>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208370C6-263F-4547-B28D-142E2B0F42F1}"/>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498895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6F7E9DF-28FB-4C0B-8B15-F0DB234589D1}"/>
              </a:ext>
            </a:extLst>
          </p:cNvPr>
          <p:cNvSpPr>
            <a:spLocks noGrp="1"/>
          </p:cNvSpPr>
          <p:nvPr>
            <p:ph type="title"/>
          </p:nvPr>
        </p:nvSpPr>
        <p:spPr>
          <a:xfrm>
            <a:off x="839788" y="365125"/>
            <a:ext cx="10515600" cy="1325563"/>
          </a:xfrm>
        </p:spPr>
        <p:txBody>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69588748-02C5-425B-B68C-B3838D8703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C216E640-6DD0-474B-8A3D-D1B724D62921}"/>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text 4">
            <a:extLst>
              <a:ext uri="{FF2B5EF4-FFF2-40B4-BE49-F238E27FC236}">
                <a16:creationId xmlns:a16="http://schemas.microsoft.com/office/drawing/2014/main" id="{6D40C987-850A-4032-AD4A-DFCA6C895C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21BA4CC3-9604-4D88-8918-0E8EC7AF1DF4}"/>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7" name="Substituent dată 6">
            <a:extLst>
              <a:ext uri="{FF2B5EF4-FFF2-40B4-BE49-F238E27FC236}">
                <a16:creationId xmlns:a16="http://schemas.microsoft.com/office/drawing/2014/main" id="{FCAB51E7-C612-4E20-9EB6-B1DF73B815D5}"/>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8" name="Substituent subsol 7">
            <a:extLst>
              <a:ext uri="{FF2B5EF4-FFF2-40B4-BE49-F238E27FC236}">
                <a16:creationId xmlns:a16="http://schemas.microsoft.com/office/drawing/2014/main" id="{B02E9723-8711-4C2A-8571-82DA07FF2AA1}"/>
              </a:ext>
            </a:extLst>
          </p:cNvPr>
          <p:cNvSpPr>
            <a:spLocks noGrp="1"/>
          </p:cNvSpPr>
          <p:nvPr>
            <p:ph type="ftr" sz="quarter" idx="11"/>
          </p:nvPr>
        </p:nvSpPr>
        <p:spPr/>
        <p:txBody>
          <a:bodyPr/>
          <a:lstStyle/>
          <a:p>
            <a:endParaRPr lang="en-GB"/>
          </a:p>
        </p:txBody>
      </p:sp>
      <p:sp>
        <p:nvSpPr>
          <p:cNvPr id="9" name="Substituent număr diapozitiv 8">
            <a:extLst>
              <a:ext uri="{FF2B5EF4-FFF2-40B4-BE49-F238E27FC236}">
                <a16:creationId xmlns:a16="http://schemas.microsoft.com/office/drawing/2014/main" id="{E51D5174-DC83-450B-97B0-4D49A6A3A087}"/>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1921254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3346954-DC9B-43B2-9690-E206444969FF}"/>
              </a:ext>
            </a:extLst>
          </p:cNvPr>
          <p:cNvSpPr>
            <a:spLocks noGrp="1"/>
          </p:cNvSpPr>
          <p:nvPr>
            <p:ph type="title"/>
          </p:nvPr>
        </p:nvSpPr>
        <p:spPr/>
        <p:txBody>
          <a:bodyPr/>
          <a:lstStyle/>
          <a:p>
            <a:r>
              <a:rPr lang="ro-RO"/>
              <a:t>Faceți clic pentru a edita stilul de titlu coordonator</a:t>
            </a:r>
            <a:endParaRPr lang="en-GB"/>
          </a:p>
        </p:txBody>
      </p:sp>
      <p:sp>
        <p:nvSpPr>
          <p:cNvPr id="3" name="Substituent dată 2">
            <a:extLst>
              <a:ext uri="{FF2B5EF4-FFF2-40B4-BE49-F238E27FC236}">
                <a16:creationId xmlns:a16="http://schemas.microsoft.com/office/drawing/2014/main" id="{56A3480F-F27D-4519-91DE-C053BC8AA46B}"/>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4" name="Substituent subsol 3">
            <a:extLst>
              <a:ext uri="{FF2B5EF4-FFF2-40B4-BE49-F238E27FC236}">
                <a16:creationId xmlns:a16="http://schemas.microsoft.com/office/drawing/2014/main" id="{813D25AA-0404-402E-BDBB-DC1F3240DD2B}"/>
              </a:ext>
            </a:extLst>
          </p:cNvPr>
          <p:cNvSpPr>
            <a:spLocks noGrp="1"/>
          </p:cNvSpPr>
          <p:nvPr>
            <p:ph type="ftr" sz="quarter" idx="11"/>
          </p:nvPr>
        </p:nvSpPr>
        <p:spPr/>
        <p:txBody>
          <a:bodyPr/>
          <a:lstStyle/>
          <a:p>
            <a:endParaRPr lang="en-GB"/>
          </a:p>
        </p:txBody>
      </p:sp>
      <p:sp>
        <p:nvSpPr>
          <p:cNvPr id="5" name="Substituent număr diapozitiv 4">
            <a:extLst>
              <a:ext uri="{FF2B5EF4-FFF2-40B4-BE49-F238E27FC236}">
                <a16:creationId xmlns:a16="http://schemas.microsoft.com/office/drawing/2014/main" id="{7E1E175D-AF8D-4288-B8D4-76E87C216E81}"/>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2805892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2393973E-EFDC-4030-84EF-4DEDBCAAA702}"/>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3" name="Substituent subsol 2">
            <a:extLst>
              <a:ext uri="{FF2B5EF4-FFF2-40B4-BE49-F238E27FC236}">
                <a16:creationId xmlns:a16="http://schemas.microsoft.com/office/drawing/2014/main" id="{3EAAC5F9-3FB4-43F8-A240-5CEAD71B51AA}"/>
              </a:ext>
            </a:extLst>
          </p:cNvPr>
          <p:cNvSpPr>
            <a:spLocks noGrp="1"/>
          </p:cNvSpPr>
          <p:nvPr>
            <p:ph type="ftr" sz="quarter" idx="11"/>
          </p:nvPr>
        </p:nvSpPr>
        <p:spPr/>
        <p:txBody>
          <a:bodyPr/>
          <a:lstStyle/>
          <a:p>
            <a:endParaRPr lang="en-GB"/>
          </a:p>
        </p:txBody>
      </p:sp>
      <p:sp>
        <p:nvSpPr>
          <p:cNvPr id="4" name="Substituent număr diapozitiv 3">
            <a:extLst>
              <a:ext uri="{FF2B5EF4-FFF2-40B4-BE49-F238E27FC236}">
                <a16:creationId xmlns:a16="http://schemas.microsoft.com/office/drawing/2014/main" id="{E55F29F9-AF23-48A2-8DD0-F22667A556AC}"/>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2791063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79F4CB7-D667-4686-8527-C883FE585AC2}"/>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6639DC49-CCB1-4D5A-8194-1C260A311B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text 3">
            <a:extLst>
              <a:ext uri="{FF2B5EF4-FFF2-40B4-BE49-F238E27FC236}">
                <a16:creationId xmlns:a16="http://schemas.microsoft.com/office/drawing/2014/main" id="{515F5E90-CBA7-4BFC-93AF-97C31551F4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DAC2F6F3-03ED-4C25-8AAE-903F9A9F966A}"/>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6" name="Substituent subsol 5">
            <a:extLst>
              <a:ext uri="{FF2B5EF4-FFF2-40B4-BE49-F238E27FC236}">
                <a16:creationId xmlns:a16="http://schemas.microsoft.com/office/drawing/2014/main" id="{9471E4BD-9331-4E3E-83BE-F535938E1775}"/>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221BE5B3-95E1-47FA-AFA7-E28E5D727C81}"/>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109099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5D5C987-045E-47AF-B765-BEE7AE5F9226}"/>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imagine 2">
            <a:extLst>
              <a:ext uri="{FF2B5EF4-FFF2-40B4-BE49-F238E27FC236}">
                <a16:creationId xmlns:a16="http://schemas.microsoft.com/office/drawing/2014/main" id="{D0DDA40A-BB21-473D-ABDB-9C3668E578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ubstituent text 3">
            <a:extLst>
              <a:ext uri="{FF2B5EF4-FFF2-40B4-BE49-F238E27FC236}">
                <a16:creationId xmlns:a16="http://schemas.microsoft.com/office/drawing/2014/main" id="{AF650CC1-1E8D-437F-93FB-06D29E5543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519C0117-A793-40FD-9477-8921E3AA54E1}"/>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6" name="Substituent subsol 5">
            <a:extLst>
              <a:ext uri="{FF2B5EF4-FFF2-40B4-BE49-F238E27FC236}">
                <a16:creationId xmlns:a16="http://schemas.microsoft.com/office/drawing/2014/main" id="{0A848EE1-7C80-4215-BB23-AECE91A916CA}"/>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1DF2F92E-6B42-4A87-AC8E-9B44C38C8A4C}"/>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3855004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0AF372E-C946-495E-9C24-F201B100D729}"/>
              </a:ext>
            </a:extLst>
          </p:cNvPr>
          <p:cNvSpPr>
            <a:spLocks noGrp="1"/>
          </p:cNvSpPr>
          <p:nvPr>
            <p:ph type="title"/>
          </p:nvPr>
        </p:nvSpPr>
        <p:spPr/>
        <p:txBody>
          <a:bodyPr/>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FDC10CC0-8226-48C9-A8F8-F8DC54D29625}"/>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439F633E-4C23-4593-A932-6DB386FEF37D}"/>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5" name="Substituent subsol 4">
            <a:extLst>
              <a:ext uri="{FF2B5EF4-FFF2-40B4-BE49-F238E27FC236}">
                <a16:creationId xmlns:a16="http://schemas.microsoft.com/office/drawing/2014/main" id="{DD373E71-6B0E-4AA6-B9F1-23E1C2D112AB}"/>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4FFD9B4F-58FB-4CEF-8401-951809BBAF79}"/>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1900116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E8CDB992-E297-4B97-9969-83BC43833F44}"/>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D37DFB09-B2AD-4B2E-BFAA-4D7A51279AE9}"/>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9D0DCE16-3557-4CD0-9E90-3DD2825DC49F}"/>
              </a:ext>
            </a:extLst>
          </p:cNvPr>
          <p:cNvSpPr>
            <a:spLocks noGrp="1"/>
          </p:cNvSpPr>
          <p:nvPr>
            <p:ph type="dt" sz="half" idx="10"/>
          </p:nvPr>
        </p:nvSpPr>
        <p:spPr/>
        <p:txBody>
          <a:bodyPr/>
          <a:lstStyle/>
          <a:p>
            <a:fld id="{49D8F431-0017-45BF-8D7B-0B77290572A4}" type="datetimeFigureOut">
              <a:rPr lang="en-GB" smtClean="0"/>
              <a:t>06/05/2023</a:t>
            </a:fld>
            <a:endParaRPr lang="en-GB"/>
          </a:p>
        </p:txBody>
      </p:sp>
      <p:sp>
        <p:nvSpPr>
          <p:cNvPr id="5" name="Substituent subsol 4">
            <a:extLst>
              <a:ext uri="{FF2B5EF4-FFF2-40B4-BE49-F238E27FC236}">
                <a16:creationId xmlns:a16="http://schemas.microsoft.com/office/drawing/2014/main" id="{F094E439-6584-4796-8C52-05B6E2F8841E}"/>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1C7C56F3-E712-4187-9A2F-56605D4BA85B}"/>
              </a:ext>
            </a:extLst>
          </p:cNvPr>
          <p:cNvSpPr>
            <a:spLocks noGrp="1"/>
          </p:cNvSpPr>
          <p:nvPr>
            <p:ph type="sldNum" sz="quarter" idx="12"/>
          </p:nvPr>
        </p:nvSpPr>
        <p:spPr/>
        <p:txBody>
          <a:bodyPr/>
          <a:lstStyle/>
          <a:p>
            <a:fld id="{28F9FFB5-C951-49F5-9383-9ED636C7946B}" type="slidenum">
              <a:rPr lang="en-GB" smtClean="0"/>
              <a:t>‹#›</a:t>
            </a:fld>
            <a:endParaRPr lang="en-GB"/>
          </a:p>
        </p:txBody>
      </p:sp>
    </p:spTree>
    <p:extLst>
      <p:ext uri="{BB962C8B-B14F-4D97-AF65-F5344CB8AC3E}">
        <p14:creationId xmlns:p14="http://schemas.microsoft.com/office/powerpoint/2010/main" val="885650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8D5BFD40-866E-4BDB-B952-6CF7A9E230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DC715893-9FBB-4157-9FFB-608CD6D609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A5C84FFF-1ECC-4A35-B034-0B05AA7AEE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D8F431-0017-45BF-8D7B-0B77290572A4}" type="datetimeFigureOut">
              <a:rPr lang="en-GB" smtClean="0"/>
              <a:t>06/05/2023</a:t>
            </a:fld>
            <a:endParaRPr lang="en-GB"/>
          </a:p>
        </p:txBody>
      </p:sp>
      <p:sp>
        <p:nvSpPr>
          <p:cNvPr id="5" name="Substituent subsol 4">
            <a:extLst>
              <a:ext uri="{FF2B5EF4-FFF2-40B4-BE49-F238E27FC236}">
                <a16:creationId xmlns:a16="http://schemas.microsoft.com/office/drawing/2014/main" id="{4F102F87-680F-4352-82B1-3C3A025224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ubstituent număr diapozitiv 5">
            <a:extLst>
              <a:ext uri="{FF2B5EF4-FFF2-40B4-BE49-F238E27FC236}">
                <a16:creationId xmlns:a16="http://schemas.microsoft.com/office/drawing/2014/main" id="{2C057523-4473-4120-B6B2-D9605A56BF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F9FFB5-C951-49F5-9383-9ED636C7946B}" type="slidenum">
              <a:rPr lang="en-GB" smtClean="0"/>
              <a:t>‹#›</a:t>
            </a:fld>
            <a:endParaRPr lang="en-GB"/>
          </a:p>
        </p:txBody>
      </p:sp>
    </p:spTree>
    <p:extLst>
      <p:ext uri="{BB962C8B-B14F-4D97-AF65-F5344CB8AC3E}">
        <p14:creationId xmlns:p14="http://schemas.microsoft.com/office/powerpoint/2010/main" val="1327046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4C74C1C-EF2E-40CF-A712-656E694E6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77AC4417-208B-42A8-AD48-4DC5C5E88109}"/>
              </a:ext>
            </a:extLst>
          </p:cNvPr>
          <p:cNvSpPr>
            <a:spLocks noGrp="1"/>
          </p:cNvSpPr>
          <p:nvPr>
            <p:ph type="ctrTitle"/>
          </p:nvPr>
        </p:nvSpPr>
        <p:spPr>
          <a:xfrm>
            <a:off x="5764783" y="349664"/>
            <a:ext cx="5845571" cy="1638377"/>
          </a:xfrm>
        </p:spPr>
        <p:txBody>
          <a:bodyPr vert="horz" lIns="91440" tIns="45720" rIns="91440" bIns="45720" rtlCol="0" anchor="b">
            <a:normAutofit/>
          </a:bodyPr>
          <a:lstStyle/>
          <a:p>
            <a:pPr algn="l"/>
            <a:r>
              <a:rPr lang="en-US" sz="4800" kern="1200"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Global Business Environment </a:t>
            </a:r>
          </a:p>
        </p:txBody>
      </p:sp>
      <p:sp>
        <p:nvSpPr>
          <p:cNvPr id="25" name="Rectangle 24">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Earth Globe Americas">
            <a:extLst>
              <a:ext uri="{FF2B5EF4-FFF2-40B4-BE49-F238E27FC236}">
                <a16:creationId xmlns:a16="http://schemas.microsoft.com/office/drawing/2014/main" id="{74B864D6-49CD-4755-07EA-32C890AA678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5110" y="1186882"/>
            <a:ext cx="4235516" cy="4235516"/>
          </a:xfrm>
          <a:prstGeom prst="rect">
            <a:avLst/>
          </a:prstGeom>
        </p:spPr>
      </p:pic>
      <p:sp>
        <p:nvSpPr>
          <p:cNvPr id="3" name="Subtitlu 2">
            <a:extLst>
              <a:ext uri="{FF2B5EF4-FFF2-40B4-BE49-F238E27FC236}">
                <a16:creationId xmlns:a16="http://schemas.microsoft.com/office/drawing/2014/main" id="{A024F075-C539-4675-B0CF-FD030CFFF7A2}"/>
              </a:ext>
            </a:extLst>
          </p:cNvPr>
          <p:cNvSpPr>
            <a:spLocks noGrp="1"/>
          </p:cNvSpPr>
          <p:nvPr>
            <p:ph type="subTitle" idx="1"/>
          </p:nvPr>
        </p:nvSpPr>
        <p:spPr>
          <a:xfrm>
            <a:off x="5766262" y="2620641"/>
            <a:ext cx="5837750" cy="3023702"/>
          </a:xfrm>
        </p:spPr>
        <p:txBody>
          <a:bodyPr vert="horz" lIns="91440" tIns="45720" rIns="91440" bIns="45720" rtlCol="0" anchor="ctr">
            <a:normAutofit/>
          </a:bodyPr>
          <a:lstStyle/>
          <a:p>
            <a:pPr indent="-228600" algn="l">
              <a:spcAft>
                <a:spcPts val="800"/>
              </a:spcAft>
              <a:buFont typeface="Arial" panose="020B0604020202020204" pitchFamily="34" charset="0"/>
              <a:buChar char="•"/>
            </a:pPr>
            <a:r>
              <a:rPr lang="en-US" sz="1600" b="1" dirty="0">
                <a:effectLst/>
                <a:latin typeface="Times New Roman" panose="02020603050405020304" pitchFamily="18" charset="0"/>
                <a:cs typeface="Times New Roman" panose="02020603050405020304" pitchFamily="18" charset="0"/>
              </a:rPr>
              <a:t>Title of the Assignment:</a:t>
            </a:r>
            <a:r>
              <a:rPr lang="en-US" sz="1600" dirty="0">
                <a:effectLst/>
                <a:latin typeface="Times New Roman" panose="02020603050405020304" pitchFamily="18" charset="0"/>
                <a:cs typeface="Times New Roman" panose="02020603050405020304" pitchFamily="18" charset="0"/>
              </a:rPr>
              <a:t> </a:t>
            </a:r>
            <a:r>
              <a:rPr lang="en-US" sz="1600" i="1" dirty="0">
                <a:effectLst/>
                <a:latin typeface="Times New Roman" panose="02020603050405020304" pitchFamily="18" charset="0"/>
                <a:cs typeface="Times New Roman" panose="02020603050405020304" pitchFamily="18" charset="0"/>
              </a:rPr>
              <a:t>Individual Report</a:t>
            </a:r>
            <a:endParaRPr lang="en-US" sz="1600" dirty="0">
              <a:effectLst/>
              <a:latin typeface="Times New Roman" panose="02020603050405020304" pitchFamily="18" charset="0"/>
              <a:cs typeface="Times New Roman" panose="02020603050405020304" pitchFamily="18" charset="0"/>
            </a:endParaRPr>
          </a:p>
          <a:p>
            <a:pPr indent="-228600" algn="l">
              <a:spcAft>
                <a:spcPts val="800"/>
              </a:spcAft>
              <a:buFont typeface="Arial" panose="020B0604020202020204" pitchFamily="34" charset="0"/>
              <a:buChar char="•"/>
            </a:pPr>
            <a:r>
              <a:rPr lang="en-US" sz="1600" b="1" dirty="0">
                <a:effectLst/>
                <a:latin typeface="Times New Roman" panose="02020603050405020304" pitchFamily="18" charset="0"/>
                <a:cs typeface="Times New Roman" panose="02020603050405020304" pitchFamily="18" charset="0"/>
              </a:rPr>
              <a:t>Module Title/Name:</a:t>
            </a:r>
            <a:r>
              <a:rPr lang="en-US" sz="1600" dirty="0">
                <a:effectLst/>
                <a:latin typeface="Times New Roman" panose="02020603050405020304" pitchFamily="18" charset="0"/>
                <a:cs typeface="Times New Roman" panose="02020603050405020304" pitchFamily="18" charset="0"/>
              </a:rPr>
              <a:t> </a:t>
            </a:r>
            <a:r>
              <a:rPr lang="en-US" sz="1600" i="1" dirty="0">
                <a:effectLst/>
                <a:latin typeface="Times New Roman" panose="02020603050405020304" pitchFamily="18" charset="0"/>
                <a:cs typeface="Times New Roman" panose="02020603050405020304" pitchFamily="18" charset="0"/>
              </a:rPr>
              <a:t>Global Business Environment</a:t>
            </a:r>
            <a:endParaRPr lang="en-US" sz="1600" dirty="0">
              <a:effectLst/>
              <a:latin typeface="Times New Roman" panose="02020603050405020304" pitchFamily="18" charset="0"/>
              <a:cs typeface="Times New Roman" panose="02020603050405020304" pitchFamily="18" charset="0"/>
            </a:endParaRPr>
          </a:p>
          <a:p>
            <a:pPr indent="-228600" algn="l">
              <a:spcAft>
                <a:spcPts val="800"/>
              </a:spcAft>
              <a:buFont typeface="Arial" panose="020B0604020202020204" pitchFamily="34" charset="0"/>
              <a:buChar char="•"/>
            </a:pPr>
            <a:r>
              <a:rPr lang="en-US" sz="1600" b="1" dirty="0">
                <a:effectLst/>
                <a:latin typeface="Times New Roman" panose="02020603050405020304" pitchFamily="18" charset="0"/>
                <a:cs typeface="Times New Roman" panose="02020603050405020304" pitchFamily="18" charset="0"/>
              </a:rPr>
              <a:t>Module Code:</a:t>
            </a:r>
            <a:r>
              <a:rPr lang="en-US" sz="1600" dirty="0">
                <a:effectLst/>
                <a:latin typeface="Times New Roman" panose="02020603050405020304" pitchFamily="18" charset="0"/>
                <a:cs typeface="Times New Roman" panose="02020603050405020304" pitchFamily="18" charset="0"/>
              </a:rPr>
              <a:t> </a:t>
            </a:r>
            <a:r>
              <a:rPr lang="en-US" sz="1600" i="1" dirty="0">
                <a:effectLst/>
                <a:latin typeface="Times New Roman" panose="02020603050405020304" pitchFamily="18" charset="0"/>
                <a:cs typeface="Times New Roman" panose="02020603050405020304" pitchFamily="18" charset="0"/>
              </a:rPr>
              <a:t>LCBB4005 </a:t>
            </a:r>
            <a:endParaRPr lang="en-US" sz="1600" dirty="0">
              <a:effectLst/>
              <a:latin typeface="Times New Roman" panose="02020603050405020304" pitchFamily="18" charset="0"/>
              <a:cs typeface="Times New Roman" panose="02020603050405020304" pitchFamily="18" charset="0"/>
            </a:endParaRPr>
          </a:p>
          <a:p>
            <a:pPr indent="-228600" algn="l">
              <a:spcAft>
                <a:spcPts val="800"/>
              </a:spcAft>
              <a:buFont typeface="Arial" panose="020B0604020202020204" pitchFamily="34" charset="0"/>
              <a:buChar char="•"/>
            </a:pPr>
            <a:r>
              <a:rPr lang="en-US" sz="1600" b="1" dirty="0">
                <a:effectLst/>
                <a:latin typeface="Times New Roman" panose="02020603050405020304" pitchFamily="18" charset="0"/>
                <a:cs typeface="Times New Roman" panose="02020603050405020304" pitchFamily="18" charset="0"/>
              </a:rPr>
              <a:t>Student name:</a:t>
            </a:r>
            <a:r>
              <a:rPr lang="en-US" sz="1600" dirty="0">
                <a:effectLst/>
                <a:latin typeface="Times New Roman" panose="02020603050405020304" pitchFamily="18" charset="0"/>
                <a:cs typeface="Times New Roman" panose="02020603050405020304" pitchFamily="18" charset="0"/>
              </a:rPr>
              <a:t> </a:t>
            </a:r>
            <a:r>
              <a:rPr lang="en-US" sz="1600" i="1" dirty="0">
                <a:effectLst/>
                <a:latin typeface="Times New Roman" panose="02020603050405020304" pitchFamily="18" charset="0"/>
                <a:cs typeface="Times New Roman" panose="02020603050405020304" pitchFamily="18" charset="0"/>
              </a:rPr>
              <a:t>Aleksandar </a:t>
            </a:r>
            <a:r>
              <a:rPr lang="en-US" sz="1600" i="1" dirty="0" err="1">
                <a:effectLst/>
                <a:latin typeface="Times New Roman" panose="02020603050405020304" pitchFamily="18" charset="0"/>
                <a:cs typeface="Times New Roman" panose="02020603050405020304" pitchFamily="18" charset="0"/>
              </a:rPr>
              <a:t>Chimshirov</a:t>
            </a:r>
            <a:endParaRPr lang="en-US" sz="1600" dirty="0">
              <a:effectLst/>
              <a:latin typeface="Times New Roman" panose="02020603050405020304" pitchFamily="18" charset="0"/>
              <a:cs typeface="Times New Roman" panose="02020603050405020304" pitchFamily="18" charset="0"/>
            </a:endParaRPr>
          </a:p>
          <a:p>
            <a:pPr indent="-228600" algn="l">
              <a:spcAft>
                <a:spcPts val="800"/>
              </a:spcAft>
              <a:buFont typeface="Arial" panose="020B0604020202020204" pitchFamily="34" charset="0"/>
              <a:buChar char="•"/>
            </a:pPr>
            <a:r>
              <a:rPr lang="en-US" sz="1600" b="1" dirty="0">
                <a:effectLst/>
                <a:latin typeface="Times New Roman" panose="02020603050405020304" pitchFamily="18" charset="0"/>
                <a:cs typeface="Times New Roman" panose="02020603050405020304" pitchFamily="18" charset="0"/>
              </a:rPr>
              <a:t>Student ID: </a:t>
            </a:r>
            <a:r>
              <a:rPr lang="en-US" sz="1600" i="1" dirty="0">
                <a:effectLst/>
                <a:latin typeface="Times New Roman" panose="02020603050405020304" pitchFamily="18" charset="0"/>
                <a:cs typeface="Times New Roman" panose="02020603050405020304" pitchFamily="18" charset="0"/>
              </a:rPr>
              <a:t>2235336</a:t>
            </a:r>
            <a:endParaRPr lang="en-US" sz="1600" dirty="0">
              <a:effectLst/>
              <a:latin typeface="Times New Roman" panose="02020603050405020304" pitchFamily="18" charset="0"/>
              <a:cs typeface="Times New Roman" panose="02020603050405020304" pitchFamily="18" charset="0"/>
            </a:endParaRPr>
          </a:p>
          <a:p>
            <a:pPr indent="-228600" algn="l">
              <a:spcAft>
                <a:spcPts val="800"/>
              </a:spcAft>
              <a:buFont typeface="Arial" panose="020B0604020202020204" pitchFamily="34" charset="0"/>
              <a:buChar char="•"/>
            </a:pPr>
            <a:r>
              <a:rPr lang="en-US" sz="1600" b="1" dirty="0">
                <a:effectLst/>
                <a:latin typeface="Times New Roman" panose="02020603050405020304" pitchFamily="18" charset="0"/>
                <a:cs typeface="Times New Roman" panose="02020603050405020304" pitchFamily="18" charset="0"/>
              </a:rPr>
              <a:t>Word count:</a:t>
            </a:r>
            <a:r>
              <a:rPr lang="en-US" sz="1600" dirty="0">
                <a:effectLst/>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1000</a:t>
            </a:r>
            <a:endParaRPr lang="en-US" sz="1600" dirty="0">
              <a:effectLst/>
              <a:latin typeface="Times New Roman" panose="02020603050405020304" pitchFamily="18" charset="0"/>
              <a:cs typeface="Times New Roman" panose="02020603050405020304" pitchFamily="18" charset="0"/>
            </a:endParaRPr>
          </a:p>
          <a:p>
            <a:pPr indent="-228600" algn="l">
              <a:spcAft>
                <a:spcPts val="800"/>
              </a:spcAft>
              <a:buFont typeface="Arial" panose="020B0604020202020204" pitchFamily="34" charset="0"/>
              <a:buChar char="•"/>
            </a:pPr>
            <a:r>
              <a:rPr lang="en-US" sz="1600" b="1" dirty="0">
                <a:effectLst/>
                <a:latin typeface="Times New Roman" panose="02020603050405020304" pitchFamily="18" charset="0"/>
                <a:cs typeface="Times New Roman" panose="02020603050405020304" pitchFamily="18" charset="0"/>
              </a:rPr>
              <a:t>Lecture: </a:t>
            </a:r>
            <a:r>
              <a:rPr lang="en-US" sz="1600" i="1" dirty="0">
                <a:effectLst/>
                <a:latin typeface="Times New Roman" panose="02020603050405020304" pitchFamily="18" charset="0"/>
                <a:cs typeface="Times New Roman" panose="02020603050405020304" pitchFamily="18" charset="0"/>
              </a:rPr>
              <a:t>Dr. Hossein Shokri </a:t>
            </a:r>
            <a:endParaRPr lang="en-US" sz="160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8476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7E6710DE-AF5D-403C-B1E8-98FD30FEE967}"/>
              </a:ext>
            </a:extLst>
          </p:cNvPr>
          <p:cNvSpPr>
            <a:spLocks noGrp="1"/>
          </p:cNvSpPr>
          <p:nvPr>
            <p:ph type="title"/>
          </p:nvPr>
        </p:nvSpPr>
        <p:spPr>
          <a:xfrm>
            <a:off x="589560" y="856180"/>
            <a:ext cx="4560584" cy="1128068"/>
          </a:xfrm>
        </p:spPr>
        <p:txBody>
          <a:bodyPr anchor="ctr">
            <a:normAutofit/>
          </a:bodyPr>
          <a:lstStyle/>
          <a:p>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r>
              <a:rPr lang="en-GB" sz="4000" b="1" dirty="0">
                <a:latin typeface="Times New Roman" panose="02020603050405020304" pitchFamily="18" charset="0"/>
                <a:cs typeface="Times New Roman" panose="02020603050405020304" pitchFamily="18" charset="0"/>
              </a:rPr>
              <a:t> </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798A4C91-7068-4CA3-85F5-459A55898462}"/>
              </a:ext>
            </a:extLst>
          </p:cNvPr>
          <p:cNvSpPr>
            <a:spLocks noGrp="1"/>
          </p:cNvSpPr>
          <p:nvPr>
            <p:ph idx="1"/>
          </p:nvPr>
        </p:nvSpPr>
        <p:spPr>
          <a:xfrm>
            <a:off x="590719" y="2330505"/>
            <a:ext cx="4559425" cy="3979585"/>
          </a:xfrm>
        </p:spPr>
        <p:txBody>
          <a:bodyPr anchor="ctr">
            <a:normAutofit/>
          </a:bodyPr>
          <a:lstStyle/>
          <a:p>
            <a:r>
              <a:rPr lang="en-GB" sz="2000" dirty="0">
                <a:latin typeface="Times New Roman" panose="02020603050405020304" pitchFamily="18" charset="0"/>
                <a:cs typeface="Times New Roman" panose="02020603050405020304" pitchFamily="18" charset="0"/>
              </a:rPr>
              <a:t>The aim of this presentation is to identify the key opportunities and challenges that are present in India where Aston Martin aims to entry during the following months. </a:t>
            </a:r>
          </a:p>
          <a:p>
            <a:r>
              <a:rPr lang="en-GB" sz="2000" dirty="0">
                <a:latin typeface="Times New Roman" panose="02020603050405020304" pitchFamily="18" charset="0"/>
                <a:cs typeface="Times New Roman" panose="02020603050405020304" pitchFamily="18" charset="0"/>
              </a:rPr>
              <a:t>The presentation will include a short overview of Aston Martin and then will move forward to present opportunities Aston Martin can take advantage of in India and challenges the company might face in this particular country. </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69185CFC-1DAF-40C5-98E5-26085E7076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802" r="18429"/>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8046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66187F67-4413-4547-973F-940C51827E5F}"/>
              </a:ext>
            </a:extLst>
          </p:cNvPr>
          <p:cNvSpPr>
            <a:spLocks noGrp="1"/>
          </p:cNvSpPr>
          <p:nvPr>
            <p:ph type="title"/>
          </p:nvPr>
        </p:nvSpPr>
        <p:spPr>
          <a:xfrm>
            <a:off x="1043631" y="809898"/>
            <a:ext cx="9942716" cy="1554480"/>
          </a:xfrm>
        </p:spPr>
        <p:txBody>
          <a:bodyPr anchor="ctr">
            <a:normAutofit/>
          </a:bodyPr>
          <a:lstStyle/>
          <a:p>
            <a:r>
              <a:rPr lang="en-GB"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Overview of the organisation </a:t>
            </a:r>
          </a:p>
        </p:txBody>
      </p:sp>
      <p:sp>
        <p:nvSpPr>
          <p:cNvPr id="3" name="Substituent conținut 2">
            <a:extLst>
              <a:ext uri="{FF2B5EF4-FFF2-40B4-BE49-F238E27FC236}">
                <a16:creationId xmlns:a16="http://schemas.microsoft.com/office/drawing/2014/main" id="{EB5E5AA8-74F2-4E1E-A109-9E8F0B3F6CB2}"/>
              </a:ext>
            </a:extLst>
          </p:cNvPr>
          <p:cNvSpPr>
            <a:spLocks noGrp="1"/>
          </p:cNvSpPr>
          <p:nvPr>
            <p:ph idx="1"/>
          </p:nvPr>
        </p:nvSpPr>
        <p:spPr>
          <a:xfrm>
            <a:off x="1045028" y="3017522"/>
            <a:ext cx="9941319" cy="3124658"/>
          </a:xfrm>
        </p:spPr>
        <p:txBody>
          <a:bodyPr anchor="ctr">
            <a:normAutofit/>
          </a:bodyPr>
          <a:lstStyle/>
          <a:p>
            <a:r>
              <a:rPr lang="en-GB" sz="2400" dirty="0">
                <a:latin typeface="Times New Roman" panose="02020603050405020304" pitchFamily="18" charset="0"/>
                <a:cs typeface="Times New Roman" panose="02020603050405020304" pitchFamily="18" charset="0"/>
              </a:rPr>
              <a:t>Founded in 1913 by Lionel Martin and Robert Bamford. </a:t>
            </a:r>
          </a:p>
          <a:p>
            <a:r>
              <a:rPr lang="en-GB" sz="2400" dirty="0">
                <a:latin typeface="Times New Roman" panose="02020603050405020304" pitchFamily="18" charset="0"/>
                <a:cs typeface="Times New Roman" panose="02020603050405020304" pitchFamily="18" charset="0"/>
              </a:rPr>
              <a:t>The company is headquartered in Gaydon, UK. </a:t>
            </a:r>
          </a:p>
          <a:p>
            <a:r>
              <a:rPr lang="en-GB" sz="2400" dirty="0">
                <a:latin typeface="Times New Roman" panose="02020603050405020304" pitchFamily="18" charset="0"/>
                <a:cs typeface="Times New Roman" panose="02020603050405020304" pitchFamily="18" charset="0"/>
              </a:rPr>
              <a:t>Aston Martin differentiate from its competitors as a luxury brand. </a:t>
            </a:r>
          </a:p>
          <a:p>
            <a:r>
              <a:rPr lang="en-GB" sz="2400" dirty="0">
                <a:latin typeface="Times New Roman" panose="02020603050405020304" pitchFamily="18" charset="0"/>
                <a:cs typeface="Times New Roman" panose="02020603050405020304" pitchFamily="18" charset="0"/>
              </a:rPr>
              <a:t>Aston Martin is operating in 53 countries and has more than 160 spanning locations.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481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4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5" name="Arc 5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u 1">
            <a:extLst>
              <a:ext uri="{FF2B5EF4-FFF2-40B4-BE49-F238E27FC236}">
                <a16:creationId xmlns:a16="http://schemas.microsoft.com/office/drawing/2014/main" id="{DC7E9721-DE31-41A7-8197-917A048539AF}"/>
              </a:ext>
            </a:extLst>
          </p:cNvPr>
          <p:cNvSpPr>
            <a:spLocks noGrp="1"/>
          </p:cNvSpPr>
          <p:nvPr>
            <p:ph type="title"/>
          </p:nvPr>
        </p:nvSpPr>
        <p:spPr>
          <a:xfrm>
            <a:off x="5894962" y="479493"/>
            <a:ext cx="5458838" cy="1325563"/>
          </a:xfrm>
        </p:spPr>
        <p:txBody>
          <a:bodyPr>
            <a:normAutofit/>
          </a:bodyPr>
          <a:lstStyle/>
          <a:p>
            <a:r>
              <a:rPr lang="en-GB"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India- Country Profile </a:t>
            </a:r>
            <a:endPar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3" name="Freeform: Shape 5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4" name="Picture 29" descr="Large car car park from above">
            <a:extLst>
              <a:ext uri="{FF2B5EF4-FFF2-40B4-BE49-F238E27FC236}">
                <a16:creationId xmlns:a16="http://schemas.microsoft.com/office/drawing/2014/main" id="{86B15F52-A359-CAAA-7A20-297B82317FDC}"/>
              </a:ext>
            </a:extLst>
          </p:cNvPr>
          <p:cNvPicPr>
            <a:picLocks noChangeAspect="1"/>
          </p:cNvPicPr>
          <p:nvPr/>
        </p:nvPicPr>
        <p:blipFill rotWithShape="1">
          <a:blip r:embed="rId2"/>
          <a:srcRect l="5018" r="37162"/>
          <a:stretch/>
        </p:blipFill>
        <p:spPr>
          <a:xfrm>
            <a:off x="703182" y="596845"/>
            <a:ext cx="4777381" cy="549456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Substituent conținut 2">
            <a:extLst>
              <a:ext uri="{FF2B5EF4-FFF2-40B4-BE49-F238E27FC236}">
                <a16:creationId xmlns:a16="http://schemas.microsoft.com/office/drawing/2014/main" id="{1172044F-AE42-4435-B34E-C0236AA1BA07}"/>
              </a:ext>
            </a:extLst>
          </p:cNvPr>
          <p:cNvSpPr>
            <a:spLocks noGrp="1"/>
          </p:cNvSpPr>
          <p:nvPr>
            <p:ph idx="1"/>
          </p:nvPr>
        </p:nvSpPr>
        <p:spPr>
          <a:xfrm>
            <a:off x="5894962" y="1984443"/>
            <a:ext cx="5458838" cy="4192520"/>
          </a:xfrm>
        </p:spPr>
        <p:txBody>
          <a:bodyPr>
            <a:normAutofit/>
          </a:bodyPr>
          <a:lstStyle/>
          <a:p>
            <a:r>
              <a:rPr lang="en-GB" sz="1800">
                <a:latin typeface="Times New Roman" panose="02020603050405020304" pitchFamily="18" charset="0"/>
                <a:cs typeface="Times New Roman" panose="02020603050405020304" pitchFamily="18" charset="0"/>
              </a:rPr>
              <a:t>The Indian new cars market grew by 34.2% in 2022 to reach a value of $58.6 billion.</a:t>
            </a:r>
          </a:p>
          <a:p>
            <a:r>
              <a:rPr lang="en-GB" sz="1800">
                <a:latin typeface="Times New Roman" panose="02020603050405020304" pitchFamily="18" charset="0"/>
                <a:cs typeface="Times New Roman" panose="02020603050405020304" pitchFamily="18" charset="0"/>
              </a:rPr>
              <a:t>In 2027, the Indian new cars market is forecast to have a value of $77.9 billion, an increase of 32.9% since 2022.</a:t>
            </a:r>
          </a:p>
          <a:p>
            <a:r>
              <a:rPr lang="en-GB" sz="1800">
                <a:latin typeface="Times New Roman" panose="02020603050405020304" pitchFamily="18" charset="0"/>
                <a:cs typeface="Times New Roman" panose="02020603050405020304" pitchFamily="18" charset="0"/>
              </a:rPr>
              <a:t>The Indian new cars market grew by 25.9% in 2022 to reach a volume of 3,765.8 thousand units.</a:t>
            </a:r>
          </a:p>
          <a:p>
            <a:r>
              <a:rPr lang="en-GB" sz="1800">
                <a:latin typeface="Times New Roman" panose="02020603050405020304" pitchFamily="18" charset="0"/>
                <a:cs typeface="Times New Roman" panose="02020603050405020304" pitchFamily="18" charset="0"/>
              </a:rPr>
              <a:t>In 2027, the Indian new cars market is forecast to have a volume of 4,012.5 thousand units, an increase of 6.6% since 2022.</a:t>
            </a:r>
          </a:p>
          <a:p>
            <a:r>
              <a:rPr lang="en-GB" sz="1800">
                <a:latin typeface="Times New Roman" panose="02020603050405020304" pitchFamily="18" charset="0"/>
                <a:cs typeface="Times New Roman" panose="02020603050405020304" pitchFamily="18" charset="0"/>
              </a:rPr>
              <a:t>Suzuki is the leading player in the Indian new cars market, generating a 30.3% share of the market's volume.</a:t>
            </a:r>
          </a:p>
        </p:txBody>
      </p:sp>
    </p:spTree>
    <p:extLst>
      <p:ext uri="{BB962C8B-B14F-4D97-AF65-F5344CB8AC3E}">
        <p14:creationId xmlns:p14="http://schemas.microsoft.com/office/powerpoint/2010/main" val="416367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1F9EEBF6-A858-4B30-92B0-01401F0E8231}"/>
              </a:ext>
            </a:extLst>
          </p:cNvPr>
          <p:cNvSpPr>
            <a:spLocks noGrp="1"/>
          </p:cNvSpPr>
          <p:nvPr>
            <p:ph type="title"/>
          </p:nvPr>
        </p:nvSpPr>
        <p:spPr>
          <a:xfrm>
            <a:off x="1043631" y="809898"/>
            <a:ext cx="9942716" cy="1554480"/>
          </a:xfrm>
        </p:spPr>
        <p:txBody>
          <a:bodyPr anchor="ctr">
            <a:normAutofit/>
          </a:bodyPr>
          <a:lstStyle/>
          <a:p>
            <a:r>
              <a:rPr lang="en-GB"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Opportunities – Market Value </a:t>
            </a:r>
          </a:p>
        </p:txBody>
      </p:sp>
      <p:sp>
        <p:nvSpPr>
          <p:cNvPr id="3" name="Substituent conținut 2">
            <a:extLst>
              <a:ext uri="{FF2B5EF4-FFF2-40B4-BE49-F238E27FC236}">
                <a16:creationId xmlns:a16="http://schemas.microsoft.com/office/drawing/2014/main" id="{41BF9FB7-C8B3-46BE-A5B0-D198EBC1935B}"/>
              </a:ext>
            </a:extLst>
          </p:cNvPr>
          <p:cNvSpPr>
            <a:spLocks noGrp="1"/>
          </p:cNvSpPr>
          <p:nvPr>
            <p:ph idx="1"/>
          </p:nvPr>
        </p:nvSpPr>
        <p:spPr>
          <a:xfrm>
            <a:off x="1045028" y="3017522"/>
            <a:ext cx="9941319" cy="3124658"/>
          </a:xfrm>
        </p:spPr>
        <p:txBody>
          <a:bodyPr anchor="ctr">
            <a:normAutofit/>
          </a:bodyPr>
          <a:lstStyle/>
          <a:p>
            <a:r>
              <a:rPr lang="en-GB" sz="2400" dirty="0">
                <a:latin typeface="Times New Roman" panose="02020603050405020304" pitchFamily="18" charset="0"/>
                <a:cs typeface="Times New Roman" panose="02020603050405020304" pitchFamily="18" charset="0"/>
              </a:rPr>
              <a:t>India is a democratic country with a stable political system. The government has implemented policies to promote foreign investment and ease regulatory requirements. This will allow the company to enter the country and establish operations there with relatively low costs. </a:t>
            </a:r>
          </a:p>
          <a:p>
            <a:r>
              <a:rPr lang="en-GB" sz="2400" dirty="0">
                <a:latin typeface="Times New Roman" panose="02020603050405020304" pitchFamily="18" charset="0"/>
                <a:cs typeface="Times New Roman" panose="02020603050405020304" pitchFamily="18" charset="0"/>
              </a:rPr>
              <a:t>India is also developing country with a fast-growing and dynamic market, within which middle income people are expected to grow revenues at an accelerated rate increasing demand for luxury cars.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3577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9" name="Rectangle 4122">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130" name="Freeform: Shape 412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a:extLst>
              <a:ext uri="{FF2B5EF4-FFF2-40B4-BE49-F238E27FC236}">
                <a16:creationId xmlns:a16="http://schemas.microsoft.com/office/drawing/2014/main" id="{F8A6F2D1-FFC0-4F32-A0AC-8A4EB97D4C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521" b="14870"/>
          <a:stretch/>
        </p:blipFill>
        <p:spPr bwMode="auto">
          <a:xfrm>
            <a:off x="6541053" y="2451640"/>
            <a:ext cx="4777381" cy="178201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4131" name="Arc 412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u 1">
            <a:extLst>
              <a:ext uri="{FF2B5EF4-FFF2-40B4-BE49-F238E27FC236}">
                <a16:creationId xmlns:a16="http://schemas.microsoft.com/office/drawing/2014/main" id="{AAD8C916-EE58-4618-A464-1D9C2F369B3A}"/>
              </a:ext>
            </a:extLst>
          </p:cNvPr>
          <p:cNvSpPr>
            <a:spLocks noGrp="1"/>
          </p:cNvSpPr>
          <p:nvPr>
            <p:ph type="title"/>
          </p:nvPr>
        </p:nvSpPr>
        <p:spPr>
          <a:xfrm>
            <a:off x="838201" y="479493"/>
            <a:ext cx="5257800" cy="1325563"/>
          </a:xfrm>
        </p:spPr>
        <p:txBody>
          <a:bodyPr>
            <a:normAutofit/>
          </a:bodyPr>
          <a:lstStyle/>
          <a:p>
            <a:r>
              <a:rPr lang="en-GB"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Opportunities -  Market Volume </a:t>
            </a:r>
          </a:p>
        </p:txBody>
      </p:sp>
      <p:sp>
        <p:nvSpPr>
          <p:cNvPr id="3" name="Substituent conținut 2">
            <a:extLst>
              <a:ext uri="{FF2B5EF4-FFF2-40B4-BE49-F238E27FC236}">
                <a16:creationId xmlns:a16="http://schemas.microsoft.com/office/drawing/2014/main" id="{3E94C735-C961-4F3C-BFC5-C2AF44B22505}"/>
              </a:ext>
            </a:extLst>
          </p:cNvPr>
          <p:cNvSpPr>
            <a:spLocks noGrp="1"/>
          </p:cNvSpPr>
          <p:nvPr>
            <p:ph idx="1"/>
          </p:nvPr>
        </p:nvSpPr>
        <p:spPr>
          <a:xfrm>
            <a:off x="838201" y="1984443"/>
            <a:ext cx="5257800" cy="4192520"/>
          </a:xfrm>
        </p:spPr>
        <p:txBody>
          <a:bodyPr>
            <a:normAutofit/>
          </a:bodyPr>
          <a:lstStyle/>
          <a:p>
            <a:r>
              <a:rPr lang="en-GB" sz="2600" dirty="0">
                <a:latin typeface="Times New Roman" panose="02020603050405020304" pitchFamily="18" charset="0"/>
                <a:cs typeface="Times New Roman" panose="02020603050405020304" pitchFamily="18" charset="0"/>
              </a:rPr>
              <a:t>India has a large and growing middle class, with a growing appetite for luxury goods such as high-end cars. Aston Martin can benefit from this appetite for luxury cars and has resources to fulfil these needs. The company’s new strategy ‘built-to-order’ model and personalisation can help here to create demand and register profits in the Indian market. </a:t>
            </a:r>
          </a:p>
          <a:p>
            <a:endParaRPr lang="en-GB" sz="2600" dirty="0"/>
          </a:p>
        </p:txBody>
      </p:sp>
    </p:spTree>
    <p:extLst>
      <p:ext uri="{BB962C8B-B14F-4D97-AF65-F5344CB8AC3E}">
        <p14:creationId xmlns:p14="http://schemas.microsoft.com/office/powerpoint/2010/main" val="1658447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4248D95B-6E10-4F86-84F2-9A87172DD851}"/>
              </a:ext>
            </a:extLst>
          </p:cNvPr>
          <p:cNvSpPr>
            <a:spLocks noGrp="1"/>
          </p:cNvSpPr>
          <p:nvPr>
            <p:ph type="title"/>
          </p:nvPr>
        </p:nvSpPr>
        <p:spPr>
          <a:xfrm>
            <a:off x="640080" y="325369"/>
            <a:ext cx="4368602" cy="1956841"/>
          </a:xfrm>
        </p:spPr>
        <p:txBody>
          <a:bodyPr anchor="b">
            <a:normAutofit/>
          </a:bodyPr>
          <a:lstStyle/>
          <a:p>
            <a:r>
              <a:rPr lang="en-GB" sz="54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Opportunities</a:t>
            </a:r>
          </a:p>
        </p:txBody>
      </p:sp>
      <p:sp>
        <p:nvSpPr>
          <p:cNvPr id="3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CC66881B-B06B-4097-A7E9-886B51D42657}"/>
              </a:ext>
            </a:extLst>
          </p:cNvPr>
          <p:cNvSpPr>
            <a:spLocks noGrp="1"/>
          </p:cNvSpPr>
          <p:nvPr>
            <p:ph idx="1"/>
          </p:nvPr>
        </p:nvSpPr>
        <p:spPr>
          <a:xfrm>
            <a:off x="640080" y="2872899"/>
            <a:ext cx="4243589" cy="3320668"/>
          </a:xfrm>
        </p:spPr>
        <p:txBody>
          <a:bodyPr>
            <a:normAutofit/>
          </a:bodyPr>
          <a:lstStyle/>
          <a:p>
            <a:r>
              <a:rPr lang="en-GB" sz="2200">
                <a:latin typeface="Times New Roman" panose="02020603050405020304" pitchFamily="18" charset="0"/>
                <a:cs typeface="Times New Roman" panose="02020603050405020304" pitchFamily="18" charset="0"/>
              </a:rPr>
              <a:t>The Indian government has implemented policies to promote the production of electric and hybrid vehicles, which presents an opportunity for Aston Martin to enter the market with its electric vehicle offerings. </a:t>
            </a:r>
          </a:p>
          <a:p>
            <a:endParaRPr lang="en-GB" sz="2200"/>
          </a:p>
        </p:txBody>
      </p:sp>
      <p:pic>
        <p:nvPicPr>
          <p:cNvPr id="19" name="Picture 18" descr="Light trail in front of a car">
            <a:extLst>
              <a:ext uri="{FF2B5EF4-FFF2-40B4-BE49-F238E27FC236}">
                <a16:creationId xmlns:a16="http://schemas.microsoft.com/office/drawing/2014/main" id="{AA8D98BE-FE94-FC84-3FB6-A50BD34A58D7}"/>
              </a:ext>
            </a:extLst>
          </p:cNvPr>
          <p:cNvPicPr>
            <a:picLocks noChangeAspect="1"/>
          </p:cNvPicPr>
          <p:nvPr/>
        </p:nvPicPr>
        <p:blipFill rotWithShape="1">
          <a:blip r:embed="rId2"/>
          <a:srcRect l="17655" r="1840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56132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1668EF8D-BB05-42E8-BF04-AD06BEA54C4F}"/>
              </a:ext>
            </a:extLst>
          </p:cNvPr>
          <p:cNvSpPr>
            <a:spLocks noGrp="1"/>
          </p:cNvSpPr>
          <p:nvPr>
            <p:ph type="title"/>
          </p:nvPr>
        </p:nvSpPr>
        <p:spPr>
          <a:xfrm>
            <a:off x="589560" y="856180"/>
            <a:ext cx="4560584" cy="1128068"/>
          </a:xfrm>
        </p:spPr>
        <p:txBody>
          <a:bodyPr anchor="ctr">
            <a:normAutofit/>
          </a:bodyPr>
          <a:lstStyle/>
          <a:p>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 </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96FC4F09-5ABC-4673-AB29-48DE76BD2A42}"/>
              </a:ext>
            </a:extLst>
          </p:cNvPr>
          <p:cNvSpPr>
            <a:spLocks noGrp="1"/>
          </p:cNvSpPr>
          <p:nvPr>
            <p:ph idx="1"/>
          </p:nvPr>
        </p:nvSpPr>
        <p:spPr>
          <a:xfrm>
            <a:off x="590719" y="2330505"/>
            <a:ext cx="4559425" cy="3979585"/>
          </a:xfrm>
        </p:spPr>
        <p:txBody>
          <a:bodyPr anchor="ctr">
            <a:normAutofit/>
          </a:bodyPr>
          <a:lstStyle/>
          <a:p>
            <a:r>
              <a:rPr lang="en-GB" sz="1900" dirty="0">
                <a:latin typeface="Times New Roman" panose="02020603050405020304" pitchFamily="18" charset="0"/>
                <a:cs typeface="Times New Roman" panose="02020603050405020304" pitchFamily="18" charset="0"/>
              </a:rPr>
              <a:t>The cultural characteristics of the country can pose challenges for Aston Martin. </a:t>
            </a:r>
          </a:p>
          <a:p>
            <a:r>
              <a:rPr lang="en-GB" sz="1900" dirty="0">
                <a:latin typeface="Times New Roman" panose="02020603050405020304" pitchFamily="18" charset="0"/>
                <a:cs typeface="Times New Roman" panose="02020603050405020304" pitchFamily="18" charset="0"/>
              </a:rPr>
              <a:t>India has a high-power distance, which means that there is a significant power gap between the top and bottom levels of society. This may affect the management style of Aston Martin and how they deal with employees and partners in India. </a:t>
            </a:r>
          </a:p>
          <a:p>
            <a:r>
              <a:rPr lang="en-GB" sz="1900" dirty="0">
                <a:latin typeface="Times New Roman" panose="02020603050405020304" pitchFamily="18" charset="0"/>
                <a:cs typeface="Times New Roman" panose="02020603050405020304" pitchFamily="18" charset="0"/>
              </a:rPr>
              <a:t>India is also a collectivistic society, which means that relationships and group harmony are highly valued over individual goals. </a:t>
            </a:r>
          </a:p>
          <a:p>
            <a:endParaRPr lang="en-GB" sz="1900" dirty="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1FA5FE1D-1EFD-4257-A785-C03FFE34FE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97" r="30701" b="3"/>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595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D25AF861-A296-4409-A0FC-6B8EFB220C46}"/>
              </a:ext>
            </a:extLst>
          </p:cNvPr>
          <p:cNvSpPr>
            <a:spLocks noGrp="1"/>
          </p:cNvSpPr>
          <p:nvPr>
            <p:ph type="title"/>
          </p:nvPr>
        </p:nvSpPr>
        <p:spPr>
          <a:xfrm>
            <a:off x="517889" y="4883544"/>
            <a:ext cx="3876086" cy="1556907"/>
          </a:xfrm>
        </p:spPr>
        <p:txBody>
          <a:bodyPr anchor="ctr">
            <a:normAutofit/>
          </a:bodyPr>
          <a:lstStyle/>
          <a:p>
            <a:r>
              <a:rPr lang="en-GB" sz="3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a:t>
            </a:r>
          </a:p>
        </p:txBody>
      </p:sp>
      <p:sp>
        <p:nvSpPr>
          <p:cNvPr id="3081" name="Rectangle 308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51D40CBA-DF4B-4267-BE93-03FB21E849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58" r="4612" b="2"/>
          <a:stretch/>
        </p:blipFill>
        <p:spPr bwMode="auto">
          <a:xfrm>
            <a:off x="959205" y="364142"/>
            <a:ext cx="10369645" cy="3867993"/>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4EBE697D-D7BB-4BEE-B05D-F8B6F2979E8E}"/>
              </a:ext>
            </a:extLst>
          </p:cNvPr>
          <p:cNvSpPr>
            <a:spLocks noGrp="1"/>
          </p:cNvSpPr>
          <p:nvPr>
            <p:ph idx="1"/>
          </p:nvPr>
        </p:nvSpPr>
        <p:spPr>
          <a:xfrm>
            <a:off x="5162719" y="4883544"/>
            <a:ext cx="6586915" cy="1556907"/>
          </a:xfrm>
        </p:spPr>
        <p:txBody>
          <a:bodyPr anchor="ctr">
            <a:normAutofit/>
          </a:bodyPr>
          <a:lstStyle/>
          <a:p>
            <a:r>
              <a:rPr lang="en-GB" sz="1800" b="1" dirty="0">
                <a:latin typeface="Times New Roman" panose="02020603050405020304" pitchFamily="18" charset="0"/>
                <a:cs typeface="Times New Roman" panose="02020603050405020304" pitchFamily="18" charset="0"/>
              </a:rPr>
              <a:t>Infrastructure Challenges:</a:t>
            </a:r>
            <a:r>
              <a:rPr lang="en-GB" sz="1800" dirty="0">
                <a:latin typeface="Times New Roman" panose="02020603050405020304" pitchFamily="18" charset="0"/>
                <a:cs typeface="Times New Roman" panose="02020603050405020304" pitchFamily="18" charset="0"/>
              </a:rPr>
              <a:t> India has significant infrastructure challenges, including inadequate transportation networks, power shortages, and water scarcity </a:t>
            </a:r>
            <a:r>
              <a:rPr lang="en-IN" sz="1800" dirty="0">
                <a:latin typeface="Times New Roman" panose="02020603050405020304" pitchFamily="18" charset="0"/>
                <a:cs typeface="Times New Roman" panose="02020603050405020304" pitchFamily="18" charset="0"/>
              </a:rPr>
              <a:t>(Rugman and Collinson, 2017)</a:t>
            </a:r>
            <a:r>
              <a:rPr lang="en-GB" sz="18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24924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5D907CF0-8A4E-428E-8E81-934DD4F63E01}"/>
              </a:ext>
            </a:extLst>
          </p:cNvPr>
          <p:cNvSpPr>
            <a:spLocks noGrp="1"/>
          </p:cNvSpPr>
          <p:nvPr>
            <p:ph type="title"/>
          </p:nvPr>
        </p:nvSpPr>
        <p:spPr>
          <a:xfrm>
            <a:off x="589560" y="856180"/>
            <a:ext cx="4560584" cy="1128068"/>
          </a:xfrm>
        </p:spPr>
        <p:txBody>
          <a:bodyPr anchor="ctr">
            <a:normAutofit/>
          </a:bodyPr>
          <a:lstStyle/>
          <a:p>
            <a:r>
              <a:rPr lang="en-GB"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Challenges</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1DAD5D67-A125-4963-81BF-901EB5813FDD}"/>
              </a:ext>
            </a:extLst>
          </p:cNvPr>
          <p:cNvSpPr>
            <a:spLocks noGrp="1"/>
          </p:cNvSpPr>
          <p:nvPr>
            <p:ph idx="1"/>
          </p:nvPr>
        </p:nvSpPr>
        <p:spPr>
          <a:xfrm>
            <a:off x="590719" y="2330505"/>
            <a:ext cx="4559425" cy="3979585"/>
          </a:xfrm>
        </p:spPr>
        <p:txBody>
          <a:bodyPr anchor="ctr">
            <a:normAutofit/>
          </a:bodyPr>
          <a:lstStyle/>
          <a:p>
            <a:r>
              <a:rPr lang="en-GB" sz="2000" b="1" dirty="0"/>
              <a:t>Competition: </a:t>
            </a:r>
            <a:r>
              <a:rPr lang="en-GB" sz="2000" dirty="0"/>
              <a:t>India has a highly competitive environment and Indian people are well know for being price sensitive. </a:t>
            </a:r>
          </a:p>
          <a:p>
            <a:r>
              <a:rPr lang="en-GB" sz="2000" b="1" dirty="0"/>
              <a:t>High Import Tariffs- </a:t>
            </a:r>
            <a:r>
              <a:rPr lang="en-GB" sz="2000" dirty="0"/>
              <a:t>India imposes high import tariffs on luxury cars, which can make it expensive for foreign businesses to enter the market. For example, import duties on completely built-up (CBU) luxury cars can be as high as 100%.</a:t>
            </a:r>
          </a:p>
          <a:p>
            <a:endParaRPr lang="en-GB" sz="2000" dirty="0"/>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O imagine care conține text, persoană, scrisoare, cui&#10;&#10;Descriere generată automat">
            <a:extLst>
              <a:ext uri="{FF2B5EF4-FFF2-40B4-BE49-F238E27FC236}">
                <a16:creationId xmlns:a16="http://schemas.microsoft.com/office/drawing/2014/main" id="{6108E53F-7550-4DF1-9A46-E65787CB4B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55" r="36376"/>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1105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E40050FF-EBE4-4784-9C8A-1A79C54141D3}"/>
              </a:ext>
            </a:extLst>
          </p:cNvPr>
          <p:cNvSpPr>
            <a:spLocks noGrp="1"/>
          </p:cNvSpPr>
          <p:nvPr>
            <p:ph type="title"/>
          </p:nvPr>
        </p:nvSpPr>
        <p:spPr>
          <a:xfrm>
            <a:off x="1043631" y="809898"/>
            <a:ext cx="9942716" cy="1554480"/>
          </a:xfrm>
        </p:spPr>
        <p:txBody>
          <a:bodyPr anchor="ctr">
            <a:normAutofit/>
          </a:bodyPr>
          <a:lstStyle/>
          <a:p>
            <a:r>
              <a:rPr lang="en-GB"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r>
              <a:rPr lang="en-GB" sz="4800" dirty="0"/>
              <a:t> </a:t>
            </a:r>
          </a:p>
        </p:txBody>
      </p:sp>
      <p:graphicFrame>
        <p:nvGraphicFramePr>
          <p:cNvPr id="20" name="Substituent conținut 2">
            <a:extLst>
              <a:ext uri="{FF2B5EF4-FFF2-40B4-BE49-F238E27FC236}">
                <a16:creationId xmlns:a16="http://schemas.microsoft.com/office/drawing/2014/main" id="{6F698F9D-6346-3272-0A43-15940EF140F9}"/>
              </a:ext>
            </a:extLst>
          </p:cNvPr>
          <p:cNvGraphicFramePr>
            <a:graphicFrameLocks noGrp="1"/>
          </p:cNvGraphicFramePr>
          <p:nvPr>
            <p:ph idx="1"/>
            <p:extLst>
              <p:ext uri="{D42A27DB-BD31-4B8C-83A1-F6EECF244321}">
                <p14:modId xmlns:p14="http://schemas.microsoft.com/office/powerpoint/2010/main" val="3852927976"/>
              </p:ext>
            </p:extLst>
          </p:nvPr>
        </p:nvGraphicFramePr>
        <p:xfrm>
          <a:off x="1045028" y="3017522"/>
          <a:ext cx="9941319" cy="3124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7925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FF4014E-C458-45C7-BF77-58741B611882}"/>
              </a:ext>
            </a:extLst>
          </p:cNvPr>
          <p:cNvSpPr>
            <a:spLocks noGrp="1"/>
          </p:cNvSpPr>
          <p:nvPr>
            <p:ph type="title"/>
          </p:nvPr>
        </p:nvSpPr>
        <p:spPr>
          <a:xfrm>
            <a:off x="1043631" y="809898"/>
            <a:ext cx="9942716" cy="1554480"/>
          </a:xfrm>
        </p:spPr>
        <p:txBody>
          <a:bodyPr anchor="ctr">
            <a:normAutofit/>
          </a:bodyPr>
          <a:lstStyle/>
          <a:p>
            <a:r>
              <a:rPr lang="en-GB"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p>
        </p:txBody>
      </p:sp>
      <p:sp>
        <p:nvSpPr>
          <p:cNvPr id="3" name="Substituent conținut 2">
            <a:extLst>
              <a:ext uri="{FF2B5EF4-FFF2-40B4-BE49-F238E27FC236}">
                <a16:creationId xmlns:a16="http://schemas.microsoft.com/office/drawing/2014/main" id="{4F2B91FA-AFD7-417A-9AC9-CE6B9AE1723C}"/>
              </a:ext>
            </a:extLst>
          </p:cNvPr>
          <p:cNvSpPr>
            <a:spLocks noGrp="1"/>
          </p:cNvSpPr>
          <p:nvPr>
            <p:ph idx="1"/>
          </p:nvPr>
        </p:nvSpPr>
        <p:spPr>
          <a:xfrm>
            <a:off x="1045028" y="3017522"/>
            <a:ext cx="9941319" cy="3124658"/>
          </a:xfrm>
        </p:spPr>
        <p:txBody>
          <a:bodyPr anchor="ctr">
            <a:normAutofit/>
          </a:bodyPr>
          <a:lstStyle/>
          <a:p>
            <a:r>
              <a:rPr lang="en-IN" sz="800" dirty="0">
                <a:latin typeface="Times New Roman" panose="02020603050405020304" pitchFamily="18" charset="0"/>
                <a:cs typeface="Times New Roman" panose="02020603050405020304" pitchFamily="18" charset="0"/>
              </a:rPr>
              <a:t>Afolabi, A. O., and Lees, M. 2019. Analysis of the business environment of Nigeria using the PESTEL framework. Journal of Economics and Business Management, 7(2), 72-80.</a:t>
            </a:r>
            <a:endParaRPr lang="en-GB" sz="800" dirty="0">
              <a:latin typeface="Times New Roman" panose="02020603050405020304" pitchFamily="18" charset="0"/>
              <a:cs typeface="Times New Roman" panose="02020603050405020304" pitchFamily="18" charset="0"/>
            </a:endParaRPr>
          </a:p>
          <a:p>
            <a:r>
              <a:rPr lang="en-GB" sz="800" dirty="0" err="1">
                <a:latin typeface="Times New Roman" panose="02020603050405020304" pitchFamily="18" charset="0"/>
                <a:cs typeface="Times New Roman" panose="02020603050405020304" pitchFamily="18" charset="0"/>
              </a:rPr>
              <a:t>Bowonder</a:t>
            </a:r>
            <a:r>
              <a:rPr lang="en-GB" sz="800" dirty="0">
                <a:latin typeface="Times New Roman" panose="02020603050405020304" pitchFamily="18" charset="0"/>
                <a:cs typeface="Times New Roman" panose="02020603050405020304" pitchFamily="18" charset="0"/>
              </a:rPr>
              <a:t>, B., </a:t>
            </a:r>
            <a:r>
              <a:rPr lang="en-GB" sz="800" dirty="0" err="1">
                <a:latin typeface="Times New Roman" panose="02020603050405020304" pitchFamily="18" charset="0"/>
                <a:cs typeface="Times New Roman" panose="02020603050405020304" pitchFamily="18" charset="0"/>
              </a:rPr>
              <a:t>Kasperson</a:t>
            </a:r>
            <a:r>
              <a:rPr lang="en-GB" sz="800" dirty="0">
                <a:latin typeface="Times New Roman" panose="02020603050405020304" pitchFamily="18" charset="0"/>
                <a:cs typeface="Times New Roman" panose="02020603050405020304" pitchFamily="18" charset="0"/>
              </a:rPr>
              <a:t>, J.X. and </a:t>
            </a:r>
            <a:r>
              <a:rPr lang="en-GB" sz="800" dirty="0" err="1">
                <a:latin typeface="Times New Roman" panose="02020603050405020304" pitchFamily="18" charset="0"/>
                <a:cs typeface="Times New Roman" panose="02020603050405020304" pitchFamily="18" charset="0"/>
              </a:rPr>
              <a:t>Kasperson</a:t>
            </a:r>
            <a:r>
              <a:rPr lang="en-GB" sz="800" dirty="0">
                <a:latin typeface="Times New Roman" panose="02020603050405020304" pitchFamily="18" charset="0"/>
                <a:cs typeface="Times New Roman" panose="02020603050405020304" pitchFamily="18" charset="0"/>
              </a:rPr>
              <a:t>, R.E., 2022. Industrial risk management in India since Bhopal. In </a:t>
            </a:r>
            <a:r>
              <a:rPr lang="en-GB" sz="800" i="1" dirty="0">
                <a:latin typeface="Times New Roman" panose="02020603050405020304" pitchFamily="18" charset="0"/>
                <a:cs typeface="Times New Roman" panose="02020603050405020304" pitchFamily="18" charset="0"/>
              </a:rPr>
              <a:t>The Social Contours of Risk</a:t>
            </a:r>
            <a:r>
              <a:rPr lang="en-GB" sz="800" dirty="0">
                <a:latin typeface="Times New Roman" panose="02020603050405020304" pitchFamily="18" charset="0"/>
                <a:cs typeface="Times New Roman" panose="02020603050405020304" pitchFamily="18" charset="0"/>
              </a:rPr>
              <a:t> (pp. 144-163). Routledge.</a:t>
            </a:r>
          </a:p>
          <a:p>
            <a:r>
              <a:rPr lang="en-GB" sz="800" dirty="0">
                <a:latin typeface="Times New Roman" panose="02020603050405020304" pitchFamily="18" charset="0"/>
                <a:cs typeface="Times New Roman" panose="02020603050405020304" pitchFamily="18" charset="0"/>
              </a:rPr>
              <a:t>Chahal, H. and Sharma, A.K., 2020. Family business in India: Performance, challenges and improvement measures. </a:t>
            </a:r>
            <a:r>
              <a:rPr lang="en-GB" sz="800" i="1" dirty="0">
                <a:latin typeface="Times New Roman" panose="02020603050405020304" pitchFamily="18" charset="0"/>
                <a:cs typeface="Times New Roman" panose="02020603050405020304" pitchFamily="18" charset="0"/>
              </a:rPr>
              <a:t>Journal of New Business Ventures</a:t>
            </a:r>
            <a:r>
              <a:rPr lang="en-GB" sz="800" dirty="0">
                <a:latin typeface="Times New Roman" panose="02020603050405020304" pitchFamily="18" charset="0"/>
                <a:cs typeface="Times New Roman" panose="02020603050405020304" pitchFamily="18" charset="0"/>
              </a:rPr>
              <a:t>, 1(1-2). pp.9-30.</a:t>
            </a:r>
          </a:p>
          <a:p>
            <a:r>
              <a:rPr lang="en-GB" sz="800" dirty="0">
                <a:latin typeface="Times New Roman" panose="02020603050405020304" pitchFamily="18" charset="0"/>
                <a:cs typeface="Times New Roman" panose="02020603050405020304" pitchFamily="18" charset="0"/>
              </a:rPr>
              <a:t>Dash, M. and Sharma, K., 2019. Marketing response modelling: Impact of digital marketing for a luxury car brand. </a:t>
            </a:r>
            <a:r>
              <a:rPr lang="en-GB" sz="800" i="1" dirty="0">
                <a:latin typeface="Times New Roman" panose="02020603050405020304" pitchFamily="18" charset="0"/>
                <a:cs typeface="Times New Roman" panose="02020603050405020304" pitchFamily="18" charset="0"/>
              </a:rPr>
              <a:t>Journal of Creative Communications</a:t>
            </a:r>
            <a:r>
              <a:rPr lang="en-GB" sz="800" dirty="0">
                <a:latin typeface="Times New Roman" panose="02020603050405020304" pitchFamily="18" charset="0"/>
                <a:cs typeface="Times New Roman" panose="02020603050405020304" pitchFamily="18" charset="0"/>
              </a:rPr>
              <a:t>, 14(3). pp.254-270.</a:t>
            </a:r>
          </a:p>
          <a:p>
            <a:r>
              <a:rPr lang="en-IN" sz="800" dirty="0" err="1">
                <a:latin typeface="Times New Roman" panose="02020603050405020304" pitchFamily="18" charset="0"/>
                <a:cs typeface="Times New Roman" panose="02020603050405020304" pitchFamily="18" charset="0"/>
              </a:rPr>
              <a:t>Ghauri</a:t>
            </a:r>
            <a:r>
              <a:rPr lang="en-IN" sz="800" dirty="0">
                <a:latin typeface="Times New Roman" panose="02020603050405020304" pitchFamily="18" charset="0"/>
                <a:cs typeface="Times New Roman" panose="02020603050405020304" pitchFamily="18" charset="0"/>
              </a:rPr>
              <a:t>, P. N., and </a:t>
            </a:r>
            <a:r>
              <a:rPr lang="en-IN" sz="800" dirty="0" err="1">
                <a:latin typeface="Times New Roman" panose="02020603050405020304" pitchFamily="18" charset="0"/>
                <a:cs typeface="Times New Roman" panose="02020603050405020304" pitchFamily="18" charset="0"/>
              </a:rPr>
              <a:t>Cateora</a:t>
            </a:r>
            <a:r>
              <a:rPr lang="en-IN" sz="800" dirty="0">
                <a:latin typeface="Times New Roman" panose="02020603050405020304" pitchFamily="18" charset="0"/>
                <a:cs typeface="Times New Roman" panose="02020603050405020304" pitchFamily="18" charset="0"/>
              </a:rPr>
              <a:t>, P. R. 2014. International marketing. McGraw-Hill Education.</a:t>
            </a:r>
            <a:endParaRPr lang="en-GB" sz="800" dirty="0">
              <a:latin typeface="Times New Roman" panose="02020603050405020304" pitchFamily="18" charset="0"/>
              <a:cs typeface="Times New Roman" panose="02020603050405020304" pitchFamily="18" charset="0"/>
            </a:endParaRPr>
          </a:p>
          <a:p>
            <a:r>
              <a:rPr lang="en-IN" sz="800" dirty="0">
                <a:latin typeface="Times New Roman" panose="02020603050405020304" pitchFamily="18" charset="0"/>
                <a:cs typeface="Times New Roman" panose="02020603050405020304" pitchFamily="18" charset="0"/>
              </a:rPr>
              <a:t>Johnson, G., Scholes, K., and Whittington, R. 2017. Exploring strategy: Text and cases. Pearson.</a:t>
            </a:r>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Kamal, N., 2017. Impact of Make in India on Automobile Sector. </a:t>
            </a:r>
            <a:r>
              <a:rPr lang="en-GB" sz="800" i="1" dirty="0">
                <a:latin typeface="Times New Roman" panose="02020603050405020304" pitchFamily="18" charset="0"/>
                <a:cs typeface="Times New Roman" panose="02020603050405020304" pitchFamily="18" charset="0"/>
              </a:rPr>
              <a:t>International Journal of Business Administration and Management</a:t>
            </a:r>
            <a:r>
              <a:rPr lang="en-GB" sz="800" dirty="0">
                <a:latin typeface="Times New Roman" panose="02020603050405020304" pitchFamily="18" charset="0"/>
                <a:cs typeface="Times New Roman" panose="02020603050405020304" pitchFamily="18" charset="0"/>
              </a:rPr>
              <a:t>, pp.74-89.</a:t>
            </a:r>
          </a:p>
          <a:p>
            <a:r>
              <a:rPr lang="en-IN" sz="800" dirty="0" err="1">
                <a:latin typeface="Times New Roman" panose="02020603050405020304" pitchFamily="18" charset="0"/>
                <a:cs typeface="Times New Roman" panose="02020603050405020304" pitchFamily="18" charset="0"/>
              </a:rPr>
              <a:t>Lusch</a:t>
            </a:r>
            <a:r>
              <a:rPr lang="en-IN" sz="800" dirty="0">
                <a:latin typeface="Times New Roman" panose="02020603050405020304" pitchFamily="18" charset="0"/>
                <a:cs typeface="Times New Roman" panose="02020603050405020304" pitchFamily="18" charset="0"/>
              </a:rPr>
              <a:t>, R. F., and Nambisan, S. 2015. Service innovation: A service-dominant logic perspective. MIS quarterly, 39(1), 155-175.</a:t>
            </a:r>
            <a:endParaRPr lang="en-GB" sz="800" dirty="0">
              <a:latin typeface="Times New Roman" panose="02020603050405020304" pitchFamily="18" charset="0"/>
              <a:cs typeface="Times New Roman" panose="02020603050405020304" pitchFamily="18" charset="0"/>
            </a:endParaRPr>
          </a:p>
          <a:p>
            <a:r>
              <a:rPr lang="en-IN" sz="800" dirty="0" err="1">
                <a:latin typeface="Times New Roman" panose="02020603050405020304" pitchFamily="18" charset="0"/>
                <a:cs typeface="Times New Roman" panose="02020603050405020304" pitchFamily="18" charset="0"/>
              </a:rPr>
              <a:t>Mallin</a:t>
            </a:r>
            <a:r>
              <a:rPr lang="en-IN" sz="800" dirty="0">
                <a:latin typeface="Times New Roman" panose="02020603050405020304" pitchFamily="18" charset="0"/>
                <a:cs typeface="Times New Roman" panose="02020603050405020304" pitchFamily="18" charset="0"/>
              </a:rPr>
              <a:t>, C. A. 2017. Corporate governance. Oxford University Press.</a:t>
            </a:r>
            <a:endParaRPr lang="en-GB" sz="800" dirty="0">
              <a:latin typeface="Times New Roman" panose="02020603050405020304" pitchFamily="18" charset="0"/>
              <a:cs typeface="Times New Roman" panose="02020603050405020304" pitchFamily="18" charset="0"/>
            </a:endParaRPr>
          </a:p>
          <a:p>
            <a:r>
              <a:rPr lang="en-IN" sz="800" dirty="0">
                <a:latin typeface="Times New Roman" panose="02020603050405020304" pitchFamily="18" charset="0"/>
                <a:cs typeface="Times New Roman" panose="02020603050405020304" pitchFamily="18" charset="0"/>
              </a:rPr>
              <a:t>Rugman, A. M., and Collinson, S. 2017. International business. Pearson Education.</a:t>
            </a:r>
            <a:endParaRPr lang="en-GB" sz="800" dirty="0">
              <a:latin typeface="Times New Roman" panose="02020603050405020304" pitchFamily="18" charset="0"/>
              <a:cs typeface="Times New Roman" panose="02020603050405020304" pitchFamily="18" charset="0"/>
            </a:endParaRPr>
          </a:p>
          <a:p>
            <a:r>
              <a:rPr lang="en-IN" sz="800" dirty="0">
                <a:latin typeface="Times New Roman" panose="02020603050405020304" pitchFamily="18" charset="0"/>
                <a:cs typeface="Times New Roman" panose="02020603050405020304" pitchFamily="18" charset="0"/>
              </a:rPr>
              <a:t>Rugman, A. M., and Verbeke, A. 2017. International business: A strategic management approach. Routledge.</a:t>
            </a:r>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Tamang, J.P. ed., 2020. </a:t>
            </a:r>
            <a:r>
              <a:rPr lang="en-GB" sz="800" i="1" dirty="0">
                <a:latin typeface="Times New Roman" panose="02020603050405020304" pitchFamily="18" charset="0"/>
                <a:cs typeface="Times New Roman" panose="02020603050405020304" pitchFamily="18" charset="0"/>
              </a:rPr>
              <a:t>Ethnic fermented foods and beverages of India: science history and culture</a:t>
            </a:r>
            <a:r>
              <a:rPr lang="en-GB" sz="800" dirty="0">
                <a:latin typeface="Times New Roman" panose="02020603050405020304" pitchFamily="18" charset="0"/>
                <a:cs typeface="Times New Roman" panose="02020603050405020304" pitchFamily="18" charset="0"/>
              </a:rPr>
              <a:t>. Springer Nature.</a:t>
            </a:r>
          </a:p>
          <a:p>
            <a:r>
              <a:rPr lang="en-IN" sz="800" dirty="0">
                <a:latin typeface="Times New Roman" panose="02020603050405020304" pitchFamily="18" charset="0"/>
                <a:cs typeface="Times New Roman" panose="02020603050405020304" pitchFamily="18" charset="0"/>
              </a:rPr>
              <a:t>Thomas, D. C., and Peterson, M. F. 2017. Cross-cultural management: Essential concepts. Sage Publications.</a:t>
            </a:r>
            <a:endParaRPr lang="en-GB" sz="800" dirty="0">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4420577"/>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1063</Words>
  <Application>Microsoft Office PowerPoint</Application>
  <PresentationFormat>Widescreen</PresentationFormat>
  <Paragraphs>56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Temă Office</vt:lpstr>
      <vt:lpstr>Global Business Environment </vt:lpstr>
      <vt:lpstr>Introduction </vt:lpstr>
      <vt:lpstr>Overview of the organisation </vt:lpstr>
      <vt:lpstr>India- Country Profile </vt:lpstr>
      <vt:lpstr>Opportunities – Market Value </vt:lpstr>
      <vt:lpstr>Opportunities -  Market Volume </vt:lpstr>
      <vt:lpstr>Opportunities</vt:lpstr>
      <vt:lpstr>Challenges </vt:lpstr>
      <vt:lpstr>Challenges</vt:lpstr>
      <vt:lpstr>Challenges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Business Environment</dc:title>
  <dc:creator/>
  <cp:lastModifiedBy>Aleksandar Chimshirov</cp:lastModifiedBy>
  <cp:revision>4</cp:revision>
  <dcterms:created xsi:type="dcterms:W3CDTF">2023-05-05T15:16:41Z</dcterms:created>
  <dcterms:modified xsi:type="dcterms:W3CDTF">2023-05-06T06:41:56Z</dcterms:modified>
</cp:coreProperties>
</file>