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965700-E3EE-7EB3-209D-CB49417857CB}" v="712" dt="2024-02-20T19:55:31.218"/>
    <p1510:client id="{8C2F4220-C9C2-4099-7E28-98F2B14DD42D}" v="251" dt="2024-02-22T18:11:00.3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34E0EE-1083-4645-BA3C-9263F557728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10E6BFA-648D-4F3C-BFEB-356CA0B201C1}">
      <dgm:prSet/>
      <dgm:spPr/>
      <dgm:t>
        <a:bodyPr/>
        <a:lstStyle/>
        <a:p>
          <a:r>
            <a:rPr lang="en-US" dirty="0"/>
            <a:t>Use only designated bottles</a:t>
          </a:r>
        </a:p>
      </dgm:t>
    </dgm:pt>
    <dgm:pt modelId="{2D7EF2DD-F199-43D8-B694-ADE65B364BA2}" type="parTrans" cxnId="{3612E7BD-7880-47CE-A98B-D535D8922504}">
      <dgm:prSet/>
      <dgm:spPr/>
      <dgm:t>
        <a:bodyPr/>
        <a:lstStyle/>
        <a:p>
          <a:endParaRPr lang="en-US"/>
        </a:p>
      </dgm:t>
    </dgm:pt>
    <dgm:pt modelId="{1DE37739-94A5-4D54-8EB7-21824BE7111C}" type="sibTrans" cxnId="{3612E7BD-7880-47CE-A98B-D535D8922504}">
      <dgm:prSet/>
      <dgm:spPr/>
      <dgm:t>
        <a:bodyPr/>
        <a:lstStyle/>
        <a:p>
          <a:endParaRPr lang="en-US"/>
        </a:p>
      </dgm:t>
    </dgm:pt>
    <dgm:pt modelId="{86F9B1DE-5210-4A31-83F8-327727139882}">
      <dgm:prSet/>
      <dgm:spPr/>
      <dgm:t>
        <a:bodyPr/>
        <a:lstStyle/>
        <a:p>
          <a:r>
            <a:rPr lang="en-US" dirty="0"/>
            <a:t>ONE PUSH / Bottle, DO NOT MIX chemicals</a:t>
          </a:r>
        </a:p>
      </dgm:t>
    </dgm:pt>
    <dgm:pt modelId="{D212ACFA-93E8-4D94-B947-8E7845299D85}" type="parTrans" cxnId="{814AECF5-7ECF-4C52-B585-EE33AF7C6EFB}">
      <dgm:prSet/>
      <dgm:spPr/>
      <dgm:t>
        <a:bodyPr/>
        <a:lstStyle/>
        <a:p>
          <a:endParaRPr lang="en-US"/>
        </a:p>
      </dgm:t>
    </dgm:pt>
    <dgm:pt modelId="{43A9C555-9E5D-47B4-9D41-63A154C869B1}" type="sibTrans" cxnId="{814AECF5-7ECF-4C52-B585-EE33AF7C6EFB}">
      <dgm:prSet/>
      <dgm:spPr/>
      <dgm:t>
        <a:bodyPr/>
        <a:lstStyle/>
        <a:p>
          <a:endParaRPr lang="en-US"/>
        </a:p>
      </dgm:t>
    </dgm:pt>
    <dgm:pt modelId="{687FD35B-33DD-40D3-922E-7A26806FF786}">
      <dgm:prSet/>
      <dgm:spPr/>
      <dgm:t>
        <a:bodyPr/>
        <a:lstStyle/>
        <a:p>
          <a:r>
            <a:rPr lang="en-US" dirty="0"/>
            <a:t>Dysfunctional QFM – Report to MNG</a:t>
          </a:r>
        </a:p>
      </dgm:t>
    </dgm:pt>
    <dgm:pt modelId="{38DFD47D-3DBA-40BF-9C41-BB92C33C169C}" type="parTrans" cxnId="{5231C8B4-F4E2-4AD1-8FEA-289EEFCE1748}">
      <dgm:prSet/>
      <dgm:spPr/>
      <dgm:t>
        <a:bodyPr/>
        <a:lstStyle/>
        <a:p>
          <a:endParaRPr lang="en-US"/>
        </a:p>
      </dgm:t>
    </dgm:pt>
    <dgm:pt modelId="{55536A8D-A855-4E19-B1F7-F64D024FA8FA}" type="sibTrans" cxnId="{5231C8B4-F4E2-4AD1-8FEA-289EEFCE1748}">
      <dgm:prSet/>
      <dgm:spPr/>
      <dgm:t>
        <a:bodyPr/>
        <a:lstStyle/>
        <a:p>
          <a:endParaRPr lang="en-US"/>
        </a:p>
      </dgm:t>
    </dgm:pt>
    <dgm:pt modelId="{26830CD3-97EC-47F8-A959-1D8C8E8AA30C}">
      <dgm:prSet/>
      <dgm:spPr/>
      <dgm:t>
        <a:bodyPr/>
        <a:lstStyle/>
        <a:p>
          <a:r>
            <a:rPr lang="en-US" dirty="0"/>
            <a:t>Right bottle for right chemical / DO NOT over label or incorrectly label</a:t>
          </a:r>
        </a:p>
      </dgm:t>
    </dgm:pt>
    <dgm:pt modelId="{06CAC9F7-2CB4-4A42-B4E4-F0A527BC6B17}" type="parTrans" cxnId="{B0FCC029-F648-4E14-A7EE-798BC96A146C}">
      <dgm:prSet/>
      <dgm:spPr/>
      <dgm:t>
        <a:bodyPr/>
        <a:lstStyle/>
        <a:p>
          <a:endParaRPr lang="en-US"/>
        </a:p>
      </dgm:t>
    </dgm:pt>
    <dgm:pt modelId="{D52C292A-69B3-4A7D-B12A-1E55082E91D1}" type="sibTrans" cxnId="{B0FCC029-F648-4E14-A7EE-798BC96A146C}">
      <dgm:prSet/>
      <dgm:spPr/>
      <dgm:t>
        <a:bodyPr/>
        <a:lstStyle/>
        <a:p>
          <a:endParaRPr lang="en-US"/>
        </a:p>
      </dgm:t>
    </dgm:pt>
    <dgm:pt modelId="{3027CC09-6714-4257-8C79-B617510148F9}">
      <dgm:prSet/>
      <dgm:spPr/>
      <dgm:t>
        <a:bodyPr/>
        <a:lstStyle/>
        <a:p>
          <a:r>
            <a:rPr lang="en-US" dirty="0"/>
            <a:t>PPE MUST be in place when using chemicals as described in Task Card</a:t>
          </a:r>
        </a:p>
      </dgm:t>
    </dgm:pt>
    <dgm:pt modelId="{0E4A96A9-4EE3-4B57-B429-02653AA04348}" type="parTrans" cxnId="{FE7266E6-98C6-4DE7-BF85-3F2F4A1F19F4}">
      <dgm:prSet/>
      <dgm:spPr/>
      <dgm:t>
        <a:bodyPr/>
        <a:lstStyle/>
        <a:p>
          <a:endParaRPr lang="en-US"/>
        </a:p>
      </dgm:t>
    </dgm:pt>
    <dgm:pt modelId="{0A2CA689-B815-4A1D-83F6-0E8DD97A4703}" type="sibTrans" cxnId="{FE7266E6-98C6-4DE7-BF85-3F2F4A1F19F4}">
      <dgm:prSet/>
      <dgm:spPr/>
      <dgm:t>
        <a:bodyPr/>
        <a:lstStyle/>
        <a:p>
          <a:endParaRPr lang="en-US"/>
        </a:p>
      </dgm:t>
    </dgm:pt>
    <dgm:pt modelId="{863A4FC3-37A3-44DE-A628-A715F91967FF}" type="pres">
      <dgm:prSet presAssocID="{6E34E0EE-1083-4645-BA3C-9263F5577286}" presName="linear" presStyleCnt="0">
        <dgm:presLayoutVars>
          <dgm:animLvl val="lvl"/>
          <dgm:resizeHandles val="exact"/>
        </dgm:presLayoutVars>
      </dgm:prSet>
      <dgm:spPr/>
    </dgm:pt>
    <dgm:pt modelId="{3BDD073E-D9E9-4231-B1EB-2C37E717F9A1}" type="pres">
      <dgm:prSet presAssocID="{110E6BFA-648D-4F3C-BFEB-356CA0B201C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A69FE69-C2A8-47F3-9B0C-890FDD3FD7D6}" type="pres">
      <dgm:prSet presAssocID="{1DE37739-94A5-4D54-8EB7-21824BE7111C}" presName="spacer" presStyleCnt="0"/>
      <dgm:spPr/>
    </dgm:pt>
    <dgm:pt modelId="{49BD5B9C-1024-49A0-9C83-5514BDD1782F}" type="pres">
      <dgm:prSet presAssocID="{86F9B1DE-5210-4A31-83F8-327727139882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2BB025C-E05F-4377-BA90-5BD60C01BDDB}" type="pres">
      <dgm:prSet presAssocID="{43A9C555-9E5D-47B4-9D41-63A154C869B1}" presName="spacer" presStyleCnt="0"/>
      <dgm:spPr/>
    </dgm:pt>
    <dgm:pt modelId="{A757D9A1-AD6E-4B61-950C-BB2070E9A2C4}" type="pres">
      <dgm:prSet presAssocID="{687FD35B-33DD-40D3-922E-7A26806FF78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9EEC72F-E581-4BDF-B980-8B04313F5E61}" type="pres">
      <dgm:prSet presAssocID="{55536A8D-A855-4E19-B1F7-F64D024FA8FA}" presName="spacer" presStyleCnt="0"/>
      <dgm:spPr/>
    </dgm:pt>
    <dgm:pt modelId="{51B05D72-6FDF-438F-9B85-C864F5BA5220}" type="pres">
      <dgm:prSet presAssocID="{26830CD3-97EC-47F8-A959-1D8C8E8AA30C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CE03BCC-EFBC-420A-BB8E-619F386D440C}" type="pres">
      <dgm:prSet presAssocID="{D52C292A-69B3-4A7D-B12A-1E55082E91D1}" presName="spacer" presStyleCnt="0"/>
      <dgm:spPr/>
    </dgm:pt>
    <dgm:pt modelId="{FB5A1459-93C2-496A-85F3-63C0A6E645B5}" type="pres">
      <dgm:prSet presAssocID="{3027CC09-6714-4257-8C79-B617510148F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6D57204-C09D-4587-AB15-A5C9F30CA526}" type="presOf" srcId="{110E6BFA-648D-4F3C-BFEB-356CA0B201C1}" destId="{3BDD073E-D9E9-4231-B1EB-2C37E717F9A1}" srcOrd="0" destOrd="0" presId="urn:microsoft.com/office/officeart/2005/8/layout/vList2"/>
    <dgm:cxn modelId="{B0FCC029-F648-4E14-A7EE-798BC96A146C}" srcId="{6E34E0EE-1083-4645-BA3C-9263F5577286}" destId="{26830CD3-97EC-47F8-A959-1D8C8E8AA30C}" srcOrd="3" destOrd="0" parTransId="{06CAC9F7-2CB4-4A42-B4E4-F0A527BC6B17}" sibTransId="{D52C292A-69B3-4A7D-B12A-1E55082E91D1}"/>
    <dgm:cxn modelId="{73E69D4B-A698-4C1D-88F4-DCC764122884}" type="presOf" srcId="{86F9B1DE-5210-4A31-83F8-327727139882}" destId="{49BD5B9C-1024-49A0-9C83-5514BDD1782F}" srcOrd="0" destOrd="0" presId="urn:microsoft.com/office/officeart/2005/8/layout/vList2"/>
    <dgm:cxn modelId="{06C0AF57-B117-43F4-96D1-45B934715B30}" type="presOf" srcId="{3027CC09-6714-4257-8C79-B617510148F9}" destId="{FB5A1459-93C2-496A-85F3-63C0A6E645B5}" srcOrd="0" destOrd="0" presId="urn:microsoft.com/office/officeart/2005/8/layout/vList2"/>
    <dgm:cxn modelId="{0E7E9F83-69FE-49AF-B6D4-3EBD1D94FC4D}" type="presOf" srcId="{6E34E0EE-1083-4645-BA3C-9263F5577286}" destId="{863A4FC3-37A3-44DE-A628-A715F91967FF}" srcOrd="0" destOrd="0" presId="urn:microsoft.com/office/officeart/2005/8/layout/vList2"/>
    <dgm:cxn modelId="{32050585-6FAE-41A1-87CA-DCD520F6A82D}" type="presOf" srcId="{26830CD3-97EC-47F8-A959-1D8C8E8AA30C}" destId="{51B05D72-6FDF-438F-9B85-C864F5BA5220}" srcOrd="0" destOrd="0" presId="urn:microsoft.com/office/officeart/2005/8/layout/vList2"/>
    <dgm:cxn modelId="{AB0EB3A7-5414-42DA-866D-45E6A1D5FA77}" type="presOf" srcId="{687FD35B-33DD-40D3-922E-7A26806FF786}" destId="{A757D9A1-AD6E-4B61-950C-BB2070E9A2C4}" srcOrd="0" destOrd="0" presId="urn:microsoft.com/office/officeart/2005/8/layout/vList2"/>
    <dgm:cxn modelId="{5231C8B4-F4E2-4AD1-8FEA-289EEFCE1748}" srcId="{6E34E0EE-1083-4645-BA3C-9263F5577286}" destId="{687FD35B-33DD-40D3-922E-7A26806FF786}" srcOrd="2" destOrd="0" parTransId="{38DFD47D-3DBA-40BF-9C41-BB92C33C169C}" sibTransId="{55536A8D-A855-4E19-B1F7-F64D024FA8FA}"/>
    <dgm:cxn modelId="{3612E7BD-7880-47CE-A98B-D535D8922504}" srcId="{6E34E0EE-1083-4645-BA3C-9263F5577286}" destId="{110E6BFA-648D-4F3C-BFEB-356CA0B201C1}" srcOrd="0" destOrd="0" parTransId="{2D7EF2DD-F199-43D8-B694-ADE65B364BA2}" sibTransId="{1DE37739-94A5-4D54-8EB7-21824BE7111C}"/>
    <dgm:cxn modelId="{FE7266E6-98C6-4DE7-BF85-3F2F4A1F19F4}" srcId="{6E34E0EE-1083-4645-BA3C-9263F5577286}" destId="{3027CC09-6714-4257-8C79-B617510148F9}" srcOrd="4" destOrd="0" parTransId="{0E4A96A9-4EE3-4B57-B429-02653AA04348}" sibTransId="{0A2CA689-B815-4A1D-83F6-0E8DD97A4703}"/>
    <dgm:cxn modelId="{814AECF5-7ECF-4C52-B585-EE33AF7C6EFB}" srcId="{6E34E0EE-1083-4645-BA3C-9263F5577286}" destId="{86F9B1DE-5210-4A31-83F8-327727139882}" srcOrd="1" destOrd="0" parTransId="{D212ACFA-93E8-4D94-B947-8E7845299D85}" sibTransId="{43A9C555-9E5D-47B4-9D41-63A154C869B1}"/>
    <dgm:cxn modelId="{6D984ED2-7C68-4AAA-96A6-D9AE8D0FE2FD}" type="presParOf" srcId="{863A4FC3-37A3-44DE-A628-A715F91967FF}" destId="{3BDD073E-D9E9-4231-B1EB-2C37E717F9A1}" srcOrd="0" destOrd="0" presId="urn:microsoft.com/office/officeart/2005/8/layout/vList2"/>
    <dgm:cxn modelId="{655D8D7E-E0B8-4B60-A5B2-F3CC00131C3A}" type="presParOf" srcId="{863A4FC3-37A3-44DE-A628-A715F91967FF}" destId="{2A69FE69-C2A8-47F3-9B0C-890FDD3FD7D6}" srcOrd="1" destOrd="0" presId="urn:microsoft.com/office/officeart/2005/8/layout/vList2"/>
    <dgm:cxn modelId="{E2CD748A-0EAD-4E47-A888-4671C39997C4}" type="presParOf" srcId="{863A4FC3-37A3-44DE-A628-A715F91967FF}" destId="{49BD5B9C-1024-49A0-9C83-5514BDD1782F}" srcOrd="2" destOrd="0" presId="urn:microsoft.com/office/officeart/2005/8/layout/vList2"/>
    <dgm:cxn modelId="{CBCF6829-5F76-48BE-B337-EF97A60DCAA0}" type="presParOf" srcId="{863A4FC3-37A3-44DE-A628-A715F91967FF}" destId="{52BB025C-E05F-4377-BA90-5BD60C01BDDB}" srcOrd="3" destOrd="0" presId="urn:microsoft.com/office/officeart/2005/8/layout/vList2"/>
    <dgm:cxn modelId="{3F03781E-CAB0-4DCE-8359-58697834230E}" type="presParOf" srcId="{863A4FC3-37A3-44DE-A628-A715F91967FF}" destId="{A757D9A1-AD6E-4B61-950C-BB2070E9A2C4}" srcOrd="4" destOrd="0" presId="urn:microsoft.com/office/officeart/2005/8/layout/vList2"/>
    <dgm:cxn modelId="{DE95CF4A-D571-4103-B724-289B9A31BD51}" type="presParOf" srcId="{863A4FC3-37A3-44DE-A628-A715F91967FF}" destId="{99EEC72F-E581-4BDF-B980-8B04313F5E61}" srcOrd="5" destOrd="0" presId="urn:microsoft.com/office/officeart/2005/8/layout/vList2"/>
    <dgm:cxn modelId="{AECA485A-5834-4293-B27C-2F8574FE6358}" type="presParOf" srcId="{863A4FC3-37A3-44DE-A628-A715F91967FF}" destId="{51B05D72-6FDF-438F-9B85-C864F5BA5220}" srcOrd="6" destOrd="0" presId="urn:microsoft.com/office/officeart/2005/8/layout/vList2"/>
    <dgm:cxn modelId="{0657FCB5-FAB5-443E-8EB4-24CADECC9975}" type="presParOf" srcId="{863A4FC3-37A3-44DE-A628-A715F91967FF}" destId="{1CE03BCC-EFBC-420A-BB8E-619F386D440C}" srcOrd="7" destOrd="0" presId="urn:microsoft.com/office/officeart/2005/8/layout/vList2"/>
    <dgm:cxn modelId="{CFC10D7F-5E46-4A0C-9F2E-BE216D31D414}" type="presParOf" srcId="{863A4FC3-37A3-44DE-A628-A715F91967FF}" destId="{FB5A1459-93C2-496A-85F3-63C0A6E645B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79A854-08F3-4B9A-8A5F-3019314CB94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F170A1F-3251-4F1F-99D5-46AD166093D0}">
      <dgm:prSet/>
      <dgm:spPr/>
      <dgm:t>
        <a:bodyPr/>
        <a:lstStyle/>
        <a:p>
          <a:r>
            <a:rPr lang="en-US"/>
            <a:t>DO NOT leave chemicals unattended - clear pubic areas as seen in Fig. 6</a:t>
          </a:r>
        </a:p>
      </dgm:t>
    </dgm:pt>
    <dgm:pt modelId="{15F07AB8-B308-4D06-BB48-C3E77DD7B4CA}" type="parTrans" cxnId="{A60023D5-A49E-490D-9EA7-07E278DA2B5A}">
      <dgm:prSet/>
      <dgm:spPr/>
      <dgm:t>
        <a:bodyPr/>
        <a:lstStyle/>
        <a:p>
          <a:endParaRPr lang="en-US"/>
        </a:p>
      </dgm:t>
    </dgm:pt>
    <dgm:pt modelId="{489D3FEE-5BAC-4493-BF46-BA318205941B}" type="sibTrans" cxnId="{A60023D5-A49E-490D-9EA7-07E278DA2B5A}">
      <dgm:prSet/>
      <dgm:spPr/>
      <dgm:t>
        <a:bodyPr/>
        <a:lstStyle/>
        <a:p>
          <a:endParaRPr lang="en-US"/>
        </a:p>
      </dgm:t>
    </dgm:pt>
    <dgm:pt modelId="{FED23453-69D5-46F9-BA2E-14F96762901D}">
      <dgm:prSet/>
      <dgm:spPr/>
      <dgm:t>
        <a:bodyPr/>
        <a:lstStyle/>
        <a:p>
          <a:r>
            <a:rPr lang="en-US"/>
            <a:t>Caddies locked away if not in use, NEVER on corridors </a:t>
          </a:r>
        </a:p>
      </dgm:t>
    </dgm:pt>
    <dgm:pt modelId="{1DC9C40E-C994-4A3F-A4B7-17EAF2146523}" type="parTrans" cxnId="{42287530-7944-43E1-A00C-FFDA9D565829}">
      <dgm:prSet/>
      <dgm:spPr/>
      <dgm:t>
        <a:bodyPr/>
        <a:lstStyle/>
        <a:p>
          <a:endParaRPr lang="en-US"/>
        </a:p>
      </dgm:t>
    </dgm:pt>
    <dgm:pt modelId="{9A8B1696-17DA-467B-A26B-55C7AE9A4040}" type="sibTrans" cxnId="{42287530-7944-43E1-A00C-FFDA9D565829}">
      <dgm:prSet/>
      <dgm:spPr/>
      <dgm:t>
        <a:bodyPr/>
        <a:lstStyle/>
        <a:p>
          <a:endParaRPr lang="en-US"/>
        </a:p>
      </dgm:t>
    </dgm:pt>
    <dgm:pt modelId="{0FDC319C-EDE1-42C0-B221-10716BD27B49}">
      <dgm:prSet/>
      <dgm:spPr/>
      <dgm:t>
        <a:bodyPr/>
        <a:lstStyle/>
        <a:p>
          <a:r>
            <a:rPr lang="en-US"/>
            <a:t>Descaler = harmful chemical, kettles MUST be replaced / cleaned in Linen Room – DO NOT clean kettle in guest room (Fig.7)</a:t>
          </a:r>
        </a:p>
      </dgm:t>
    </dgm:pt>
    <dgm:pt modelId="{A6444552-DE12-4045-98E0-D93F5A59EBD2}" type="parTrans" cxnId="{9B2B77A1-4654-4D61-BE21-36B082DB6043}">
      <dgm:prSet/>
      <dgm:spPr/>
      <dgm:t>
        <a:bodyPr/>
        <a:lstStyle/>
        <a:p>
          <a:endParaRPr lang="en-US"/>
        </a:p>
      </dgm:t>
    </dgm:pt>
    <dgm:pt modelId="{A893EE7D-E57A-4E06-B036-7E16F7E09B62}" type="sibTrans" cxnId="{9B2B77A1-4654-4D61-BE21-36B082DB6043}">
      <dgm:prSet/>
      <dgm:spPr/>
      <dgm:t>
        <a:bodyPr/>
        <a:lstStyle/>
        <a:p>
          <a:endParaRPr lang="en-US"/>
        </a:p>
      </dgm:t>
    </dgm:pt>
    <dgm:pt modelId="{D5AEA837-91AA-49AF-A13E-874FBFD59C45}">
      <dgm:prSet/>
      <dgm:spPr/>
      <dgm:t>
        <a:bodyPr/>
        <a:lstStyle/>
        <a:p>
          <a:r>
            <a:rPr lang="en-US"/>
            <a:t>Further instructions – on sachet / Task Card </a:t>
          </a:r>
        </a:p>
      </dgm:t>
    </dgm:pt>
    <dgm:pt modelId="{50283E51-FD0E-4658-B6B9-9D958F4C0FF2}" type="parTrans" cxnId="{F65CF443-DD67-4F21-AD36-3EBAE22870FB}">
      <dgm:prSet/>
      <dgm:spPr/>
      <dgm:t>
        <a:bodyPr/>
        <a:lstStyle/>
        <a:p>
          <a:endParaRPr lang="en-US"/>
        </a:p>
      </dgm:t>
    </dgm:pt>
    <dgm:pt modelId="{772DF4F7-1DC5-486F-A05D-12AC6005FA5F}" type="sibTrans" cxnId="{F65CF443-DD67-4F21-AD36-3EBAE22870FB}">
      <dgm:prSet/>
      <dgm:spPr/>
      <dgm:t>
        <a:bodyPr/>
        <a:lstStyle/>
        <a:p>
          <a:endParaRPr lang="en-US"/>
        </a:p>
      </dgm:t>
    </dgm:pt>
    <dgm:pt modelId="{F82FFAB2-E1F8-45A8-82D2-47FE873A91AF}" type="pres">
      <dgm:prSet presAssocID="{1E79A854-08F3-4B9A-8A5F-3019314CB943}" presName="linear" presStyleCnt="0">
        <dgm:presLayoutVars>
          <dgm:animLvl val="lvl"/>
          <dgm:resizeHandles val="exact"/>
        </dgm:presLayoutVars>
      </dgm:prSet>
      <dgm:spPr/>
    </dgm:pt>
    <dgm:pt modelId="{29BD1DB4-1803-4EE6-A099-1180729A5775}" type="pres">
      <dgm:prSet presAssocID="{AF170A1F-3251-4F1F-99D5-46AD166093D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D5CEB7C-62DB-40A1-9376-B3317689CF85}" type="pres">
      <dgm:prSet presAssocID="{489D3FEE-5BAC-4493-BF46-BA318205941B}" presName="spacer" presStyleCnt="0"/>
      <dgm:spPr/>
    </dgm:pt>
    <dgm:pt modelId="{BDCE93AA-DCAA-4F44-A78F-F75D8CD4E66D}" type="pres">
      <dgm:prSet presAssocID="{FED23453-69D5-46F9-BA2E-14F96762901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4A79F8F-9C49-4AEC-B0C3-C81365E576F2}" type="pres">
      <dgm:prSet presAssocID="{9A8B1696-17DA-467B-A26B-55C7AE9A4040}" presName="spacer" presStyleCnt="0"/>
      <dgm:spPr/>
    </dgm:pt>
    <dgm:pt modelId="{D7EF8547-DAEF-47F8-8669-9ABA007EB320}" type="pres">
      <dgm:prSet presAssocID="{0FDC319C-EDE1-42C0-B221-10716BD27B4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6892A27-9EBF-4CBB-BF8E-429065B96A08}" type="pres">
      <dgm:prSet presAssocID="{A893EE7D-E57A-4E06-B036-7E16F7E09B62}" presName="spacer" presStyleCnt="0"/>
      <dgm:spPr/>
    </dgm:pt>
    <dgm:pt modelId="{331C9FDE-D96C-4C18-8ED3-5A8C19AB9E04}" type="pres">
      <dgm:prSet presAssocID="{D5AEA837-91AA-49AF-A13E-874FBFD59C4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2287530-7944-43E1-A00C-FFDA9D565829}" srcId="{1E79A854-08F3-4B9A-8A5F-3019314CB943}" destId="{FED23453-69D5-46F9-BA2E-14F96762901D}" srcOrd="1" destOrd="0" parTransId="{1DC9C40E-C994-4A3F-A4B7-17EAF2146523}" sibTransId="{9A8B1696-17DA-467B-A26B-55C7AE9A4040}"/>
    <dgm:cxn modelId="{94737F36-A42F-490C-9DC4-874784E10E32}" type="presOf" srcId="{1E79A854-08F3-4B9A-8A5F-3019314CB943}" destId="{F82FFAB2-E1F8-45A8-82D2-47FE873A91AF}" srcOrd="0" destOrd="0" presId="urn:microsoft.com/office/officeart/2005/8/layout/vList2"/>
    <dgm:cxn modelId="{5B924B3B-87FD-4099-B773-89FA31632BD5}" type="presOf" srcId="{0FDC319C-EDE1-42C0-B221-10716BD27B49}" destId="{D7EF8547-DAEF-47F8-8669-9ABA007EB320}" srcOrd="0" destOrd="0" presId="urn:microsoft.com/office/officeart/2005/8/layout/vList2"/>
    <dgm:cxn modelId="{F65CF443-DD67-4F21-AD36-3EBAE22870FB}" srcId="{1E79A854-08F3-4B9A-8A5F-3019314CB943}" destId="{D5AEA837-91AA-49AF-A13E-874FBFD59C45}" srcOrd="3" destOrd="0" parTransId="{50283E51-FD0E-4658-B6B9-9D958F4C0FF2}" sibTransId="{772DF4F7-1DC5-486F-A05D-12AC6005FA5F}"/>
    <dgm:cxn modelId="{D8DFE895-BF1C-47CA-9E6C-8BBA86454CD5}" type="presOf" srcId="{AF170A1F-3251-4F1F-99D5-46AD166093D0}" destId="{29BD1DB4-1803-4EE6-A099-1180729A5775}" srcOrd="0" destOrd="0" presId="urn:microsoft.com/office/officeart/2005/8/layout/vList2"/>
    <dgm:cxn modelId="{9B2B77A1-4654-4D61-BE21-36B082DB6043}" srcId="{1E79A854-08F3-4B9A-8A5F-3019314CB943}" destId="{0FDC319C-EDE1-42C0-B221-10716BD27B49}" srcOrd="2" destOrd="0" parTransId="{A6444552-DE12-4045-98E0-D93F5A59EBD2}" sibTransId="{A893EE7D-E57A-4E06-B036-7E16F7E09B62}"/>
    <dgm:cxn modelId="{A60023D5-A49E-490D-9EA7-07E278DA2B5A}" srcId="{1E79A854-08F3-4B9A-8A5F-3019314CB943}" destId="{AF170A1F-3251-4F1F-99D5-46AD166093D0}" srcOrd="0" destOrd="0" parTransId="{15F07AB8-B308-4D06-BB48-C3E77DD7B4CA}" sibTransId="{489D3FEE-5BAC-4493-BF46-BA318205941B}"/>
    <dgm:cxn modelId="{A629D4E9-5224-450D-9B1D-FEC67E270E46}" type="presOf" srcId="{D5AEA837-91AA-49AF-A13E-874FBFD59C45}" destId="{331C9FDE-D96C-4C18-8ED3-5A8C19AB9E04}" srcOrd="0" destOrd="0" presId="urn:microsoft.com/office/officeart/2005/8/layout/vList2"/>
    <dgm:cxn modelId="{F85B76F4-E6EE-4D0C-AE8C-58012B5CD85F}" type="presOf" srcId="{FED23453-69D5-46F9-BA2E-14F96762901D}" destId="{BDCE93AA-DCAA-4F44-A78F-F75D8CD4E66D}" srcOrd="0" destOrd="0" presId="urn:microsoft.com/office/officeart/2005/8/layout/vList2"/>
    <dgm:cxn modelId="{A7888E4E-5833-4819-899D-92C0AEB3CFFE}" type="presParOf" srcId="{F82FFAB2-E1F8-45A8-82D2-47FE873A91AF}" destId="{29BD1DB4-1803-4EE6-A099-1180729A5775}" srcOrd="0" destOrd="0" presId="urn:microsoft.com/office/officeart/2005/8/layout/vList2"/>
    <dgm:cxn modelId="{B66F9C45-7F00-47D7-A399-E1424857C9F8}" type="presParOf" srcId="{F82FFAB2-E1F8-45A8-82D2-47FE873A91AF}" destId="{9D5CEB7C-62DB-40A1-9376-B3317689CF85}" srcOrd="1" destOrd="0" presId="urn:microsoft.com/office/officeart/2005/8/layout/vList2"/>
    <dgm:cxn modelId="{43204811-3BA7-4DA6-B4A5-1FFE8DF932D0}" type="presParOf" srcId="{F82FFAB2-E1F8-45A8-82D2-47FE873A91AF}" destId="{BDCE93AA-DCAA-4F44-A78F-F75D8CD4E66D}" srcOrd="2" destOrd="0" presId="urn:microsoft.com/office/officeart/2005/8/layout/vList2"/>
    <dgm:cxn modelId="{E8AB39CF-17F3-49CD-9A0D-2C106A8A0C8E}" type="presParOf" srcId="{F82FFAB2-E1F8-45A8-82D2-47FE873A91AF}" destId="{D4A79F8F-9C49-4AEC-B0C3-C81365E576F2}" srcOrd="3" destOrd="0" presId="urn:microsoft.com/office/officeart/2005/8/layout/vList2"/>
    <dgm:cxn modelId="{22032502-F473-4442-8F60-F0D6E022F204}" type="presParOf" srcId="{F82FFAB2-E1F8-45A8-82D2-47FE873A91AF}" destId="{D7EF8547-DAEF-47F8-8669-9ABA007EB320}" srcOrd="4" destOrd="0" presId="urn:microsoft.com/office/officeart/2005/8/layout/vList2"/>
    <dgm:cxn modelId="{325C07B7-299D-4D94-8EED-7BA391CCCC4E}" type="presParOf" srcId="{F82FFAB2-E1F8-45A8-82D2-47FE873A91AF}" destId="{46892A27-9EBF-4CBB-BF8E-429065B96A08}" srcOrd="5" destOrd="0" presId="urn:microsoft.com/office/officeart/2005/8/layout/vList2"/>
    <dgm:cxn modelId="{80308986-76DA-465F-BF89-9E2660B13D8E}" type="presParOf" srcId="{F82FFAB2-E1F8-45A8-82D2-47FE873A91AF}" destId="{331C9FDE-D96C-4C18-8ED3-5A8C19AB9E0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D71769-DBDC-49D7-962F-CC8411A1301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7387677-3F72-4E96-A0D5-4EEB54005113}">
      <dgm:prSet/>
      <dgm:spPr/>
      <dgm:t>
        <a:bodyPr/>
        <a:lstStyle/>
        <a:p>
          <a:r>
            <a:rPr lang="en-US"/>
            <a:t>Safely move = PROTECTION </a:t>
          </a:r>
        </a:p>
      </dgm:t>
    </dgm:pt>
    <dgm:pt modelId="{A9252D59-7B02-4917-ABB2-81E5AF03B88D}" type="parTrans" cxnId="{95CEEC24-FF41-48D4-940C-945A84374263}">
      <dgm:prSet/>
      <dgm:spPr/>
      <dgm:t>
        <a:bodyPr/>
        <a:lstStyle/>
        <a:p>
          <a:endParaRPr lang="en-US"/>
        </a:p>
      </dgm:t>
    </dgm:pt>
    <dgm:pt modelId="{26545989-AA2C-42ED-8328-28B72169138C}" type="sibTrans" cxnId="{95CEEC24-FF41-48D4-940C-945A84374263}">
      <dgm:prSet/>
      <dgm:spPr/>
      <dgm:t>
        <a:bodyPr/>
        <a:lstStyle/>
        <a:p>
          <a:endParaRPr lang="en-US"/>
        </a:p>
      </dgm:t>
    </dgm:pt>
    <dgm:pt modelId="{EB94D1C6-2A5F-4870-A143-295262675D03}">
      <dgm:prSet/>
      <dgm:spPr/>
      <dgm:t>
        <a:bodyPr/>
        <a:lstStyle/>
        <a:p>
          <a:r>
            <a:rPr lang="en-US"/>
            <a:t>WHEELS check-up (Fig. 8)</a:t>
          </a:r>
        </a:p>
      </dgm:t>
    </dgm:pt>
    <dgm:pt modelId="{09112493-7E47-4F96-B1B6-C6562148AF81}" type="parTrans" cxnId="{56E0EC29-00A9-4CE1-9B09-709E2065067D}">
      <dgm:prSet/>
      <dgm:spPr/>
      <dgm:t>
        <a:bodyPr/>
        <a:lstStyle/>
        <a:p>
          <a:endParaRPr lang="en-US"/>
        </a:p>
      </dgm:t>
    </dgm:pt>
    <dgm:pt modelId="{94ED90CB-9E7D-43AC-9DB6-D30DE2DB993C}" type="sibTrans" cxnId="{56E0EC29-00A9-4CE1-9B09-709E2065067D}">
      <dgm:prSet/>
      <dgm:spPr/>
      <dgm:t>
        <a:bodyPr/>
        <a:lstStyle/>
        <a:p>
          <a:endParaRPr lang="en-US"/>
        </a:p>
      </dgm:t>
    </dgm:pt>
    <dgm:pt modelId="{9F262C67-4BCF-4907-B813-90F08C6356B5}">
      <dgm:prSet/>
      <dgm:spPr/>
      <dgm:t>
        <a:bodyPr/>
        <a:lstStyle/>
        <a:p>
          <a:r>
            <a:rPr lang="en-US"/>
            <a:t>Trolley design – PULL DO NOT PUSH (Fig.9)</a:t>
          </a:r>
        </a:p>
      </dgm:t>
    </dgm:pt>
    <dgm:pt modelId="{F6645691-F273-4C2F-AAFF-5980D7751CC3}" type="parTrans" cxnId="{E40C5977-2D2C-4228-9604-34AA7DF6830B}">
      <dgm:prSet/>
      <dgm:spPr/>
      <dgm:t>
        <a:bodyPr/>
        <a:lstStyle/>
        <a:p>
          <a:endParaRPr lang="en-US"/>
        </a:p>
      </dgm:t>
    </dgm:pt>
    <dgm:pt modelId="{F1731B36-4225-450C-A405-5AA1A9C53140}" type="sibTrans" cxnId="{E40C5977-2D2C-4228-9604-34AA7DF6830B}">
      <dgm:prSet/>
      <dgm:spPr/>
      <dgm:t>
        <a:bodyPr/>
        <a:lstStyle/>
        <a:p>
          <a:endParaRPr lang="en-US"/>
        </a:p>
      </dgm:t>
    </dgm:pt>
    <dgm:pt modelId="{B78FD359-4AE0-444E-9B33-B401C63C8B75}">
      <dgm:prSet/>
      <dgm:spPr/>
      <dgm:t>
        <a:bodyPr/>
        <a:lstStyle/>
        <a:p>
          <a:r>
            <a:rPr lang="en-US"/>
            <a:t>Check: clear area, avoid falls, slips</a:t>
          </a:r>
        </a:p>
      </dgm:t>
    </dgm:pt>
    <dgm:pt modelId="{16C8C592-3755-4C01-A9D2-3EB7263E2E7B}" type="parTrans" cxnId="{FE2D0488-D2B8-4F30-9DF9-47F3F0888B15}">
      <dgm:prSet/>
      <dgm:spPr/>
      <dgm:t>
        <a:bodyPr/>
        <a:lstStyle/>
        <a:p>
          <a:endParaRPr lang="en-US"/>
        </a:p>
      </dgm:t>
    </dgm:pt>
    <dgm:pt modelId="{69FC5AA8-B55A-4DB3-9740-12AC9C060C7A}" type="sibTrans" cxnId="{FE2D0488-D2B8-4F30-9DF9-47F3F0888B15}">
      <dgm:prSet/>
      <dgm:spPr/>
      <dgm:t>
        <a:bodyPr/>
        <a:lstStyle/>
        <a:p>
          <a:endParaRPr lang="en-US"/>
        </a:p>
      </dgm:t>
    </dgm:pt>
    <dgm:pt modelId="{9BDE294E-EA19-42AF-A9CA-C2EC662DB3FC}">
      <dgm:prSet/>
      <dgm:spPr/>
      <dgm:t>
        <a:bodyPr/>
        <a:lstStyle/>
        <a:p>
          <a:r>
            <a:rPr lang="en-US"/>
            <a:t>Correct move: check, bend knees,  look behind, slow 1st move</a:t>
          </a:r>
        </a:p>
      </dgm:t>
    </dgm:pt>
    <dgm:pt modelId="{01ABE1AB-3C57-4E5F-9DDC-7A89DA6A7271}" type="parTrans" cxnId="{2C82ABD2-F245-4ABB-915E-8B750047160B}">
      <dgm:prSet/>
      <dgm:spPr/>
      <dgm:t>
        <a:bodyPr/>
        <a:lstStyle/>
        <a:p>
          <a:endParaRPr lang="en-US"/>
        </a:p>
      </dgm:t>
    </dgm:pt>
    <dgm:pt modelId="{B418A57C-E4B7-470E-A33C-5ECEC6739DDB}" type="sibTrans" cxnId="{2C82ABD2-F245-4ABB-915E-8B750047160B}">
      <dgm:prSet/>
      <dgm:spPr/>
      <dgm:t>
        <a:bodyPr/>
        <a:lstStyle/>
        <a:p>
          <a:endParaRPr lang="en-US"/>
        </a:p>
      </dgm:t>
    </dgm:pt>
    <dgm:pt modelId="{89793EB5-F5B1-4FE9-B886-DB87DC544C43}">
      <dgm:prSet/>
      <dgm:spPr/>
      <dgm:t>
        <a:bodyPr/>
        <a:lstStyle/>
        <a:p>
          <a:r>
            <a:rPr lang="en-US"/>
            <a:t>Accountability : away from walls</a:t>
          </a:r>
        </a:p>
      </dgm:t>
    </dgm:pt>
    <dgm:pt modelId="{65CC4B60-13C9-4C75-8327-A7C6089E71CC}" type="parTrans" cxnId="{BF9A37C0-BD51-423C-8718-21C3FE7A3E99}">
      <dgm:prSet/>
      <dgm:spPr/>
      <dgm:t>
        <a:bodyPr/>
        <a:lstStyle/>
        <a:p>
          <a:endParaRPr lang="en-US"/>
        </a:p>
      </dgm:t>
    </dgm:pt>
    <dgm:pt modelId="{29729E2B-E5E8-4BA7-AC55-6F763F90FAE3}" type="sibTrans" cxnId="{BF9A37C0-BD51-423C-8718-21C3FE7A3E99}">
      <dgm:prSet/>
      <dgm:spPr/>
      <dgm:t>
        <a:bodyPr/>
        <a:lstStyle/>
        <a:p>
          <a:endParaRPr lang="en-US"/>
        </a:p>
      </dgm:t>
    </dgm:pt>
    <dgm:pt modelId="{0A9EF8A9-4D84-4517-BA4F-B584F6B059C4}">
      <dgm:prSet/>
      <dgm:spPr/>
      <dgm:t>
        <a:bodyPr/>
        <a:lstStyle/>
        <a:p>
          <a:r>
            <a:rPr lang="en-US"/>
            <a:t>Guest protection: trolley move to one side – guest pass – priority (Fig. 10)</a:t>
          </a:r>
        </a:p>
      </dgm:t>
    </dgm:pt>
    <dgm:pt modelId="{7EE7CC37-AB5D-4ECA-BA3D-E9A4AB658CB3}" type="parTrans" cxnId="{52947EF0-237E-4E01-876F-D7B9853A9C84}">
      <dgm:prSet/>
      <dgm:spPr/>
      <dgm:t>
        <a:bodyPr/>
        <a:lstStyle/>
        <a:p>
          <a:endParaRPr lang="en-US"/>
        </a:p>
      </dgm:t>
    </dgm:pt>
    <dgm:pt modelId="{0DBF6DC7-E50E-4DAD-9166-C747CF931CE2}" type="sibTrans" cxnId="{52947EF0-237E-4E01-876F-D7B9853A9C84}">
      <dgm:prSet/>
      <dgm:spPr/>
      <dgm:t>
        <a:bodyPr/>
        <a:lstStyle/>
        <a:p>
          <a:endParaRPr lang="en-US"/>
        </a:p>
      </dgm:t>
    </dgm:pt>
    <dgm:pt modelId="{D41C63F3-685E-40EF-A824-E77C66D57AC1}" type="pres">
      <dgm:prSet presAssocID="{98D71769-DBDC-49D7-962F-CC8411A13012}" presName="linear" presStyleCnt="0">
        <dgm:presLayoutVars>
          <dgm:animLvl val="lvl"/>
          <dgm:resizeHandles val="exact"/>
        </dgm:presLayoutVars>
      </dgm:prSet>
      <dgm:spPr/>
    </dgm:pt>
    <dgm:pt modelId="{8CEF9016-B658-477A-B03B-C964E904C858}" type="pres">
      <dgm:prSet presAssocID="{77387677-3F72-4E96-A0D5-4EEB54005113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4689EAD-71B5-4DEC-B3D7-EBDAAEC4577C}" type="pres">
      <dgm:prSet presAssocID="{26545989-AA2C-42ED-8328-28B72169138C}" presName="spacer" presStyleCnt="0"/>
      <dgm:spPr/>
    </dgm:pt>
    <dgm:pt modelId="{F7381D06-E82D-45D9-A4DC-4031CFE959BB}" type="pres">
      <dgm:prSet presAssocID="{EB94D1C6-2A5F-4870-A143-295262675D03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BF505308-6036-433B-9BC7-44F0A2A41FD0}" type="pres">
      <dgm:prSet presAssocID="{94ED90CB-9E7D-43AC-9DB6-D30DE2DB993C}" presName="spacer" presStyleCnt="0"/>
      <dgm:spPr/>
    </dgm:pt>
    <dgm:pt modelId="{18B5D13D-DDF1-4EBD-AB1D-83A20C13721C}" type="pres">
      <dgm:prSet presAssocID="{9F262C67-4BCF-4907-B813-90F08C6356B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DDA0DB7F-C969-47AE-8C7D-608F100A13A1}" type="pres">
      <dgm:prSet presAssocID="{F1731B36-4225-450C-A405-5AA1A9C53140}" presName="spacer" presStyleCnt="0"/>
      <dgm:spPr/>
    </dgm:pt>
    <dgm:pt modelId="{B79A4B1C-1E31-41A1-BBBC-A1A48514D82E}" type="pres">
      <dgm:prSet presAssocID="{B78FD359-4AE0-444E-9B33-B401C63C8B75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6C214867-416B-41BE-8831-96421695A0C3}" type="pres">
      <dgm:prSet presAssocID="{69FC5AA8-B55A-4DB3-9740-12AC9C060C7A}" presName="spacer" presStyleCnt="0"/>
      <dgm:spPr/>
    </dgm:pt>
    <dgm:pt modelId="{FAB25513-8501-4394-B34A-A2C01B55F6B0}" type="pres">
      <dgm:prSet presAssocID="{9BDE294E-EA19-42AF-A9CA-C2EC662DB3F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3A6E79E9-8E96-49E4-B7CA-AAF494ABF3B8}" type="pres">
      <dgm:prSet presAssocID="{B418A57C-E4B7-470E-A33C-5ECEC6739DDB}" presName="spacer" presStyleCnt="0"/>
      <dgm:spPr/>
    </dgm:pt>
    <dgm:pt modelId="{D4361BB2-A29B-4E13-8ECF-CBEB3FBF4666}" type="pres">
      <dgm:prSet presAssocID="{89793EB5-F5B1-4FE9-B886-DB87DC544C4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9C15C98-E661-40B6-A785-B16272F6DA08}" type="pres">
      <dgm:prSet presAssocID="{29729E2B-E5E8-4BA7-AC55-6F763F90FAE3}" presName="spacer" presStyleCnt="0"/>
      <dgm:spPr/>
    </dgm:pt>
    <dgm:pt modelId="{84AAEB0E-EC69-43D9-9A94-E581C0FF3F38}" type="pres">
      <dgm:prSet presAssocID="{0A9EF8A9-4D84-4517-BA4F-B584F6B059C4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2C57D206-4220-4F6C-BB2F-460948C744AC}" type="presOf" srcId="{0A9EF8A9-4D84-4517-BA4F-B584F6B059C4}" destId="{84AAEB0E-EC69-43D9-9A94-E581C0FF3F38}" srcOrd="0" destOrd="0" presId="urn:microsoft.com/office/officeart/2005/8/layout/vList2"/>
    <dgm:cxn modelId="{6D19071A-18FC-4881-BACB-6704F007A3E1}" type="presOf" srcId="{9BDE294E-EA19-42AF-A9CA-C2EC662DB3FC}" destId="{FAB25513-8501-4394-B34A-A2C01B55F6B0}" srcOrd="0" destOrd="0" presId="urn:microsoft.com/office/officeart/2005/8/layout/vList2"/>
    <dgm:cxn modelId="{95CEEC24-FF41-48D4-940C-945A84374263}" srcId="{98D71769-DBDC-49D7-962F-CC8411A13012}" destId="{77387677-3F72-4E96-A0D5-4EEB54005113}" srcOrd="0" destOrd="0" parTransId="{A9252D59-7B02-4917-ABB2-81E5AF03B88D}" sibTransId="{26545989-AA2C-42ED-8328-28B72169138C}"/>
    <dgm:cxn modelId="{56E0EC29-00A9-4CE1-9B09-709E2065067D}" srcId="{98D71769-DBDC-49D7-962F-CC8411A13012}" destId="{EB94D1C6-2A5F-4870-A143-295262675D03}" srcOrd="1" destOrd="0" parTransId="{09112493-7E47-4F96-B1B6-C6562148AF81}" sibTransId="{94ED90CB-9E7D-43AC-9DB6-D30DE2DB993C}"/>
    <dgm:cxn modelId="{1736CB2B-DD66-48AE-9FFF-92966086C146}" type="presOf" srcId="{EB94D1C6-2A5F-4870-A143-295262675D03}" destId="{F7381D06-E82D-45D9-A4DC-4031CFE959BB}" srcOrd="0" destOrd="0" presId="urn:microsoft.com/office/officeart/2005/8/layout/vList2"/>
    <dgm:cxn modelId="{499B9D3B-049A-4174-AE36-1FD5A2C22905}" type="presOf" srcId="{89793EB5-F5B1-4FE9-B886-DB87DC544C43}" destId="{D4361BB2-A29B-4E13-8ECF-CBEB3FBF4666}" srcOrd="0" destOrd="0" presId="urn:microsoft.com/office/officeart/2005/8/layout/vList2"/>
    <dgm:cxn modelId="{A42C1A6C-538F-4831-90C2-3A7352A35595}" type="presOf" srcId="{77387677-3F72-4E96-A0D5-4EEB54005113}" destId="{8CEF9016-B658-477A-B03B-C964E904C858}" srcOrd="0" destOrd="0" presId="urn:microsoft.com/office/officeart/2005/8/layout/vList2"/>
    <dgm:cxn modelId="{E40C5977-2D2C-4228-9604-34AA7DF6830B}" srcId="{98D71769-DBDC-49D7-962F-CC8411A13012}" destId="{9F262C67-4BCF-4907-B813-90F08C6356B5}" srcOrd="2" destOrd="0" parTransId="{F6645691-F273-4C2F-AAFF-5980D7751CC3}" sibTransId="{F1731B36-4225-450C-A405-5AA1A9C53140}"/>
    <dgm:cxn modelId="{FE2D0488-D2B8-4F30-9DF9-47F3F0888B15}" srcId="{98D71769-DBDC-49D7-962F-CC8411A13012}" destId="{B78FD359-4AE0-444E-9B33-B401C63C8B75}" srcOrd="3" destOrd="0" parTransId="{16C8C592-3755-4C01-A9D2-3EB7263E2E7B}" sibTransId="{69FC5AA8-B55A-4DB3-9740-12AC9C060C7A}"/>
    <dgm:cxn modelId="{CF37A1AB-8F46-44A4-8437-BD5720C5602C}" type="presOf" srcId="{9F262C67-4BCF-4907-B813-90F08C6356B5}" destId="{18B5D13D-DDF1-4EBD-AB1D-83A20C13721C}" srcOrd="0" destOrd="0" presId="urn:microsoft.com/office/officeart/2005/8/layout/vList2"/>
    <dgm:cxn modelId="{BF9A37C0-BD51-423C-8718-21C3FE7A3E99}" srcId="{98D71769-DBDC-49D7-962F-CC8411A13012}" destId="{89793EB5-F5B1-4FE9-B886-DB87DC544C43}" srcOrd="5" destOrd="0" parTransId="{65CC4B60-13C9-4C75-8327-A7C6089E71CC}" sibTransId="{29729E2B-E5E8-4BA7-AC55-6F763F90FAE3}"/>
    <dgm:cxn modelId="{2C82ABD2-F245-4ABB-915E-8B750047160B}" srcId="{98D71769-DBDC-49D7-962F-CC8411A13012}" destId="{9BDE294E-EA19-42AF-A9CA-C2EC662DB3FC}" srcOrd="4" destOrd="0" parTransId="{01ABE1AB-3C57-4E5F-9DDC-7A89DA6A7271}" sibTransId="{B418A57C-E4B7-470E-A33C-5ECEC6739DDB}"/>
    <dgm:cxn modelId="{A5B71CDE-A3B1-4821-A54C-78D806ECC798}" type="presOf" srcId="{98D71769-DBDC-49D7-962F-CC8411A13012}" destId="{D41C63F3-685E-40EF-A824-E77C66D57AC1}" srcOrd="0" destOrd="0" presId="urn:microsoft.com/office/officeart/2005/8/layout/vList2"/>
    <dgm:cxn modelId="{52947EF0-237E-4E01-876F-D7B9853A9C84}" srcId="{98D71769-DBDC-49D7-962F-CC8411A13012}" destId="{0A9EF8A9-4D84-4517-BA4F-B584F6B059C4}" srcOrd="6" destOrd="0" parTransId="{7EE7CC37-AB5D-4ECA-BA3D-E9A4AB658CB3}" sibTransId="{0DBF6DC7-E50E-4DAD-9166-C747CF931CE2}"/>
    <dgm:cxn modelId="{2415D9FB-9A2C-4264-B9C9-D96D32100DE3}" type="presOf" srcId="{B78FD359-4AE0-444E-9B33-B401C63C8B75}" destId="{B79A4B1C-1E31-41A1-BBBC-A1A48514D82E}" srcOrd="0" destOrd="0" presId="urn:microsoft.com/office/officeart/2005/8/layout/vList2"/>
    <dgm:cxn modelId="{E1A81F32-8B7C-48D5-9FFE-F3E8B029B2B4}" type="presParOf" srcId="{D41C63F3-685E-40EF-A824-E77C66D57AC1}" destId="{8CEF9016-B658-477A-B03B-C964E904C858}" srcOrd="0" destOrd="0" presId="urn:microsoft.com/office/officeart/2005/8/layout/vList2"/>
    <dgm:cxn modelId="{80237D36-0197-42D1-AFB5-196B67DF533A}" type="presParOf" srcId="{D41C63F3-685E-40EF-A824-E77C66D57AC1}" destId="{C4689EAD-71B5-4DEC-B3D7-EBDAAEC4577C}" srcOrd="1" destOrd="0" presId="urn:microsoft.com/office/officeart/2005/8/layout/vList2"/>
    <dgm:cxn modelId="{F567385F-DD9E-4B10-AF7D-961F6D158C23}" type="presParOf" srcId="{D41C63F3-685E-40EF-A824-E77C66D57AC1}" destId="{F7381D06-E82D-45D9-A4DC-4031CFE959BB}" srcOrd="2" destOrd="0" presId="urn:microsoft.com/office/officeart/2005/8/layout/vList2"/>
    <dgm:cxn modelId="{48C2408E-0534-4EE6-8B7A-4842DBB322F4}" type="presParOf" srcId="{D41C63F3-685E-40EF-A824-E77C66D57AC1}" destId="{BF505308-6036-433B-9BC7-44F0A2A41FD0}" srcOrd="3" destOrd="0" presId="urn:microsoft.com/office/officeart/2005/8/layout/vList2"/>
    <dgm:cxn modelId="{3E3E09A9-9EAA-49F3-B8AD-617E26804EAF}" type="presParOf" srcId="{D41C63F3-685E-40EF-A824-E77C66D57AC1}" destId="{18B5D13D-DDF1-4EBD-AB1D-83A20C13721C}" srcOrd="4" destOrd="0" presId="urn:microsoft.com/office/officeart/2005/8/layout/vList2"/>
    <dgm:cxn modelId="{31009AE0-81DA-4643-9DA2-C01E1990D380}" type="presParOf" srcId="{D41C63F3-685E-40EF-A824-E77C66D57AC1}" destId="{DDA0DB7F-C969-47AE-8C7D-608F100A13A1}" srcOrd="5" destOrd="0" presId="urn:microsoft.com/office/officeart/2005/8/layout/vList2"/>
    <dgm:cxn modelId="{BE16A509-19E5-4062-BC3D-93CCA70CD682}" type="presParOf" srcId="{D41C63F3-685E-40EF-A824-E77C66D57AC1}" destId="{B79A4B1C-1E31-41A1-BBBC-A1A48514D82E}" srcOrd="6" destOrd="0" presId="urn:microsoft.com/office/officeart/2005/8/layout/vList2"/>
    <dgm:cxn modelId="{A028885F-3753-4C47-8562-E3863915B6A2}" type="presParOf" srcId="{D41C63F3-685E-40EF-A824-E77C66D57AC1}" destId="{6C214867-416B-41BE-8831-96421695A0C3}" srcOrd="7" destOrd="0" presId="urn:microsoft.com/office/officeart/2005/8/layout/vList2"/>
    <dgm:cxn modelId="{937DC90A-EFD5-4416-8326-60E36B7614FE}" type="presParOf" srcId="{D41C63F3-685E-40EF-A824-E77C66D57AC1}" destId="{FAB25513-8501-4394-B34A-A2C01B55F6B0}" srcOrd="8" destOrd="0" presId="urn:microsoft.com/office/officeart/2005/8/layout/vList2"/>
    <dgm:cxn modelId="{6723603E-9CEA-4E9B-B5A9-D5BCA16A8AB1}" type="presParOf" srcId="{D41C63F3-685E-40EF-A824-E77C66D57AC1}" destId="{3A6E79E9-8E96-49E4-B7CA-AAF494ABF3B8}" srcOrd="9" destOrd="0" presId="urn:microsoft.com/office/officeart/2005/8/layout/vList2"/>
    <dgm:cxn modelId="{F269FC59-B340-43E3-A8B6-47A809483878}" type="presParOf" srcId="{D41C63F3-685E-40EF-A824-E77C66D57AC1}" destId="{D4361BB2-A29B-4E13-8ECF-CBEB3FBF4666}" srcOrd="10" destOrd="0" presId="urn:microsoft.com/office/officeart/2005/8/layout/vList2"/>
    <dgm:cxn modelId="{5B64A2AF-8AD3-43D3-B0B7-1296F86061CE}" type="presParOf" srcId="{D41C63F3-685E-40EF-A824-E77C66D57AC1}" destId="{E9C15C98-E661-40B6-A785-B16272F6DA08}" srcOrd="11" destOrd="0" presId="urn:microsoft.com/office/officeart/2005/8/layout/vList2"/>
    <dgm:cxn modelId="{90349EA0-1419-4DA7-BEB0-48AF08190337}" type="presParOf" srcId="{D41C63F3-685E-40EF-A824-E77C66D57AC1}" destId="{84AAEB0E-EC69-43D9-9A94-E581C0FF3F3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5B47C1C-7230-4D6F-A5BF-D720AB675F54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11D292A-FE0F-4AB2-A1C3-C747B6582F42}">
      <dgm:prSet/>
      <dgm:spPr/>
      <dgm:t>
        <a:bodyPr/>
        <a:lstStyle/>
        <a:p>
          <a:r>
            <a:rPr lang="en-US"/>
            <a:t>Trolley positioning: close to cleaning room / across door (Fig. 11)</a:t>
          </a:r>
        </a:p>
      </dgm:t>
    </dgm:pt>
    <dgm:pt modelId="{6C03CBF1-D611-4A04-8EE7-2B5EC8E4F2D7}" type="parTrans" cxnId="{B3D79D4C-6169-43A6-B5A2-78D80390923B}">
      <dgm:prSet/>
      <dgm:spPr/>
      <dgm:t>
        <a:bodyPr/>
        <a:lstStyle/>
        <a:p>
          <a:endParaRPr lang="en-US"/>
        </a:p>
      </dgm:t>
    </dgm:pt>
    <dgm:pt modelId="{634C44DE-F583-475B-A451-872412303A82}" type="sibTrans" cxnId="{B3D79D4C-6169-43A6-B5A2-78D80390923B}">
      <dgm:prSet/>
      <dgm:spPr/>
      <dgm:t>
        <a:bodyPr/>
        <a:lstStyle/>
        <a:p>
          <a:endParaRPr lang="en-US"/>
        </a:p>
      </dgm:t>
    </dgm:pt>
    <dgm:pt modelId="{E57C415E-03CF-4009-AD5F-B2F032C10206}">
      <dgm:prSet/>
      <dgm:spPr/>
      <dgm:t>
        <a:bodyPr/>
        <a:lstStyle/>
        <a:p>
          <a:r>
            <a:rPr lang="en-US"/>
            <a:t>DO NOT block Fire EXIT / Doors / Extinguishers ( Fig. 12)</a:t>
          </a:r>
        </a:p>
      </dgm:t>
    </dgm:pt>
    <dgm:pt modelId="{C177353C-98CB-465F-8B71-21CAEEA01F3B}" type="parTrans" cxnId="{68CBA262-6AD7-41B1-9CFF-36DC58297B30}">
      <dgm:prSet/>
      <dgm:spPr/>
      <dgm:t>
        <a:bodyPr/>
        <a:lstStyle/>
        <a:p>
          <a:endParaRPr lang="en-US"/>
        </a:p>
      </dgm:t>
    </dgm:pt>
    <dgm:pt modelId="{1606BF82-6EE0-4281-B8CF-4CC51C804DFC}" type="sibTrans" cxnId="{68CBA262-6AD7-41B1-9CFF-36DC58297B30}">
      <dgm:prSet/>
      <dgm:spPr/>
      <dgm:t>
        <a:bodyPr/>
        <a:lstStyle/>
        <a:p>
          <a:endParaRPr lang="en-US"/>
        </a:p>
      </dgm:t>
    </dgm:pt>
    <dgm:pt modelId="{9F49D2E0-C50E-4A1E-9FC8-E03110D1D5F2}">
      <dgm:prSet/>
      <dgm:spPr/>
      <dgm:t>
        <a:bodyPr/>
        <a:lstStyle/>
        <a:p>
          <a:r>
            <a:rPr lang="en-US"/>
            <a:t>Linen trolley unload in right order as instructed (Fig. 13)</a:t>
          </a:r>
        </a:p>
      </dgm:t>
    </dgm:pt>
    <dgm:pt modelId="{0253254D-8BE1-4C64-9870-AE1381221C6D}" type="parTrans" cxnId="{A0DB58E2-5A23-4548-98B6-9F1E278467C5}">
      <dgm:prSet/>
      <dgm:spPr/>
      <dgm:t>
        <a:bodyPr/>
        <a:lstStyle/>
        <a:p>
          <a:endParaRPr lang="en-US"/>
        </a:p>
      </dgm:t>
    </dgm:pt>
    <dgm:pt modelId="{4DA475C5-61FA-43CE-BA5C-1570AA0A9D46}" type="sibTrans" cxnId="{A0DB58E2-5A23-4548-98B6-9F1E278467C5}">
      <dgm:prSet/>
      <dgm:spPr/>
      <dgm:t>
        <a:bodyPr/>
        <a:lstStyle/>
        <a:p>
          <a:endParaRPr lang="en-US"/>
        </a:p>
      </dgm:t>
    </dgm:pt>
    <dgm:pt modelId="{FFC4FECA-30D6-41D8-B0DA-CDEC23591422}">
      <dgm:prSet/>
      <dgm:spPr/>
      <dgm:t>
        <a:bodyPr/>
        <a:lstStyle/>
        <a:p>
          <a:r>
            <a:rPr lang="en-US"/>
            <a:t>Hoover + Trolley = 1st vacant room – do not leave them on corridor</a:t>
          </a:r>
        </a:p>
      </dgm:t>
    </dgm:pt>
    <dgm:pt modelId="{0DDB1D12-18FA-4662-A40A-A6B10817CE79}" type="parTrans" cxnId="{85135C7D-AFAE-4431-9556-C462CF4A4BEF}">
      <dgm:prSet/>
      <dgm:spPr/>
      <dgm:t>
        <a:bodyPr/>
        <a:lstStyle/>
        <a:p>
          <a:endParaRPr lang="en-US"/>
        </a:p>
      </dgm:t>
    </dgm:pt>
    <dgm:pt modelId="{F91547F9-7EB3-4063-94D3-BE20140A1533}" type="sibTrans" cxnId="{85135C7D-AFAE-4431-9556-C462CF4A4BEF}">
      <dgm:prSet/>
      <dgm:spPr/>
      <dgm:t>
        <a:bodyPr/>
        <a:lstStyle/>
        <a:p>
          <a:endParaRPr lang="en-US"/>
        </a:p>
      </dgm:t>
    </dgm:pt>
    <dgm:pt modelId="{805EEA09-9EA3-46E7-A299-962E7318AF2C}">
      <dgm:prSet/>
      <dgm:spPr/>
      <dgm:t>
        <a:bodyPr/>
        <a:lstStyle/>
        <a:p>
          <a:r>
            <a:rPr lang="en-US"/>
            <a:t>Ensure dirty linen trolley is emptied as instructed (Fig. 14)</a:t>
          </a:r>
        </a:p>
      </dgm:t>
    </dgm:pt>
    <dgm:pt modelId="{A1D14A7A-5271-4E8F-9140-585507506076}" type="parTrans" cxnId="{A43E6D34-FC36-49C2-867A-0B5E4156AB81}">
      <dgm:prSet/>
      <dgm:spPr/>
      <dgm:t>
        <a:bodyPr/>
        <a:lstStyle/>
        <a:p>
          <a:endParaRPr lang="en-US"/>
        </a:p>
      </dgm:t>
    </dgm:pt>
    <dgm:pt modelId="{9250AA9A-EAA0-43DB-BEA6-E85529982968}" type="sibTrans" cxnId="{A43E6D34-FC36-49C2-867A-0B5E4156AB81}">
      <dgm:prSet/>
      <dgm:spPr/>
      <dgm:t>
        <a:bodyPr/>
        <a:lstStyle/>
        <a:p>
          <a:endParaRPr lang="en-US"/>
        </a:p>
      </dgm:t>
    </dgm:pt>
    <dgm:pt modelId="{BCAF6A59-E710-49A4-B820-A12BB932796D}" type="pres">
      <dgm:prSet presAssocID="{05B47C1C-7230-4D6F-A5BF-D720AB675F54}" presName="cycle" presStyleCnt="0">
        <dgm:presLayoutVars>
          <dgm:dir/>
          <dgm:resizeHandles val="exact"/>
        </dgm:presLayoutVars>
      </dgm:prSet>
      <dgm:spPr/>
    </dgm:pt>
    <dgm:pt modelId="{3862B244-3B0C-476E-968F-637EB8854287}" type="pres">
      <dgm:prSet presAssocID="{811D292A-FE0F-4AB2-A1C3-C747B6582F42}" presName="node" presStyleLbl="node1" presStyleIdx="0" presStyleCnt="5">
        <dgm:presLayoutVars>
          <dgm:bulletEnabled val="1"/>
        </dgm:presLayoutVars>
      </dgm:prSet>
      <dgm:spPr/>
    </dgm:pt>
    <dgm:pt modelId="{8C0D5F41-0D14-4DE9-945B-DD6B51D76247}" type="pres">
      <dgm:prSet presAssocID="{634C44DE-F583-475B-A451-872412303A82}" presName="sibTrans" presStyleLbl="sibTrans2D1" presStyleIdx="0" presStyleCnt="5"/>
      <dgm:spPr/>
    </dgm:pt>
    <dgm:pt modelId="{5D4DF0DA-3185-42A6-8DD9-CA78A5825573}" type="pres">
      <dgm:prSet presAssocID="{634C44DE-F583-475B-A451-872412303A82}" presName="connectorText" presStyleLbl="sibTrans2D1" presStyleIdx="0" presStyleCnt="5"/>
      <dgm:spPr/>
    </dgm:pt>
    <dgm:pt modelId="{9137A6A1-816B-4CBD-BA6E-32E73FEE7D41}" type="pres">
      <dgm:prSet presAssocID="{E57C415E-03CF-4009-AD5F-B2F032C10206}" presName="node" presStyleLbl="node1" presStyleIdx="1" presStyleCnt="5">
        <dgm:presLayoutVars>
          <dgm:bulletEnabled val="1"/>
        </dgm:presLayoutVars>
      </dgm:prSet>
      <dgm:spPr/>
    </dgm:pt>
    <dgm:pt modelId="{BCD6957D-9AED-42E9-9FEE-1D7F6D7BD077}" type="pres">
      <dgm:prSet presAssocID="{1606BF82-6EE0-4281-B8CF-4CC51C804DFC}" presName="sibTrans" presStyleLbl="sibTrans2D1" presStyleIdx="1" presStyleCnt="5"/>
      <dgm:spPr/>
    </dgm:pt>
    <dgm:pt modelId="{C37ECA08-9E5F-4D68-8055-62CE0A815B1F}" type="pres">
      <dgm:prSet presAssocID="{1606BF82-6EE0-4281-B8CF-4CC51C804DFC}" presName="connectorText" presStyleLbl="sibTrans2D1" presStyleIdx="1" presStyleCnt="5"/>
      <dgm:spPr/>
    </dgm:pt>
    <dgm:pt modelId="{25740D25-4740-4733-8E70-428DA76AFBAE}" type="pres">
      <dgm:prSet presAssocID="{9F49D2E0-C50E-4A1E-9FC8-E03110D1D5F2}" presName="node" presStyleLbl="node1" presStyleIdx="2" presStyleCnt="5">
        <dgm:presLayoutVars>
          <dgm:bulletEnabled val="1"/>
        </dgm:presLayoutVars>
      </dgm:prSet>
      <dgm:spPr/>
    </dgm:pt>
    <dgm:pt modelId="{D85ABA09-F0E3-4EA8-B613-5D79A71D3B10}" type="pres">
      <dgm:prSet presAssocID="{4DA475C5-61FA-43CE-BA5C-1570AA0A9D46}" presName="sibTrans" presStyleLbl="sibTrans2D1" presStyleIdx="2" presStyleCnt="5"/>
      <dgm:spPr/>
    </dgm:pt>
    <dgm:pt modelId="{B6E2DCA4-BB23-4DA2-927C-7C081178BC98}" type="pres">
      <dgm:prSet presAssocID="{4DA475C5-61FA-43CE-BA5C-1570AA0A9D46}" presName="connectorText" presStyleLbl="sibTrans2D1" presStyleIdx="2" presStyleCnt="5"/>
      <dgm:spPr/>
    </dgm:pt>
    <dgm:pt modelId="{D4D1E3BF-2CAA-4588-AB36-A0374C29D60F}" type="pres">
      <dgm:prSet presAssocID="{FFC4FECA-30D6-41D8-B0DA-CDEC23591422}" presName="node" presStyleLbl="node1" presStyleIdx="3" presStyleCnt="5">
        <dgm:presLayoutVars>
          <dgm:bulletEnabled val="1"/>
        </dgm:presLayoutVars>
      </dgm:prSet>
      <dgm:spPr/>
    </dgm:pt>
    <dgm:pt modelId="{E72E0646-BD95-4F66-9587-CC25B0A3DBBA}" type="pres">
      <dgm:prSet presAssocID="{F91547F9-7EB3-4063-94D3-BE20140A1533}" presName="sibTrans" presStyleLbl="sibTrans2D1" presStyleIdx="3" presStyleCnt="5"/>
      <dgm:spPr/>
    </dgm:pt>
    <dgm:pt modelId="{5DC7080C-2986-44F7-95AD-3B78DC363713}" type="pres">
      <dgm:prSet presAssocID="{F91547F9-7EB3-4063-94D3-BE20140A1533}" presName="connectorText" presStyleLbl="sibTrans2D1" presStyleIdx="3" presStyleCnt="5"/>
      <dgm:spPr/>
    </dgm:pt>
    <dgm:pt modelId="{D86324F8-911E-4257-8FFD-5EDEAE7A1CCF}" type="pres">
      <dgm:prSet presAssocID="{805EEA09-9EA3-46E7-A299-962E7318AF2C}" presName="node" presStyleLbl="node1" presStyleIdx="4" presStyleCnt="5">
        <dgm:presLayoutVars>
          <dgm:bulletEnabled val="1"/>
        </dgm:presLayoutVars>
      </dgm:prSet>
      <dgm:spPr/>
    </dgm:pt>
    <dgm:pt modelId="{EC387976-A17F-491C-8AE3-5802BC1F5498}" type="pres">
      <dgm:prSet presAssocID="{9250AA9A-EAA0-43DB-BEA6-E85529982968}" presName="sibTrans" presStyleLbl="sibTrans2D1" presStyleIdx="4" presStyleCnt="5"/>
      <dgm:spPr/>
    </dgm:pt>
    <dgm:pt modelId="{BB4158C7-8D7B-40B0-BE47-69A7D882AEC6}" type="pres">
      <dgm:prSet presAssocID="{9250AA9A-EAA0-43DB-BEA6-E85529982968}" presName="connectorText" presStyleLbl="sibTrans2D1" presStyleIdx="4" presStyleCnt="5"/>
      <dgm:spPr/>
    </dgm:pt>
  </dgm:ptLst>
  <dgm:cxnLst>
    <dgm:cxn modelId="{C799521D-35E4-49CB-9E28-A8F01C4D281C}" type="presOf" srcId="{634C44DE-F583-475B-A451-872412303A82}" destId="{8C0D5F41-0D14-4DE9-945B-DD6B51D76247}" srcOrd="0" destOrd="0" presId="urn:microsoft.com/office/officeart/2005/8/layout/cycle2"/>
    <dgm:cxn modelId="{7C980924-AE48-4E5B-9D72-E29BAB65146A}" type="presOf" srcId="{4DA475C5-61FA-43CE-BA5C-1570AA0A9D46}" destId="{D85ABA09-F0E3-4EA8-B613-5D79A71D3B10}" srcOrd="0" destOrd="0" presId="urn:microsoft.com/office/officeart/2005/8/layout/cycle2"/>
    <dgm:cxn modelId="{7F187E2F-5DC4-4A8B-B766-87D986D2D183}" type="presOf" srcId="{4DA475C5-61FA-43CE-BA5C-1570AA0A9D46}" destId="{B6E2DCA4-BB23-4DA2-927C-7C081178BC98}" srcOrd="1" destOrd="0" presId="urn:microsoft.com/office/officeart/2005/8/layout/cycle2"/>
    <dgm:cxn modelId="{A43E6D34-FC36-49C2-867A-0B5E4156AB81}" srcId="{05B47C1C-7230-4D6F-A5BF-D720AB675F54}" destId="{805EEA09-9EA3-46E7-A299-962E7318AF2C}" srcOrd="4" destOrd="0" parTransId="{A1D14A7A-5271-4E8F-9140-585507506076}" sibTransId="{9250AA9A-EAA0-43DB-BEA6-E85529982968}"/>
    <dgm:cxn modelId="{F4A04D3A-EFC5-4B88-A264-13891B5944B9}" type="presOf" srcId="{9250AA9A-EAA0-43DB-BEA6-E85529982968}" destId="{BB4158C7-8D7B-40B0-BE47-69A7D882AEC6}" srcOrd="1" destOrd="0" presId="urn:microsoft.com/office/officeart/2005/8/layout/cycle2"/>
    <dgm:cxn modelId="{79B20661-3310-43AB-9A01-8D374DB34CA0}" type="presOf" srcId="{E57C415E-03CF-4009-AD5F-B2F032C10206}" destId="{9137A6A1-816B-4CBD-BA6E-32E73FEE7D41}" srcOrd="0" destOrd="0" presId="urn:microsoft.com/office/officeart/2005/8/layout/cycle2"/>
    <dgm:cxn modelId="{68CBA262-6AD7-41B1-9CFF-36DC58297B30}" srcId="{05B47C1C-7230-4D6F-A5BF-D720AB675F54}" destId="{E57C415E-03CF-4009-AD5F-B2F032C10206}" srcOrd="1" destOrd="0" parTransId="{C177353C-98CB-465F-8B71-21CAEEA01F3B}" sibTransId="{1606BF82-6EE0-4281-B8CF-4CC51C804DFC}"/>
    <dgm:cxn modelId="{6CC5B048-08EE-42A4-B134-81423BF13932}" type="presOf" srcId="{F91547F9-7EB3-4063-94D3-BE20140A1533}" destId="{E72E0646-BD95-4F66-9587-CC25B0A3DBBA}" srcOrd="0" destOrd="0" presId="urn:microsoft.com/office/officeart/2005/8/layout/cycle2"/>
    <dgm:cxn modelId="{B3D79D4C-6169-43A6-B5A2-78D80390923B}" srcId="{05B47C1C-7230-4D6F-A5BF-D720AB675F54}" destId="{811D292A-FE0F-4AB2-A1C3-C747B6582F42}" srcOrd="0" destOrd="0" parTransId="{6C03CBF1-D611-4A04-8EE7-2B5EC8E4F2D7}" sibTransId="{634C44DE-F583-475B-A451-872412303A82}"/>
    <dgm:cxn modelId="{090D5556-D3E4-48FC-B1A3-4E800CD9EA33}" type="presOf" srcId="{634C44DE-F583-475B-A451-872412303A82}" destId="{5D4DF0DA-3185-42A6-8DD9-CA78A5825573}" srcOrd="1" destOrd="0" presId="urn:microsoft.com/office/officeart/2005/8/layout/cycle2"/>
    <dgm:cxn modelId="{85135C7D-AFAE-4431-9556-C462CF4A4BEF}" srcId="{05B47C1C-7230-4D6F-A5BF-D720AB675F54}" destId="{FFC4FECA-30D6-41D8-B0DA-CDEC23591422}" srcOrd="3" destOrd="0" parTransId="{0DDB1D12-18FA-4662-A40A-A6B10817CE79}" sibTransId="{F91547F9-7EB3-4063-94D3-BE20140A1533}"/>
    <dgm:cxn modelId="{C44F9E92-8071-41FB-BA88-93573951C2D8}" type="presOf" srcId="{1606BF82-6EE0-4281-B8CF-4CC51C804DFC}" destId="{BCD6957D-9AED-42E9-9FEE-1D7F6D7BD077}" srcOrd="0" destOrd="0" presId="urn:microsoft.com/office/officeart/2005/8/layout/cycle2"/>
    <dgm:cxn modelId="{A319F499-046B-4951-A5D4-7611DF420B20}" type="presOf" srcId="{811D292A-FE0F-4AB2-A1C3-C747B6582F42}" destId="{3862B244-3B0C-476E-968F-637EB8854287}" srcOrd="0" destOrd="0" presId="urn:microsoft.com/office/officeart/2005/8/layout/cycle2"/>
    <dgm:cxn modelId="{112507C1-D684-4E9F-BE20-93EC19862810}" type="presOf" srcId="{1606BF82-6EE0-4281-B8CF-4CC51C804DFC}" destId="{C37ECA08-9E5F-4D68-8055-62CE0A815B1F}" srcOrd="1" destOrd="0" presId="urn:microsoft.com/office/officeart/2005/8/layout/cycle2"/>
    <dgm:cxn modelId="{65629CCA-2354-4AD2-A745-079B1B8DCE36}" type="presOf" srcId="{F91547F9-7EB3-4063-94D3-BE20140A1533}" destId="{5DC7080C-2986-44F7-95AD-3B78DC363713}" srcOrd="1" destOrd="0" presId="urn:microsoft.com/office/officeart/2005/8/layout/cycle2"/>
    <dgm:cxn modelId="{F5451BD5-9993-41E0-AAEA-41E9C2D5A1CA}" type="presOf" srcId="{FFC4FECA-30D6-41D8-B0DA-CDEC23591422}" destId="{D4D1E3BF-2CAA-4588-AB36-A0374C29D60F}" srcOrd="0" destOrd="0" presId="urn:microsoft.com/office/officeart/2005/8/layout/cycle2"/>
    <dgm:cxn modelId="{A39E21E2-2275-4D98-BB25-2387F6B79298}" type="presOf" srcId="{805EEA09-9EA3-46E7-A299-962E7318AF2C}" destId="{D86324F8-911E-4257-8FFD-5EDEAE7A1CCF}" srcOrd="0" destOrd="0" presId="urn:microsoft.com/office/officeart/2005/8/layout/cycle2"/>
    <dgm:cxn modelId="{A0DB58E2-5A23-4548-98B6-9F1E278467C5}" srcId="{05B47C1C-7230-4D6F-A5BF-D720AB675F54}" destId="{9F49D2E0-C50E-4A1E-9FC8-E03110D1D5F2}" srcOrd="2" destOrd="0" parTransId="{0253254D-8BE1-4C64-9870-AE1381221C6D}" sibTransId="{4DA475C5-61FA-43CE-BA5C-1570AA0A9D46}"/>
    <dgm:cxn modelId="{32D155E3-ED7C-459C-A128-2098E0FC2EF3}" type="presOf" srcId="{9250AA9A-EAA0-43DB-BEA6-E85529982968}" destId="{EC387976-A17F-491C-8AE3-5802BC1F5498}" srcOrd="0" destOrd="0" presId="urn:microsoft.com/office/officeart/2005/8/layout/cycle2"/>
    <dgm:cxn modelId="{AAF094F0-1E37-4848-B279-642334AC624C}" type="presOf" srcId="{05B47C1C-7230-4D6F-A5BF-D720AB675F54}" destId="{BCAF6A59-E710-49A4-B820-A12BB932796D}" srcOrd="0" destOrd="0" presId="urn:microsoft.com/office/officeart/2005/8/layout/cycle2"/>
    <dgm:cxn modelId="{B334A5F8-8EA9-4AAA-98AC-8C42E78F401B}" type="presOf" srcId="{9F49D2E0-C50E-4A1E-9FC8-E03110D1D5F2}" destId="{25740D25-4740-4733-8E70-428DA76AFBAE}" srcOrd="0" destOrd="0" presId="urn:microsoft.com/office/officeart/2005/8/layout/cycle2"/>
    <dgm:cxn modelId="{5530AA69-CE4E-4C16-BE77-71D55AA3BD0C}" type="presParOf" srcId="{BCAF6A59-E710-49A4-B820-A12BB932796D}" destId="{3862B244-3B0C-476E-968F-637EB8854287}" srcOrd="0" destOrd="0" presId="urn:microsoft.com/office/officeart/2005/8/layout/cycle2"/>
    <dgm:cxn modelId="{A13D8905-4FD4-486F-AE57-08907CAA5533}" type="presParOf" srcId="{BCAF6A59-E710-49A4-B820-A12BB932796D}" destId="{8C0D5F41-0D14-4DE9-945B-DD6B51D76247}" srcOrd="1" destOrd="0" presId="urn:microsoft.com/office/officeart/2005/8/layout/cycle2"/>
    <dgm:cxn modelId="{0C8F3E42-16F4-4F12-BCA8-F815A2E7B731}" type="presParOf" srcId="{8C0D5F41-0D14-4DE9-945B-DD6B51D76247}" destId="{5D4DF0DA-3185-42A6-8DD9-CA78A5825573}" srcOrd="0" destOrd="0" presId="urn:microsoft.com/office/officeart/2005/8/layout/cycle2"/>
    <dgm:cxn modelId="{A9CBEF4C-5DF1-49CB-AC1E-A6A794C66C18}" type="presParOf" srcId="{BCAF6A59-E710-49A4-B820-A12BB932796D}" destId="{9137A6A1-816B-4CBD-BA6E-32E73FEE7D41}" srcOrd="2" destOrd="0" presId="urn:microsoft.com/office/officeart/2005/8/layout/cycle2"/>
    <dgm:cxn modelId="{A1CA2290-2B64-45DC-A37A-5FBB43A10B1F}" type="presParOf" srcId="{BCAF6A59-E710-49A4-B820-A12BB932796D}" destId="{BCD6957D-9AED-42E9-9FEE-1D7F6D7BD077}" srcOrd="3" destOrd="0" presId="urn:microsoft.com/office/officeart/2005/8/layout/cycle2"/>
    <dgm:cxn modelId="{566A0CAB-0E61-447B-91E5-96E213DFF169}" type="presParOf" srcId="{BCD6957D-9AED-42E9-9FEE-1D7F6D7BD077}" destId="{C37ECA08-9E5F-4D68-8055-62CE0A815B1F}" srcOrd="0" destOrd="0" presId="urn:microsoft.com/office/officeart/2005/8/layout/cycle2"/>
    <dgm:cxn modelId="{99D110C5-DCBA-47CB-9F35-1EE315718F5E}" type="presParOf" srcId="{BCAF6A59-E710-49A4-B820-A12BB932796D}" destId="{25740D25-4740-4733-8E70-428DA76AFBAE}" srcOrd="4" destOrd="0" presId="urn:microsoft.com/office/officeart/2005/8/layout/cycle2"/>
    <dgm:cxn modelId="{C350FF2A-A6A3-4E4A-A71B-8C2686CEA923}" type="presParOf" srcId="{BCAF6A59-E710-49A4-B820-A12BB932796D}" destId="{D85ABA09-F0E3-4EA8-B613-5D79A71D3B10}" srcOrd="5" destOrd="0" presId="urn:microsoft.com/office/officeart/2005/8/layout/cycle2"/>
    <dgm:cxn modelId="{EBFC02F9-5B69-4B87-A738-AE13224851B9}" type="presParOf" srcId="{D85ABA09-F0E3-4EA8-B613-5D79A71D3B10}" destId="{B6E2DCA4-BB23-4DA2-927C-7C081178BC98}" srcOrd="0" destOrd="0" presId="urn:microsoft.com/office/officeart/2005/8/layout/cycle2"/>
    <dgm:cxn modelId="{DAB55F4C-093A-465C-A8E8-AA46B8C7ADDA}" type="presParOf" srcId="{BCAF6A59-E710-49A4-B820-A12BB932796D}" destId="{D4D1E3BF-2CAA-4588-AB36-A0374C29D60F}" srcOrd="6" destOrd="0" presId="urn:microsoft.com/office/officeart/2005/8/layout/cycle2"/>
    <dgm:cxn modelId="{4F36431F-E5DC-46BF-BC42-D480F6D9B931}" type="presParOf" srcId="{BCAF6A59-E710-49A4-B820-A12BB932796D}" destId="{E72E0646-BD95-4F66-9587-CC25B0A3DBBA}" srcOrd="7" destOrd="0" presId="urn:microsoft.com/office/officeart/2005/8/layout/cycle2"/>
    <dgm:cxn modelId="{AD010905-7B10-49D0-A93D-ED5AF2E7D9E4}" type="presParOf" srcId="{E72E0646-BD95-4F66-9587-CC25B0A3DBBA}" destId="{5DC7080C-2986-44F7-95AD-3B78DC363713}" srcOrd="0" destOrd="0" presId="urn:microsoft.com/office/officeart/2005/8/layout/cycle2"/>
    <dgm:cxn modelId="{09F8A228-DC00-4082-9AD6-9B978261A220}" type="presParOf" srcId="{BCAF6A59-E710-49A4-B820-A12BB932796D}" destId="{D86324F8-911E-4257-8FFD-5EDEAE7A1CCF}" srcOrd="8" destOrd="0" presId="urn:microsoft.com/office/officeart/2005/8/layout/cycle2"/>
    <dgm:cxn modelId="{C2B76633-3077-4E95-9BC7-5432486294B1}" type="presParOf" srcId="{BCAF6A59-E710-49A4-B820-A12BB932796D}" destId="{EC387976-A17F-491C-8AE3-5802BC1F5498}" srcOrd="9" destOrd="0" presId="urn:microsoft.com/office/officeart/2005/8/layout/cycle2"/>
    <dgm:cxn modelId="{E6E7ECCB-579A-4967-8850-3DF8273269AF}" type="presParOf" srcId="{EC387976-A17F-491C-8AE3-5802BC1F5498}" destId="{BB4158C7-8D7B-40B0-BE47-69A7D882AEC6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DD073E-D9E9-4231-B1EB-2C37E717F9A1}">
      <dsp:nvSpPr>
        <dsp:cNvPr id="0" name=""/>
        <dsp:cNvSpPr/>
      </dsp:nvSpPr>
      <dsp:spPr>
        <a:xfrm>
          <a:off x="0" y="16354"/>
          <a:ext cx="5966911" cy="8574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Use only designated bottles</a:t>
          </a:r>
        </a:p>
      </dsp:txBody>
      <dsp:txXfrm>
        <a:off x="41858" y="58212"/>
        <a:ext cx="5883195" cy="773747"/>
      </dsp:txXfrm>
    </dsp:sp>
    <dsp:sp modelId="{49BD5B9C-1024-49A0-9C83-5514BDD1782F}">
      <dsp:nvSpPr>
        <dsp:cNvPr id="0" name=""/>
        <dsp:cNvSpPr/>
      </dsp:nvSpPr>
      <dsp:spPr>
        <a:xfrm>
          <a:off x="0" y="937178"/>
          <a:ext cx="5966911" cy="8574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ONE PUSH / Bottle, DO NOT MIX chemicals</a:t>
          </a:r>
        </a:p>
      </dsp:txBody>
      <dsp:txXfrm>
        <a:off x="41858" y="979036"/>
        <a:ext cx="5883195" cy="773747"/>
      </dsp:txXfrm>
    </dsp:sp>
    <dsp:sp modelId="{A757D9A1-AD6E-4B61-950C-BB2070E9A2C4}">
      <dsp:nvSpPr>
        <dsp:cNvPr id="0" name=""/>
        <dsp:cNvSpPr/>
      </dsp:nvSpPr>
      <dsp:spPr>
        <a:xfrm>
          <a:off x="0" y="1858002"/>
          <a:ext cx="5966911" cy="8574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Dysfunctional QFM – Report to MNG</a:t>
          </a:r>
        </a:p>
      </dsp:txBody>
      <dsp:txXfrm>
        <a:off x="41858" y="1899860"/>
        <a:ext cx="5883195" cy="773747"/>
      </dsp:txXfrm>
    </dsp:sp>
    <dsp:sp modelId="{51B05D72-6FDF-438F-9B85-C864F5BA5220}">
      <dsp:nvSpPr>
        <dsp:cNvPr id="0" name=""/>
        <dsp:cNvSpPr/>
      </dsp:nvSpPr>
      <dsp:spPr>
        <a:xfrm>
          <a:off x="0" y="2778825"/>
          <a:ext cx="5966911" cy="8574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Right bottle for right chemical / DO NOT over label or incorrectly label</a:t>
          </a:r>
        </a:p>
      </dsp:txBody>
      <dsp:txXfrm>
        <a:off x="41858" y="2820683"/>
        <a:ext cx="5883195" cy="773747"/>
      </dsp:txXfrm>
    </dsp:sp>
    <dsp:sp modelId="{FB5A1459-93C2-496A-85F3-63C0A6E645B5}">
      <dsp:nvSpPr>
        <dsp:cNvPr id="0" name=""/>
        <dsp:cNvSpPr/>
      </dsp:nvSpPr>
      <dsp:spPr>
        <a:xfrm>
          <a:off x="0" y="3699649"/>
          <a:ext cx="5966911" cy="8574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PPE MUST be in place when using chemicals as described in Task Card</a:t>
          </a:r>
        </a:p>
      </dsp:txBody>
      <dsp:txXfrm>
        <a:off x="41858" y="3741507"/>
        <a:ext cx="5883195" cy="7737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BD1DB4-1803-4EE6-A099-1180729A5775}">
      <dsp:nvSpPr>
        <dsp:cNvPr id="0" name=""/>
        <dsp:cNvSpPr/>
      </dsp:nvSpPr>
      <dsp:spPr>
        <a:xfrm>
          <a:off x="0" y="25499"/>
          <a:ext cx="3886200" cy="1103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DO NOT leave chemicals unattended - clear pubic areas as seen in Fig. 6</a:t>
          </a:r>
        </a:p>
      </dsp:txBody>
      <dsp:txXfrm>
        <a:off x="53859" y="79358"/>
        <a:ext cx="3778482" cy="995592"/>
      </dsp:txXfrm>
    </dsp:sp>
    <dsp:sp modelId="{BDCE93AA-DCAA-4F44-A78F-F75D8CD4E66D}">
      <dsp:nvSpPr>
        <dsp:cNvPr id="0" name=""/>
        <dsp:cNvSpPr/>
      </dsp:nvSpPr>
      <dsp:spPr>
        <a:xfrm>
          <a:off x="0" y="1174889"/>
          <a:ext cx="3886200" cy="1103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Caddies locked away if not in use, NEVER on corridors </a:t>
          </a:r>
        </a:p>
      </dsp:txBody>
      <dsp:txXfrm>
        <a:off x="53859" y="1228748"/>
        <a:ext cx="3778482" cy="995592"/>
      </dsp:txXfrm>
    </dsp:sp>
    <dsp:sp modelId="{D7EF8547-DAEF-47F8-8669-9ABA007EB320}">
      <dsp:nvSpPr>
        <dsp:cNvPr id="0" name=""/>
        <dsp:cNvSpPr/>
      </dsp:nvSpPr>
      <dsp:spPr>
        <a:xfrm>
          <a:off x="0" y="2324280"/>
          <a:ext cx="3886200" cy="1103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Descaler = harmful chemical, kettles MUST be replaced / cleaned in Linen Room – DO NOT clean kettle in guest room (Fig.7)</a:t>
          </a:r>
        </a:p>
      </dsp:txBody>
      <dsp:txXfrm>
        <a:off x="53859" y="2378139"/>
        <a:ext cx="3778482" cy="995592"/>
      </dsp:txXfrm>
    </dsp:sp>
    <dsp:sp modelId="{331C9FDE-D96C-4C18-8ED3-5A8C19AB9E04}">
      <dsp:nvSpPr>
        <dsp:cNvPr id="0" name=""/>
        <dsp:cNvSpPr/>
      </dsp:nvSpPr>
      <dsp:spPr>
        <a:xfrm>
          <a:off x="0" y="3473670"/>
          <a:ext cx="3886200" cy="1103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Further instructions – on sachet / Task Card </a:t>
          </a:r>
        </a:p>
      </dsp:txBody>
      <dsp:txXfrm>
        <a:off x="53859" y="3527529"/>
        <a:ext cx="3778482" cy="9955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EF9016-B658-477A-B03B-C964E904C858}">
      <dsp:nvSpPr>
        <dsp:cNvPr id="0" name=""/>
        <dsp:cNvSpPr/>
      </dsp:nvSpPr>
      <dsp:spPr>
        <a:xfrm>
          <a:off x="0" y="84779"/>
          <a:ext cx="4404360" cy="584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Safely move = PROTECTION </a:t>
          </a:r>
        </a:p>
      </dsp:txBody>
      <dsp:txXfrm>
        <a:off x="28539" y="113318"/>
        <a:ext cx="4347282" cy="527556"/>
      </dsp:txXfrm>
    </dsp:sp>
    <dsp:sp modelId="{F7381D06-E82D-45D9-A4DC-4031CFE959BB}">
      <dsp:nvSpPr>
        <dsp:cNvPr id="0" name=""/>
        <dsp:cNvSpPr/>
      </dsp:nvSpPr>
      <dsp:spPr>
        <a:xfrm>
          <a:off x="0" y="712614"/>
          <a:ext cx="4404360" cy="584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WHEELS check-up (Fig. 8)</a:t>
          </a:r>
        </a:p>
      </dsp:txBody>
      <dsp:txXfrm>
        <a:off x="28539" y="741153"/>
        <a:ext cx="4347282" cy="527556"/>
      </dsp:txXfrm>
    </dsp:sp>
    <dsp:sp modelId="{18B5D13D-DDF1-4EBD-AB1D-83A20C13721C}">
      <dsp:nvSpPr>
        <dsp:cNvPr id="0" name=""/>
        <dsp:cNvSpPr/>
      </dsp:nvSpPr>
      <dsp:spPr>
        <a:xfrm>
          <a:off x="0" y="1340448"/>
          <a:ext cx="4404360" cy="584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Trolley design – PULL DO NOT PUSH (Fig.9)</a:t>
          </a:r>
        </a:p>
      </dsp:txBody>
      <dsp:txXfrm>
        <a:off x="28539" y="1368987"/>
        <a:ext cx="4347282" cy="527556"/>
      </dsp:txXfrm>
    </dsp:sp>
    <dsp:sp modelId="{B79A4B1C-1E31-41A1-BBBC-A1A48514D82E}">
      <dsp:nvSpPr>
        <dsp:cNvPr id="0" name=""/>
        <dsp:cNvSpPr/>
      </dsp:nvSpPr>
      <dsp:spPr>
        <a:xfrm>
          <a:off x="0" y="1968282"/>
          <a:ext cx="4404360" cy="584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Check: clear area, avoid falls, slips</a:t>
          </a:r>
        </a:p>
      </dsp:txBody>
      <dsp:txXfrm>
        <a:off x="28539" y="1996821"/>
        <a:ext cx="4347282" cy="527556"/>
      </dsp:txXfrm>
    </dsp:sp>
    <dsp:sp modelId="{FAB25513-8501-4394-B34A-A2C01B55F6B0}">
      <dsp:nvSpPr>
        <dsp:cNvPr id="0" name=""/>
        <dsp:cNvSpPr/>
      </dsp:nvSpPr>
      <dsp:spPr>
        <a:xfrm>
          <a:off x="0" y="2596117"/>
          <a:ext cx="4404360" cy="584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Correct move: check, bend knees,  look behind, slow 1st move</a:t>
          </a:r>
        </a:p>
      </dsp:txBody>
      <dsp:txXfrm>
        <a:off x="28539" y="2624656"/>
        <a:ext cx="4347282" cy="527556"/>
      </dsp:txXfrm>
    </dsp:sp>
    <dsp:sp modelId="{D4361BB2-A29B-4E13-8ECF-CBEB3FBF4666}">
      <dsp:nvSpPr>
        <dsp:cNvPr id="0" name=""/>
        <dsp:cNvSpPr/>
      </dsp:nvSpPr>
      <dsp:spPr>
        <a:xfrm>
          <a:off x="0" y="3223951"/>
          <a:ext cx="4404360" cy="584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Accountability : away from walls</a:t>
          </a:r>
        </a:p>
      </dsp:txBody>
      <dsp:txXfrm>
        <a:off x="28539" y="3252490"/>
        <a:ext cx="4347282" cy="527556"/>
      </dsp:txXfrm>
    </dsp:sp>
    <dsp:sp modelId="{84AAEB0E-EC69-43D9-9A94-E581C0FF3F38}">
      <dsp:nvSpPr>
        <dsp:cNvPr id="0" name=""/>
        <dsp:cNvSpPr/>
      </dsp:nvSpPr>
      <dsp:spPr>
        <a:xfrm>
          <a:off x="0" y="3851785"/>
          <a:ext cx="4404360" cy="584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Guest protection: trolley move to one side – guest pass – priority (Fig. 10)</a:t>
          </a:r>
        </a:p>
      </dsp:txBody>
      <dsp:txXfrm>
        <a:off x="28539" y="3880324"/>
        <a:ext cx="4347282" cy="5275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62B244-3B0C-476E-968F-637EB8854287}">
      <dsp:nvSpPr>
        <dsp:cNvPr id="0" name=""/>
        <dsp:cNvSpPr/>
      </dsp:nvSpPr>
      <dsp:spPr>
        <a:xfrm>
          <a:off x="1470986" y="277333"/>
          <a:ext cx="1210446" cy="12104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Trolley positioning: close to cleaning room / across door (Fig. 11)</a:t>
          </a:r>
        </a:p>
      </dsp:txBody>
      <dsp:txXfrm>
        <a:off x="1648252" y="454599"/>
        <a:ext cx="855914" cy="855914"/>
      </dsp:txXfrm>
    </dsp:sp>
    <dsp:sp modelId="{8C0D5F41-0D14-4DE9-945B-DD6B51D76247}">
      <dsp:nvSpPr>
        <dsp:cNvPr id="0" name=""/>
        <dsp:cNvSpPr/>
      </dsp:nvSpPr>
      <dsp:spPr>
        <a:xfrm rot="2160000">
          <a:off x="2643180" y="1207120"/>
          <a:ext cx="321792" cy="4085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652399" y="1260453"/>
        <a:ext cx="225254" cy="245115"/>
      </dsp:txXfrm>
    </dsp:sp>
    <dsp:sp modelId="{9137A6A1-816B-4CBD-BA6E-32E73FEE7D41}">
      <dsp:nvSpPr>
        <dsp:cNvPr id="0" name=""/>
        <dsp:cNvSpPr/>
      </dsp:nvSpPr>
      <dsp:spPr>
        <a:xfrm>
          <a:off x="2941456" y="1345692"/>
          <a:ext cx="1210446" cy="12104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DO NOT block Fire EXIT / Doors / Extinguishers ( Fig. 12)</a:t>
          </a:r>
        </a:p>
      </dsp:txBody>
      <dsp:txXfrm>
        <a:off x="3118722" y="1522958"/>
        <a:ext cx="855914" cy="855914"/>
      </dsp:txXfrm>
    </dsp:sp>
    <dsp:sp modelId="{BCD6957D-9AED-42E9-9FEE-1D7F6D7BD077}">
      <dsp:nvSpPr>
        <dsp:cNvPr id="0" name=""/>
        <dsp:cNvSpPr/>
      </dsp:nvSpPr>
      <dsp:spPr>
        <a:xfrm rot="6480000">
          <a:off x="3107763" y="2602312"/>
          <a:ext cx="321792" cy="4085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3170948" y="2638110"/>
        <a:ext cx="225254" cy="245115"/>
      </dsp:txXfrm>
    </dsp:sp>
    <dsp:sp modelId="{25740D25-4740-4733-8E70-428DA76AFBAE}">
      <dsp:nvSpPr>
        <dsp:cNvPr id="0" name=""/>
        <dsp:cNvSpPr/>
      </dsp:nvSpPr>
      <dsp:spPr>
        <a:xfrm>
          <a:off x="2379786" y="3074334"/>
          <a:ext cx="1210446" cy="12104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Linen trolley unload in right order as instructed (Fig. 13)</a:t>
          </a:r>
        </a:p>
      </dsp:txBody>
      <dsp:txXfrm>
        <a:off x="2557052" y="3251600"/>
        <a:ext cx="855914" cy="855914"/>
      </dsp:txXfrm>
    </dsp:sp>
    <dsp:sp modelId="{D85ABA09-F0E3-4EA8-B613-5D79A71D3B10}">
      <dsp:nvSpPr>
        <dsp:cNvPr id="0" name=""/>
        <dsp:cNvSpPr/>
      </dsp:nvSpPr>
      <dsp:spPr>
        <a:xfrm rot="10800000">
          <a:off x="1924420" y="3475294"/>
          <a:ext cx="321792" cy="4085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2020958" y="3556999"/>
        <a:ext cx="225254" cy="245115"/>
      </dsp:txXfrm>
    </dsp:sp>
    <dsp:sp modelId="{D4D1E3BF-2CAA-4588-AB36-A0374C29D60F}">
      <dsp:nvSpPr>
        <dsp:cNvPr id="0" name=""/>
        <dsp:cNvSpPr/>
      </dsp:nvSpPr>
      <dsp:spPr>
        <a:xfrm>
          <a:off x="562185" y="3074334"/>
          <a:ext cx="1210446" cy="12104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Hoover + Trolley = 1st vacant room – do not leave them on corridor</a:t>
          </a:r>
        </a:p>
      </dsp:txBody>
      <dsp:txXfrm>
        <a:off x="739451" y="3251600"/>
        <a:ext cx="855914" cy="855914"/>
      </dsp:txXfrm>
    </dsp:sp>
    <dsp:sp modelId="{E72E0646-BD95-4F66-9587-CC25B0A3DBBA}">
      <dsp:nvSpPr>
        <dsp:cNvPr id="0" name=""/>
        <dsp:cNvSpPr/>
      </dsp:nvSpPr>
      <dsp:spPr>
        <a:xfrm rot="15120000">
          <a:off x="728492" y="2619635"/>
          <a:ext cx="321792" cy="4085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 rot="10800000">
        <a:off x="791677" y="2747247"/>
        <a:ext cx="225254" cy="245115"/>
      </dsp:txXfrm>
    </dsp:sp>
    <dsp:sp modelId="{D86324F8-911E-4257-8FFD-5EDEAE7A1CCF}">
      <dsp:nvSpPr>
        <dsp:cNvPr id="0" name=""/>
        <dsp:cNvSpPr/>
      </dsp:nvSpPr>
      <dsp:spPr>
        <a:xfrm>
          <a:off x="516" y="1345692"/>
          <a:ext cx="1210446" cy="12104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Ensure dirty linen trolley is emptied as instructed (Fig. 14)</a:t>
          </a:r>
        </a:p>
      </dsp:txBody>
      <dsp:txXfrm>
        <a:off x="177782" y="1522958"/>
        <a:ext cx="855914" cy="855914"/>
      </dsp:txXfrm>
    </dsp:sp>
    <dsp:sp modelId="{EC387976-A17F-491C-8AE3-5802BC1F5498}">
      <dsp:nvSpPr>
        <dsp:cNvPr id="0" name=""/>
        <dsp:cNvSpPr/>
      </dsp:nvSpPr>
      <dsp:spPr>
        <a:xfrm rot="19440000">
          <a:off x="1172710" y="1217826"/>
          <a:ext cx="321792" cy="40852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1181929" y="1327903"/>
        <a:ext cx="225254" cy="2451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205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4800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2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3365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778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930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58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005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737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559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0668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93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2/22/2024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024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2" r:id="rId3"/>
    <p:sldLayoutId id="2147483681" r:id="rId4"/>
    <p:sldLayoutId id="2147483680" r:id="rId5"/>
    <p:sldLayoutId id="2147483679" r:id="rId6"/>
    <p:sldLayoutId id="2147483678" r:id="rId7"/>
    <p:sldLayoutId id="2147483677" r:id="rId8"/>
    <p:sldLayoutId id="2147483676" r:id="rId9"/>
    <p:sldLayoutId id="2147483675" r:id="rId10"/>
    <p:sldLayoutId id="2147483673" r:id="rId11"/>
    <p:sldLayoutId id="214748367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3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9.png"/><Relationship Id="rId4" Type="http://schemas.openxmlformats.org/officeDocument/2006/relationships/diagramData" Target="../diagrams/data2.xml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15.png"/><Relationship Id="rId7" Type="http://schemas.openxmlformats.org/officeDocument/2006/relationships/diagramLayout" Target="../diagrams/layout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9.xml"/><Relationship Id="rId6" Type="http://schemas.openxmlformats.org/officeDocument/2006/relationships/diagramData" Target="../diagrams/data3.xml"/><Relationship Id="rId5" Type="http://schemas.openxmlformats.org/officeDocument/2006/relationships/image" Target="../media/image4.png"/><Relationship Id="rId10" Type="http://schemas.microsoft.com/office/2007/relationships/diagramDrawing" Target="../diagrams/drawing3.xml"/><Relationship Id="rId4" Type="http://schemas.openxmlformats.org/officeDocument/2006/relationships/image" Target="../media/image16.png"/><Relationship Id="rId9" Type="http://schemas.openxmlformats.org/officeDocument/2006/relationships/diagramColors" Target="../diagrams/colors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diagramLayout" Target="../diagrams/layout4.xml"/><Relationship Id="rId7" Type="http://schemas.openxmlformats.org/officeDocument/2006/relationships/image" Target="../media/image17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10" Type="http://schemas.openxmlformats.org/officeDocument/2006/relationships/image" Target="../media/image20.pn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3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y.whitbread.co.uk/totara/program/required.php?id=195&amp;userid=292149" TargetMode="External"/><Relationship Id="rId2" Type="http://schemas.openxmlformats.org/officeDocument/2006/relationships/hyperlink" Target="https://www.canva.com/templates/?query=poster-templat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utorialspoint.com/hotel_housekeeping/hotel_housekeeping_principles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D99AA92-0571-4FA3-B15C-DEA7ECC21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BAD9765-04DE-47E5-9D31-2A9689C12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05D27520-F270-4F3D-A46E-76A337B6E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315529 w 12192000"/>
              <a:gd name="connsiteY0" fmla="*/ 4323896 h 6858000"/>
              <a:gd name="connsiteX1" fmla="*/ 6295588 w 12192000"/>
              <a:gd name="connsiteY1" fmla="*/ 4367579 h 6858000"/>
              <a:gd name="connsiteX2" fmla="*/ 6219229 w 12192000"/>
              <a:gd name="connsiteY2" fmla="*/ 4436818 h 6858000"/>
              <a:gd name="connsiteX3" fmla="*/ 6065687 w 12192000"/>
              <a:gd name="connsiteY3" fmla="*/ 4637204 h 6858000"/>
              <a:gd name="connsiteX4" fmla="*/ 5727387 w 12192000"/>
              <a:gd name="connsiteY4" fmla="*/ 5460076 h 6858000"/>
              <a:gd name="connsiteX5" fmla="*/ 5620972 w 12192000"/>
              <a:gd name="connsiteY5" fmla="*/ 5725836 h 6858000"/>
              <a:gd name="connsiteX6" fmla="*/ 5707795 w 12192000"/>
              <a:gd name="connsiteY6" fmla="*/ 5790089 h 6858000"/>
              <a:gd name="connsiteX7" fmla="*/ 5554627 w 12192000"/>
              <a:gd name="connsiteY7" fmla="*/ 6078873 h 6858000"/>
              <a:gd name="connsiteX8" fmla="*/ 5373489 w 12192000"/>
              <a:gd name="connsiteY8" fmla="*/ 6402408 h 6858000"/>
              <a:gd name="connsiteX9" fmla="*/ 5099999 w 12192000"/>
              <a:gd name="connsiteY9" fmla="*/ 6827527 h 6858000"/>
              <a:gd name="connsiteX10" fmla="*/ 5078133 w 12192000"/>
              <a:gd name="connsiteY10" fmla="*/ 6857998 h 6858000"/>
              <a:gd name="connsiteX11" fmla="*/ 9179960 w 12192000"/>
              <a:gd name="connsiteY11" fmla="*/ 6857998 h 6858000"/>
              <a:gd name="connsiteX12" fmla="*/ 9179960 w 12192000"/>
              <a:gd name="connsiteY12" fmla="*/ 4323896 h 6858000"/>
              <a:gd name="connsiteX13" fmla="*/ 0 w 12192000"/>
              <a:gd name="connsiteY13" fmla="*/ 0 h 6858000"/>
              <a:gd name="connsiteX14" fmla="*/ 5872711 w 12192000"/>
              <a:gd name="connsiteY14" fmla="*/ 0 h 6858000"/>
              <a:gd name="connsiteX15" fmla="*/ 5885421 w 12192000"/>
              <a:gd name="connsiteY15" fmla="*/ 20207 h 6858000"/>
              <a:gd name="connsiteX16" fmla="*/ 5925300 w 12192000"/>
              <a:gd name="connsiteY16" fmla="*/ 48911 h 6858000"/>
              <a:gd name="connsiteX17" fmla="*/ 5940039 w 12192000"/>
              <a:gd name="connsiteY17" fmla="*/ 101212 h 6858000"/>
              <a:gd name="connsiteX18" fmla="*/ 5969942 w 12192000"/>
              <a:gd name="connsiteY18" fmla="*/ 311282 h 6858000"/>
              <a:gd name="connsiteX19" fmla="*/ 5961238 w 12192000"/>
              <a:gd name="connsiteY19" fmla="*/ 357643 h 6858000"/>
              <a:gd name="connsiteX20" fmla="*/ 5917195 w 12192000"/>
              <a:gd name="connsiteY20" fmla="*/ 420369 h 6858000"/>
              <a:gd name="connsiteX21" fmla="*/ 5882753 w 12192000"/>
              <a:gd name="connsiteY21" fmla="*/ 556832 h 6858000"/>
              <a:gd name="connsiteX22" fmla="*/ 5814490 w 12192000"/>
              <a:gd name="connsiteY22" fmla="*/ 757416 h 6858000"/>
              <a:gd name="connsiteX23" fmla="*/ 5780064 w 12192000"/>
              <a:gd name="connsiteY23" fmla="*/ 817804 h 6858000"/>
              <a:gd name="connsiteX24" fmla="*/ 5808232 w 12192000"/>
              <a:gd name="connsiteY24" fmla="*/ 850533 h 6858000"/>
              <a:gd name="connsiteX25" fmla="*/ 5906473 w 12192000"/>
              <a:gd name="connsiteY25" fmla="*/ 1076571 h 6858000"/>
              <a:gd name="connsiteX26" fmla="*/ 5778623 w 12192000"/>
              <a:gd name="connsiteY26" fmla="*/ 1369280 h 6858000"/>
              <a:gd name="connsiteX27" fmla="*/ 5710841 w 12192000"/>
              <a:gd name="connsiteY27" fmla="*/ 1462628 h 6858000"/>
              <a:gd name="connsiteX28" fmla="*/ 5846774 w 12192000"/>
              <a:gd name="connsiteY28" fmla="*/ 1455933 h 6858000"/>
              <a:gd name="connsiteX29" fmla="*/ 5897329 w 12192000"/>
              <a:gd name="connsiteY29" fmla="*/ 1553073 h 6858000"/>
              <a:gd name="connsiteX30" fmla="*/ 5919735 w 12192000"/>
              <a:gd name="connsiteY30" fmla="*/ 1602736 h 6858000"/>
              <a:gd name="connsiteX31" fmla="*/ 6057874 w 12192000"/>
              <a:gd name="connsiteY31" fmla="*/ 1910648 h 6858000"/>
              <a:gd name="connsiteX32" fmla="*/ 6039719 w 12192000"/>
              <a:gd name="connsiteY32" fmla="*/ 2010547 h 6858000"/>
              <a:gd name="connsiteX33" fmla="*/ 5841713 w 12192000"/>
              <a:gd name="connsiteY33" fmla="*/ 2520599 h 6858000"/>
              <a:gd name="connsiteX34" fmla="*/ 6071734 w 12192000"/>
              <a:gd name="connsiteY34" fmla="*/ 2593468 h 6858000"/>
              <a:gd name="connsiteX35" fmla="*/ 6092050 w 12192000"/>
              <a:gd name="connsiteY35" fmla="*/ 2806646 h 6858000"/>
              <a:gd name="connsiteX36" fmla="*/ 6215122 w 12192000"/>
              <a:gd name="connsiteY36" fmla="*/ 3021197 h 6858000"/>
              <a:gd name="connsiteX37" fmla="*/ 6338100 w 12192000"/>
              <a:gd name="connsiteY37" fmla="*/ 3178087 h 6858000"/>
              <a:gd name="connsiteX38" fmla="*/ 6343927 w 12192000"/>
              <a:gd name="connsiteY38" fmla="*/ 3194685 h 6858000"/>
              <a:gd name="connsiteX39" fmla="*/ 6343850 w 12192000"/>
              <a:gd name="connsiteY39" fmla="*/ 3201174 h 6858000"/>
              <a:gd name="connsiteX40" fmla="*/ 6366375 w 12192000"/>
              <a:gd name="connsiteY40" fmla="*/ 3271251 h 6858000"/>
              <a:gd name="connsiteX41" fmla="*/ 6369430 w 12192000"/>
              <a:gd name="connsiteY41" fmla="*/ 3276240 h 6858000"/>
              <a:gd name="connsiteX42" fmla="*/ 6392405 w 12192000"/>
              <a:gd name="connsiteY42" fmla="*/ 3360437 h 6858000"/>
              <a:gd name="connsiteX43" fmla="*/ 6397993 w 12192000"/>
              <a:gd name="connsiteY43" fmla="*/ 3390203 h 6858000"/>
              <a:gd name="connsiteX44" fmla="*/ 6394652 w 12192000"/>
              <a:gd name="connsiteY44" fmla="*/ 3402205 h 6858000"/>
              <a:gd name="connsiteX45" fmla="*/ 6366662 w 12192000"/>
              <a:gd name="connsiteY45" fmla="*/ 3442044 h 6858000"/>
              <a:gd name="connsiteX46" fmla="*/ 6320915 w 12192000"/>
              <a:gd name="connsiteY46" fmla="*/ 3701547 h 6858000"/>
              <a:gd name="connsiteX47" fmla="*/ 6364618 w 12192000"/>
              <a:gd name="connsiteY47" fmla="*/ 3743844 h 6858000"/>
              <a:gd name="connsiteX48" fmla="*/ 6370409 w 12192000"/>
              <a:gd name="connsiteY48" fmla="*/ 3754454 h 6858000"/>
              <a:gd name="connsiteX49" fmla="*/ 6373773 w 12192000"/>
              <a:gd name="connsiteY49" fmla="*/ 3768237 h 6858000"/>
              <a:gd name="connsiteX50" fmla="*/ 6375298 w 12192000"/>
              <a:gd name="connsiteY50" fmla="*/ 3796540 h 6858000"/>
              <a:gd name="connsiteX51" fmla="*/ 6253487 w 12192000"/>
              <a:gd name="connsiteY51" fmla="*/ 3856948 h 6858000"/>
              <a:gd name="connsiteX52" fmla="*/ 6385416 w 12192000"/>
              <a:gd name="connsiteY52" fmla="*/ 4014409 h 6858000"/>
              <a:gd name="connsiteX53" fmla="*/ 6374795 w 12192000"/>
              <a:gd name="connsiteY53" fmla="*/ 4038554 h 6858000"/>
              <a:gd name="connsiteX54" fmla="*/ 6351015 w 12192000"/>
              <a:gd name="connsiteY54" fmla="*/ 4150489 h 6858000"/>
              <a:gd name="connsiteX55" fmla="*/ 6340821 w 12192000"/>
              <a:gd name="connsiteY55" fmla="*/ 4212706 h 6858000"/>
              <a:gd name="connsiteX56" fmla="*/ 12191999 w 12192000"/>
              <a:gd name="connsiteY56" fmla="*/ 4212706 h 6858000"/>
              <a:gd name="connsiteX57" fmla="*/ 12191999 w 12192000"/>
              <a:gd name="connsiteY57" fmla="*/ 0 h 6858000"/>
              <a:gd name="connsiteX58" fmla="*/ 12192000 w 12192000"/>
              <a:gd name="connsiteY58" fmla="*/ 0 h 6858000"/>
              <a:gd name="connsiteX59" fmla="*/ 12192000 w 12192000"/>
              <a:gd name="connsiteY59" fmla="*/ 6858000 h 6858000"/>
              <a:gd name="connsiteX60" fmla="*/ 12191999 w 12192000"/>
              <a:gd name="connsiteY60" fmla="*/ 6858000 h 6858000"/>
              <a:gd name="connsiteX61" fmla="*/ 12191999 w 12192000"/>
              <a:gd name="connsiteY61" fmla="*/ 4323902 h 6858000"/>
              <a:gd name="connsiteX62" fmla="*/ 9307672 w 12192000"/>
              <a:gd name="connsiteY62" fmla="*/ 4323902 h 6858000"/>
              <a:gd name="connsiteX63" fmla="*/ 9307672 w 12192000"/>
              <a:gd name="connsiteY63" fmla="*/ 6858000 h 6858000"/>
              <a:gd name="connsiteX64" fmla="*/ 0 w 12192000"/>
              <a:gd name="connsiteY6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12192000" h="6858000">
                <a:moveTo>
                  <a:pt x="6315529" y="4323896"/>
                </a:moveTo>
                <a:lnTo>
                  <a:pt x="6295588" y="4367579"/>
                </a:lnTo>
                <a:cubicBezTo>
                  <a:pt x="6278024" y="4397022"/>
                  <a:pt x="6253813" y="4421099"/>
                  <a:pt x="6219229" y="4436818"/>
                </a:cubicBezTo>
                <a:cubicBezTo>
                  <a:pt x="6148079" y="4469666"/>
                  <a:pt x="6116436" y="4572066"/>
                  <a:pt x="6065687" y="4637204"/>
                </a:cubicBezTo>
                <a:cubicBezTo>
                  <a:pt x="5888713" y="4862696"/>
                  <a:pt x="5773979" y="5125824"/>
                  <a:pt x="5727387" y="5460076"/>
                </a:cubicBezTo>
                <a:cubicBezTo>
                  <a:pt x="5714326" y="5552523"/>
                  <a:pt x="5656974" y="5638673"/>
                  <a:pt x="5620972" y="5725836"/>
                </a:cubicBezTo>
                <a:cubicBezTo>
                  <a:pt x="5641553" y="5779043"/>
                  <a:pt x="5738619" y="5631221"/>
                  <a:pt x="5707795" y="5790089"/>
                </a:cubicBezTo>
                <a:cubicBezTo>
                  <a:pt x="5684453" y="5909876"/>
                  <a:pt x="5617437" y="5996827"/>
                  <a:pt x="5554627" y="6078873"/>
                </a:cubicBezTo>
                <a:cubicBezTo>
                  <a:pt x="5482491" y="6172498"/>
                  <a:pt x="5402203" y="6253366"/>
                  <a:pt x="5373489" y="6402408"/>
                </a:cubicBezTo>
                <a:cubicBezTo>
                  <a:pt x="5371924" y="6410357"/>
                  <a:pt x="5276557" y="6577417"/>
                  <a:pt x="5099999" y="6827527"/>
                </a:cubicBezTo>
                <a:lnTo>
                  <a:pt x="5078133" y="6857998"/>
                </a:lnTo>
                <a:lnTo>
                  <a:pt x="9179960" y="6857998"/>
                </a:lnTo>
                <a:lnTo>
                  <a:pt x="9179960" y="4323896"/>
                </a:lnTo>
                <a:close/>
                <a:moveTo>
                  <a:pt x="0" y="0"/>
                </a:moveTo>
                <a:lnTo>
                  <a:pt x="5872711" y="0"/>
                </a:lnTo>
                <a:lnTo>
                  <a:pt x="5885421" y="20207"/>
                </a:lnTo>
                <a:cubicBezTo>
                  <a:pt x="5896481" y="32882"/>
                  <a:pt x="5909484" y="42864"/>
                  <a:pt x="5925300" y="48911"/>
                </a:cubicBezTo>
                <a:cubicBezTo>
                  <a:pt x="5940498" y="54526"/>
                  <a:pt x="5945509" y="75042"/>
                  <a:pt x="5940039" y="101212"/>
                </a:cubicBezTo>
                <a:cubicBezTo>
                  <a:pt x="5921950" y="187894"/>
                  <a:pt x="5936667" y="254951"/>
                  <a:pt x="5969942" y="311282"/>
                </a:cubicBezTo>
                <a:cubicBezTo>
                  <a:pt x="5981709" y="330926"/>
                  <a:pt x="5977292" y="344422"/>
                  <a:pt x="5961238" y="357643"/>
                </a:cubicBezTo>
                <a:cubicBezTo>
                  <a:pt x="5942802" y="372223"/>
                  <a:pt x="5928461" y="393565"/>
                  <a:pt x="5917195" y="420369"/>
                </a:cubicBezTo>
                <a:cubicBezTo>
                  <a:pt x="5898701" y="463685"/>
                  <a:pt x="5889992" y="510050"/>
                  <a:pt x="5882753" y="556832"/>
                </a:cubicBezTo>
                <a:cubicBezTo>
                  <a:pt x="5871511" y="630206"/>
                  <a:pt x="5858246" y="700969"/>
                  <a:pt x="5814490" y="757416"/>
                </a:cubicBezTo>
                <a:cubicBezTo>
                  <a:pt x="5801465" y="774559"/>
                  <a:pt x="5791019" y="796511"/>
                  <a:pt x="5780064" y="817804"/>
                </a:cubicBezTo>
                <a:cubicBezTo>
                  <a:pt x="5783558" y="836359"/>
                  <a:pt x="5792196" y="849005"/>
                  <a:pt x="5808232" y="850533"/>
                </a:cubicBezTo>
                <a:cubicBezTo>
                  <a:pt x="5910296" y="860624"/>
                  <a:pt x="5905771" y="962632"/>
                  <a:pt x="5906473" y="1076571"/>
                </a:cubicBezTo>
                <a:cubicBezTo>
                  <a:pt x="5907545" y="1217584"/>
                  <a:pt x="5849973" y="1296799"/>
                  <a:pt x="5778623" y="1369280"/>
                </a:cubicBezTo>
                <a:cubicBezTo>
                  <a:pt x="5754207" y="1393852"/>
                  <a:pt x="5718605" y="1401742"/>
                  <a:pt x="5710841" y="1462628"/>
                </a:cubicBezTo>
                <a:cubicBezTo>
                  <a:pt x="5753463" y="1508141"/>
                  <a:pt x="5802053" y="1451295"/>
                  <a:pt x="5846774" y="1455933"/>
                </a:cubicBezTo>
                <a:cubicBezTo>
                  <a:pt x="5883727" y="1460129"/>
                  <a:pt x="5943609" y="1438568"/>
                  <a:pt x="5897329" y="1553073"/>
                </a:cubicBezTo>
                <a:cubicBezTo>
                  <a:pt x="5883856" y="1586627"/>
                  <a:pt x="5901366" y="1604100"/>
                  <a:pt x="5919735" y="1602736"/>
                </a:cubicBezTo>
                <a:cubicBezTo>
                  <a:pt x="6068526" y="1589022"/>
                  <a:pt x="6006837" y="1813624"/>
                  <a:pt x="6057874" y="1910648"/>
                </a:cubicBezTo>
                <a:cubicBezTo>
                  <a:pt x="6072264" y="1936644"/>
                  <a:pt x="6059978" y="1992417"/>
                  <a:pt x="6039719" y="2010547"/>
                </a:cubicBezTo>
                <a:cubicBezTo>
                  <a:pt x="5911143" y="2127229"/>
                  <a:pt x="5899692" y="2331836"/>
                  <a:pt x="5841713" y="2520599"/>
                </a:cubicBezTo>
                <a:cubicBezTo>
                  <a:pt x="5912636" y="2572423"/>
                  <a:pt x="5995799" y="2566926"/>
                  <a:pt x="6071734" y="2593468"/>
                </a:cubicBezTo>
                <a:cubicBezTo>
                  <a:pt x="6150607" y="2620843"/>
                  <a:pt x="6151703" y="2655507"/>
                  <a:pt x="6092050" y="2806646"/>
                </a:cubicBezTo>
                <a:cubicBezTo>
                  <a:pt x="6259331" y="2795420"/>
                  <a:pt x="6259331" y="2795420"/>
                  <a:pt x="6215122" y="3021197"/>
                </a:cubicBezTo>
                <a:cubicBezTo>
                  <a:pt x="6259035" y="3016573"/>
                  <a:pt x="6302431" y="3085300"/>
                  <a:pt x="6338100" y="3178087"/>
                </a:cubicBezTo>
                <a:lnTo>
                  <a:pt x="6343927" y="3194685"/>
                </a:lnTo>
                <a:lnTo>
                  <a:pt x="6343850" y="3201174"/>
                </a:lnTo>
                <a:cubicBezTo>
                  <a:pt x="6346866" y="3232770"/>
                  <a:pt x="6355995" y="3253323"/>
                  <a:pt x="6366375" y="3271251"/>
                </a:cubicBezTo>
                <a:lnTo>
                  <a:pt x="6369430" y="3276240"/>
                </a:lnTo>
                <a:lnTo>
                  <a:pt x="6392405" y="3360437"/>
                </a:lnTo>
                <a:lnTo>
                  <a:pt x="6397993" y="3390203"/>
                </a:lnTo>
                <a:lnTo>
                  <a:pt x="6394652" y="3402205"/>
                </a:lnTo>
                <a:cubicBezTo>
                  <a:pt x="6388505" y="3414621"/>
                  <a:pt x="6379344" y="3427747"/>
                  <a:pt x="6366662" y="3442044"/>
                </a:cubicBezTo>
                <a:cubicBezTo>
                  <a:pt x="6239481" y="3584662"/>
                  <a:pt x="6224938" y="3605480"/>
                  <a:pt x="6320915" y="3701547"/>
                </a:cubicBezTo>
                <a:lnTo>
                  <a:pt x="6364618" y="3743844"/>
                </a:lnTo>
                <a:lnTo>
                  <a:pt x="6370409" y="3754454"/>
                </a:lnTo>
                <a:lnTo>
                  <a:pt x="6373773" y="3768237"/>
                </a:lnTo>
                <a:cubicBezTo>
                  <a:pt x="6374277" y="3777528"/>
                  <a:pt x="6374207" y="3788146"/>
                  <a:pt x="6375298" y="3796540"/>
                </a:cubicBezTo>
                <a:cubicBezTo>
                  <a:pt x="6339717" y="3831045"/>
                  <a:pt x="6294642" y="3774365"/>
                  <a:pt x="6253487" y="3856948"/>
                </a:cubicBezTo>
                <a:lnTo>
                  <a:pt x="6385416" y="4014409"/>
                </a:lnTo>
                <a:lnTo>
                  <a:pt x="6374795" y="4038554"/>
                </a:lnTo>
                <a:cubicBezTo>
                  <a:pt x="6363579" y="4073249"/>
                  <a:pt x="6356895" y="4111559"/>
                  <a:pt x="6351015" y="4150489"/>
                </a:cubicBezTo>
                <a:lnTo>
                  <a:pt x="6340821" y="4212706"/>
                </a:lnTo>
                <a:lnTo>
                  <a:pt x="12191999" y="4212706"/>
                </a:lnTo>
                <a:lnTo>
                  <a:pt x="12191999" y="0"/>
                </a:lnTo>
                <a:lnTo>
                  <a:pt x="12192000" y="0"/>
                </a:lnTo>
                <a:lnTo>
                  <a:pt x="12192000" y="6858000"/>
                </a:lnTo>
                <a:lnTo>
                  <a:pt x="12191999" y="6858000"/>
                </a:lnTo>
                <a:lnTo>
                  <a:pt x="12191999" y="4323902"/>
                </a:lnTo>
                <a:lnTo>
                  <a:pt x="9307672" y="4323902"/>
                </a:lnTo>
                <a:lnTo>
                  <a:pt x="9307672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834504"/>
            <a:ext cx="4797354" cy="3414705"/>
          </a:xfrm>
        </p:spPr>
        <p:txBody>
          <a:bodyPr anchor="b">
            <a:normAutofit/>
          </a:bodyPr>
          <a:lstStyle/>
          <a:p>
            <a:r>
              <a:rPr lang="en-US" dirty="0">
                <a:ea typeface="Calibri Light"/>
                <a:cs typeface="Calibri Light"/>
              </a:rPr>
              <a:t>Presentation</a:t>
            </a:r>
            <a:br>
              <a:rPr lang="en-US" dirty="0">
                <a:ea typeface="Calibri Light"/>
                <a:cs typeface="Calibri Light"/>
              </a:rPr>
            </a:br>
            <a:r>
              <a:rPr lang="en-US" i="1" dirty="0">
                <a:ea typeface="Calibri Light"/>
                <a:cs typeface="Calibri Light"/>
              </a:rPr>
              <a:t>Health and Safety Guide for Housekeeping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199" y="4385734"/>
            <a:ext cx="4797354" cy="14817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Lecturer: Lisa Bassler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Student Number: 2223715</a:t>
            </a:r>
          </a:p>
          <a:p>
            <a:pPr>
              <a:lnSpc>
                <a:spcPct val="90000"/>
              </a:lnSpc>
            </a:pPr>
            <a:r>
              <a:rPr lang="en-US" sz="2000">
                <a:ea typeface="Calibri"/>
                <a:cs typeface="Calibri"/>
              </a:rPr>
              <a:t>Student Name: Alin-Bogdan Jeler </a:t>
            </a:r>
          </a:p>
        </p:txBody>
      </p:sp>
      <p:pic>
        <p:nvPicPr>
          <p:cNvPr id="6" name="Graphic 5" descr="Mop and bucket with solid fill">
            <a:extLst>
              <a:ext uri="{FF2B5EF4-FFF2-40B4-BE49-F238E27FC236}">
                <a16:creationId xmlns:a16="http://schemas.microsoft.com/office/drawing/2014/main" id="{78567B91-2361-C7BB-4381-352B76BEEF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16405" y="4653502"/>
            <a:ext cx="1663093" cy="1663093"/>
          </a:xfrm>
          <a:prstGeom prst="rect">
            <a:avLst/>
          </a:prstGeom>
        </p:spPr>
      </p:pic>
      <p:pic>
        <p:nvPicPr>
          <p:cNvPr id="5" name="Picture 4" descr="Cleaning items put in gray plastic jar">
            <a:extLst>
              <a:ext uri="{FF2B5EF4-FFF2-40B4-BE49-F238E27FC236}">
                <a16:creationId xmlns:a16="http://schemas.microsoft.com/office/drawing/2014/main" id="{F5A1FB81-72B2-63B3-54A1-8F0CCE64B2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3518" y="280701"/>
            <a:ext cx="5840548" cy="377213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6" descr="A logo for a hotel&#10;&#10;Description automatically generated">
            <a:extLst>
              <a:ext uri="{FF2B5EF4-FFF2-40B4-BE49-F238E27FC236}">
                <a16:creationId xmlns:a16="http://schemas.microsoft.com/office/drawing/2014/main" id="{C6F3A324-872B-28F1-F07F-9BB6AD92C5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6123" y="4172755"/>
            <a:ext cx="3061953" cy="262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8D3F8-E8DC-785A-2DA7-8325AB3C5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US" dirty="0"/>
              <a:t>Table of Contents</a:t>
            </a:r>
          </a:p>
        </p:txBody>
      </p:sp>
      <p:pic>
        <p:nvPicPr>
          <p:cNvPr id="5" name="Picture 4" descr="Una ferrovia che si estende nel deserto">
            <a:extLst>
              <a:ext uri="{FF2B5EF4-FFF2-40B4-BE49-F238E27FC236}">
                <a16:creationId xmlns:a16="http://schemas.microsoft.com/office/drawing/2014/main" id="{80FD1276-D8DB-7384-4E89-023514E9D7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301" r="13" b="13"/>
          <a:stretch/>
        </p:blipFill>
        <p:spPr>
          <a:xfrm>
            <a:off x="2" y="10"/>
            <a:ext cx="611656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6AB61-EA40-6736-D382-A404F20D64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Chemicals.........................................3</a:t>
            </a:r>
          </a:p>
          <a:p>
            <a:r>
              <a:rPr lang="en-US" sz="2000"/>
              <a:t>Remember........................................4</a:t>
            </a:r>
          </a:p>
          <a:p>
            <a:r>
              <a:rPr lang="en-US" sz="2000"/>
              <a:t>Reducing Risks..................................5</a:t>
            </a:r>
          </a:p>
          <a:p>
            <a:r>
              <a:rPr lang="en-US" sz="2000"/>
              <a:t>Housekeeping &amp; Linen Trolleys....6-8</a:t>
            </a:r>
          </a:p>
          <a:p>
            <a:r>
              <a:rPr lang="en-US" sz="2000"/>
              <a:t>Rules to follow..................................9</a:t>
            </a:r>
          </a:p>
          <a:p>
            <a:r>
              <a:rPr lang="en-US" sz="2000"/>
              <a:t>Conclusion......................................10</a:t>
            </a:r>
          </a:p>
        </p:txBody>
      </p:sp>
    </p:spTree>
    <p:extLst>
      <p:ext uri="{BB962C8B-B14F-4D97-AF65-F5344CB8AC3E}">
        <p14:creationId xmlns:p14="http://schemas.microsoft.com/office/powerpoint/2010/main" val="2602659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ED104-F968-4D8D-3C53-900205C72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75920"/>
            <a:ext cx="3886200" cy="657352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Consolas"/>
              </a:rPr>
              <a:t>Chemicals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A39F1C3-0AB8-1A9D-C72C-6E4FD27E8D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72946" y="114321"/>
            <a:ext cx="877078" cy="41148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56199D-49F3-E04E-29EF-4B2A7A8D84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1124712"/>
            <a:ext cx="4485640" cy="51206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latin typeface="Consolas"/>
              </a:rPr>
              <a:t>Delivery – chemicals storage</a:t>
            </a:r>
          </a:p>
          <a:p>
            <a:r>
              <a:rPr lang="en-US" sz="1800" dirty="0">
                <a:latin typeface="Consolas"/>
              </a:rPr>
              <a:t>NO chemicals near food items</a:t>
            </a:r>
          </a:p>
          <a:p>
            <a:r>
              <a:rPr lang="en-US" sz="1800" dirty="0">
                <a:latin typeface="Consolas"/>
              </a:rPr>
              <a:t>QFM Dispenser – water + chemicals</a:t>
            </a:r>
          </a:p>
          <a:p>
            <a:r>
              <a:rPr lang="en-US" sz="1800" dirty="0">
                <a:latin typeface="Consolas"/>
              </a:rPr>
              <a:t>Right DOSE = 1 PUSH QFM (Fig.2)</a:t>
            </a:r>
          </a:p>
          <a:p>
            <a:r>
              <a:rPr lang="en-US" sz="1800" dirty="0">
                <a:latin typeface="Consolas"/>
              </a:rPr>
              <a:t>Use TASK CARD Guide (right dose +</a:t>
            </a:r>
          </a:p>
          <a:p>
            <a:r>
              <a:rPr lang="en-US" sz="1800" dirty="0">
                <a:latin typeface="Consolas"/>
              </a:rPr>
              <a:t>Instructions chemicals see Fig.3)</a:t>
            </a:r>
          </a:p>
          <a:p>
            <a:endParaRPr lang="en-US" sz="1800" dirty="0">
              <a:latin typeface="Consolas"/>
            </a:endParaRPr>
          </a:p>
          <a:p>
            <a:endParaRPr lang="en-US" sz="1800" dirty="0">
              <a:latin typeface="Consolas"/>
            </a:endParaRPr>
          </a:p>
        </p:txBody>
      </p:sp>
      <p:pic>
        <p:nvPicPr>
          <p:cNvPr id="6" name="Picture 5" descr="A close-up of a sign&#10;&#10;Description automatically generated">
            <a:extLst>
              <a:ext uri="{FF2B5EF4-FFF2-40B4-BE49-F238E27FC236}">
                <a16:creationId xmlns:a16="http://schemas.microsoft.com/office/drawing/2014/main" id="{BAEFB34E-C2DC-15D8-E942-3EF7E0EF70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2268" y="113563"/>
            <a:ext cx="4362450" cy="11144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FE6144B-C8E3-DC50-B5FC-499CBF2B19DF}"/>
              </a:ext>
            </a:extLst>
          </p:cNvPr>
          <p:cNvSpPr txBox="1"/>
          <p:nvPr/>
        </p:nvSpPr>
        <p:spPr>
          <a:xfrm>
            <a:off x="7648579" y="1346759"/>
            <a:ext cx="288409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Fig 1- Jeler 2024, Canva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A8A69D2-77C1-9C1B-C3C9-111FBFD701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5360" y="1648888"/>
            <a:ext cx="4927600" cy="24223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7F4F276-79D3-6FFF-32C4-635819B634BD}"/>
              </a:ext>
            </a:extLst>
          </p:cNvPr>
          <p:cNvSpPr txBox="1"/>
          <p:nvPr/>
        </p:nvSpPr>
        <p:spPr>
          <a:xfrm>
            <a:off x="7216600" y="4103806"/>
            <a:ext cx="362100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Fig. 2- Premier Inn Academy </a:t>
            </a:r>
          </a:p>
        </p:txBody>
      </p:sp>
      <p:pic>
        <p:nvPicPr>
          <p:cNvPr id="10" name="Picture 9" descr="A person holding a paper&#10;&#10;Description automatically generated">
            <a:extLst>
              <a:ext uri="{FF2B5EF4-FFF2-40B4-BE49-F238E27FC236}">
                <a16:creationId xmlns:a16="http://schemas.microsoft.com/office/drawing/2014/main" id="{3E888BC3-22F5-EFC6-4B4C-10E5348D0A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69450" y="4190683"/>
            <a:ext cx="2623820" cy="223583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C4E2FBC-BF59-D7BA-8B9E-9E114F4A2EB9}"/>
              </a:ext>
            </a:extLst>
          </p:cNvPr>
          <p:cNvSpPr txBox="1"/>
          <p:nvPr/>
        </p:nvSpPr>
        <p:spPr>
          <a:xfrm>
            <a:off x="10274591" y="6329860"/>
            <a:ext cx="17003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Fig. 3- Premier Inn Academy</a:t>
            </a:r>
          </a:p>
        </p:txBody>
      </p:sp>
      <p:pic>
        <p:nvPicPr>
          <p:cNvPr id="12" name="Picture 11" descr="A diagram of how to disinfect a water line&#10;&#10;Description automatically generated">
            <a:extLst>
              <a:ext uri="{FF2B5EF4-FFF2-40B4-BE49-F238E27FC236}">
                <a16:creationId xmlns:a16="http://schemas.microsoft.com/office/drawing/2014/main" id="{E187987A-3D76-3825-E585-F6399AFABB2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3840" y="3613654"/>
            <a:ext cx="6096000" cy="28818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8637516-28B7-8131-F055-DF0C42EDB65C}"/>
              </a:ext>
            </a:extLst>
          </p:cNvPr>
          <p:cNvSpPr txBox="1"/>
          <p:nvPr/>
        </p:nvSpPr>
        <p:spPr>
          <a:xfrm>
            <a:off x="444685" y="6581336"/>
            <a:ext cx="611124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Fig. 4- Premier Inn Academy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4211BC7-9CD3-A3EA-E75D-443C788B5889}"/>
              </a:ext>
            </a:extLst>
          </p:cNvPr>
          <p:cNvSpPr txBox="1"/>
          <p:nvPr/>
        </p:nvSpPr>
        <p:spPr>
          <a:xfrm>
            <a:off x="6482218" y="4827859"/>
            <a:ext cx="3229644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onsolas"/>
              </a:rPr>
              <a:t>Fig.4 - D10 instructions</a:t>
            </a:r>
          </a:p>
          <a:p>
            <a:r>
              <a:rPr lang="en-US" dirty="0">
                <a:latin typeface="Consolas"/>
              </a:rPr>
              <a:t>Chemical labels and</a:t>
            </a:r>
          </a:p>
          <a:p>
            <a:r>
              <a:rPr lang="en-US" dirty="0">
                <a:latin typeface="Consolas"/>
              </a:rPr>
              <a:t>Instructions – not all request label – list presented in TASK CARD</a:t>
            </a:r>
          </a:p>
          <a:p>
            <a:endParaRPr lang="en-US" dirty="0">
              <a:latin typeface="Consolas"/>
            </a:endParaRPr>
          </a:p>
          <a:p>
            <a:endParaRPr lang="en-US" dirty="0">
              <a:latin typeface="Consolas"/>
            </a:endParaRPr>
          </a:p>
        </p:txBody>
      </p:sp>
    </p:spTree>
    <p:extLst>
      <p:ext uri="{BB962C8B-B14F-4D97-AF65-F5344CB8AC3E}">
        <p14:creationId xmlns:p14="http://schemas.microsoft.com/office/powerpoint/2010/main" val="937325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B7BB51-92B8-4089-8DAB-1202A4D1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/>
            <a:ahLst/>
            <a:cxnLst/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708BBB-8A73-0AB3-D9E3-503775E25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549" y="223"/>
            <a:ext cx="4840010" cy="13780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i="1" dirty="0"/>
              <a:t>Remember:</a:t>
            </a:r>
          </a:p>
        </p:txBody>
      </p:sp>
      <p:pic>
        <p:nvPicPr>
          <p:cNvPr id="5" name="Content Placeholder 4" descr="A hand holding a white container with blue and white labels&#10;&#10;Description automatically generated">
            <a:extLst>
              <a:ext uri="{FF2B5EF4-FFF2-40B4-BE49-F238E27FC236}">
                <a16:creationId xmlns:a16="http://schemas.microsoft.com/office/drawing/2014/main" id="{0EB7285B-5821-C381-E7CC-BE209B65B8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9027" r="32142"/>
          <a:stretch/>
        </p:blipFill>
        <p:spPr>
          <a:xfrm>
            <a:off x="1" y="10"/>
            <a:ext cx="5429696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7B4E31-77AE-6959-5382-2B22E65A47DD}"/>
              </a:ext>
            </a:extLst>
          </p:cNvPr>
          <p:cNvSpPr txBox="1"/>
          <p:nvPr/>
        </p:nvSpPr>
        <p:spPr>
          <a:xfrm>
            <a:off x="308421" y="1676199"/>
            <a:ext cx="33121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Fig.5 - Premier Inn Academy</a:t>
            </a:r>
          </a:p>
        </p:txBody>
      </p:sp>
      <p:graphicFrame>
        <p:nvGraphicFramePr>
          <p:cNvPr id="14" name="Text Placeholder 3">
            <a:extLst>
              <a:ext uri="{FF2B5EF4-FFF2-40B4-BE49-F238E27FC236}">
                <a16:creationId xmlns:a16="http://schemas.microsoft.com/office/drawing/2014/main" id="{E85AEAEA-D898-111B-AF2F-57B3AC2611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9348780"/>
              </p:ext>
            </p:extLst>
          </p:nvPr>
        </p:nvGraphicFramePr>
        <p:xfrm>
          <a:off x="5494210" y="2011325"/>
          <a:ext cx="5966911" cy="4573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4" name="Picture 103" descr="A logo for a hotel&#10;&#10;Description automatically generated">
            <a:extLst>
              <a:ext uri="{FF2B5EF4-FFF2-40B4-BE49-F238E27FC236}">
                <a16:creationId xmlns:a16="http://schemas.microsoft.com/office/drawing/2014/main" id="{AD0C7A85-84E4-34F5-DE99-B20C829EDCC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96500" y="40640"/>
            <a:ext cx="2077720" cy="176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2174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ABE83-4B72-5D94-AC98-48D94E510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708152"/>
          </a:xfrm>
        </p:spPr>
        <p:txBody>
          <a:bodyPr/>
          <a:lstStyle/>
          <a:p>
            <a:r>
              <a:rPr lang="en-US" dirty="0"/>
              <a:t>Reducing Risks</a:t>
            </a:r>
          </a:p>
        </p:txBody>
      </p:sp>
      <p:pic>
        <p:nvPicPr>
          <p:cNvPr id="5" name="Content Placeholder 4" descr="A cleaning supplies on a carpet&#10;&#10;Description automatically generated">
            <a:extLst>
              <a:ext uri="{FF2B5EF4-FFF2-40B4-BE49-F238E27FC236}">
                <a16:creationId xmlns:a16="http://schemas.microsoft.com/office/drawing/2014/main" id="{D2CD4FE4-13E2-478F-A5E1-4A71BB881D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82274" y="364027"/>
            <a:ext cx="3541691" cy="228457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6F427D-DCCD-354D-76EE-0D5F3F93CF0C}"/>
              </a:ext>
            </a:extLst>
          </p:cNvPr>
          <p:cNvSpPr txBox="1"/>
          <p:nvPr/>
        </p:nvSpPr>
        <p:spPr>
          <a:xfrm>
            <a:off x="5229743" y="2751395"/>
            <a:ext cx="325853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Fig.6 - Premier Inn Academy</a:t>
            </a:r>
          </a:p>
        </p:txBody>
      </p:sp>
      <p:pic>
        <p:nvPicPr>
          <p:cNvPr id="7" name="Picture 6" descr="A person using a container&#10;&#10;Description automatically generated">
            <a:extLst>
              <a:ext uri="{FF2B5EF4-FFF2-40B4-BE49-F238E27FC236}">
                <a16:creationId xmlns:a16="http://schemas.microsoft.com/office/drawing/2014/main" id="{D5E3143F-8239-906C-A5CB-2760C2ED27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5705" y="3154998"/>
            <a:ext cx="4425950" cy="2823845"/>
          </a:xfrm>
          <a:prstGeom prst="rect">
            <a:avLst/>
          </a:prstGeom>
        </p:spPr>
      </p:pic>
      <p:graphicFrame>
        <p:nvGraphicFramePr>
          <p:cNvPr id="9" name="Text Placeholder 3">
            <a:extLst>
              <a:ext uri="{FF2B5EF4-FFF2-40B4-BE49-F238E27FC236}">
                <a16:creationId xmlns:a16="http://schemas.microsoft.com/office/drawing/2014/main" id="{FF82563B-7AF4-FD27-78A4-B236366A8B38}"/>
              </a:ext>
            </a:extLst>
          </p:cNvPr>
          <p:cNvGraphicFramePr/>
          <p:nvPr/>
        </p:nvGraphicFramePr>
        <p:xfrm>
          <a:off x="839788" y="1632712"/>
          <a:ext cx="3886200" cy="4602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C48BE31E-1699-C376-29AE-C10E1B4803CC}"/>
              </a:ext>
            </a:extLst>
          </p:cNvPr>
          <p:cNvSpPr txBox="1"/>
          <p:nvPr/>
        </p:nvSpPr>
        <p:spPr>
          <a:xfrm>
            <a:off x="7764157" y="6168414"/>
            <a:ext cx="427766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Fig.7 - Premier Inn Academy</a:t>
            </a:r>
          </a:p>
        </p:txBody>
      </p:sp>
      <p:pic>
        <p:nvPicPr>
          <p:cNvPr id="20" name="Picture 19" descr="A logo for a hotel&#10;&#10;Description automatically generated">
            <a:extLst>
              <a:ext uri="{FF2B5EF4-FFF2-40B4-BE49-F238E27FC236}">
                <a16:creationId xmlns:a16="http://schemas.microsoft.com/office/drawing/2014/main" id="{399567E6-8CAF-F700-24C9-C57C0755473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1300" y="60960"/>
            <a:ext cx="2961640" cy="258064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Picture 20" descr="A person holding a paper&#10;&#10;Description automatically generated">
            <a:extLst>
              <a:ext uri="{FF2B5EF4-FFF2-40B4-BE49-F238E27FC236}">
                <a16:creationId xmlns:a16="http://schemas.microsoft.com/office/drawing/2014/main" id="{3A1359F7-A779-84E2-090B-7AD553203FB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570730" y="3255963"/>
            <a:ext cx="3060700" cy="2611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64270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67EB8-030A-8867-1E74-3E0A05E2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931672"/>
          </a:xfrm>
        </p:spPr>
        <p:txBody>
          <a:bodyPr>
            <a:normAutofit fontScale="90000"/>
          </a:bodyPr>
          <a:lstStyle/>
          <a:p>
            <a:r>
              <a:rPr lang="en-US" dirty="0"/>
              <a:t>Housekeeping &amp; Linen Trolleys</a:t>
            </a:r>
          </a:p>
        </p:txBody>
      </p:sp>
      <p:pic>
        <p:nvPicPr>
          <p:cNvPr id="5" name="Content Placeholder 4" descr="A wheel on a bed&#10;&#10;Description automatically generated">
            <a:extLst>
              <a:ext uri="{FF2B5EF4-FFF2-40B4-BE49-F238E27FC236}">
                <a16:creationId xmlns:a16="http://schemas.microsoft.com/office/drawing/2014/main" id="{4DFFB566-F26C-E801-2AA0-B9C7D3F127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10538" y="3759758"/>
            <a:ext cx="4244040" cy="315961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755373-9B71-5FF3-2AD1-EB9B3560A390}"/>
              </a:ext>
            </a:extLst>
          </p:cNvPr>
          <p:cNvSpPr txBox="1"/>
          <p:nvPr/>
        </p:nvSpPr>
        <p:spPr>
          <a:xfrm>
            <a:off x="5121527" y="3561276"/>
            <a:ext cx="352672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Fig.8 - Premier Inn Academy</a:t>
            </a:r>
          </a:p>
        </p:txBody>
      </p:sp>
      <p:pic>
        <p:nvPicPr>
          <p:cNvPr id="7" name="Picture 6" descr="A person pushing a cart with cleaning supplies&#10;&#10;Description automatically generated">
            <a:extLst>
              <a:ext uri="{FF2B5EF4-FFF2-40B4-BE49-F238E27FC236}">
                <a16:creationId xmlns:a16="http://schemas.microsoft.com/office/drawing/2014/main" id="{6567D845-FB9B-B1CD-FCA0-4321319169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9044" y="3972560"/>
            <a:ext cx="2988952" cy="23876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9D6DB3B-2CE5-169E-8C3C-FCE6A05CB2F6}"/>
              </a:ext>
            </a:extLst>
          </p:cNvPr>
          <p:cNvSpPr txBox="1"/>
          <p:nvPr/>
        </p:nvSpPr>
        <p:spPr>
          <a:xfrm>
            <a:off x="9160529" y="6507691"/>
            <a:ext cx="276975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Fig.9 - Premier Inn Academy</a:t>
            </a:r>
          </a:p>
        </p:txBody>
      </p:sp>
      <p:pic>
        <p:nvPicPr>
          <p:cNvPr id="9" name="Picture 8" descr="A person standing in a hallway with a green trash can&#10;&#10;Description automatically generated">
            <a:extLst>
              <a:ext uri="{FF2B5EF4-FFF2-40B4-BE49-F238E27FC236}">
                <a16:creationId xmlns:a16="http://schemas.microsoft.com/office/drawing/2014/main" id="{7DDA1875-B386-3CAD-AC15-5C109A37B47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93268" y="273368"/>
            <a:ext cx="4924425" cy="316166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90EB873-2173-109B-1880-27AC3F31D734}"/>
              </a:ext>
            </a:extLst>
          </p:cNvPr>
          <p:cNvSpPr txBox="1"/>
          <p:nvPr/>
        </p:nvSpPr>
        <p:spPr>
          <a:xfrm>
            <a:off x="8080559" y="3570184"/>
            <a:ext cx="397675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Fig.10- Premier Inn Academy</a:t>
            </a:r>
          </a:p>
        </p:txBody>
      </p:sp>
      <p:pic>
        <p:nvPicPr>
          <p:cNvPr id="11" name="Picture 10" descr="A logo for a hotel&#10;&#10;Description automatically generated">
            <a:extLst>
              <a:ext uri="{FF2B5EF4-FFF2-40B4-BE49-F238E27FC236}">
                <a16:creationId xmlns:a16="http://schemas.microsoft.com/office/drawing/2014/main" id="{E0343743-2FE0-39B4-635D-C627D28CE0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49543" y="57239"/>
            <a:ext cx="2727960" cy="23368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13" name="Text Placeholder 3">
            <a:extLst>
              <a:ext uri="{FF2B5EF4-FFF2-40B4-BE49-F238E27FC236}">
                <a16:creationId xmlns:a16="http://schemas.microsoft.com/office/drawing/2014/main" id="{390E99C4-175A-03D3-475D-26A07BC49CF5}"/>
              </a:ext>
            </a:extLst>
          </p:cNvPr>
          <p:cNvGraphicFramePr/>
          <p:nvPr/>
        </p:nvGraphicFramePr>
        <p:xfrm>
          <a:off x="321628" y="1713992"/>
          <a:ext cx="4404360" cy="4521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2203024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287D9-81D1-DF39-62A2-AEDC8E7C3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930" y="674043"/>
            <a:ext cx="4244546" cy="1037238"/>
          </a:xfrm>
        </p:spPr>
        <p:txBody>
          <a:bodyPr/>
          <a:lstStyle/>
          <a:p>
            <a:r>
              <a:rPr lang="en-US" sz="2900"/>
              <a:t>Housekeeping &amp; Linen Trolleys</a:t>
            </a:r>
            <a:endParaRPr lang="en-US" sz="2900">
              <a:solidFill>
                <a:srgbClr val="808080"/>
              </a:solidFill>
            </a:endParaRPr>
          </a:p>
          <a:p>
            <a:endParaRPr lang="en-US" dirty="0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F5E6EB9-8CA5-DA4E-54CE-0446E7FE2C5F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302741" y="1610086"/>
          <a:ext cx="4152419" cy="4562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 descr="A person standing in a room with a cart full of trash&#10;&#10;Description automatically generated">
            <a:extLst>
              <a:ext uri="{FF2B5EF4-FFF2-40B4-BE49-F238E27FC236}">
                <a16:creationId xmlns:a16="http://schemas.microsoft.com/office/drawing/2014/main" id="{9788E0FB-59F3-3A56-8E96-C0A9B2B941C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5285203" y="220765"/>
            <a:ext cx="3685305" cy="307375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BA2C01A-3D35-6469-2861-CE0BE3B3EFF1}"/>
              </a:ext>
            </a:extLst>
          </p:cNvPr>
          <p:cNvSpPr txBox="1"/>
          <p:nvPr/>
        </p:nvSpPr>
        <p:spPr>
          <a:xfrm>
            <a:off x="5618621" y="3392628"/>
            <a:ext cx="333898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Fig. 11- Premier Inn Academy</a:t>
            </a:r>
          </a:p>
        </p:txBody>
      </p:sp>
      <p:pic>
        <p:nvPicPr>
          <p:cNvPr id="7" name="Picture 6" descr="A green trash can with a red x on top of it&#10;&#10;Description automatically generated">
            <a:extLst>
              <a:ext uri="{FF2B5EF4-FFF2-40B4-BE49-F238E27FC236}">
                <a16:creationId xmlns:a16="http://schemas.microsoft.com/office/drawing/2014/main" id="{7F433429-1C25-312C-6DF3-4442DCABDCA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8817" y="406400"/>
            <a:ext cx="3216366" cy="262128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4B07AF1-A533-0CE2-0757-8AD0459D7E1E}"/>
              </a:ext>
            </a:extLst>
          </p:cNvPr>
          <p:cNvSpPr txBox="1"/>
          <p:nvPr/>
        </p:nvSpPr>
        <p:spPr>
          <a:xfrm>
            <a:off x="8995339" y="3227142"/>
            <a:ext cx="298574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Fig. 12 – premier Inn Academy</a:t>
            </a:r>
          </a:p>
        </p:txBody>
      </p:sp>
      <p:pic>
        <p:nvPicPr>
          <p:cNvPr id="9" name="Picture 8" descr="A person in a purple shirt&#10;&#10;Description automatically generated">
            <a:extLst>
              <a:ext uri="{FF2B5EF4-FFF2-40B4-BE49-F238E27FC236}">
                <a16:creationId xmlns:a16="http://schemas.microsoft.com/office/drawing/2014/main" id="{9E836228-BC27-6084-0447-94F252BE31F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80099" y="3738880"/>
            <a:ext cx="3295081" cy="2479040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766E523-E781-4847-0AF1-604DF284FE2E}"/>
              </a:ext>
            </a:extLst>
          </p:cNvPr>
          <p:cNvSpPr txBox="1"/>
          <p:nvPr/>
        </p:nvSpPr>
        <p:spPr>
          <a:xfrm>
            <a:off x="9135013" y="6403462"/>
            <a:ext cx="306197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Fig. 13 – Premier Inn Academy</a:t>
            </a:r>
          </a:p>
        </p:txBody>
      </p:sp>
      <p:pic>
        <p:nvPicPr>
          <p:cNvPr id="11" name="Picture 10" descr="A laundry basket with a fire extinguisher&#10;&#10;Description automatically generated">
            <a:extLst>
              <a:ext uri="{FF2B5EF4-FFF2-40B4-BE49-F238E27FC236}">
                <a16:creationId xmlns:a16="http://schemas.microsoft.com/office/drawing/2014/main" id="{286493D7-DD27-BFE7-2754-0304B4D2C92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58640" y="3693977"/>
            <a:ext cx="4318000" cy="27822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8E3382C-E140-85BA-CD39-68436D0F756A}"/>
              </a:ext>
            </a:extLst>
          </p:cNvPr>
          <p:cNvSpPr txBox="1"/>
          <p:nvPr/>
        </p:nvSpPr>
        <p:spPr>
          <a:xfrm>
            <a:off x="4396027" y="6606746"/>
            <a:ext cx="429438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/>
              <a:t>Fig. 14- Premier Inn Academy</a:t>
            </a:r>
          </a:p>
        </p:txBody>
      </p:sp>
    </p:spTree>
    <p:extLst>
      <p:ext uri="{BB962C8B-B14F-4D97-AF65-F5344CB8AC3E}">
        <p14:creationId xmlns:p14="http://schemas.microsoft.com/office/powerpoint/2010/main" val="203397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B7BB51-92B8-4089-8DAB-1202A4D1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315111"/>
            <a:ext cx="3021543" cy="1435442"/>
          </a:xfrm>
          <a:custGeom>
            <a:avLst/>
            <a:gdLst/>
            <a:ahLst/>
            <a:cxnLst/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536B55-3992-E631-516E-A53CC6B91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i="1"/>
              <a:t>Housekeeping &amp; Linen Trolleys</a:t>
            </a:r>
          </a:p>
          <a:p>
            <a:endParaRPr lang="en-US" sz="3700" i="1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06C6F-3731-6BAF-EE58-7673A89DD0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2333297"/>
            <a:ext cx="3816096" cy="3843666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Ensure correct order for cages / dirty linen</a:t>
            </a:r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Delivery of clean linen MUST be stored away</a:t>
            </a:r>
            <a:endParaRPr lang="en-US"/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Spread of infection – handle with care dirty linen ensuring disposal and correct transportation</a:t>
            </a:r>
            <a:endParaRPr lang="en-US"/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Check of clean linen ensuring that are no visible defects</a:t>
            </a:r>
            <a:endParaRPr lang="en-US"/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Report defect linen / replace</a:t>
            </a:r>
            <a:endParaRPr lang="en-US"/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Code of practice in Prevention and Control of Infections Guide CQC</a:t>
            </a:r>
            <a:endParaRPr lang="en-US"/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/>
          </a:p>
          <a:p>
            <a:pPr marL="285750"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5" name="Content Placeholder 4" descr="A laundry basket with a pile of white towels&#10;&#10;Description automatically generated">
            <a:extLst>
              <a:ext uri="{FF2B5EF4-FFF2-40B4-BE49-F238E27FC236}">
                <a16:creationId xmlns:a16="http://schemas.microsoft.com/office/drawing/2014/main" id="{A7CF6915-51B7-2F2E-8DDF-A551574EA2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533" r="15274" b="-1"/>
          <a:stretch/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BE431A0-38E8-84DF-DBBD-4F72F507E9A0}"/>
              </a:ext>
            </a:extLst>
          </p:cNvPr>
          <p:cNvSpPr txBox="1"/>
          <p:nvPr/>
        </p:nvSpPr>
        <p:spPr>
          <a:xfrm>
            <a:off x="6032156" y="1645508"/>
            <a:ext cx="2743200" cy="50629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Calibri,Sans-Serif"/>
              <a:buChar char="-"/>
            </a:pPr>
            <a:r>
              <a:rPr lang="en-US" sz="1700">
                <a:highlight>
                  <a:srgbClr val="EDEBE9"/>
                </a:highlight>
                <a:cs typeface="Arial"/>
              </a:rPr>
              <a:t>Tidy, clean uniform​</a:t>
            </a:r>
          </a:p>
          <a:p>
            <a:pPr marL="228600" indent="-228600">
              <a:buFont typeface="Calibri,Sans-Serif"/>
              <a:buChar char="-"/>
            </a:pPr>
            <a:r>
              <a:rPr lang="en-US" sz="1700">
                <a:highlight>
                  <a:srgbClr val="EDEBE9"/>
                </a:highlight>
                <a:cs typeface="Arial"/>
              </a:rPr>
              <a:t>Do not run/ jump in hotel premises​</a:t>
            </a:r>
          </a:p>
          <a:p>
            <a:pPr marL="228600" indent="-228600">
              <a:buFont typeface="Calibri,Sans-Serif"/>
              <a:buChar char="-"/>
            </a:pPr>
            <a:r>
              <a:rPr lang="en-US" sz="1700">
                <a:highlight>
                  <a:srgbClr val="EDEBE9"/>
                </a:highlight>
                <a:cs typeface="Arial"/>
              </a:rPr>
              <a:t>No eating apart break​</a:t>
            </a:r>
          </a:p>
          <a:p>
            <a:pPr marL="228600" indent="-228600">
              <a:buFont typeface="Calibri,Sans-Serif"/>
              <a:buChar char="-"/>
            </a:pPr>
            <a:r>
              <a:rPr lang="en-US" sz="1700">
                <a:highlight>
                  <a:srgbClr val="EDEBE9"/>
                </a:highlight>
                <a:cs typeface="Arial"/>
              </a:rPr>
              <a:t>Respect guest privacy​</a:t>
            </a:r>
          </a:p>
          <a:p>
            <a:pPr marL="228600" indent="-228600">
              <a:buFont typeface="Calibri,Sans-Serif"/>
              <a:buChar char="-"/>
            </a:pPr>
            <a:r>
              <a:rPr lang="en-US" sz="1700">
                <a:highlight>
                  <a:srgbClr val="EDEBE9"/>
                </a:highlight>
                <a:cs typeface="Arial"/>
              </a:rPr>
              <a:t>Door open when cleaning​</a:t>
            </a:r>
          </a:p>
          <a:p>
            <a:pPr marL="228600" indent="-228600">
              <a:buFont typeface="Calibri,Sans-Serif"/>
              <a:buChar char="-"/>
            </a:pPr>
            <a:r>
              <a:rPr lang="en-US" sz="1700">
                <a:highlight>
                  <a:srgbClr val="EDEBE9"/>
                </a:highlight>
                <a:cs typeface="Arial"/>
              </a:rPr>
              <a:t>Greet, smile, be polite ​</a:t>
            </a:r>
          </a:p>
          <a:p>
            <a:pPr marL="228600" indent="-228600">
              <a:buFont typeface="Calibri,Sans-Serif"/>
              <a:buChar char="-"/>
            </a:pPr>
            <a:r>
              <a:rPr lang="en-US" sz="1700">
                <a:highlight>
                  <a:srgbClr val="EDEBE9"/>
                </a:highlight>
                <a:cs typeface="Arial"/>
              </a:rPr>
              <a:t>Do not touch customer belongings​</a:t>
            </a:r>
          </a:p>
          <a:p>
            <a:pPr marL="228600" indent="-228600">
              <a:buFont typeface="Calibri,Sans-Serif"/>
              <a:buChar char="-"/>
            </a:pPr>
            <a:r>
              <a:rPr lang="en-US" sz="1700">
                <a:highlight>
                  <a:srgbClr val="EDEBE9"/>
                </a:highlight>
                <a:cs typeface="Arial"/>
              </a:rPr>
              <a:t>Use only staff toilet​</a:t>
            </a:r>
          </a:p>
          <a:p>
            <a:pPr marL="228600" indent="-228600">
              <a:buFont typeface="Calibri,Sans-Serif"/>
              <a:buChar char="-"/>
            </a:pPr>
            <a:r>
              <a:rPr lang="en-US" sz="1700">
                <a:highlight>
                  <a:srgbClr val="EDEBE9"/>
                </a:highlight>
                <a:cs typeface="Arial"/>
              </a:rPr>
              <a:t>Familiarize with guest for security purpose if suspicious​</a:t>
            </a:r>
          </a:p>
          <a:p>
            <a:pPr marL="228600" indent="-228600">
              <a:buFont typeface="Calibri,Sans-Serif"/>
              <a:buChar char="-"/>
            </a:pPr>
            <a:r>
              <a:rPr lang="en-US" sz="1700">
                <a:highlight>
                  <a:srgbClr val="EDEBE9"/>
                </a:highlight>
                <a:cs typeface="Arial"/>
              </a:rPr>
              <a:t>No guest gifts to be accepted/ report/ refuse politely​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3EB10C4-E03C-A862-07CE-3CD588336E93}"/>
              </a:ext>
            </a:extLst>
          </p:cNvPr>
          <p:cNvSpPr txBox="1"/>
          <p:nvPr/>
        </p:nvSpPr>
        <p:spPr>
          <a:xfrm>
            <a:off x="6186616" y="255373"/>
            <a:ext cx="456582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/>
              <a:t>Rules to follow:</a:t>
            </a:r>
            <a:endParaRPr lang="en-US"/>
          </a:p>
        </p:txBody>
      </p:sp>
      <p:pic>
        <p:nvPicPr>
          <p:cNvPr id="23" name="Graphic 22" descr="Mop and bucket">
            <a:extLst>
              <a:ext uri="{FF2B5EF4-FFF2-40B4-BE49-F238E27FC236}">
                <a16:creationId xmlns:a16="http://schemas.microsoft.com/office/drawing/2014/main" id="{5E5E20FF-1A0D-739D-2603-B7D4B1A3C9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74501" y="2999199"/>
            <a:ext cx="3449030" cy="344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006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FAFF54-D879-C9E4-A8A8-5AEB3C13D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F9182-6BDF-F837-D149-3AF563EC0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 it is crucial to follow the rules in place of the health and safety guide to reduce the risks at workplace by eliminating and overcome the potential hazards in a way that employees and everyone present on site are not in danger including the use of PPE – the personal protective equipment when chemicals are used.</a:t>
            </a:r>
            <a:endParaRPr lang="en-US" sz="2000"/>
          </a:p>
          <a:p>
            <a:pPr marL="0" indent="0">
              <a:buNone/>
            </a:pPr>
            <a:endParaRPr lang="en-US" sz="2000"/>
          </a:p>
        </p:txBody>
      </p:sp>
      <p:pic>
        <p:nvPicPr>
          <p:cNvPr id="5" name="Picture 4" descr="Open doors">
            <a:extLst>
              <a:ext uri="{FF2B5EF4-FFF2-40B4-BE49-F238E27FC236}">
                <a16:creationId xmlns:a16="http://schemas.microsoft.com/office/drawing/2014/main" id="{BB6B5C86-2C8A-1758-18C7-4F7884BCF7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961" r="10087" b="-3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145914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7A051-3AD5-B8B2-88EF-5574AE814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08" y="117990"/>
            <a:ext cx="10515600" cy="625347"/>
          </a:xfrm>
        </p:spPr>
        <p:txBody>
          <a:bodyPr>
            <a:normAutofit/>
          </a:bodyPr>
          <a:lstStyle/>
          <a:p>
            <a:r>
              <a:rPr lang="en-US" sz="28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76755-40B3-DFDF-6611-D2941CBF3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471" y="683329"/>
            <a:ext cx="11761572" cy="60552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1450" indent="-171450">
              <a:buFont typeface="Calibri" panose="020B0604020202020204" pitchFamily="34" charset="0"/>
              <a:buChar char="-"/>
            </a:pPr>
            <a:r>
              <a:rPr lang="en-GB" sz="1200" dirty="0">
                <a:solidFill>
                  <a:srgbClr val="3A3A3A"/>
                </a:solidFill>
                <a:latin typeface="Arial"/>
                <a:cs typeface="Arial"/>
              </a:rPr>
              <a:t>Canva (2024) </a:t>
            </a:r>
            <a:r>
              <a:rPr lang="en-GB" sz="1200" i="1" dirty="0">
                <a:solidFill>
                  <a:srgbClr val="3A3A3A"/>
                </a:solidFill>
                <a:latin typeface="Arial"/>
                <a:cs typeface="Arial"/>
              </a:rPr>
              <a:t>Poster Template. </a:t>
            </a:r>
            <a:r>
              <a:rPr lang="en-GB" sz="1200" dirty="0">
                <a:solidFill>
                  <a:srgbClr val="3A3A3A"/>
                </a:solidFill>
                <a:latin typeface="Arial"/>
                <a:cs typeface="Arial"/>
              </a:rPr>
              <a:t>Available at: </a:t>
            </a:r>
            <a:r>
              <a:rPr lang="en-GB" sz="1200" u="sng" dirty="0">
                <a:latin typeface="Arial"/>
                <a:cs typeface="Arial"/>
                <a:hlinkClick r:id="rId2"/>
              </a:rPr>
              <a:t>https://www.canva.com/templates/?query=poster-template</a:t>
            </a:r>
            <a:r>
              <a:rPr lang="en-GB" sz="1200" dirty="0">
                <a:solidFill>
                  <a:srgbClr val="3A3A3A"/>
                </a:solidFill>
                <a:latin typeface="Arial"/>
                <a:cs typeface="Arial"/>
              </a:rPr>
              <a:t> (Accessed: 18 February 2024)</a:t>
            </a:r>
            <a:endParaRPr lang="en-US" sz="2400" dirty="0">
              <a:solidFill>
                <a:srgbClr val="000000"/>
              </a:solidFill>
              <a:latin typeface="Century Gothic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1200" dirty="0">
                <a:solidFill>
                  <a:srgbClr val="3A3A3A"/>
                </a:solidFill>
                <a:latin typeface="Arial"/>
                <a:cs typeface="Arial"/>
              </a:rPr>
              <a:t>Fig.1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Whitbread(2024) 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Housekeeping.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Available at: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https://academy.whitbread.co.uk/totara/program/required.php?id=195&amp;userid=292149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 (Accessed: 14 February 2024)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dirty="0">
                <a:solidFill>
                  <a:srgbClr val="3A3A3A"/>
                </a:solidFill>
                <a:latin typeface="Arial"/>
                <a:cs typeface="Arial"/>
              </a:rPr>
              <a:t>Fig.2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Whitbread(2024) 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Housekeeping.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Available at: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https://academy.whitbread.co.uk/totara/program/required.php?id=195&amp;userid=292149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 (Accessed: 14 February 2024)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dirty="0">
                <a:solidFill>
                  <a:srgbClr val="3A3A3A"/>
                </a:solidFill>
                <a:latin typeface="Arial"/>
                <a:cs typeface="Arial"/>
              </a:rPr>
              <a:t>Fig.3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Whitbread(2024) 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Housekeeping.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Available at: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https://academy.whitbread.co.uk/totara/program/required.php?id=195&amp;userid=292149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 (Accessed: 14 February 2024)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dirty="0">
                <a:solidFill>
                  <a:srgbClr val="3A3A3A"/>
                </a:solidFill>
                <a:latin typeface="Arial"/>
                <a:cs typeface="Arial"/>
              </a:rPr>
              <a:t>Fig.4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Whitbread(2024) 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Housekeeping.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Available at: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https://academy.whitbread.co.uk/totara/program/required.php?id=195&amp;userid=292149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 (Accessed: 14 February 2024)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dirty="0">
                <a:solidFill>
                  <a:srgbClr val="3A3A3A"/>
                </a:solidFill>
                <a:latin typeface="Arial"/>
                <a:cs typeface="Arial"/>
              </a:rPr>
              <a:t>Fig.5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Whitbread(2024) 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Housekeeping.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Available at: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https://academy.whitbread.co.uk/totara/program/required.php?id=195&amp;userid=292149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 (Accessed: 14 February 2024)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dirty="0">
                <a:solidFill>
                  <a:srgbClr val="3A3A3A"/>
                </a:solidFill>
                <a:latin typeface="Arial"/>
                <a:cs typeface="Arial"/>
              </a:rPr>
              <a:t>Fig.6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Whitbread(2024) 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Housekeeping.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Available at: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https://academy.whitbread.co.uk/totara/program/required.php?id=195&amp;userid=292149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 (Accessed: 14 February 2024)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dirty="0">
                <a:solidFill>
                  <a:srgbClr val="3A3A3A"/>
                </a:solidFill>
                <a:latin typeface="Arial"/>
                <a:cs typeface="Arial"/>
              </a:rPr>
              <a:t>Fig.7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Whitbread(2024) 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Housekeeping.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Available at: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https://academy.whitbread.co.uk/totara/program/required.php?id=195&amp;userid=292149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 (Accessed: 14 February 2024)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dirty="0">
                <a:solidFill>
                  <a:srgbClr val="3A3A3A"/>
                </a:solidFill>
                <a:latin typeface="Arial"/>
                <a:cs typeface="Arial"/>
              </a:rPr>
              <a:t>Fig.8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Whitbread(2024) 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Housekeeping.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Available at: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https://academy.whitbread.co.uk/totara/program/required.php?id=195&amp;userid=292149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 (Accessed: 14 February 2024)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dirty="0">
                <a:solidFill>
                  <a:srgbClr val="3A3A3A"/>
                </a:solidFill>
                <a:latin typeface="Arial"/>
                <a:cs typeface="Arial"/>
              </a:rPr>
              <a:t>Fig.9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Whitbread(2024) 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Housekeeping.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Available at: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https://academy.whitbread.co.uk/totara/program/required.php?id=195&amp;userid=292149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 (Accessed: 14 February 2024)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1200" dirty="0">
                <a:solidFill>
                  <a:srgbClr val="3A3A3A"/>
                </a:solidFill>
                <a:latin typeface="Arial"/>
                <a:cs typeface="Arial"/>
              </a:rPr>
              <a:t>Fig.10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Whitbread(2024) </a:t>
            </a:r>
            <a:r>
              <a:rPr lang="en-US" sz="1200" i="1" dirty="0">
                <a:solidFill>
                  <a:srgbClr val="000000"/>
                </a:solidFill>
                <a:latin typeface="Arial"/>
                <a:cs typeface="Arial"/>
              </a:rPr>
              <a:t>Housekeeping.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Available at: 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https://academy.whitbread.co.uk/totara/program/required.php?id=195&amp;userid=292149</a:t>
            </a:r>
            <a:r>
              <a:rPr lang="en-US" sz="1200" dirty="0">
                <a:solidFill>
                  <a:srgbClr val="000000"/>
                </a:solidFill>
                <a:latin typeface="Arial"/>
                <a:cs typeface="Arial"/>
              </a:rPr>
              <a:t> (Accessed: 14 February </a:t>
            </a:r>
            <a:r>
              <a:rPr lang="en-US" sz="1200">
                <a:solidFill>
                  <a:srgbClr val="000000"/>
                </a:solidFill>
                <a:latin typeface="Arial"/>
                <a:cs typeface="Arial"/>
              </a:rPr>
              <a:t>2024)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200" dirty="0">
                <a:latin typeface="Arial"/>
                <a:cs typeface="Arial"/>
              </a:rPr>
              <a:t>Tutorials Point (2024) </a:t>
            </a:r>
            <a:r>
              <a:rPr lang="en-US" sz="1200" i="1" dirty="0">
                <a:latin typeface="Arial"/>
                <a:cs typeface="Arial"/>
              </a:rPr>
              <a:t>Rules in Housekeeping. </a:t>
            </a:r>
            <a:r>
              <a:rPr lang="en-US" sz="1200" dirty="0">
                <a:latin typeface="Arial"/>
                <a:cs typeface="Arial"/>
              </a:rPr>
              <a:t>Available at: </a:t>
            </a:r>
            <a:r>
              <a:rPr lang="en-US" sz="1200" dirty="0">
                <a:latin typeface="Arial"/>
                <a:ea typeface="+mn-lt"/>
                <a:cs typeface="+mn-lt"/>
              </a:rPr>
              <a:t> </a:t>
            </a:r>
            <a:r>
              <a:rPr lang="en-US" sz="1200" dirty="0">
                <a:latin typeface="Arial"/>
                <a:ea typeface="+mn-lt"/>
                <a:cs typeface="+mn-lt"/>
                <a:hlinkClick r:id="rId4"/>
              </a:rPr>
              <a:t>https://www.tutorialspoint.com/hotel_housekeeping/hotel_housekeeping_principles.htm</a:t>
            </a:r>
            <a:r>
              <a:rPr lang="en-US" sz="1200" dirty="0">
                <a:latin typeface="Arial"/>
                <a:ea typeface="+mn-lt"/>
                <a:cs typeface="+mn-lt"/>
              </a:rPr>
              <a:t> (Accessed: 12 February 2024)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1200" dirty="0">
                <a:latin typeface="Arial"/>
                <a:ea typeface="+mn-lt"/>
                <a:cs typeface="+mn-lt"/>
              </a:rPr>
              <a:t>Whitbread(2024) </a:t>
            </a:r>
            <a:r>
              <a:rPr lang="en-US" sz="1200" i="1" dirty="0">
                <a:latin typeface="Arial"/>
                <a:ea typeface="+mn-lt"/>
                <a:cs typeface="+mn-lt"/>
              </a:rPr>
              <a:t>Housekeeping. </a:t>
            </a:r>
            <a:r>
              <a:rPr lang="en-US" sz="1200" dirty="0">
                <a:latin typeface="Arial"/>
                <a:ea typeface="+mn-lt"/>
                <a:cs typeface="+mn-lt"/>
              </a:rPr>
              <a:t>Available at: </a:t>
            </a:r>
            <a:r>
              <a:rPr lang="en-US" sz="1200" dirty="0">
                <a:latin typeface="Arial"/>
                <a:ea typeface="+mn-lt"/>
                <a:cs typeface="+mn-lt"/>
                <a:hlinkClick r:id="rId3"/>
              </a:rPr>
              <a:t>https://academy.whitbread.co.uk/totara/program/required.php?id=195&amp;userid=292149</a:t>
            </a:r>
            <a:r>
              <a:rPr lang="en-US" sz="1200" dirty="0">
                <a:latin typeface="Arial"/>
                <a:ea typeface="+mn-lt"/>
                <a:cs typeface="+mn-lt"/>
              </a:rPr>
              <a:t> (Accessed: 14 February 2024)</a:t>
            </a:r>
          </a:p>
          <a:p>
            <a:pPr>
              <a:buFont typeface="Calibri" panose="020B0604020202020204" pitchFamily="34" charset="0"/>
              <a:buChar char="-"/>
            </a:pPr>
            <a:endParaRPr lang="en-US" sz="18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56275243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RegularSeedLeftStep">
      <a:dk1>
        <a:srgbClr val="000000"/>
      </a:dk1>
      <a:lt1>
        <a:srgbClr val="FFFFFF"/>
      </a:lt1>
      <a:dk2>
        <a:srgbClr val="2F241B"/>
      </a:dk2>
      <a:lt2>
        <a:srgbClr val="F2F0F3"/>
      </a:lt2>
      <a:accent1>
        <a:srgbClr val="59B420"/>
      </a:accent1>
      <a:accent2>
        <a:srgbClr val="8EAD13"/>
      </a:accent2>
      <a:accent3>
        <a:srgbClr val="BF9D22"/>
      </a:accent3>
      <a:accent4>
        <a:srgbClr val="D55D17"/>
      </a:accent4>
      <a:accent5>
        <a:srgbClr val="E72933"/>
      </a:accent5>
      <a:accent6>
        <a:srgbClr val="D51770"/>
      </a:accent6>
      <a:hlink>
        <a:srgbClr val="9851C5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BrushVTI</vt:lpstr>
      <vt:lpstr>Presentation Health and Safety Guide for Housekeeping</vt:lpstr>
      <vt:lpstr>Table of Contents</vt:lpstr>
      <vt:lpstr>Chemicals</vt:lpstr>
      <vt:lpstr>Remember:</vt:lpstr>
      <vt:lpstr>Reducing Risks</vt:lpstr>
      <vt:lpstr>Housekeeping &amp; Linen Trolleys</vt:lpstr>
      <vt:lpstr>Housekeeping &amp; Linen Trolleys </vt:lpstr>
      <vt:lpstr>Housekeeping &amp; Linen Trolleys 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746</cp:revision>
  <dcterms:created xsi:type="dcterms:W3CDTF">2024-02-19T20:47:29Z</dcterms:created>
  <dcterms:modified xsi:type="dcterms:W3CDTF">2024-02-22T18:12:43Z</dcterms:modified>
</cp:coreProperties>
</file>