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9CF50D-EBBD-D245-8B10-22F5F6A0218E}" type="datetimeFigureOut">
              <a:rPr lang="en-US" smtClean="0"/>
              <a:t>3/10/23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1CCE0-FE33-BE4D-A89C-0F8191995A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786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problem in this workplace is that ever since </a:t>
            </a:r>
            <a:r>
              <a:rPr lang="en-GB" dirty="0" err="1"/>
              <a:t>Covid-19</a:t>
            </a:r>
            <a:r>
              <a:rPr lang="en-GB" dirty="0"/>
              <a:t> and price increases people have been finding it hard to maintain financially.</a:t>
            </a:r>
          </a:p>
          <a:p>
            <a:endParaRPr lang="en-GB" dirty="0"/>
          </a:p>
          <a:p>
            <a:r>
              <a:rPr lang="en-GB" dirty="0"/>
              <a:t>Lack of resources due to financial hardship </a:t>
            </a:r>
            <a:r>
              <a:rPr lang="en-GB" dirty="0" err="1"/>
              <a:t>e,g</a:t>
            </a:r>
            <a:r>
              <a:rPr lang="en-GB" dirty="0"/>
              <a:t> cleaning products and disinfectant.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1CCE0-FE33-BE4D-A89C-0F8191995A2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050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Exchange rates are volatile and are affecting negotiations with suppliers and ever since leaving the EU has made things much difficult in the business market.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1CCE0-FE33-BE4D-A89C-0F8191995A2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506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74C7B-2A20-9D42-829B-85A86DD316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0AD6C-5682-6D4D-A6EE-01F52015ED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9C63B-C4B8-0940-9F66-EC184B20E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260CC-5201-6440-8B3D-5834C4CD8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ACCF8-4E7A-0547-A158-7AB6D5F00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681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2A73-CBD3-3E4C-A78B-441BD7190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2CBF2-B3D4-A54A-9040-133465165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91C98-BBB1-044D-9825-6B4D9EDD9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F1DA9-FFA2-3649-9D96-6E42C5156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22E314-545B-F543-B882-E4669F8CA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775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8A90D-EA5C-3C42-86FA-6266EDD12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71D18-572A-664A-8C79-DC8341016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87345-56C7-3645-BAB0-D2055B87E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B75E9-ABDB-0D42-9CAD-DCFE9C9DE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14617-EA39-1E44-9A36-701080855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40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837EC-33D8-1E45-8F60-495119B2C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328B8-25C0-A24D-9EB9-E62F03FDC3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5431E-3450-4846-9CB6-914E2EA85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4A2B3-8B52-3340-9C0A-CF8EF5835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DC133-3F74-3644-80EA-165C904CA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719539-3EF2-9741-936E-3A77DAF8B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557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94689-59A5-2445-9D58-61D851554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344CC8-6EDA-8646-A9B2-4E73BC467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CD52C0-1A1D-FC48-B6A3-1F06D6D07F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D6BCF1-91E8-CE4E-8B5E-C9BF0D7D1F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75E14E-49FB-8E4C-9A97-9301BABC2C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624CD6-314E-2E48-97CC-9AC1A8CCA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E798B8-3935-5740-8B35-13C39C8E7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AEB7CE-F216-2941-94F5-AC4B83AE9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57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3F8AC-902D-BF48-AA2A-178BCE833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EF7B95-C6BA-6246-B69A-F04C1F3C6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E11119-8146-5B49-A7E8-20BB03CF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86900-7BA4-8046-93DB-55156EFD3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483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3EA209-6E35-8F46-8618-31530AEFC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521BD4-5DC4-9C4A-961B-B08F0E163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31DD2-ABD5-8E4A-9CA1-B0DF85395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25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DC882-73F8-FF49-9DA7-AEE377321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60B8-B055-9548-B475-00DFBD655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C0E14-2DFB-7E45-8F21-5F4E907F2C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40829-D342-BC47-9C5C-CD18DE8BC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524148-45D8-CB43-8717-C33F463E9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B501E5-3828-E74A-BB92-A2674C76C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432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4B16B-13DC-C14D-A73D-53459C531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34446D-5AB1-B74B-904D-4D931057F3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B3047A-1B21-164F-B651-0B945EDB4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FD82B-31C3-F54F-8994-84DC1965D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9B4239-DD0B-5448-82AD-99159C8A9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5BB5C5-18C8-3944-931D-F8864352B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64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65219-0FBA-EA40-BD55-A78783DF9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76DA44-DDEE-054B-9EFF-68750007BF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9C03-D291-554F-9F82-C13ABEF88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A0748A-728B-514E-B9A1-ED6DD5527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ABE4F7-EAC6-104E-B6BA-6399235A4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974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C7658D-CF23-8244-9845-CE98764E6D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295A4C-B53A-E644-A2FA-3FCE6AD78E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C501E-1E75-094E-BC49-3F5FB1E86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B38BB-A382-8445-91F5-0BF2DAE5C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EE13E-2C88-A546-9DB5-D14DBC62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88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7D12FA-343F-7B46-88F3-4D461B0E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43045-42FE-D645-935E-D1380FF6A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E0357-4E87-7E42-BB5E-38F5BB43DD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4B9E3-93AD-D847-95FD-B005CB5D19FC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1F214-996C-7747-B76E-F7B3713319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4C293-A53D-1243-A216-527B97E2C2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56B29-4EBF-6F46-9BCD-01B1A5D4C5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2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6" y="5940561"/>
            <a:ext cx="1285875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F671B08-A17B-3EA0-00B9-1E8A589B6B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6878" b="8853"/>
          <a:stretch/>
        </p:blipFill>
        <p:spPr>
          <a:xfrm>
            <a:off x="782627" y="29548"/>
            <a:ext cx="10691364" cy="60138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519F48-CAED-2548-904D-62F7A90783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8173" y="630936"/>
            <a:ext cx="7315200" cy="2702018"/>
          </a:xfrm>
          <a:noFill/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Problem Solving and Decision Making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F043F8-AA68-3845-B5FE-2BFDF07AB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8174" y="3427487"/>
            <a:ext cx="7315200" cy="2615906"/>
          </a:xfrm>
          <a:noFill/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Component 1</a:t>
            </a:r>
          </a:p>
          <a:p>
            <a:r>
              <a:rPr lang="en-GB" dirty="0">
                <a:solidFill>
                  <a:schemeClr val="bg1"/>
                </a:solidFill>
              </a:rPr>
              <a:t>Name: Tabitha junior Downes</a:t>
            </a:r>
          </a:p>
          <a:p>
            <a:r>
              <a:rPr lang="en-GB" dirty="0">
                <a:solidFill>
                  <a:schemeClr val="bg1"/>
                </a:solidFill>
              </a:rPr>
              <a:t>Module </a:t>
            </a:r>
            <a:r>
              <a:rPr lang="en-GB" dirty="0" err="1">
                <a:solidFill>
                  <a:schemeClr val="bg1"/>
                </a:solidFill>
              </a:rPr>
              <a:t>code:Bmsw4004</a:t>
            </a:r>
            <a:endParaRPr lang="en-GB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676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C09A1-337C-4442-BFE4-025421E7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4D88D70-F741-7748-9B54-CBEF112869E9}"/>
              </a:ext>
            </a:extLst>
          </p:cNvPr>
          <p:cNvSpPr txBox="1"/>
          <p:nvPr/>
        </p:nvSpPr>
        <p:spPr>
          <a:xfrm>
            <a:off x="1392667" y="2398957"/>
            <a:ext cx="9406666" cy="352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Covid-19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Financial issues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Mental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Lack of resources 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20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It’s Nature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problem Gudrun </a:t>
            </a:r>
            <a:r>
              <a:rPr lang="en-GB" sz="2000" dirty="0" err="1">
                <a:solidFill>
                  <a:schemeClr val="bg1"/>
                </a:solidFill>
              </a:rPr>
              <a:t>Sjoden</a:t>
            </a:r>
            <a:r>
              <a:rPr lang="en-GB" sz="2000" dirty="0">
                <a:solidFill>
                  <a:schemeClr val="bg1"/>
                </a:solidFill>
              </a:rPr>
              <a:t> (GS) retail are facing since </a:t>
            </a:r>
            <a:r>
              <a:rPr lang="en-GB" sz="2000" dirty="0" err="1">
                <a:solidFill>
                  <a:schemeClr val="bg1"/>
                </a:solidFill>
              </a:rPr>
              <a:t>covid-19</a:t>
            </a:r>
            <a:r>
              <a:rPr lang="en-GB" sz="2000" dirty="0">
                <a:solidFill>
                  <a:schemeClr val="bg1"/>
                </a:solidFill>
              </a:rPr>
              <a:t> increase of living costs customers have been finding it hard to exchange clothes in order to keep clean.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608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Laboratory experiment with a petri dish">
            <a:extLst>
              <a:ext uri="{FF2B5EF4-FFF2-40B4-BE49-F238E27FC236}">
                <a16:creationId xmlns:a16="http://schemas.microsoft.com/office/drawing/2014/main" id="{67109E94-000D-823A-5BA1-4A23F9D6B2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Pestle Analysis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82953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Political</a:t>
            </a:r>
            <a:endParaRPr lang="en-US" sz="8000" dirty="0">
              <a:solidFill>
                <a:schemeClr val="bg1"/>
              </a:solidFill>
            </a:endParaRPr>
          </a:p>
        </p:txBody>
      </p:sp>
      <p:cxnSp>
        <p:nvCxnSpPr>
          <p:cNvPr id="28" name="Straight Connector 16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18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Brexit</a:t>
            </a:r>
          </a:p>
          <a:p>
            <a:r>
              <a:rPr lang="en-GB" sz="2000" dirty="0">
                <a:solidFill>
                  <a:schemeClr val="bg1"/>
                </a:solidFill>
              </a:rPr>
              <a:t>Living costs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Government policy </a:t>
            </a:r>
          </a:p>
          <a:p>
            <a:r>
              <a:rPr lang="en-GB" sz="2000" dirty="0">
                <a:solidFill>
                  <a:schemeClr val="bg1"/>
                </a:solidFill>
              </a:rPr>
              <a:t>Global trade agreements 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919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2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8113"/>
            <a:ext cx="4631033" cy="1383109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Economical</a:t>
            </a:r>
            <a:endParaRPr lang="en-US" sz="3800">
              <a:solidFill>
                <a:schemeClr val="bg1"/>
              </a:solidFill>
            </a:endParaRPr>
          </a:p>
        </p:txBody>
      </p:sp>
      <p:cxnSp>
        <p:nvCxnSpPr>
          <p:cNvPr id="37" name="Straight Connector 24">
            <a:extLst>
              <a:ext uri="{FF2B5EF4-FFF2-40B4-BE49-F238E27FC236}">
                <a16:creationId xmlns:a16="http://schemas.microsoft.com/office/drawing/2014/main" id="{DAE05351-315A-4BA9-A90A-FE5C94952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1851222"/>
            <a:ext cx="54482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0204"/>
            <a:ext cx="4631033" cy="2577009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Cost of living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Labour costs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Consumer spending habits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Inflation </a:t>
            </a:r>
          </a:p>
          <a:p>
            <a:r>
              <a:rPr lang="en-GB" sz="2000" dirty="0">
                <a:solidFill>
                  <a:schemeClr val="bg1"/>
                </a:solidFill>
              </a:rPr>
              <a:t>Economic rates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2" name="Picture 11" descr="Money and passport">
            <a:extLst>
              <a:ext uri="{FF2B5EF4-FFF2-40B4-BE49-F238E27FC236}">
                <a16:creationId xmlns:a16="http://schemas.microsoft.com/office/drawing/2014/main" id="{A0A0C6C8-1813-8E79-1306-397E7DAE87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34" r="-1" b="-1"/>
          <a:stretch/>
        </p:blipFill>
        <p:spPr>
          <a:xfrm>
            <a:off x="6515727" y="3665076"/>
            <a:ext cx="5676273" cy="3192923"/>
          </a:xfrm>
          <a:prstGeom prst="rect">
            <a:avLst/>
          </a:prstGeom>
        </p:spPr>
      </p:pic>
      <p:grpSp>
        <p:nvGrpSpPr>
          <p:cNvPr id="38" name="Group 26">
            <a:extLst>
              <a:ext uri="{FF2B5EF4-FFF2-40B4-BE49-F238E27FC236}">
                <a16:creationId xmlns:a16="http://schemas.microsoft.com/office/drawing/2014/main" id="{9D20816A-53A8-414B-9615-2877C1081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4779" y="1850813"/>
            <a:ext cx="4917221" cy="5007187"/>
            <a:chOff x="6833344" y="1502570"/>
            <a:chExt cx="4917221" cy="500718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9CC84F6-0A3D-42D4-84D1-34E857123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6833344" y="1502570"/>
              <a:ext cx="0" cy="5007187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76FD32F-1C07-4AF8-994F-CDC99B5D4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836570" y="1502570"/>
              <a:ext cx="4913995" cy="0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63967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1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900" y="669925"/>
            <a:ext cx="4457702" cy="1325563"/>
          </a:xfrm>
        </p:spPr>
        <p:txBody>
          <a:bodyPr anchor="b">
            <a:normAutofit/>
          </a:bodyPr>
          <a:lstStyle/>
          <a:p>
            <a:br>
              <a:rPr lang="en-GB" sz="3800">
                <a:solidFill>
                  <a:schemeClr val="bg1"/>
                </a:solidFill>
              </a:rPr>
            </a:br>
            <a:r>
              <a:rPr lang="en-GB" sz="3800">
                <a:solidFill>
                  <a:schemeClr val="bg1"/>
                </a:solidFill>
              </a:rPr>
              <a:t>Social</a:t>
            </a:r>
            <a:endParaRPr lang="en-US" sz="3800">
              <a:solidFill>
                <a:schemeClr val="bg1"/>
              </a:solidFill>
            </a:endParaRPr>
          </a:p>
        </p:txBody>
      </p:sp>
      <p:pic>
        <p:nvPicPr>
          <p:cNvPr id="39" name="Graphic 28" descr="Social Network">
            <a:extLst>
              <a:ext uri="{FF2B5EF4-FFF2-40B4-BE49-F238E27FC236}">
                <a16:creationId xmlns:a16="http://schemas.microsoft.com/office/drawing/2014/main" id="{E152ECC5-207F-23D9-6947-1AFBAE2632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104898"/>
            <a:ext cx="5753102" cy="5753102"/>
          </a:xfrm>
          <a:prstGeom prst="rect">
            <a:avLst/>
          </a:prstGeom>
        </p:spPr>
      </p:pic>
      <p:cxnSp>
        <p:nvCxnSpPr>
          <p:cNvPr id="40" name="Straight Connector 33">
            <a:extLst>
              <a:ext uri="{FF2B5EF4-FFF2-40B4-BE49-F238E27FC236}">
                <a16:creationId xmlns:a16="http://schemas.microsoft.com/office/drawing/2014/main" id="{C727A21A-62F5-405C-B7A5-439FD3993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0340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35">
            <a:extLst>
              <a:ext uri="{FF2B5EF4-FFF2-40B4-BE49-F238E27FC236}">
                <a16:creationId xmlns:a16="http://schemas.microsoft.com/office/drawing/2014/main" id="{92E62CE6-1D21-4565-8E90-0F1D900BE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026340"/>
            <a:ext cx="1089660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900" y="2400304"/>
            <a:ext cx="4457702" cy="344169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Population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Fashions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Consumer buying habits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Demographics 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020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900" y="669925"/>
            <a:ext cx="4457702" cy="1325563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Technological </a:t>
            </a:r>
            <a:endParaRPr lang="en-US" sz="3800">
              <a:solidFill>
                <a:schemeClr val="bg1"/>
              </a:solidFill>
            </a:endParaRPr>
          </a:p>
        </p:txBody>
      </p:sp>
      <p:pic>
        <p:nvPicPr>
          <p:cNvPr id="23" name="Graphic 22" descr="Computer">
            <a:extLst>
              <a:ext uri="{FF2B5EF4-FFF2-40B4-BE49-F238E27FC236}">
                <a16:creationId xmlns:a16="http://schemas.microsoft.com/office/drawing/2014/main" id="{FC351BCD-7367-5CEE-4BD4-763E58FFA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5155" y="1426870"/>
            <a:ext cx="5098426" cy="5098426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727A21A-62F5-405C-B7A5-439FD3993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0340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2E62CE6-1D21-4565-8E90-0F1D900BE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026340"/>
            <a:ext cx="1089660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900" y="2400304"/>
            <a:ext cx="4457702" cy="344169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Automation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Innovation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Social networking </a:t>
            </a:r>
          </a:p>
          <a:p>
            <a:r>
              <a:rPr lang="en-GB" sz="2000" dirty="0">
                <a:solidFill>
                  <a:schemeClr val="bg1"/>
                </a:solidFill>
              </a:rPr>
              <a:t>Artificial intelligence 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508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900" y="669925"/>
            <a:ext cx="4457702" cy="1325563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Legal</a:t>
            </a:r>
            <a:endParaRPr lang="en-US" sz="3800">
              <a:solidFill>
                <a:schemeClr val="bg1"/>
              </a:solidFill>
            </a:endParaRPr>
          </a:p>
        </p:txBody>
      </p:sp>
      <p:pic>
        <p:nvPicPr>
          <p:cNvPr id="12" name="Picture 11" descr="A vintage weighing scales">
            <a:extLst>
              <a:ext uri="{FF2B5EF4-FFF2-40B4-BE49-F238E27FC236}">
                <a16:creationId xmlns:a16="http://schemas.microsoft.com/office/drawing/2014/main" id="{1C7FE8CD-E338-EEEF-AFE8-0DD1A9533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727A21A-62F5-405C-B7A5-439FD3993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0340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2E62CE6-1D21-4565-8E90-0F1D900BE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026340"/>
            <a:ext cx="1089660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900" y="2400304"/>
            <a:ext cx="4457702" cy="34416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Employment law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Common law</a:t>
            </a:r>
          </a:p>
          <a:p>
            <a:r>
              <a:rPr lang="en-GB" sz="2000" dirty="0">
                <a:solidFill>
                  <a:schemeClr val="bg1"/>
                </a:solidFill>
              </a:rPr>
              <a:t>Health and safety regulations </a:t>
            </a:r>
            <a:endParaRPr lang="en-GB" sz="2000" dirty="0">
              <a:solidFill>
                <a:schemeClr val="bg1"/>
              </a:solidFill>
              <a:cs typeface="Calibri"/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372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900" y="669925"/>
            <a:ext cx="4457702" cy="1325563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Environmental </a:t>
            </a:r>
            <a:endParaRPr lang="en-US" sz="3800">
              <a:solidFill>
                <a:schemeClr val="bg1"/>
              </a:solidFill>
            </a:endParaRPr>
          </a:p>
        </p:txBody>
      </p:sp>
      <p:pic>
        <p:nvPicPr>
          <p:cNvPr id="14" name="Graphic 13" descr="Sustainability">
            <a:extLst>
              <a:ext uri="{FF2B5EF4-FFF2-40B4-BE49-F238E27FC236}">
                <a16:creationId xmlns:a16="http://schemas.microsoft.com/office/drawing/2014/main" id="{D7A6FD12-2353-2B86-FE29-73C588F901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104898"/>
            <a:ext cx="5753102" cy="5753102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727A21A-62F5-405C-B7A5-439FD3993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0340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2E62CE6-1D21-4565-8E90-0F1D900BE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026340"/>
            <a:ext cx="1089660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BBFA-0831-B741-98CA-0F77B89C6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900" y="2400304"/>
            <a:ext cx="4457702" cy="344169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Supply chain</a:t>
            </a:r>
          </a:p>
          <a:p>
            <a:r>
              <a:rPr lang="en-GB" sz="2000" dirty="0">
                <a:solidFill>
                  <a:schemeClr val="bg1"/>
                </a:solidFill>
              </a:rPr>
              <a:t>Future pandemics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Sustainable resources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Environmental restrictions imposed by government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295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6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34621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2ECCC-1C1C-754C-9FF9-9E0D7913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548" y="637763"/>
            <a:ext cx="4940644" cy="1267237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cs typeface="Calibri Light"/>
              </a:rPr>
              <a:t>Model</a:t>
            </a: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30" y="0"/>
            <a:ext cx="465736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7E45F96-1292-4827-BBD9-CC1AE3B23B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990" y="1623500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B2C6CD7-8E46-C32A-EB23-CC15981746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4019"/>
          <a:stretch/>
        </p:blipFill>
        <p:spPr>
          <a:xfrm>
            <a:off x="1150547" y="1991436"/>
            <a:ext cx="5732651" cy="4223096"/>
          </a:xfrm>
          <a:prstGeom prst="rect">
            <a:avLst/>
          </a:prstGeom>
        </p:spPr>
      </p:pic>
      <p:sp>
        <p:nvSpPr>
          <p:cNvPr id="24" name="Content Placeholder 13">
            <a:extLst>
              <a:ext uri="{FF2B5EF4-FFF2-40B4-BE49-F238E27FC236}">
                <a16:creationId xmlns:a16="http://schemas.microsoft.com/office/drawing/2014/main" id="{3C98527F-736E-179A-C93C-BB779254B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990" y="1830086"/>
            <a:ext cx="2880334" cy="4384445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15237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Problem Solving and Decision Making</vt:lpstr>
      <vt:lpstr>Problem</vt:lpstr>
      <vt:lpstr>It’s Nature</vt:lpstr>
      <vt:lpstr>Pestle Analysis</vt:lpstr>
      <vt:lpstr>Political</vt:lpstr>
      <vt:lpstr>Economical</vt:lpstr>
      <vt:lpstr> Social</vt:lpstr>
      <vt:lpstr>Technological </vt:lpstr>
      <vt:lpstr>Legal</vt:lpstr>
      <vt:lpstr>Environmental </vt:lpstr>
      <vt:lpstr>Model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Tabitha Downes (2008823)</dc:creator>
  <cp:lastModifiedBy>Tabitha Downes (2008823)</cp:lastModifiedBy>
  <cp:revision>29</cp:revision>
  <dcterms:created xsi:type="dcterms:W3CDTF">2023-02-03T21:20:25Z</dcterms:created>
  <dcterms:modified xsi:type="dcterms:W3CDTF">2023-03-10T16:33:35Z</dcterms:modified>
</cp:coreProperties>
</file>