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9"/>
  </p:notesMasterIdLst>
  <p:sldIdLst>
    <p:sldId id="256" r:id="rId2"/>
    <p:sldId id="258" r:id="rId3"/>
    <p:sldId id="260" r:id="rId4"/>
    <p:sldId id="261" r:id="rId5"/>
    <p:sldId id="314" r:id="rId6"/>
    <p:sldId id="262" r:id="rId7"/>
    <p:sldId id="263" r:id="rId8"/>
    <p:sldId id="284" r:id="rId9"/>
    <p:sldId id="287" r:id="rId10"/>
    <p:sldId id="264" r:id="rId11"/>
    <p:sldId id="285" r:id="rId12"/>
    <p:sldId id="286" r:id="rId13"/>
    <p:sldId id="265" r:id="rId14"/>
    <p:sldId id="288" r:id="rId15"/>
    <p:sldId id="266" r:id="rId16"/>
    <p:sldId id="267" r:id="rId17"/>
    <p:sldId id="268" r:id="rId18"/>
    <p:sldId id="269" r:id="rId19"/>
    <p:sldId id="270" r:id="rId20"/>
    <p:sldId id="271" r:id="rId21"/>
    <p:sldId id="289" r:id="rId22"/>
    <p:sldId id="290" r:id="rId23"/>
    <p:sldId id="291" r:id="rId24"/>
    <p:sldId id="292" r:id="rId25"/>
    <p:sldId id="293" r:id="rId26"/>
    <p:sldId id="294" r:id="rId27"/>
    <p:sldId id="295" r:id="rId28"/>
    <p:sldId id="296" r:id="rId29"/>
    <p:sldId id="272" r:id="rId30"/>
    <p:sldId id="297" r:id="rId31"/>
    <p:sldId id="298" r:id="rId32"/>
    <p:sldId id="273" r:id="rId33"/>
    <p:sldId id="274" r:id="rId34"/>
    <p:sldId id="275" r:id="rId35"/>
    <p:sldId id="276" r:id="rId36"/>
    <p:sldId id="299" r:id="rId37"/>
    <p:sldId id="277" r:id="rId38"/>
    <p:sldId id="300" r:id="rId39"/>
    <p:sldId id="301" r:id="rId40"/>
    <p:sldId id="278" r:id="rId41"/>
    <p:sldId id="302" r:id="rId42"/>
    <p:sldId id="279" r:id="rId43"/>
    <p:sldId id="280" r:id="rId44"/>
    <p:sldId id="281" r:id="rId45"/>
    <p:sldId id="282" r:id="rId46"/>
    <p:sldId id="303" r:id="rId47"/>
    <p:sldId id="283" r:id="rId48"/>
    <p:sldId id="308" r:id="rId49"/>
    <p:sldId id="309" r:id="rId50"/>
    <p:sldId id="304" r:id="rId51"/>
    <p:sldId id="312" r:id="rId52"/>
    <p:sldId id="311" r:id="rId53"/>
    <p:sldId id="310" r:id="rId54"/>
    <p:sldId id="305" r:id="rId55"/>
    <p:sldId id="313" r:id="rId56"/>
    <p:sldId id="306" r:id="rId57"/>
    <p:sldId id="259"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07"/>
    <p:restoredTop sz="94701"/>
  </p:normalViewPr>
  <p:slideViewPr>
    <p:cSldViewPr snapToGrid="0">
      <p:cViewPr>
        <p:scale>
          <a:sx n="122" d="100"/>
          <a:sy n="122" d="100"/>
        </p:scale>
        <p:origin x="-12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A7EBB-760A-422F-9F7B-F8A5BDFDB818}"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963B94AB-0A82-4B8D-B759-A20A45130ACD}">
      <dgm:prSet/>
      <dgm:spPr/>
      <dgm:t>
        <a:bodyPr/>
        <a:lstStyle/>
        <a:p>
          <a:r>
            <a:rPr lang="en-US"/>
            <a:t>A transfer of an undertaking or business (or part)</a:t>
          </a:r>
        </a:p>
      </dgm:t>
    </dgm:pt>
    <dgm:pt modelId="{31027790-A023-4B1A-9ABD-9154FEB77E78}" type="parTrans" cxnId="{AF118880-7A46-4BA9-B705-1D56A0525C26}">
      <dgm:prSet/>
      <dgm:spPr/>
      <dgm:t>
        <a:bodyPr/>
        <a:lstStyle/>
        <a:p>
          <a:endParaRPr lang="en-US"/>
        </a:p>
      </dgm:t>
    </dgm:pt>
    <dgm:pt modelId="{37475897-2045-4688-B243-2682FF3D27A4}" type="sibTrans" cxnId="{AF118880-7A46-4BA9-B705-1D56A0525C26}">
      <dgm:prSet/>
      <dgm:spPr/>
      <dgm:t>
        <a:bodyPr/>
        <a:lstStyle/>
        <a:p>
          <a:endParaRPr lang="en-US"/>
        </a:p>
      </dgm:t>
    </dgm:pt>
    <dgm:pt modelId="{9CB63394-ABE9-497B-9A4C-09EA9A5ABF22}">
      <dgm:prSet/>
      <dgm:spPr/>
      <dgm:t>
        <a:bodyPr/>
        <a:lstStyle/>
        <a:p>
          <a:r>
            <a:rPr lang="en-US"/>
            <a:t>To another person</a:t>
          </a:r>
        </a:p>
      </dgm:t>
    </dgm:pt>
    <dgm:pt modelId="{CB174F36-F14A-4B30-85A7-47FC58D814D1}" type="parTrans" cxnId="{7E8D4C39-991E-4945-BC7A-E3D74AB5437B}">
      <dgm:prSet/>
      <dgm:spPr/>
      <dgm:t>
        <a:bodyPr/>
        <a:lstStyle/>
        <a:p>
          <a:endParaRPr lang="en-US"/>
        </a:p>
      </dgm:t>
    </dgm:pt>
    <dgm:pt modelId="{ADB3499B-7ADA-4236-88CC-65440E784847}" type="sibTrans" cxnId="{7E8D4C39-991E-4945-BC7A-E3D74AB5437B}">
      <dgm:prSet/>
      <dgm:spPr/>
      <dgm:t>
        <a:bodyPr/>
        <a:lstStyle/>
        <a:p>
          <a:endParaRPr lang="en-US"/>
        </a:p>
      </dgm:t>
    </dgm:pt>
    <dgm:pt modelId="{0008166A-8221-4C72-A4E0-33D78504C7CC}">
      <dgm:prSet/>
      <dgm:spPr/>
      <dgm:t>
        <a:bodyPr/>
        <a:lstStyle/>
        <a:p>
          <a:r>
            <a:rPr lang="en-US" dirty="0"/>
            <a:t>Which is a transfer of an economic entity which retains its identify (the “economic entity test”)</a:t>
          </a:r>
        </a:p>
      </dgm:t>
    </dgm:pt>
    <dgm:pt modelId="{270C4A34-2A05-4320-A376-7C6FE79A3133}" type="parTrans" cxnId="{D5D7ED95-DA8A-4EA7-B8F2-BCC24F4DF9F8}">
      <dgm:prSet/>
      <dgm:spPr/>
      <dgm:t>
        <a:bodyPr/>
        <a:lstStyle/>
        <a:p>
          <a:endParaRPr lang="en-US"/>
        </a:p>
      </dgm:t>
    </dgm:pt>
    <dgm:pt modelId="{4D919F96-7A29-48D3-B0B7-CD6084D58D35}" type="sibTrans" cxnId="{D5D7ED95-DA8A-4EA7-B8F2-BCC24F4DF9F8}">
      <dgm:prSet/>
      <dgm:spPr/>
      <dgm:t>
        <a:bodyPr/>
        <a:lstStyle/>
        <a:p>
          <a:endParaRPr lang="en-US"/>
        </a:p>
      </dgm:t>
    </dgm:pt>
    <dgm:pt modelId="{F97C9E70-6E67-4742-B0AE-D77257509B06}" type="pres">
      <dgm:prSet presAssocID="{9B1A7EBB-760A-422F-9F7B-F8A5BDFDB818}" presName="Name0" presStyleCnt="0">
        <dgm:presLayoutVars>
          <dgm:dir/>
          <dgm:animLvl val="lvl"/>
          <dgm:resizeHandles val="exact"/>
        </dgm:presLayoutVars>
      </dgm:prSet>
      <dgm:spPr/>
    </dgm:pt>
    <dgm:pt modelId="{A5623A77-D7E0-014E-965C-3BEF73C5A811}" type="pres">
      <dgm:prSet presAssocID="{0008166A-8221-4C72-A4E0-33D78504C7CC}" presName="boxAndChildren" presStyleCnt="0"/>
      <dgm:spPr/>
    </dgm:pt>
    <dgm:pt modelId="{F0F27F7C-EC4C-AD46-83C0-9E442AB500FD}" type="pres">
      <dgm:prSet presAssocID="{0008166A-8221-4C72-A4E0-33D78504C7CC}" presName="parentTextBox" presStyleLbl="node1" presStyleIdx="0" presStyleCnt="3"/>
      <dgm:spPr/>
    </dgm:pt>
    <dgm:pt modelId="{6DB1DF5B-E6B6-FF44-A484-D27F602D5EC6}" type="pres">
      <dgm:prSet presAssocID="{ADB3499B-7ADA-4236-88CC-65440E784847}" presName="sp" presStyleCnt="0"/>
      <dgm:spPr/>
    </dgm:pt>
    <dgm:pt modelId="{76B0AE8B-77EB-3B40-A7FC-1C564B6156B2}" type="pres">
      <dgm:prSet presAssocID="{9CB63394-ABE9-497B-9A4C-09EA9A5ABF22}" presName="arrowAndChildren" presStyleCnt="0"/>
      <dgm:spPr/>
    </dgm:pt>
    <dgm:pt modelId="{E34AA9A7-5A07-684C-8366-0DA6AF799899}" type="pres">
      <dgm:prSet presAssocID="{9CB63394-ABE9-497B-9A4C-09EA9A5ABF22}" presName="parentTextArrow" presStyleLbl="node1" presStyleIdx="1" presStyleCnt="3"/>
      <dgm:spPr/>
    </dgm:pt>
    <dgm:pt modelId="{7887234A-860C-5F45-8502-536352BDB053}" type="pres">
      <dgm:prSet presAssocID="{37475897-2045-4688-B243-2682FF3D27A4}" presName="sp" presStyleCnt="0"/>
      <dgm:spPr/>
    </dgm:pt>
    <dgm:pt modelId="{53D81AB1-8810-6C4A-89CD-4EEB98BC8936}" type="pres">
      <dgm:prSet presAssocID="{963B94AB-0A82-4B8D-B759-A20A45130ACD}" presName="arrowAndChildren" presStyleCnt="0"/>
      <dgm:spPr/>
    </dgm:pt>
    <dgm:pt modelId="{31BF912A-E232-8849-85C4-73198EA02EDD}" type="pres">
      <dgm:prSet presAssocID="{963B94AB-0A82-4B8D-B759-A20A45130ACD}" presName="parentTextArrow" presStyleLbl="node1" presStyleIdx="2" presStyleCnt="3"/>
      <dgm:spPr/>
    </dgm:pt>
  </dgm:ptLst>
  <dgm:cxnLst>
    <dgm:cxn modelId="{250EF422-F00C-7640-A7D4-071C8A79CE57}" type="presOf" srcId="{9CB63394-ABE9-497B-9A4C-09EA9A5ABF22}" destId="{E34AA9A7-5A07-684C-8366-0DA6AF799899}" srcOrd="0" destOrd="0" presId="urn:microsoft.com/office/officeart/2005/8/layout/process4"/>
    <dgm:cxn modelId="{7E8D4C39-991E-4945-BC7A-E3D74AB5437B}" srcId="{9B1A7EBB-760A-422F-9F7B-F8A5BDFDB818}" destId="{9CB63394-ABE9-497B-9A4C-09EA9A5ABF22}" srcOrd="1" destOrd="0" parTransId="{CB174F36-F14A-4B30-85A7-47FC58D814D1}" sibTransId="{ADB3499B-7ADA-4236-88CC-65440E784847}"/>
    <dgm:cxn modelId="{0C7DF065-AA90-8349-8235-52446661E5E5}" type="presOf" srcId="{0008166A-8221-4C72-A4E0-33D78504C7CC}" destId="{F0F27F7C-EC4C-AD46-83C0-9E442AB500FD}" srcOrd="0" destOrd="0" presId="urn:microsoft.com/office/officeart/2005/8/layout/process4"/>
    <dgm:cxn modelId="{BF7A0971-C432-9549-BF78-49453B5E5041}" type="presOf" srcId="{9B1A7EBB-760A-422F-9F7B-F8A5BDFDB818}" destId="{F97C9E70-6E67-4742-B0AE-D77257509B06}" srcOrd="0" destOrd="0" presId="urn:microsoft.com/office/officeart/2005/8/layout/process4"/>
    <dgm:cxn modelId="{AF118880-7A46-4BA9-B705-1D56A0525C26}" srcId="{9B1A7EBB-760A-422F-9F7B-F8A5BDFDB818}" destId="{963B94AB-0A82-4B8D-B759-A20A45130ACD}" srcOrd="0" destOrd="0" parTransId="{31027790-A023-4B1A-9ABD-9154FEB77E78}" sibTransId="{37475897-2045-4688-B243-2682FF3D27A4}"/>
    <dgm:cxn modelId="{5399448A-D096-C449-A2EA-A55D6F912731}" type="presOf" srcId="{963B94AB-0A82-4B8D-B759-A20A45130ACD}" destId="{31BF912A-E232-8849-85C4-73198EA02EDD}" srcOrd="0" destOrd="0" presId="urn:microsoft.com/office/officeart/2005/8/layout/process4"/>
    <dgm:cxn modelId="{D5D7ED95-DA8A-4EA7-B8F2-BCC24F4DF9F8}" srcId="{9B1A7EBB-760A-422F-9F7B-F8A5BDFDB818}" destId="{0008166A-8221-4C72-A4E0-33D78504C7CC}" srcOrd="2" destOrd="0" parTransId="{270C4A34-2A05-4320-A376-7C6FE79A3133}" sibTransId="{4D919F96-7A29-48D3-B0B7-CD6084D58D35}"/>
    <dgm:cxn modelId="{3821B4EE-04B4-1C49-BDFA-34197E38FDC2}" type="presParOf" srcId="{F97C9E70-6E67-4742-B0AE-D77257509B06}" destId="{A5623A77-D7E0-014E-965C-3BEF73C5A811}" srcOrd="0" destOrd="0" presId="urn:microsoft.com/office/officeart/2005/8/layout/process4"/>
    <dgm:cxn modelId="{4F129EA8-495F-5A45-B6A5-347D5E2227A8}" type="presParOf" srcId="{A5623A77-D7E0-014E-965C-3BEF73C5A811}" destId="{F0F27F7C-EC4C-AD46-83C0-9E442AB500FD}" srcOrd="0" destOrd="0" presId="urn:microsoft.com/office/officeart/2005/8/layout/process4"/>
    <dgm:cxn modelId="{B1D3D1DD-1D08-8649-8B9B-6798B81F7420}" type="presParOf" srcId="{F97C9E70-6E67-4742-B0AE-D77257509B06}" destId="{6DB1DF5B-E6B6-FF44-A484-D27F602D5EC6}" srcOrd="1" destOrd="0" presId="urn:microsoft.com/office/officeart/2005/8/layout/process4"/>
    <dgm:cxn modelId="{1C0C5E83-D91E-5A4A-9165-1B9276A080A6}" type="presParOf" srcId="{F97C9E70-6E67-4742-B0AE-D77257509B06}" destId="{76B0AE8B-77EB-3B40-A7FC-1C564B6156B2}" srcOrd="2" destOrd="0" presId="urn:microsoft.com/office/officeart/2005/8/layout/process4"/>
    <dgm:cxn modelId="{0B49B306-CDB3-4046-8D4F-98987F7527E3}" type="presParOf" srcId="{76B0AE8B-77EB-3B40-A7FC-1C564B6156B2}" destId="{E34AA9A7-5A07-684C-8366-0DA6AF799899}" srcOrd="0" destOrd="0" presId="urn:microsoft.com/office/officeart/2005/8/layout/process4"/>
    <dgm:cxn modelId="{EC46B7CC-DEB0-5A4C-810A-0235A60A2C5B}" type="presParOf" srcId="{F97C9E70-6E67-4742-B0AE-D77257509B06}" destId="{7887234A-860C-5F45-8502-536352BDB053}" srcOrd="3" destOrd="0" presId="urn:microsoft.com/office/officeart/2005/8/layout/process4"/>
    <dgm:cxn modelId="{8A61FB94-555A-3B44-9274-7BF70538FF62}" type="presParOf" srcId="{F97C9E70-6E67-4742-B0AE-D77257509B06}" destId="{53D81AB1-8810-6C4A-89CD-4EEB98BC8936}" srcOrd="4" destOrd="0" presId="urn:microsoft.com/office/officeart/2005/8/layout/process4"/>
    <dgm:cxn modelId="{FC73A372-AD63-A943-B1A5-584F2AC055DE}" type="presParOf" srcId="{53D81AB1-8810-6C4A-89CD-4EEB98BC8936}" destId="{31BF912A-E232-8849-85C4-73198EA02EDD}"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5E92AA-3949-49D9-8154-C18FFA53F5D9}"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442237D-3858-4606-9003-57E3023631FB}">
      <dgm:prSet/>
      <dgm:spPr/>
      <dgm:t>
        <a:bodyPr/>
        <a:lstStyle/>
        <a:p>
          <a:r>
            <a:rPr lang="en-US"/>
            <a:t>Client (transferor)</a:t>
          </a:r>
        </a:p>
      </dgm:t>
    </dgm:pt>
    <dgm:pt modelId="{DB3646FB-CFBB-4EAA-9007-8BDF8C024473}" type="parTrans" cxnId="{2AAC5C19-6919-4978-82CA-A03239FA434F}">
      <dgm:prSet/>
      <dgm:spPr/>
      <dgm:t>
        <a:bodyPr/>
        <a:lstStyle/>
        <a:p>
          <a:endParaRPr lang="en-US"/>
        </a:p>
      </dgm:t>
    </dgm:pt>
    <dgm:pt modelId="{4A8EEFEC-5580-4911-B6A8-747305ED04B6}" type="sibTrans" cxnId="{2AAC5C19-6919-4978-82CA-A03239FA434F}">
      <dgm:prSet/>
      <dgm:spPr/>
      <dgm:t>
        <a:bodyPr/>
        <a:lstStyle/>
        <a:p>
          <a:endParaRPr lang="en-US"/>
        </a:p>
      </dgm:t>
    </dgm:pt>
    <dgm:pt modelId="{F7060801-56F6-491A-B596-E10C5D262141}">
      <dgm:prSet/>
      <dgm:spPr/>
      <dgm:t>
        <a:bodyPr/>
        <a:lstStyle/>
        <a:p>
          <a:r>
            <a:rPr lang="en-US"/>
            <a:t>Activities </a:t>
          </a:r>
        </a:p>
      </dgm:t>
    </dgm:pt>
    <dgm:pt modelId="{955FAC13-1189-45C1-A8F8-FB6BE76D5CFD}" type="parTrans" cxnId="{345DB567-7AB2-4D68-99FD-D896BF03B808}">
      <dgm:prSet/>
      <dgm:spPr/>
      <dgm:t>
        <a:bodyPr/>
        <a:lstStyle/>
        <a:p>
          <a:endParaRPr lang="en-US"/>
        </a:p>
      </dgm:t>
    </dgm:pt>
    <dgm:pt modelId="{1B7F3749-281A-4E7D-9100-BC5A88681530}" type="sibTrans" cxnId="{345DB567-7AB2-4D68-99FD-D896BF03B808}">
      <dgm:prSet/>
      <dgm:spPr/>
      <dgm:t>
        <a:bodyPr/>
        <a:lstStyle/>
        <a:p>
          <a:endParaRPr lang="en-US"/>
        </a:p>
      </dgm:t>
    </dgm:pt>
    <dgm:pt modelId="{3DEF2279-F2AC-479F-ADCD-3CB9EF3E7AC3}">
      <dgm:prSet/>
      <dgm:spPr/>
      <dgm:t>
        <a:bodyPr/>
        <a:lstStyle/>
        <a:p>
          <a:r>
            <a:rPr lang="en-US"/>
            <a:t>Contractor (transferee)</a:t>
          </a:r>
        </a:p>
      </dgm:t>
    </dgm:pt>
    <dgm:pt modelId="{0A78D31B-D596-4AD4-B11F-280E0F3FD340}" type="parTrans" cxnId="{268B434D-E3AD-4118-AD8F-5CF7DF942C3F}">
      <dgm:prSet/>
      <dgm:spPr/>
      <dgm:t>
        <a:bodyPr/>
        <a:lstStyle/>
        <a:p>
          <a:endParaRPr lang="en-US"/>
        </a:p>
      </dgm:t>
    </dgm:pt>
    <dgm:pt modelId="{E303BAB2-AF38-4786-864A-398FD122CF4C}" type="sibTrans" cxnId="{268B434D-E3AD-4118-AD8F-5CF7DF942C3F}">
      <dgm:prSet/>
      <dgm:spPr/>
      <dgm:t>
        <a:bodyPr/>
        <a:lstStyle/>
        <a:p>
          <a:endParaRPr lang="en-US"/>
        </a:p>
      </dgm:t>
    </dgm:pt>
    <dgm:pt modelId="{84CBE38C-035D-9D4F-A4E6-430E2E91E9A1}" type="pres">
      <dgm:prSet presAssocID="{145E92AA-3949-49D9-8154-C18FFA53F5D9}" presName="outerComposite" presStyleCnt="0">
        <dgm:presLayoutVars>
          <dgm:chMax val="5"/>
          <dgm:dir/>
          <dgm:resizeHandles val="exact"/>
        </dgm:presLayoutVars>
      </dgm:prSet>
      <dgm:spPr/>
    </dgm:pt>
    <dgm:pt modelId="{0CDC1832-1A45-6B41-B5C0-02A99A2FC86F}" type="pres">
      <dgm:prSet presAssocID="{145E92AA-3949-49D9-8154-C18FFA53F5D9}" presName="dummyMaxCanvas" presStyleCnt="0">
        <dgm:presLayoutVars/>
      </dgm:prSet>
      <dgm:spPr/>
    </dgm:pt>
    <dgm:pt modelId="{6EDFD895-9476-9542-93BA-40FB4097E4FB}" type="pres">
      <dgm:prSet presAssocID="{145E92AA-3949-49D9-8154-C18FFA53F5D9}" presName="ThreeNodes_1" presStyleLbl="node1" presStyleIdx="0" presStyleCnt="3">
        <dgm:presLayoutVars>
          <dgm:bulletEnabled val="1"/>
        </dgm:presLayoutVars>
      </dgm:prSet>
      <dgm:spPr/>
    </dgm:pt>
    <dgm:pt modelId="{62CBD779-A8CA-B345-B96F-2F21404C6150}" type="pres">
      <dgm:prSet presAssocID="{145E92AA-3949-49D9-8154-C18FFA53F5D9}" presName="ThreeNodes_2" presStyleLbl="node1" presStyleIdx="1" presStyleCnt="3">
        <dgm:presLayoutVars>
          <dgm:bulletEnabled val="1"/>
        </dgm:presLayoutVars>
      </dgm:prSet>
      <dgm:spPr/>
    </dgm:pt>
    <dgm:pt modelId="{B38125F3-49CC-9844-8F70-F2309916DB55}" type="pres">
      <dgm:prSet presAssocID="{145E92AA-3949-49D9-8154-C18FFA53F5D9}" presName="ThreeNodes_3" presStyleLbl="node1" presStyleIdx="2" presStyleCnt="3">
        <dgm:presLayoutVars>
          <dgm:bulletEnabled val="1"/>
        </dgm:presLayoutVars>
      </dgm:prSet>
      <dgm:spPr/>
    </dgm:pt>
    <dgm:pt modelId="{70D2CFA4-B264-C141-948B-979808AA807F}" type="pres">
      <dgm:prSet presAssocID="{145E92AA-3949-49D9-8154-C18FFA53F5D9}" presName="ThreeConn_1-2" presStyleLbl="fgAccFollowNode1" presStyleIdx="0" presStyleCnt="2">
        <dgm:presLayoutVars>
          <dgm:bulletEnabled val="1"/>
        </dgm:presLayoutVars>
      </dgm:prSet>
      <dgm:spPr/>
    </dgm:pt>
    <dgm:pt modelId="{4374AAF5-EF66-7846-A400-8704963A413E}" type="pres">
      <dgm:prSet presAssocID="{145E92AA-3949-49D9-8154-C18FFA53F5D9}" presName="ThreeConn_2-3" presStyleLbl="fgAccFollowNode1" presStyleIdx="1" presStyleCnt="2">
        <dgm:presLayoutVars>
          <dgm:bulletEnabled val="1"/>
        </dgm:presLayoutVars>
      </dgm:prSet>
      <dgm:spPr/>
    </dgm:pt>
    <dgm:pt modelId="{3A984FD8-06B4-AE4F-9D89-0147A72F4948}" type="pres">
      <dgm:prSet presAssocID="{145E92AA-3949-49D9-8154-C18FFA53F5D9}" presName="ThreeNodes_1_text" presStyleLbl="node1" presStyleIdx="2" presStyleCnt="3">
        <dgm:presLayoutVars>
          <dgm:bulletEnabled val="1"/>
        </dgm:presLayoutVars>
      </dgm:prSet>
      <dgm:spPr/>
    </dgm:pt>
    <dgm:pt modelId="{216A4512-1306-804C-A5DA-988A362AC48D}" type="pres">
      <dgm:prSet presAssocID="{145E92AA-3949-49D9-8154-C18FFA53F5D9}" presName="ThreeNodes_2_text" presStyleLbl="node1" presStyleIdx="2" presStyleCnt="3">
        <dgm:presLayoutVars>
          <dgm:bulletEnabled val="1"/>
        </dgm:presLayoutVars>
      </dgm:prSet>
      <dgm:spPr/>
    </dgm:pt>
    <dgm:pt modelId="{35752B7E-10F1-C34C-9937-966A9CFC8FAE}" type="pres">
      <dgm:prSet presAssocID="{145E92AA-3949-49D9-8154-C18FFA53F5D9}" presName="ThreeNodes_3_text" presStyleLbl="node1" presStyleIdx="2" presStyleCnt="3">
        <dgm:presLayoutVars>
          <dgm:bulletEnabled val="1"/>
        </dgm:presLayoutVars>
      </dgm:prSet>
      <dgm:spPr/>
    </dgm:pt>
  </dgm:ptLst>
  <dgm:cxnLst>
    <dgm:cxn modelId="{E7467801-EED2-F049-868A-EAEF524F0D98}" type="presOf" srcId="{3DEF2279-F2AC-479F-ADCD-3CB9EF3E7AC3}" destId="{35752B7E-10F1-C34C-9937-966A9CFC8FAE}" srcOrd="1" destOrd="0" presId="urn:microsoft.com/office/officeart/2005/8/layout/vProcess5"/>
    <dgm:cxn modelId="{61E2DD09-22F3-694A-86C5-C517853F8BA4}" type="presOf" srcId="{5442237D-3858-4606-9003-57E3023631FB}" destId="{3A984FD8-06B4-AE4F-9D89-0147A72F4948}" srcOrd="1" destOrd="0" presId="urn:microsoft.com/office/officeart/2005/8/layout/vProcess5"/>
    <dgm:cxn modelId="{2AAC5C19-6919-4978-82CA-A03239FA434F}" srcId="{145E92AA-3949-49D9-8154-C18FFA53F5D9}" destId="{5442237D-3858-4606-9003-57E3023631FB}" srcOrd="0" destOrd="0" parTransId="{DB3646FB-CFBB-4EAA-9007-8BDF8C024473}" sibTransId="{4A8EEFEC-5580-4911-B6A8-747305ED04B6}"/>
    <dgm:cxn modelId="{29319126-5FE7-BC4C-B2D5-1212D9DF9D62}" type="presOf" srcId="{F7060801-56F6-491A-B596-E10C5D262141}" destId="{216A4512-1306-804C-A5DA-988A362AC48D}" srcOrd="1" destOrd="0" presId="urn:microsoft.com/office/officeart/2005/8/layout/vProcess5"/>
    <dgm:cxn modelId="{09CE6138-0BB9-8E42-8D3B-7F250F6C8B85}" type="presOf" srcId="{1B7F3749-281A-4E7D-9100-BC5A88681530}" destId="{4374AAF5-EF66-7846-A400-8704963A413E}" srcOrd="0" destOrd="0" presId="urn:microsoft.com/office/officeart/2005/8/layout/vProcess5"/>
    <dgm:cxn modelId="{268B434D-E3AD-4118-AD8F-5CF7DF942C3F}" srcId="{145E92AA-3949-49D9-8154-C18FFA53F5D9}" destId="{3DEF2279-F2AC-479F-ADCD-3CB9EF3E7AC3}" srcOrd="2" destOrd="0" parTransId="{0A78D31B-D596-4AD4-B11F-280E0F3FD340}" sibTransId="{E303BAB2-AF38-4786-864A-398FD122CF4C}"/>
    <dgm:cxn modelId="{AE1B9559-3FEB-304F-837E-CC54A5D7B316}" type="presOf" srcId="{145E92AA-3949-49D9-8154-C18FFA53F5D9}" destId="{84CBE38C-035D-9D4F-A4E6-430E2E91E9A1}" srcOrd="0" destOrd="0" presId="urn:microsoft.com/office/officeart/2005/8/layout/vProcess5"/>
    <dgm:cxn modelId="{345DB567-7AB2-4D68-99FD-D896BF03B808}" srcId="{145E92AA-3949-49D9-8154-C18FFA53F5D9}" destId="{F7060801-56F6-491A-B596-E10C5D262141}" srcOrd="1" destOrd="0" parTransId="{955FAC13-1189-45C1-A8F8-FB6BE76D5CFD}" sibTransId="{1B7F3749-281A-4E7D-9100-BC5A88681530}"/>
    <dgm:cxn modelId="{CED31D83-5206-A14F-8055-FD570FDFE73C}" type="presOf" srcId="{4A8EEFEC-5580-4911-B6A8-747305ED04B6}" destId="{70D2CFA4-B264-C141-948B-979808AA807F}" srcOrd="0" destOrd="0" presId="urn:microsoft.com/office/officeart/2005/8/layout/vProcess5"/>
    <dgm:cxn modelId="{F24FE5B3-ACB9-4848-AEEA-66861BA20D0B}" type="presOf" srcId="{5442237D-3858-4606-9003-57E3023631FB}" destId="{6EDFD895-9476-9542-93BA-40FB4097E4FB}" srcOrd="0" destOrd="0" presId="urn:microsoft.com/office/officeart/2005/8/layout/vProcess5"/>
    <dgm:cxn modelId="{DCCC87B8-5C47-DB4A-8794-3633EE8F7538}" type="presOf" srcId="{F7060801-56F6-491A-B596-E10C5D262141}" destId="{62CBD779-A8CA-B345-B96F-2F21404C6150}" srcOrd="0" destOrd="0" presId="urn:microsoft.com/office/officeart/2005/8/layout/vProcess5"/>
    <dgm:cxn modelId="{3BAA39C0-5EF4-3F46-9640-2A2A428E4A04}" type="presOf" srcId="{3DEF2279-F2AC-479F-ADCD-3CB9EF3E7AC3}" destId="{B38125F3-49CC-9844-8F70-F2309916DB55}" srcOrd="0" destOrd="0" presId="urn:microsoft.com/office/officeart/2005/8/layout/vProcess5"/>
    <dgm:cxn modelId="{3EC5ED5E-0FBC-5348-9BA8-5E4CC37C9881}" type="presParOf" srcId="{84CBE38C-035D-9D4F-A4E6-430E2E91E9A1}" destId="{0CDC1832-1A45-6B41-B5C0-02A99A2FC86F}" srcOrd="0" destOrd="0" presId="urn:microsoft.com/office/officeart/2005/8/layout/vProcess5"/>
    <dgm:cxn modelId="{B104472C-13BE-2C42-BA5D-DDABAC2CEA26}" type="presParOf" srcId="{84CBE38C-035D-9D4F-A4E6-430E2E91E9A1}" destId="{6EDFD895-9476-9542-93BA-40FB4097E4FB}" srcOrd="1" destOrd="0" presId="urn:microsoft.com/office/officeart/2005/8/layout/vProcess5"/>
    <dgm:cxn modelId="{F027A4A3-D086-2842-86C0-BABF523809D3}" type="presParOf" srcId="{84CBE38C-035D-9D4F-A4E6-430E2E91E9A1}" destId="{62CBD779-A8CA-B345-B96F-2F21404C6150}" srcOrd="2" destOrd="0" presId="urn:microsoft.com/office/officeart/2005/8/layout/vProcess5"/>
    <dgm:cxn modelId="{0E981DFE-A5CB-C148-9865-85235116D929}" type="presParOf" srcId="{84CBE38C-035D-9D4F-A4E6-430E2E91E9A1}" destId="{B38125F3-49CC-9844-8F70-F2309916DB55}" srcOrd="3" destOrd="0" presId="urn:microsoft.com/office/officeart/2005/8/layout/vProcess5"/>
    <dgm:cxn modelId="{028F2FCA-6D6F-CB4D-8BF8-99752BFBC6F7}" type="presParOf" srcId="{84CBE38C-035D-9D4F-A4E6-430E2E91E9A1}" destId="{70D2CFA4-B264-C141-948B-979808AA807F}" srcOrd="4" destOrd="0" presId="urn:microsoft.com/office/officeart/2005/8/layout/vProcess5"/>
    <dgm:cxn modelId="{081AE171-EAF9-094B-8DC3-326C70EEA823}" type="presParOf" srcId="{84CBE38C-035D-9D4F-A4E6-430E2E91E9A1}" destId="{4374AAF5-EF66-7846-A400-8704963A413E}" srcOrd="5" destOrd="0" presId="urn:microsoft.com/office/officeart/2005/8/layout/vProcess5"/>
    <dgm:cxn modelId="{B4268C9D-95FB-DC49-AC9A-D299C13617E7}" type="presParOf" srcId="{84CBE38C-035D-9D4F-A4E6-430E2E91E9A1}" destId="{3A984FD8-06B4-AE4F-9D89-0147A72F4948}" srcOrd="6" destOrd="0" presId="urn:microsoft.com/office/officeart/2005/8/layout/vProcess5"/>
    <dgm:cxn modelId="{EB2CC50D-5E1A-8B49-BA88-D93CAC1E8760}" type="presParOf" srcId="{84CBE38C-035D-9D4F-A4E6-430E2E91E9A1}" destId="{216A4512-1306-804C-A5DA-988A362AC48D}" srcOrd="7" destOrd="0" presId="urn:microsoft.com/office/officeart/2005/8/layout/vProcess5"/>
    <dgm:cxn modelId="{6D82E8F8-DE9C-ED45-9E93-8BB6C17EAF6A}" type="presParOf" srcId="{84CBE38C-035D-9D4F-A4E6-430E2E91E9A1}" destId="{35752B7E-10F1-C34C-9937-966A9CFC8FA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5E92AA-3949-49D9-8154-C18FFA53F5D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5442237D-3858-4606-9003-57E3023631FB}">
      <dgm:prSet/>
      <dgm:spPr/>
      <dgm:t>
        <a:bodyPr/>
        <a:lstStyle/>
        <a:p>
          <a:r>
            <a:rPr lang="en-US" dirty="0"/>
            <a:t>First contractor (transferor)</a:t>
          </a:r>
        </a:p>
      </dgm:t>
    </dgm:pt>
    <dgm:pt modelId="{DB3646FB-CFBB-4EAA-9007-8BDF8C024473}" type="parTrans" cxnId="{2AAC5C19-6919-4978-82CA-A03239FA434F}">
      <dgm:prSet/>
      <dgm:spPr/>
      <dgm:t>
        <a:bodyPr/>
        <a:lstStyle/>
        <a:p>
          <a:endParaRPr lang="en-US"/>
        </a:p>
      </dgm:t>
    </dgm:pt>
    <dgm:pt modelId="{4A8EEFEC-5580-4911-B6A8-747305ED04B6}" type="sibTrans" cxnId="{2AAC5C19-6919-4978-82CA-A03239FA434F}">
      <dgm:prSet/>
      <dgm:spPr/>
      <dgm:t>
        <a:bodyPr/>
        <a:lstStyle/>
        <a:p>
          <a:endParaRPr lang="en-US"/>
        </a:p>
      </dgm:t>
    </dgm:pt>
    <dgm:pt modelId="{F7060801-56F6-491A-B596-E10C5D262141}">
      <dgm:prSet/>
      <dgm:spPr/>
      <dgm:t>
        <a:bodyPr/>
        <a:lstStyle/>
        <a:p>
          <a:r>
            <a:rPr lang="en-US"/>
            <a:t>Activities </a:t>
          </a:r>
        </a:p>
      </dgm:t>
    </dgm:pt>
    <dgm:pt modelId="{955FAC13-1189-45C1-A8F8-FB6BE76D5CFD}" type="parTrans" cxnId="{345DB567-7AB2-4D68-99FD-D896BF03B808}">
      <dgm:prSet/>
      <dgm:spPr/>
      <dgm:t>
        <a:bodyPr/>
        <a:lstStyle/>
        <a:p>
          <a:endParaRPr lang="en-US"/>
        </a:p>
      </dgm:t>
    </dgm:pt>
    <dgm:pt modelId="{1B7F3749-281A-4E7D-9100-BC5A88681530}" type="sibTrans" cxnId="{345DB567-7AB2-4D68-99FD-D896BF03B808}">
      <dgm:prSet/>
      <dgm:spPr/>
      <dgm:t>
        <a:bodyPr/>
        <a:lstStyle/>
        <a:p>
          <a:endParaRPr lang="en-US"/>
        </a:p>
      </dgm:t>
    </dgm:pt>
    <dgm:pt modelId="{3DEF2279-F2AC-479F-ADCD-3CB9EF3E7AC3}">
      <dgm:prSet/>
      <dgm:spPr/>
      <dgm:t>
        <a:bodyPr/>
        <a:lstStyle/>
        <a:p>
          <a:r>
            <a:rPr lang="en-US" dirty="0"/>
            <a:t>Second Contractor (transferee)</a:t>
          </a:r>
        </a:p>
      </dgm:t>
    </dgm:pt>
    <dgm:pt modelId="{0A78D31B-D596-4AD4-B11F-280E0F3FD340}" type="parTrans" cxnId="{268B434D-E3AD-4118-AD8F-5CF7DF942C3F}">
      <dgm:prSet/>
      <dgm:spPr/>
      <dgm:t>
        <a:bodyPr/>
        <a:lstStyle/>
        <a:p>
          <a:endParaRPr lang="en-US"/>
        </a:p>
      </dgm:t>
    </dgm:pt>
    <dgm:pt modelId="{E303BAB2-AF38-4786-864A-398FD122CF4C}" type="sibTrans" cxnId="{268B434D-E3AD-4118-AD8F-5CF7DF942C3F}">
      <dgm:prSet/>
      <dgm:spPr/>
      <dgm:t>
        <a:bodyPr/>
        <a:lstStyle/>
        <a:p>
          <a:endParaRPr lang="en-US"/>
        </a:p>
      </dgm:t>
    </dgm:pt>
    <dgm:pt modelId="{84CBE38C-035D-9D4F-A4E6-430E2E91E9A1}" type="pres">
      <dgm:prSet presAssocID="{145E92AA-3949-49D9-8154-C18FFA53F5D9}" presName="outerComposite" presStyleCnt="0">
        <dgm:presLayoutVars>
          <dgm:chMax val="5"/>
          <dgm:dir/>
          <dgm:resizeHandles val="exact"/>
        </dgm:presLayoutVars>
      </dgm:prSet>
      <dgm:spPr/>
    </dgm:pt>
    <dgm:pt modelId="{0CDC1832-1A45-6B41-B5C0-02A99A2FC86F}" type="pres">
      <dgm:prSet presAssocID="{145E92AA-3949-49D9-8154-C18FFA53F5D9}" presName="dummyMaxCanvas" presStyleCnt="0">
        <dgm:presLayoutVars/>
      </dgm:prSet>
      <dgm:spPr/>
    </dgm:pt>
    <dgm:pt modelId="{6EDFD895-9476-9542-93BA-40FB4097E4FB}" type="pres">
      <dgm:prSet presAssocID="{145E92AA-3949-49D9-8154-C18FFA53F5D9}" presName="ThreeNodes_1" presStyleLbl="node1" presStyleIdx="0" presStyleCnt="3">
        <dgm:presLayoutVars>
          <dgm:bulletEnabled val="1"/>
        </dgm:presLayoutVars>
      </dgm:prSet>
      <dgm:spPr/>
    </dgm:pt>
    <dgm:pt modelId="{62CBD779-A8CA-B345-B96F-2F21404C6150}" type="pres">
      <dgm:prSet presAssocID="{145E92AA-3949-49D9-8154-C18FFA53F5D9}" presName="ThreeNodes_2" presStyleLbl="node1" presStyleIdx="1" presStyleCnt="3">
        <dgm:presLayoutVars>
          <dgm:bulletEnabled val="1"/>
        </dgm:presLayoutVars>
      </dgm:prSet>
      <dgm:spPr/>
    </dgm:pt>
    <dgm:pt modelId="{B38125F3-49CC-9844-8F70-F2309916DB55}" type="pres">
      <dgm:prSet presAssocID="{145E92AA-3949-49D9-8154-C18FFA53F5D9}" presName="ThreeNodes_3" presStyleLbl="node1" presStyleIdx="2" presStyleCnt="3">
        <dgm:presLayoutVars>
          <dgm:bulletEnabled val="1"/>
        </dgm:presLayoutVars>
      </dgm:prSet>
      <dgm:spPr/>
    </dgm:pt>
    <dgm:pt modelId="{70D2CFA4-B264-C141-948B-979808AA807F}" type="pres">
      <dgm:prSet presAssocID="{145E92AA-3949-49D9-8154-C18FFA53F5D9}" presName="ThreeConn_1-2" presStyleLbl="fgAccFollowNode1" presStyleIdx="0" presStyleCnt="2">
        <dgm:presLayoutVars>
          <dgm:bulletEnabled val="1"/>
        </dgm:presLayoutVars>
      </dgm:prSet>
      <dgm:spPr/>
    </dgm:pt>
    <dgm:pt modelId="{4374AAF5-EF66-7846-A400-8704963A413E}" type="pres">
      <dgm:prSet presAssocID="{145E92AA-3949-49D9-8154-C18FFA53F5D9}" presName="ThreeConn_2-3" presStyleLbl="fgAccFollowNode1" presStyleIdx="1" presStyleCnt="2">
        <dgm:presLayoutVars>
          <dgm:bulletEnabled val="1"/>
        </dgm:presLayoutVars>
      </dgm:prSet>
      <dgm:spPr/>
    </dgm:pt>
    <dgm:pt modelId="{3A984FD8-06B4-AE4F-9D89-0147A72F4948}" type="pres">
      <dgm:prSet presAssocID="{145E92AA-3949-49D9-8154-C18FFA53F5D9}" presName="ThreeNodes_1_text" presStyleLbl="node1" presStyleIdx="2" presStyleCnt="3">
        <dgm:presLayoutVars>
          <dgm:bulletEnabled val="1"/>
        </dgm:presLayoutVars>
      </dgm:prSet>
      <dgm:spPr/>
    </dgm:pt>
    <dgm:pt modelId="{216A4512-1306-804C-A5DA-988A362AC48D}" type="pres">
      <dgm:prSet presAssocID="{145E92AA-3949-49D9-8154-C18FFA53F5D9}" presName="ThreeNodes_2_text" presStyleLbl="node1" presStyleIdx="2" presStyleCnt="3">
        <dgm:presLayoutVars>
          <dgm:bulletEnabled val="1"/>
        </dgm:presLayoutVars>
      </dgm:prSet>
      <dgm:spPr/>
    </dgm:pt>
    <dgm:pt modelId="{35752B7E-10F1-C34C-9937-966A9CFC8FAE}" type="pres">
      <dgm:prSet presAssocID="{145E92AA-3949-49D9-8154-C18FFA53F5D9}" presName="ThreeNodes_3_text" presStyleLbl="node1" presStyleIdx="2" presStyleCnt="3">
        <dgm:presLayoutVars>
          <dgm:bulletEnabled val="1"/>
        </dgm:presLayoutVars>
      </dgm:prSet>
      <dgm:spPr/>
    </dgm:pt>
  </dgm:ptLst>
  <dgm:cxnLst>
    <dgm:cxn modelId="{E7467801-EED2-F049-868A-EAEF524F0D98}" type="presOf" srcId="{3DEF2279-F2AC-479F-ADCD-3CB9EF3E7AC3}" destId="{35752B7E-10F1-C34C-9937-966A9CFC8FAE}" srcOrd="1" destOrd="0" presId="urn:microsoft.com/office/officeart/2005/8/layout/vProcess5"/>
    <dgm:cxn modelId="{61E2DD09-22F3-694A-86C5-C517853F8BA4}" type="presOf" srcId="{5442237D-3858-4606-9003-57E3023631FB}" destId="{3A984FD8-06B4-AE4F-9D89-0147A72F4948}" srcOrd="1" destOrd="0" presId="urn:microsoft.com/office/officeart/2005/8/layout/vProcess5"/>
    <dgm:cxn modelId="{2AAC5C19-6919-4978-82CA-A03239FA434F}" srcId="{145E92AA-3949-49D9-8154-C18FFA53F5D9}" destId="{5442237D-3858-4606-9003-57E3023631FB}" srcOrd="0" destOrd="0" parTransId="{DB3646FB-CFBB-4EAA-9007-8BDF8C024473}" sibTransId="{4A8EEFEC-5580-4911-B6A8-747305ED04B6}"/>
    <dgm:cxn modelId="{29319126-5FE7-BC4C-B2D5-1212D9DF9D62}" type="presOf" srcId="{F7060801-56F6-491A-B596-E10C5D262141}" destId="{216A4512-1306-804C-A5DA-988A362AC48D}" srcOrd="1" destOrd="0" presId="urn:microsoft.com/office/officeart/2005/8/layout/vProcess5"/>
    <dgm:cxn modelId="{09CE6138-0BB9-8E42-8D3B-7F250F6C8B85}" type="presOf" srcId="{1B7F3749-281A-4E7D-9100-BC5A88681530}" destId="{4374AAF5-EF66-7846-A400-8704963A413E}" srcOrd="0" destOrd="0" presId="urn:microsoft.com/office/officeart/2005/8/layout/vProcess5"/>
    <dgm:cxn modelId="{268B434D-E3AD-4118-AD8F-5CF7DF942C3F}" srcId="{145E92AA-3949-49D9-8154-C18FFA53F5D9}" destId="{3DEF2279-F2AC-479F-ADCD-3CB9EF3E7AC3}" srcOrd="2" destOrd="0" parTransId="{0A78D31B-D596-4AD4-B11F-280E0F3FD340}" sibTransId="{E303BAB2-AF38-4786-864A-398FD122CF4C}"/>
    <dgm:cxn modelId="{AE1B9559-3FEB-304F-837E-CC54A5D7B316}" type="presOf" srcId="{145E92AA-3949-49D9-8154-C18FFA53F5D9}" destId="{84CBE38C-035D-9D4F-A4E6-430E2E91E9A1}" srcOrd="0" destOrd="0" presId="urn:microsoft.com/office/officeart/2005/8/layout/vProcess5"/>
    <dgm:cxn modelId="{345DB567-7AB2-4D68-99FD-D896BF03B808}" srcId="{145E92AA-3949-49D9-8154-C18FFA53F5D9}" destId="{F7060801-56F6-491A-B596-E10C5D262141}" srcOrd="1" destOrd="0" parTransId="{955FAC13-1189-45C1-A8F8-FB6BE76D5CFD}" sibTransId="{1B7F3749-281A-4E7D-9100-BC5A88681530}"/>
    <dgm:cxn modelId="{CED31D83-5206-A14F-8055-FD570FDFE73C}" type="presOf" srcId="{4A8EEFEC-5580-4911-B6A8-747305ED04B6}" destId="{70D2CFA4-B264-C141-948B-979808AA807F}" srcOrd="0" destOrd="0" presId="urn:microsoft.com/office/officeart/2005/8/layout/vProcess5"/>
    <dgm:cxn modelId="{F24FE5B3-ACB9-4848-AEEA-66861BA20D0B}" type="presOf" srcId="{5442237D-3858-4606-9003-57E3023631FB}" destId="{6EDFD895-9476-9542-93BA-40FB4097E4FB}" srcOrd="0" destOrd="0" presId="urn:microsoft.com/office/officeart/2005/8/layout/vProcess5"/>
    <dgm:cxn modelId="{DCCC87B8-5C47-DB4A-8794-3633EE8F7538}" type="presOf" srcId="{F7060801-56F6-491A-B596-E10C5D262141}" destId="{62CBD779-A8CA-B345-B96F-2F21404C6150}" srcOrd="0" destOrd="0" presId="urn:microsoft.com/office/officeart/2005/8/layout/vProcess5"/>
    <dgm:cxn modelId="{3BAA39C0-5EF4-3F46-9640-2A2A428E4A04}" type="presOf" srcId="{3DEF2279-F2AC-479F-ADCD-3CB9EF3E7AC3}" destId="{B38125F3-49CC-9844-8F70-F2309916DB55}" srcOrd="0" destOrd="0" presId="urn:microsoft.com/office/officeart/2005/8/layout/vProcess5"/>
    <dgm:cxn modelId="{3EC5ED5E-0FBC-5348-9BA8-5E4CC37C9881}" type="presParOf" srcId="{84CBE38C-035D-9D4F-A4E6-430E2E91E9A1}" destId="{0CDC1832-1A45-6B41-B5C0-02A99A2FC86F}" srcOrd="0" destOrd="0" presId="urn:microsoft.com/office/officeart/2005/8/layout/vProcess5"/>
    <dgm:cxn modelId="{B104472C-13BE-2C42-BA5D-DDABAC2CEA26}" type="presParOf" srcId="{84CBE38C-035D-9D4F-A4E6-430E2E91E9A1}" destId="{6EDFD895-9476-9542-93BA-40FB4097E4FB}" srcOrd="1" destOrd="0" presId="urn:microsoft.com/office/officeart/2005/8/layout/vProcess5"/>
    <dgm:cxn modelId="{F027A4A3-D086-2842-86C0-BABF523809D3}" type="presParOf" srcId="{84CBE38C-035D-9D4F-A4E6-430E2E91E9A1}" destId="{62CBD779-A8CA-B345-B96F-2F21404C6150}" srcOrd="2" destOrd="0" presId="urn:microsoft.com/office/officeart/2005/8/layout/vProcess5"/>
    <dgm:cxn modelId="{0E981DFE-A5CB-C148-9865-85235116D929}" type="presParOf" srcId="{84CBE38C-035D-9D4F-A4E6-430E2E91E9A1}" destId="{B38125F3-49CC-9844-8F70-F2309916DB55}" srcOrd="3" destOrd="0" presId="urn:microsoft.com/office/officeart/2005/8/layout/vProcess5"/>
    <dgm:cxn modelId="{028F2FCA-6D6F-CB4D-8BF8-99752BFBC6F7}" type="presParOf" srcId="{84CBE38C-035D-9D4F-A4E6-430E2E91E9A1}" destId="{70D2CFA4-B264-C141-948B-979808AA807F}" srcOrd="4" destOrd="0" presId="urn:microsoft.com/office/officeart/2005/8/layout/vProcess5"/>
    <dgm:cxn modelId="{081AE171-EAF9-094B-8DC3-326C70EEA823}" type="presParOf" srcId="{84CBE38C-035D-9D4F-A4E6-430E2E91E9A1}" destId="{4374AAF5-EF66-7846-A400-8704963A413E}" srcOrd="5" destOrd="0" presId="urn:microsoft.com/office/officeart/2005/8/layout/vProcess5"/>
    <dgm:cxn modelId="{B4268C9D-95FB-DC49-AC9A-D299C13617E7}" type="presParOf" srcId="{84CBE38C-035D-9D4F-A4E6-430E2E91E9A1}" destId="{3A984FD8-06B4-AE4F-9D89-0147A72F4948}" srcOrd="6" destOrd="0" presId="urn:microsoft.com/office/officeart/2005/8/layout/vProcess5"/>
    <dgm:cxn modelId="{EB2CC50D-5E1A-8B49-BA88-D93CAC1E8760}" type="presParOf" srcId="{84CBE38C-035D-9D4F-A4E6-430E2E91E9A1}" destId="{216A4512-1306-804C-A5DA-988A362AC48D}" srcOrd="7" destOrd="0" presId="urn:microsoft.com/office/officeart/2005/8/layout/vProcess5"/>
    <dgm:cxn modelId="{6D82E8F8-DE9C-ED45-9E93-8BB6C17EAF6A}" type="presParOf" srcId="{84CBE38C-035D-9D4F-A4E6-430E2E91E9A1}" destId="{35752B7E-10F1-C34C-9937-966A9CFC8FA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5E92AA-3949-49D9-8154-C18FFA53F5D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5442237D-3858-4606-9003-57E3023631FB}">
      <dgm:prSet/>
      <dgm:spPr/>
      <dgm:t>
        <a:bodyPr/>
        <a:lstStyle/>
        <a:p>
          <a:r>
            <a:rPr lang="en-US" dirty="0"/>
            <a:t>Contractor (transferor)</a:t>
          </a:r>
        </a:p>
      </dgm:t>
    </dgm:pt>
    <dgm:pt modelId="{DB3646FB-CFBB-4EAA-9007-8BDF8C024473}" type="parTrans" cxnId="{2AAC5C19-6919-4978-82CA-A03239FA434F}">
      <dgm:prSet/>
      <dgm:spPr/>
      <dgm:t>
        <a:bodyPr/>
        <a:lstStyle/>
        <a:p>
          <a:endParaRPr lang="en-US"/>
        </a:p>
      </dgm:t>
    </dgm:pt>
    <dgm:pt modelId="{4A8EEFEC-5580-4911-B6A8-747305ED04B6}" type="sibTrans" cxnId="{2AAC5C19-6919-4978-82CA-A03239FA434F}">
      <dgm:prSet/>
      <dgm:spPr/>
      <dgm:t>
        <a:bodyPr/>
        <a:lstStyle/>
        <a:p>
          <a:endParaRPr lang="en-US"/>
        </a:p>
      </dgm:t>
    </dgm:pt>
    <dgm:pt modelId="{F7060801-56F6-491A-B596-E10C5D262141}">
      <dgm:prSet/>
      <dgm:spPr/>
      <dgm:t>
        <a:bodyPr/>
        <a:lstStyle/>
        <a:p>
          <a:r>
            <a:rPr lang="en-US"/>
            <a:t>Activities </a:t>
          </a:r>
        </a:p>
      </dgm:t>
    </dgm:pt>
    <dgm:pt modelId="{955FAC13-1189-45C1-A8F8-FB6BE76D5CFD}" type="parTrans" cxnId="{345DB567-7AB2-4D68-99FD-D896BF03B808}">
      <dgm:prSet/>
      <dgm:spPr/>
      <dgm:t>
        <a:bodyPr/>
        <a:lstStyle/>
        <a:p>
          <a:endParaRPr lang="en-US"/>
        </a:p>
      </dgm:t>
    </dgm:pt>
    <dgm:pt modelId="{1B7F3749-281A-4E7D-9100-BC5A88681530}" type="sibTrans" cxnId="{345DB567-7AB2-4D68-99FD-D896BF03B808}">
      <dgm:prSet/>
      <dgm:spPr/>
      <dgm:t>
        <a:bodyPr/>
        <a:lstStyle/>
        <a:p>
          <a:endParaRPr lang="en-US"/>
        </a:p>
      </dgm:t>
    </dgm:pt>
    <dgm:pt modelId="{3DEF2279-F2AC-479F-ADCD-3CB9EF3E7AC3}">
      <dgm:prSet/>
      <dgm:spPr/>
      <dgm:t>
        <a:bodyPr/>
        <a:lstStyle/>
        <a:p>
          <a:r>
            <a:rPr lang="en-US" dirty="0"/>
            <a:t>Client (transferee)</a:t>
          </a:r>
        </a:p>
      </dgm:t>
    </dgm:pt>
    <dgm:pt modelId="{0A78D31B-D596-4AD4-B11F-280E0F3FD340}" type="parTrans" cxnId="{268B434D-E3AD-4118-AD8F-5CF7DF942C3F}">
      <dgm:prSet/>
      <dgm:spPr/>
      <dgm:t>
        <a:bodyPr/>
        <a:lstStyle/>
        <a:p>
          <a:endParaRPr lang="en-US"/>
        </a:p>
      </dgm:t>
    </dgm:pt>
    <dgm:pt modelId="{E303BAB2-AF38-4786-864A-398FD122CF4C}" type="sibTrans" cxnId="{268B434D-E3AD-4118-AD8F-5CF7DF942C3F}">
      <dgm:prSet/>
      <dgm:spPr/>
      <dgm:t>
        <a:bodyPr/>
        <a:lstStyle/>
        <a:p>
          <a:endParaRPr lang="en-US"/>
        </a:p>
      </dgm:t>
    </dgm:pt>
    <dgm:pt modelId="{84CBE38C-035D-9D4F-A4E6-430E2E91E9A1}" type="pres">
      <dgm:prSet presAssocID="{145E92AA-3949-49D9-8154-C18FFA53F5D9}" presName="outerComposite" presStyleCnt="0">
        <dgm:presLayoutVars>
          <dgm:chMax val="5"/>
          <dgm:dir/>
          <dgm:resizeHandles val="exact"/>
        </dgm:presLayoutVars>
      </dgm:prSet>
      <dgm:spPr/>
    </dgm:pt>
    <dgm:pt modelId="{0CDC1832-1A45-6B41-B5C0-02A99A2FC86F}" type="pres">
      <dgm:prSet presAssocID="{145E92AA-3949-49D9-8154-C18FFA53F5D9}" presName="dummyMaxCanvas" presStyleCnt="0">
        <dgm:presLayoutVars/>
      </dgm:prSet>
      <dgm:spPr/>
    </dgm:pt>
    <dgm:pt modelId="{6EDFD895-9476-9542-93BA-40FB4097E4FB}" type="pres">
      <dgm:prSet presAssocID="{145E92AA-3949-49D9-8154-C18FFA53F5D9}" presName="ThreeNodes_1" presStyleLbl="node1" presStyleIdx="0" presStyleCnt="3">
        <dgm:presLayoutVars>
          <dgm:bulletEnabled val="1"/>
        </dgm:presLayoutVars>
      </dgm:prSet>
      <dgm:spPr/>
    </dgm:pt>
    <dgm:pt modelId="{62CBD779-A8CA-B345-B96F-2F21404C6150}" type="pres">
      <dgm:prSet presAssocID="{145E92AA-3949-49D9-8154-C18FFA53F5D9}" presName="ThreeNodes_2" presStyleLbl="node1" presStyleIdx="1" presStyleCnt="3">
        <dgm:presLayoutVars>
          <dgm:bulletEnabled val="1"/>
        </dgm:presLayoutVars>
      </dgm:prSet>
      <dgm:spPr/>
    </dgm:pt>
    <dgm:pt modelId="{B38125F3-49CC-9844-8F70-F2309916DB55}" type="pres">
      <dgm:prSet presAssocID="{145E92AA-3949-49D9-8154-C18FFA53F5D9}" presName="ThreeNodes_3" presStyleLbl="node1" presStyleIdx="2" presStyleCnt="3">
        <dgm:presLayoutVars>
          <dgm:bulletEnabled val="1"/>
        </dgm:presLayoutVars>
      </dgm:prSet>
      <dgm:spPr/>
    </dgm:pt>
    <dgm:pt modelId="{70D2CFA4-B264-C141-948B-979808AA807F}" type="pres">
      <dgm:prSet presAssocID="{145E92AA-3949-49D9-8154-C18FFA53F5D9}" presName="ThreeConn_1-2" presStyleLbl="fgAccFollowNode1" presStyleIdx="0" presStyleCnt="2">
        <dgm:presLayoutVars>
          <dgm:bulletEnabled val="1"/>
        </dgm:presLayoutVars>
      </dgm:prSet>
      <dgm:spPr/>
    </dgm:pt>
    <dgm:pt modelId="{4374AAF5-EF66-7846-A400-8704963A413E}" type="pres">
      <dgm:prSet presAssocID="{145E92AA-3949-49D9-8154-C18FFA53F5D9}" presName="ThreeConn_2-3" presStyleLbl="fgAccFollowNode1" presStyleIdx="1" presStyleCnt="2">
        <dgm:presLayoutVars>
          <dgm:bulletEnabled val="1"/>
        </dgm:presLayoutVars>
      </dgm:prSet>
      <dgm:spPr/>
    </dgm:pt>
    <dgm:pt modelId="{3A984FD8-06B4-AE4F-9D89-0147A72F4948}" type="pres">
      <dgm:prSet presAssocID="{145E92AA-3949-49D9-8154-C18FFA53F5D9}" presName="ThreeNodes_1_text" presStyleLbl="node1" presStyleIdx="2" presStyleCnt="3">
        <dgm:presLayoutVars>
          <dgm:bulletEnabled val="1"/>
        </dgm:presLayoutVars>
      </dgm:prSet>
      <dgm:spPr/>
    </dgm:pt>
    <dgm:pt modelId="{216A4512-1306-804C-A5DA-988A362AC48D}" type="pres">
      <dgm:prSet presAssocID="{145E92AA-3949-49D9-8154-C18FFA53F5D9}" presName="ThreeNodes_2_text" presStyleLbl="node1" presStyleIdx="2" presStyleCnt="3">
        <dgm:presLayoutVars>
          <dgm:bulletEnabled val="1"/>
        </dgm:presLayoutVars>
      </dgm:prSet>
      <dgm:spPr/>
    </dgm:pt>
    <dgm:pt modelId="{35752B7E-10F1-C34C-9937-966A9CFC8FAE}" type="pres">
      <dgm:prSet presAssocID="{145E92AA-3949-49D9-8154-C18FFA53F5D9}" presName="ThreeNodes_3_text" presStyleLbl="node1" presStyleIdx="2" presStyleCnt="3">
        <dgm:presLayoutVars>
          <dgm:bulletEnabled val="1"/>
        </dgm:presLayoutVars>
      </dgm:prSet>
      <dgm:spPr/>
    </dgm:pt>
  </dgm:ptLst>
  <dgm:cxnLst>
    <dgm:cxn modelId="{E7467801-EED2-F049-868A-EAEF524F0D98}" type="presOf" srcId="{3DEF2279-F2AC-479F-ADCD-3CB9EF3E7AC3}" destId="{35752B7E-10F1-C34C-9937-966A9CFC8FAE}" srcOrd="1" destOrd="0" presId="urn:microsoft.com/office/officeart/2005/8/layout/vProcess5"/>
    <dgm:cxn modelId="{61E2DD09-22F3-694A-86C5-C517853F8BA4}" type="presOf" srcId="{5442237D-3858-4606-9003-57E3023631FB}" destId="{3A984FD8-06B4-AE4F-9D89-0147A72F4948}" srcOrd="1" destOrd="0" presId="urn:microsoft.com/office/officeart/2005/8/layout/vProcess5"/>
    <dgm:cxn modelId="{2AAC5C19-6919-4978-82CA-A03239FA434F}" srcId="{145E92AA-3949-49D9-8154-C18FFA53F5D9}" destId="{5442237D-3858-4606-9003-57E3023631FB}" srcOrd="0" destOrd="0" parTransId="{DB3646FB-CFBB-4EAA-9007-8BDF8C024473}" sibTransId="{4A8EEFEC-5580-4911-B6A8-747305ED04B6}"/>
    <dgm:cxn modelId="{29319126-5FE7-BC4C-B2D5-1212D9DF9D62}" type="presOf" srcId="{F7060801-56F6-491A-B596-E10C5D262141}" destId="{216A4512-1306-804C-A5DA-988A362AC48D}" srcOrd="1" destOrd="0" presId="urn:microsoft.com/office/officeart/2005/8/layout/vProcess5"/>
    <dgm:cxn modelId="{09CE6138-0BB9-8E42-8D3B-7F250F6C8B85}" type="presOf" srcId="{1B7F3749-281A-4E7D-9100-BC5A88681530}" destId="{4374AAF5-EF66-7846-A400-8704963A413E}" srcOrd="0" destOrd="0" presId="urn:microsoft.com/office/officeart/2005/8/layout/vProcess5"/>
    <dgm:cxn modelId="{268B434D-E3AD-4118-AD8F-5CF7DF942C3F}" srcId="{145E92AA-3949-49D9-8154-C18FFA53F5D9}" destId="{3DEF2279-F2AC-479F-ADCD-3CB9EF3E7AC3}" srcOrd="2" destOrd="0" parTransId="{0A78D31B-D596-4AD4-B11F-280E0F3FD340}" sibTransId="{E303BAB2-AF38-4786-864A-398FD122CF4C}"/>
    <dgm:cxn modelId="{AE1B9559-3FEB-304F-837E-CC54A5D7B316}" type="presOf" srcId="{145E92AA-3949-49D9-8154-C18FFA53F5D9}" destId="{84CBE38C-035D-9D4F-A4E6-430E2E91E9A1}" srcOrd="0" destOrd="0" presId="urn:microsoft.com/office/officeart/2005/8/layout/vProcess5"/>
    <dgm:cxn modelId="{345DB567-7AB2-4D68-99FD-D896BF03B808}" srcId="{145E92AA-3949-49D9-8154-C18FFA53F5D9}" destId="{F7060801-56F6-491A-B596-E10C5D262141}" srcOrd="1" destOrd="0" parTransId="{955FAC13-1189-45C1-A8F8-FB6BE76D5CFD}" sibTransId="{1B7F3749-281A-4E7D-9100-BC5A88681530}"/>
    <dgm:cxn modelId="{CED31D83-5206-A14F-8055-FD570FDFE73C}" type="presOf" srcId="{4A8EEFEC-5580-4911-B6A8-747305ED04B6}" destId="{70D2CFA4-B264-C141-948B-979808AA807F}" srcOrd="0" destOrd="0" presId="urn:microsoft.com/office/officeart/2005/8/layout/vProcess5"/>
    <dgm:cxn modelId="{F24FE5B3-ACB9-4848-AEEA-66861BA20D0B}" type="presOf" srcId="{5442237D-3858-4606-9003-57E3023631FB}" destId="{6EDFD895-9476-9542-93BA-40FB4097E4FB}" srcOrd="0" destOrd="0" presId="urn:microsoft.com/office/officeart/2005/8/layout/vProcess5"/>
    <dgm:cxn modelId="{DCCC87B8-5C47-DB4A-8794-3633EE8F7538}" type="presOf" srcId="{F7060801-56F6-491A-B596-E10C5D262141}" destId="{62CBD779-A8CA-B345-B96F-2F21404C6150}" srcOrd="0" destOrd="0" presId="urn:microsoft.com/office/officeart/2005/8/layout/vProcess5"/>
    <dgm:cxn modelId="{3BAA39C0-5EF4-3F46-9640-2A2A428E4A04}" type="presOf" srcId="{3DEF2279-F2AC-479F-ADCD-3CB9EF3E7AC3}" destId="{B38125F3-49CC-9844-8F70-F2309916DB55}" srcOrd="0" destOrd="0" presId="urn:microsoft.com/office/officeart/2005/8/layout/vProcess5"/>
    <dgm:cxn modelId="{3EC5ED5E-0FBC-5348-9BA8-5E4CC37C9881}" type="presParOf" srcId="{84CBE38C-035D-9D4F-A4E6-430E2E91E9A1}" destId="{0CDC1832-1A45-6B41-B5C0-02A99A2FC86F}" srcOrd="0" destOrd="0" presId="urn:microsoft.com/office/officeart/2005/8/layout/vProcess5"/>
    <dgm:cxn modelId="{B104472C-13BE-2C42-BA5D-DDABAC2CEA26}" type="presParOf" srcId="{84CBE38C-035D-9D4F-A4E6-430E2E91E9A1}" destId="{6EDFD895-9476-9542-93BA-40FB4097E4FB}" srcOrd="1" destOrd="0" presId="urn:microsoft.com/office/officeart/2005/8/layout/vProcess5"/>
    <dgm:cxn modelId="{F027A4A3-D086-2842-86C0-BABF523809D3}" type="presParOf" srcId="{84CBE38C-035D-9D4F-A4E6-430E2E91E9A1}" destId="{62CBD779-A8CA-B345-B96F-2F21404C6150}" srcOrd="2" destOrd="0" presId="urn:microsoft.com/office/officeart/2005/8/layout/vProcess5"/>
    <dgm:cxn modelId="{0E981DFE-A5CB-C148-9865-85235116D929}" type="presParOf" srcId="{84CBE38C-035D-9D4F-A4E6-430E2E91E9A1}" destId="{B38125F3-49CC-9844-8F70-F2309916DB55}" srcOrd="3" destOrd="0" presId="urn:microsoft.com/office/officeart/2005/8/layout/vProcess5"/>
    <dgm:cxn modelId="{028F2FCA-6D6F-CB4D-8BF8-99752BFBC6F7}" type="presParOf" srcId="{84CBE38C-035D-9D4F-A4E6-430E2E91E9A1}" destId="{70D2CFA4-B264-C141-948B-979808AA807F}" srcOrd="4" destOrd="0" presId="urn:microsoft.com/office/officeart/2005/8/layout/vProcess5"/>
    <dgm:cxn modelId="{081AE171-EAF9-094B-8DC3-326C70EEA823}" type="presParOf" srcId="{84CBE38C-035D-9D4F-A4E6-430E2E91E9A1}" destId="{4374AAF5-EF66-7846-A400-8704963A413E}" srcOrd="5" destOrd="0" presId="urn:microsoft.com/office/officeart/2005/8/layout/vProcess5"/>
    <dgm:cxn modelId="{B4268C9D-95FB-DC49-AC9A-D299C13617E7}" type="presParOf" srcId="{84CBE38C-035D-9D4F-A4E6-430E2E91E9A1}" destId="{3A984FD8-06B4-AE4F-9D89-0147A72F4948}" srcOrd="6" destOrd="0" presId="urn:microsoft.com/office/officeart/2005/8/layout/vProcess5"/>
    <dgm:cxn modelId="{EB2CC50D-5E1A-8B49-BA88-D93CAC1E8760}" type="presParOf" srcId="{84CBE38C-035D-9D4F-A4E6-430E2E91E9A1}" destId="{216A4512-1306-804C-A5DA-988A362AC48D}" srcOrd="7" destOrd="0" presId="urn:microsoft.com/office/officeart/2005/8/layout/vProcess5"/>
    <dgm:cxn modelId="{6D82E8F8-DE9C-ED45-9E93-8BB6C17EAF6A}" type="presParOf" srcId="{84CBE38C-035D-9D4F-A4E6-430E2E91E9A1}" destId="{35752B7E-10F1-C34C-9937-966A9CFC8FAE}"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27F7C-EC4C-AD46-83C0-9E442AB500FD}">
      <dsp:nvSpPr>
        <dsp:cNvPr id="0" name=""/>
        <dsp:cNvSpPr/>
      </dsp:nvSpPr>
      <dsp:spPr>
        <a:xfrm>
          <a:off x="0" y="2576434"/>
          <a:ext cx="9625383" cy="845643"/>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Which is a transfer of an economic entity which retains its identify (the “economic entity test”)</a:t>
          </a:r>
        </a:p>
      </dsp:txBody>
      <dsp:txXfrm>
        <a:off x="0" y="2576434"/>
        <a:ext cx="9625383" cy="845643"/>
      </dsp:txXfrm>
    </dsp:sp>
    <dsp:sp modelId="{E34AA9A7-5A07-684C-8366-0DA6AF799899}">
      <dsp:nvSpPr>
        <dsp:cNvPr id="0" name=""/>
        <dsp:cNvSpPr/>
      </dsp:nvSpPr>
      <dsp:spPr>
        <a:xfrm rot="10800000">
          <a:off x="0" y="1288519"/>
          <a:ext cx="9625383" cy="1300599"/>
        </a:xfrm>
        <a:prstGeom prst="upArrowCallou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To another person</a:t>
          </a:r>
        </a:p>
      </dsp:txBody>
      <dsp:txXfrm rot="10800000">
        <a:off x="0" y="1288519"/>
        <a:ext cx="9625383" cy="845090"/>
      </dsp:txXfrm>
    </dsp:sp>
    <dsp:sp modelId="{31BF912A-E232-8849-85C4-73198EA02EDD}">
      <dsp:nvSpPr>
        <dsp:cNvPr id="0" name=""/>
        <dsp:cNvSpPr/>
      </dsp:nvSpPr>
      <dsp:spPr>
        <a:xfrm rot="10800000">
          <a:off x="0" y="604"/>
          <a:ext cx="9625383" cy="1300599"/>
        </a:xfrm>
        <a:prstGeom prst="upArrowCallou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A transfer of an undertaking or business (or part)</a:t>
          </a:r>
        </a:p>
      </dsp:txBody>
      <dsp:txXfrm rot="10800000">
        <a:off x="0" y="604"/>
        <a:ext cx="9625383" cy="845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FD895-9476-9542-93BA-40FB4097E4FB}">
      <dsp:nvSpPr>
        <dsp:cNvPr id="0" name=""/>
        <dsp:cNvSpPr/>
      </dsp:nvSpPr>
      <dsp:spPr>
        <a:xfrm>
          <a:off x="0" y="0"/>
          <a:ext cx="8181575" cy="92593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Client (transferor)</a:t>
          </a:r>
        </a:p>
      </dsp:txBody>
      <dsp:txXfrm>
        <a:off x="27120" y="27120"/>
        <a:ext cx="7182415" cy="871698"/>
      </dsp:txXfrm>
    </dsp:sp>
    <dsp:sp modelId="{62CBD779-A8CA-B345-B96F-2F21404C6150}">
      <dsp:nvSpPr>
        <dsp:cNvPr id="0" name=""/>
        <dsp:cNvSpPr/>
      </dsp:nvSpPr>
      <dsp:spPr>
        <a:xfrm>
          <a:off x="721903" y="1080261"/>
          <a:ext cx="8181575" cy="925938"/>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Activities </a:t>
          </a:r>
        </a:p>
      </dsp:txBody>
      <dsp:txXfrm>
        <a:off x="749023" y="1107381"/>
        <a:ext cx="6803571" cy="871698"/>
      </dsp:txXfrm>
    </dsp:sp>
    <dsp:sp modelId="{B38125F3-49CC-9844-8F70-F2309916DB55}">
      <dsp:nvSpPr>
        <dsp:cNvPr id="0" name=""/>
        <dsp:cNvSpPr/>
      </dsp:nvSpPr>
      <dsp:spPr>
        <a:xfrm>
          <a:off x="1443807" y="2160522"/>
          <a:ext cx="8181575" cy="925938"/>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Contractor (transferee)</a:t>
          </a:r>
        </a:p>
      </dsp:txBody>
      <dsp:txXfrm>
        <a:off x="1470927" y="2187642"/>
        <a:ext cx="6803571" cy="871698"/>
      </dsp:txXfrm>
    </dsp:sp>
    <dsp:sp modelId="{70D2CFA4-B264-C141-948B-979808AA807F}">
      <dsp:nvSpPr>
        <dsp:cNvPr id="0" name=""/>
        <dsp:cNvSpPr/>
      </dsp:nvSpPr>
      <dsp:spPr>
        <a:xfrm>
          <a:off x="7579715" y="702169"/>
          <a:ext cx="601859" cy="601859"/>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15133" y="702169"/>
        <a:ext cx="331023" cy="452899"/>
      </dsp:txXfrm>
    </dsp:sp>
    <dsp:sp modelId="{4374AAF5-EF66-7846-A400-8704963A413E}">
      <dsp:nvSpPr>
        <dsp:cNvPr id="0" name=""/>
        <dsp:cNvSpPr/>
      </dsp:nvSpPr>
      <dsp:spPr>
        <a:xfrm>
          <a:off x="8301619" y="1776258"/>
          <a:ext cx="601859" cy="601859"/>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437037" y="1776258"/>
        <a:ext cx="331023" cy="4528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FD895-9476-9542-93BA-40FB4097E4FB}">
      <dsp:nvSpPr>
        <dsp:cNvPr id="0" name=""/>
        <dsp:cNvSpPr/>
      </dsp:nvSpPr>
      <dsp:spPr>
        <a:xfrm>
          <a:off x="0" y="0"/>
          <a:ext cx="8181575" cy="92593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First contractor (transferor)</a:t>
          </a:r>
        </a:p>
      </dsp:txBody>
      <dsp:txXfrm>
        <a:off x="27120" y="27120"/>
        <a:ext cx="7182415" cy="871698"/>
      </dsp:txXfrm>
    </dsp:sp>
    <dsp:sp modelId="{62CBD779-A8CA-B345-B96F-2F21404C6150}">
      <dsp:nvSpPr>
        <dsp:cNvPr id="0" name=""/>
        <dsp:cNvSpPr/>
      </dsp:nvSpPr>
      <dsp:spPr>
        <a:xfrm>
          <a:off x="721903" y="1080261"/>
          <a:ext cx="8181575" cy="925938"/>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Activities </a:t>
          </a:r>
        </a:p>
      </dsp:txBody>
      <dsp:txXfrm>
        <a:off x="749023" y="1107381"/>
        <a:ext cx="6803571" cy="871698"/>
      </dsp:txXfrm>
    </dsp:sp>
    <dsp:sp modelId="{B38125F3-49CC-9844-8F70-F2309916DB55}">
      <dsp:nvSpPr>
        <dsp:cNvPr id="0" name=""/>
        <dsp:cNvSpPr/>
      </dsp:nvSpPr>
      <dsp:spPr>
        <a:xfrm>
          <a:off x="1443807" y="2160522"/>
          <a:ext cx="8181575" cy="925938"/>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Second Contractor (transferee)</a:t>
          </a:r>
        </a:p>
      </dsp:txBody>
      <dsp:txXfrm>
        <a:off x="1470927" y="2187642"/>
        <a:ext cx="6803571" cy="871698"/>
      </dsp:txXfrm>
    </dsp:sp>
    <dsp:sp modelId="{70D2CFA4-B264-C141-948B-979808AA807F}">
      <dsp:nvSpPr>
        <dsp:cNvPr id="0" name=""/>
        <dsp:cNvSpPr/>
      </dsp:nvSpPr>
      <dsp:spPr>
        <a:xfrm>
          <a:off x="7579715" y="702169"/>
          <a:ext cx="601859" cy="601859"/>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15133" y="702169"/>
        <a:ext cx="331023" cy="452899"/>
      </dsp:txXfrm>
    </dsp:sp>
    <dsp:sp modelId="{4374AAF5-EF66-7846-A400-8704963A413E}">
      <dsp:nvSpPr>
        <dsp:cNvPr id="0" name=""/>
        <dsp:cNvSpPr/>
      </dsp:nvSpPr>
      <dsp:spPr>
        <a:xfrm>
          <a:off x="8301619" y="1776258"/>
          <a:ext cx="601859" cy="601859"/>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437037" y="1776258"/>
        <a:ext cx="331023" cy="4528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FD895-9476-9542-93BA-40FB4097E4FB}">
      <dsp:nvSpPr>
        <dsp:cNvPr id="0" name=""/>
        <dsp:cNvSpPr/>
      </dsp:nvSpPr>
      <dsp:spPr>
        <a:xfrm>
          <a:off x="0" y="0"/>
          <a:ext cx="8181575" cy="92593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Contractor (transferor)</a:t>
          </a:r>
        </a:p>
      </dsp:txBody>
      <dsp:txXfrm>
        <a:off x="27120" y="27120"/>
        <a:ext cx="7182415" cy="871698"/>
      </dsp:txXfrm>
    </dsp:sp>
    <dsp:sp modelId="{62CBD779-A8CA-B345-B96F-2F21404C6150}">
      <dsp:nvSpPr>
        <dsp:cNvPr id="0" name=""/>
        <dsp:cNvSpPr/>
      </dsp:nvSpPr>
      <dsp:spPr>
        <a:xfrm>
          <a:off x="721903" y="1080261"/>
          <a:ext cx="8181575" cy="925938"/>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Activities </a:t>
          </a:r>
        </a:p>
      </dsp:txBody>
      <dsp:txXfrm>
        <a:off x="749023" y="1107381"/>
        <a:ext cx="6803571" cy="871698"/>
      </dsp:txXfrm>
    </dsp:sp>
    <dsp:sp modelId="{B38125F3-49CC-9844-8F70-F2309916DB55}">
      <dsp:nvSpPr>
        <dsp:cNvPr id="0" name=""/>
        <dsp:cNvSpPr/>
      </dsp:nvSpPr>
      <dsp:spPr>
        <a:xfrm>
          <a:off x="1443807" y="2160522"/>
          <a:ext cx="8181575" cy="925938"/>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Client (transferee)</a:t>
          </a:r>
        </a:p>
      </dsp:txBody>
      <dsp:txXfrm>
        <a:off x="1470927" y="2187642"/>
        <a:ext cx="6803571" cy="871698"/>
      </dsp:txXfrm>
    </dsp:sp>
    <dsp:sp modelId="{70D2CFA4-B264-C141-948B-979808AA807F}">
      <dsp:nvSpPr>
        <dsp:cNvPr id="0" name=""/>
        <dsp:cNvSpPr/>
      </dsp:nvSpPr>
      <dsp:spPr>
        <a:xfrm>
          <a:off x="7579715" y="702169"/>
          <a:ext cx="601859" cy="601859"/>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715133" y="702169"/>
        <a:ext cx="331023" cy="452899"/>
      </dsp:txXfrm>
    </dsp:sp>
    <dsp:sp modelId="{4374AAF5-EF66-7846-A400-8704963A413E}">
      <dsp:nvSpPr>
        <dsp:cNvPr id="0" name=""/>
        <dsp:cNvSpPr/>
      </dsp:nvSpPr>
      <dsp:spPr>
        <a:xfrm>
          <a:off x="8301619" y="1776258"/>
          <a:ext cx="601859" cy="601859"/>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437037" y="1776258"/>
        <a:ext cx="331023" cy="45289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8A5AA3-34ED-D041-85B2-21D5020CE7B4}" type="datetimeFigureOut">
              <a:rPr lang="en-US" smtClean="0"/>
              <a:t>2/12/25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1CED8-3B7F-F741-9386-7C896F80B4B2}" type="slidenum">
              <a:rPr lang="en-US" smtClean="0"/>
              <a:t>‹#›</a:t>
            </a:fld>
            <a:endParaRPr lang="en-US"/>
          </a:p>
        </p:txBody>
      </p:sp>
    </p:spTree>
    <p:extLst>
      <p:ext uri="{BB962C8B-B14F-4D97-AF65-F5344CB8AC3E}">
        <p14:creationId xmlns:p14="http://schemas.microsoft.com/office/powerpoint/2010/main" val="3304773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1</a:t>
            </a:fld>
            <a:endParaRPr lang="en-US"/>
          </a:p>
        </p:txBody>
      </p:sp>
    </p:spTree>
    <p:extLst>
      <p:ext uri="{BB962C8B-B14F-4D97-AF65-F5344CB8AC3E}">
        <p14:creationId xmlns:p14="http://schemas.microsoft.com/office/powerpoint/2010/main" val="3713692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6</a:t>
            </a:fld>
            <a:endParaRPr lang="en-US"/>
          </a:p>
        </p:txBody>
      </p:sp>
    </p:spTree>
    <p:extLst>
      <p:ext uri="{BB962C8B-B14F-4D97-AF65-F5344CB8AC3E}">
        <p14:creationId xmlns:p14="http://schemas.microsoft.com/office/powerpoint/2010/main" val="2003032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26</a:t>
            </a:fld>
            <a:endParaRPr lang="en-US"/>
          </a:p>
        </p:txBody>
      </p:sp>
    </p:spTree>
    <p:extLst>
      <p:ext uri="{BB962C8B-B14F-4D97-AF65-F5344CB8AC3E}">
        <p14:creationId xmlns:p14="http://schemas.microsoft.com/office/powerpoint/2010/main" val="2730760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FC9B70-A60B-0351-2D7A-D5299F0737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BDE3E5-D976-6D67-159F-6BB85BBC8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47F3D5-8951-9F19-3A16-6A7C6D7575C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B83CE5-E3ED-67EC-C5EB-E04D8F3DAF9C}"/>
              </a:ext>
            </a:extLst>
          </p:cNvPr>
          <p:cNvSpPr>
            <a:spLocks noGrp="1"/>
          </p:cNvSpPr>
          <p:nvPr>
            <p:ph type="sldNum" sz="quarter" idx="5"/>
          </p:nvPr>
        </p:nvSpPr>
        <p:spPr/>
        <p:txBody>
          <a:bodyPr/>
          <a:lstStyle/>
          <a:p>
            <a:fld id="{A8E1CED8-3B7F-F741-9386-7C896F80B4B2}" type="slidenum">
              <a:rPr lang="en-US" smtClean="0"/>
              <a:t>27</a:t>
            </a:fld>
            <a:endParaRPr lang="en-US"/>
          </a:p>
        </p:txBody>
      </p:sp>
    </p:spTree>
    <p:extLst>
      <p:ext uri="{BB962C8B-B14F-4D97-AF65-F5344CB8AC3E}">
        <p14:creationId xmlns:p14="http://schemas.microsoft.com/office/powerpoint/2010/main" val="3209397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CB46F-F28B-4A61-0AE4-3B1A9E405B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41E570-0B47-D229-AC48-A05B326E10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AB0D93-9D28-5D78-2DA2-038FDFED560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842EC2-0717-DBD4-4A41-44D72E4E1EAC}"/>
              </a:ext>
            </a:extLst>
          </p:cNvPr>
          <p:cNvSpPr>
            <a:spLocks noGrp="1"/>
          </p:cNvSpPr>
          <p:nvPr>
            <p:ph type="sldNum" sz="quarter" idx="5"/>
          </p:nvPr>
        </p:nvSpPr>
        <p:spPr/>
        <p:txBody>
          <a:bodyPr/>
          <a:lstStyle/>
          <a:p>
            <a:fld id="{A8E1CED8-3B7F-F741-9386-7C896F80B4B2}" type="slidenum">
              <a:rPr lang="en-US" smtClean="0"/>
              <a:t>28</a:t>
            </a:fld>
            <a:endParaRPr lang="en-US"/>
          </a:p>
        </p:txBody>
      </p:sp>
    </p:spTree>
    <p:extLst>
      <p:ext uri="{BB962C8B-B14F-4D97-AF65-F5344CB8AC3E}">
        <p14:creationId xmlns:p14="http://schemas.microsoft.com/office/powerpoint/2010/main" val="376069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E1CED8-3B7F-F741-9386-7C896F80B4B2}" type="slidenum">
              <a:rPr lang="en-US" smtClean="0"/>
              <a:t>50</a:t>
            </a:fld>
            <a:endParaRPr lang="en-US"/>
          </a:p>
        </p:txBody>
      </p:sp>
    </p:spTree>
    <p:extLst>
      <p:ext uri="{BB962C8B-B14F-4D97-AF65-F5344CB8AC3E}">
        <p14:creationId xmlns:p14="http://schemas.microsoft.com/office/powerpoint/2010/main" val="94952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1CED8-3B7F-F741-9386-7C896F80B4B2}" type="slidenum">
              <a:rPr lang="en-US" smtClean="0"/>
              <a:t>57</a:t>
            </a:fld>
            <a:endParaRPr lang="en-US"/>
          </a:p>
        </p:txBody>
      </p:sp>
    </p:spTree>
    <p:extLst>
      <p:ext uri="{BB962C8B-B14F-4D97-AF65-F5344CB8AC3E}">
        <p14:creationId xmlns:p14="http://schemas.microsoft.com/office/powerpoint/2010/main" val="3037657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2/12/25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2/12/25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2/12/25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F20F-B09E-6B51-312D-A149EBD7429B}"/>
              </a:ext>
            </a:extLst>
          </p:cNvPr>
          <p:cNvSpPr>
            <a:spLocks noGrp="1"/>
          </p:cNvSpPr>
          <p:nvPr>
            <p:ph type="ctrTitle"/>
          </p:nvPr>
        </p:nvSpPr>
        <p:spPr/>
        <p:txBody>
          <a:bodyPr/>
          <a:lstStyle/>
          <a:p>
            <a:r>
              <a:rPr lang="en-US" dirty="0"/>
              <a:t>Advanced Application of Employment Law</a:t>
            </a:r>
            <a:br>
              <a:rPr lang="en-US" dirty="0"/>
            </a:br>
            <a:endParaRPr lang="en-US" dirty="0"/>
          </a:p>
        </p:txBody>
      </p:sp>
      <p:sp>
        <p:nvSpPr>
          <p:cNvPr id="3" name="Subtitle 2">
            <a:extLst>
              <a:ext uri="{FF2B5EF4-FFF2-40B4-BE49-F238E27FC236}">
                <a16:creationId xmlns:a16="http://schemas.microsoft.com/office/drawing/2014/main" id="{4FD89F51-769F-5F95-812C-0283A56732D1}"/>
              </a:ext>
            </a:extLst>
          </p:cNvPr>
          <p:cNvSpPr>
            <a:spLocks noGrp="1"/>
          </p:cNvSpPr>
          <p:nvPr>
            <p:ph type="subTitle" idx="1"/>
          </p:nvPr>
        </p:nvSpPr>
        <p:spPr/>
        <p:txBody>
          <a:bodyPr/>
          <a:lstStyle/>
          <a:p>
            <a:pPr algn="r"/>
            <a:r>
              <a:rPr lang="en-US" b="1" dirty="0"/>
              <a:t>Bethan </a:t>
            </a:r>
            <a:r>
              <a:rPr lang="en-US" b="1" dirty="0" err="1"/>
              <a:t>southcombe</a:t>
            </a:r>
            <a:endParaRPr lang="en-US" b="1" dirty="0"/>
          </a:p>
        </p:txBody>
      </p:sp>
    </p:spTree>
    <p:extLst>
      <p:ext uri="{BB962C8B-B14F-4D97-AF65-F5344CB8AC3E}">
        <p14:creationId xmlns:p14="http://schemas.microsoft.com/office/powerpoint/2010/main" val="1778714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7F977-4F92-9157-3C07-CB774C2D2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26C797-7537-29E8-8B55-34EC1B4B786D}"/>
              </a:ext>
            </a:extLst>
          </p:cNvPr>
          <p:cNvSpPr>
            <a:spLocks noGrp="1"/>
          </p:cNvSpPr>
          <p:nvPr>
            <p:ph type="ctrTitle"/>
          </p:nvPr>
        </p:nvSpPr>
        <p:spPr/>
        <p:txBody>
          <a:bodyPr/>
          <a:lstStyle/>
          <a:p>
            <a:br>
              <a:rPr lang="en-US" sz="3200" dirty="0"/>
            </a:br>
            <a:r>
              <a:rPr lang="en-US" sz="5600" dirty="0"/>
              <a:t>TUPE</a:t>
            </a:r>
            <a:br>
              <a:rPr lang="en-US" sz="3200" dirty="0"/>
            </a:br>
            <a:r>
              <a:rPr lang="en-US" sz="3200" dirty="0"/>
              <a:t>Transfer of Undertaking (Protection of Employment) Regulations 2006</a:t>
            </a:r>
            <a:br>
              <a:rPr lang="en-US" dirty="0"/>
            </a:br>
            <a:r>
              <a:rPr lang="en-US" dirty="0"/>
              <a:t> </a:t>
            </a:r>
          </a:p>
        </p:txBody>
      </p:sp>
      <p:sp>
        <p:nvSpPr>
          <p:cNvPr id="3" name="Subtitle 2">
            <a:extLst>
              <a:ext uri="{FF2B5EF4-FFF2-40B4-BE49-F238E27FC236}">
                <a16:creationId xmlns:a16="http://schemas.microsoft.com/office/drawing/2014/main" id="{97C31CA8-84A2-713C-1832-E346A71CA1B4}"/>
              </a:ext>
            </a:extLst>
          </p:cNvPr>
          <p:cNvSpPr>
            <a:spLocks noGrp="1"/>
          </p:cNvSpPr>
          <p:nvPr>
            <p:ph type="subTitle" idx="1"/>
          </p:nvPr>
        </p:nvSpPr>
        <p:spPr/>
        <p:txBody>
          <a:bodyPr/>
          <a:lstStyle/>
          <a:p>
            <a:r>
              <a:rPr lang="en-US" b="1" dirty="0"/>
              <a:t>4</a:t>
            </a:r>
            <a:r>
              <a:rPr lang="en-US" b="1" baseline="30000" dirty="0"/>
              <a:t>th</a:t>
            </a:r>
            <a:r>
              <a:rPr lang="en-US" b="1" dirty="0"/>
              <a:t> MARCH 2025                                                               Bethan </a:t>
            </a:r>
            <a:r>
              <a:rPr lang="en-US" b="1" dirty="0" err="1"/>
              <a:t>southcombe</a:t>
            </a:r>
            <a:endParaRPr lang="en-US" b="1" dirty="0"/>
          </a:p>
        </p:txBody>
      </p:sp>
    </p:spTree>
    <p:extLst>
      <p:ext uri="{BB962C8B-B14F-4D97-AF65-F5344CB8AC3E}">
        <p14:creationId xmlns:p14="http://schemas.microsoft.com/office/powerpoint/2010/main" val="21674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4EA18-F38E-D3B2-EEEE-5D4889E4E990}"/>
              </a:ext>
            </a:extLst>
          </p:cNvPr>
          <p:cNvSpPr>
            <a:spLocks noGrp="1"/>
          </p:cNvSpPr>
          <p:nvPr>
            <p:ph type="title"/>
          </p:nvPr>
        </p:nvSpPr>
        <p:spPr/>
        <p:txBody>
          <a:bodyPr/>
          <a:lstStyle/>
          <a:p>
            <a:r>
              <a:rPr lang="en-US" dirty="0"/>
              <a:t>What is TUPE?</a:t>
            </a:r>
          </a:p>
        </p:txBody>
      </p:sp>
      <p:sp>
        <p:nvSpPr>
          <p:cNvPr id="3" name="Content Placeholder 2">
            <a:extLst>
              <a:ext uri="{FF2B5EF4-FFF2-40B4-BE49-F238E27FC236}">
                <a16:creationId xmlns:a16="http://schemas.microsoft.com/office/drawing/2014/main" id="{3CB6DD9E-F7B0-062F-4C20-B8CCA12A0A69}"/>
              </a:ext>
            </a:extLst>
          </p:cNvPr>
          <p:cNvSpPr>
            <a:spLocks noGrp="1"/>
          </p:cNvSpPr>
          <p:nvPr>
            <p:ph idx="1"/>
          </p:nvPr>
        </p:nvSpPr>
        <p:spPr>
          <a:xfrm>
            <a:off x="1154954" y="2385391"/>
            <a:ext cx="8825659" cy="3634409"/>
          </a:xfrm>
        </p:spPr>
        <p:txBody>
          <a:bodyPr>
            <a:normAutofit lnSpcReduction="10000"/>
          </a:bodyPr>
          <a:lstStyle/>
          <a:p>
            <a:r>
              <a:rPr lang="en-US" b="1" dirty="0">
                <a:solidFill>
                  <a:srgbClr val="7030A0"/>
                </a:solidFill>
              </a:rPr>
              <a:t>T</a:t>
            </a:r>
            <a:r>
              <a:rPr lang="en-US" dirty="0">
                <a:solidFill>
                  <a:schemeClr val="tx1"/>
                </a:solidFill>
              </a:rPr>
              <a:t>ransfer</a:t>
            </a:r>
            <a:r>
              <a:rPr lang="en-US" dirty="0"/>
              <a:t> of </a:t>
            </a:r>
          </a:p>
          <a:p>
            <a:r>
              <a:rPr lang="en-US" b="1" dirty="0">
                <a:solidFill>
                  <a:srgbClr val="7030A0"/>
                </a:solidFill>
              </a:rPr>
              <a:t>U</a:t>
            </a:r>
            <a:r>
              <a:rPr lang="en-US" dirty="0"/>
              <a:t>ndertakings </a:t>
            </a:r>
          </a:p>
          <a:p>
            <a:r>
              <a:rPr lang="en-US" dirty="0"/>
              <a:t>(</a:t>
            </a:r>
            <a:r>
              <a:rPr lang="en-US" b="1" dirty="0">
                <a:solidFill>
                  <a:srgbClr val="7030A0"/>
                </a:solidFill>
              </a:rPr>
              <a:t>P</a:t>
            </a:r>
            <a:r>
              <a:rPr lang="en-US" dirty="0"/>
              <a:t>rotection of</a:t>
            </a:r>
          </a:p>
          <a:p>
            <a:r>
              <a:rPr lang="en-US" b="1" dirty="0">
                <a:solidFill>
                  <a:srgbClr val="7030A0"/>
                </a:solidFill>
              </a:rPr>
              <a:t>E</a:t>
            </a:r>
            <a:r>
              <a:rPr lang="en-US" dirty="0"/>
              <a:t>mployment)</a:t>
            </a:r>
          </a:p>
          <a:p>
            <a:r>
              <a:rPr lang="en-US" dirty="0"/>
              <a:t>Regulations 2006</a:t>
            </a:r>
          </a:p>
          <a:p>
            <a:endParaRPr lang="en-US" dirty="0"/>
          </a:p>
          <a:p>
            <a:r>
              <a:rPr lang="en-US" dirty="0"/>
              <a:t>Provides critical protections to employees when there is a “relevant transfer” within the meaning of TUPE</a:t>
            </a:r>
          </a:p>
          <a:p>
            <a:pPr lvl="1"/>
            <a:r>
              <a:rPr lang="en-US" dirty="0"/>
              <a:t>TUPE Transfer</a:t>
            </a:r>
          </a:p>
          <a:p>
            <a:pPr lvl="1"/>
            <a:r>
              <a:rPr lang="en-US" dirty="0"/>
              <a:t>Employees have “</a:t>
            </a:r>
            <a:r>
              <a:rPr lang="en-US" dirty="0" err="1"/>
              <a:t>TUPE’d</a:t>
            </a:r>
            <a:r>
              <a:rPr lang="en-US" dirty="0"/>
              <a:t> over”</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04183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EC7BAE-B158-7850-1F7B-CA94930669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DF1E29-F834-0327-FEF6-75398AC7E2BF}"/>
              </a:ext>
            </a:extLst>
          </p:cNvPr>
          <p:cNvSpPr>
            <a:spLocks noGrp="1"/>
          </p:cNvSpPr>
          <p:nvPr>
            <p:ph type="title"/>
          </p:nvPr>
        </p:nvSpPr>
        <p:spPr/>
        <p:txBody>
          <a:bodyPr/>
          <a:lstStyle/>
          <a:p>
            <a:r>
              <a:rPr lang="en-US" dirty="0"/>
              <a:t>When is there a TUPE transfer</a:t>
            </a:r>
          </a:p>
        </p:txBody>
      </p:sp>
      <p:sp>
        <p:nvSpPr>
          <p:cNvPr id="3" name="Content Placeholder 2">
            <a:extLst>
              <a:ext uri="{FF2B5EF4-FFF2-40B4-BE49-F238E27FC236}">
                <a16:creationId xmlns:a16="http://schemas.microsoft.com/office/drawing/2014/main" id="{18B675AA-C3CD-DF65-D386-1DC232FF13A6}"/>
              </a:ext>
            </a:extLst>
          </p:cNvPr>
          <p:cNvSpPr>
            <a:spLocks noGrp="1"/>
          </p:cNvSpPr>
          <p:nvPr>
            <p:ph idx="1"/>
          </p:nvPr>
        </p:nvSpPr>
        <p:spPr/>
        <p:txBody>
          <a:bodyPr>
            <a:normAutofit/>
          </a:bodyPr>
          <a:lstStyle/>
          <a:p>
            <a:r>
              <a:rPr lang="en-US" dirty="0"/>
              <a:t>Two forms of a TUPE transfer:</a:t>
            </a:r>
          </a:p>
          <a:p>
            <a:pPr>
              <a:buFont typeface="+mj-lt"/>
              <a:buAutoNum type="arabicPeriod"/>
            </a:pPr>
            <a:r>
              <a:rPr lang="en-US" dirty="0"/>
              <a:t>A business transfer </a:t>
            </a:r>
          </a:p>
          <a:p>
            <a:pPr>
              <a:buFont typeface="+mj-lt"/>
              <a:buAutoNum type="arabicPeriod"/>
            </a:pPr>
            <a:r>
              <a:rPr lang="en-US" dirty="0"/>
              <a:t>A service provision change</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020129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C9252-985C-5CC8-2EDF-0CF6724017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3DB510-199A-A1DD-A2A9-05A543BE2CDA}"/>
              </a:ext>
            </a:extLst>
          </p:cNvPr>
          <p:cNvSpPr>
            <a:spLocks noGrp="1"/>
          </p:cNvSpPr>
          <p:nvPr>
            <p:ph type="title"/>
          </p:nvPr>
        </p:nvSpPr>
        <p:spPr/>
        <p:txBody>
          <a:bodyPr/>
          <a:lstStyle/>
          <a:p>
            <a:r>
              <a:rPr lang="en-US" dirty="0"/>
              <a:t>A business transfer </a:t>
            </a:r>
          </a:p>
        </p:txBody>
      </p:sp>
      <p:sp>
        <p:nvSpPr>
          <p:cNvPr id="3" name="Content Placeholder 2">
            <a:extLst>
              <a:ext uri="{FF2B5EF4-FFF2-40B4-BE49-F238E27FC236}">
                <a16:creationId xmlns:a16="http://schemas.microsoft.com/office/drawing/2014/main" id="{5FB77B0D-FCF0-E412-0D62-860B00D3B6ED}"/>
              </a:ext>
            </a:extLst>
          </p:cNvPr>
          <p:cNvSpPr>
            <a:spLocks noGrp="1"/>
          </p:cNvSpPr>
          <p:nvPr>
            <p:ph idx="1"/>
          </p:nvPr>
        </p:nvSpPr>
        <p:spPr/>
        <p:txBody>
          <a:bodyPr>
            <a:normAutofit/>
          </a:bodyPr>
          <a:lstStyle/>
          <a:p>
            <a:r>
              <a:rPr lang="en-US" dirty="0"/>
              <a:t>Regulation 3(1)(a) TUPE:</a:t>
            </a:r>
            <a:r>
              <a:rPr lang="en-GB" dirty="0"/>
              <a:t> </a:t>
            </a:r>
            <a:endParaRPr lang="en-GB" b="0" i="0" u="none" strike="noStrike" dirty="0">
              <a:solidFill>
                <a:srgbClr val="1F1F1F"/>
              </a:solidFill>
              <a:effectLst/>
            </a:endParaRPr>
          </a:p>
          <a:p>
            <a:pPr lvl="1" fontAlgn="base"/>
            <a:r>
              <a:rPr lang="en-GB" dirty="0">
                <a:effectLst/>
              </a:rPr>
              <a:t>"A transfer of an undertaking, business or part of an undertaking or business situated immediately before the transfer in the United Kingdom to another person where there is a transfer of an economic entity which retains its identity" </a:t>
            </a:r>
          </a:p>
          <a:p>
            <a:pPr algn="l" fontAlgn="base"/>
            <a:r>
              <a:rPr lang="en-GB" b="0" i="0" u="none" strike="noStrike" dirty="0">
                <a:solidFill>
                  <a:srgbClr val="1F1F1F"/>
                </a:solidFill>
                <a:effectLst/>
              </a:rPr>
              <a:t>This involves four elements:</a:t>
            </a:r>
          </a:p>
          <a:p>
            <a:pPr lvl="1" fontAlgn="base"/>
            <a:r>
              <a:rPr lang="en-GB" b="0" i="0" u="none" strike="noStrike" dirty="0">
                <a:solidFill>
                  <a:srgbClr val="1F1F1F"/>
                </a:solidFill>
                <a:effectLst/>
              </a:rPr>
              <a:t>An economic entity</a:t>
            </a:r>
          </a:p>
          <a:p>
            <a:pPr lvl="1" fontAlgn="base"/>
            <a:r>
              <a:rPr lang="en-GB" b="0" i="0" u="none" strike="noStrike" dirty="0">
                <a:solidFill>
                  <a:srgbClr val="1F1F1F"/>
                </a:solidFill>
                <a:effectLst/>
              </a:rPr>
              <a:t>A transfer of that economic entity</a:t>
            </a:r>
          </a:p>
          <a:p>
            <a:pPr lvl="1" fontAlgn="base"/>
            <a:r>
              <a:rPr lang="en-GB" b="0" i="0" u="none" strike="noStrike" dirty="0">
                <a:solidFill>
                  <a:srgbClr val="1F1F1F"/>
                </a:solidFill>
                <a:effectLst/>
              </a:rPr>
              <a:t>The economic entity retaining its identity following the transfer</a:t>
            </a:r>
          </a:p>
          <a:p>
            <a:pPr lvl="1" fontAlgn="base"/>
            <a:r>
              <a:rPr lang="en-GB" b="0" i="0" u="none" strike="noStrike" dirty="0">
                <a:solidFill>
                  <a:srgbClr val="1F1F1F"/>
                </a:solidFill>
                <a:effectLst/>
              </a:rPr>
              <a:t>The economic entity being situated immediately before the transfer in the United Kingdom</a:t>
            </a:r>
          </a:p>
          <a:p>
            <a:endParaRPr lang="en-US" dirty="0"/>
          </a:p>
        </p:txBody>
      </p:sp>
    </p:spTree>
    <p:extLst>
      <p:ext uri="{BB962C8B-B14F-4D97-AF65-F5344CB8AC3E}">
        <p14:creationId xmlns:p14="http://schemas.microsoft.com/office/powerpoint/2010/main" val="535841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9026AA0-7907-DCBE-2D67-61B07BF90EA0}"/>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736A1407-55F0-C5AD-DB48-20026A0609A8}"/>
              </a:ext>
            </a:extLst>
          </p:cNvPr>
          <p:cNvSpPr>
            <a:spLocks noGrp="1"/>
          </p:cNvSpPr>
          <p:nvPr>
            <p:ph type="title"/>
          </p:nvPr>
        </p:nvSpPr>
        <p:spPr>
          <a:xfrm>
            <a:off x="1154954" y="973668"/>
            <a:ext cx="8761413" cy="706964"/>
          </a:xfrm>
        </p:spPr>
        <p:txBody>
          <a:bodyPr>
            <a:normAutofit/>
          </a:bodyPr>
          <a:lstStyle/>
          <a:p>
            <a:r>
              <a:rPr lang="en-US">
                <a:solidFill>
                  <a:srgbClr val="FFFFFF"/>
                </a:solidFill>
              </a:rPr>
              <a:t>A Business Transfer</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645A2C2F-1329-E56D-42C0-799745BF0CA8}"/>
              </a:ext>
            </a:extLst>
          </p:cNvPr>
          <p:cNvGraphicFramePr>
            <a:graphicFrameLocks noGrp="1"/>
          </p:cNvGraphicFramePr>
          <p:nvPr>
            <p:ph idx="1"/>
            <p:extLst>
              <p:ext uri="{D42A27DB-BD31-4B8C-83A1-F6EECF244321}">
                <p14:modId xmlns:p14="http://schemas.microsoft.com/office/powerpoint/2010/main" val="56291343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742846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9389C3-FABC-D3B8-F295-0637F60223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E41153-98B7-EF66-3CFF-B4FCCFF29609}"/>
              </a:ext>
            </a:extLst>
          </p:cNvPr>
          <p:cNvSpPr>
            <a:spLocks noGrp="1"/>
          </p:cNvSpPr>
          <p:nvPr>
            <p:ph type="title"/>
          </p:nvPr>
        </p:nvSpPr>
        <p:spPr/>
        <p:txBody>
          <a:bodyPr/>
          <a:lstStyle/>
          <a:p>
            <a:r>
              <a:rPr lang="en-US" dirty="0"/>
              <a:t>A Business Transfer </a:t>
            </a:r>
          </a:p>
        </p:txBody>
      </p:sp>
      <p:sp>
        <p:nvSpPr>
          <p:cNvPr id="3" name="Content Placeholder 2">
            <a:extLst>
              <a:ext uri="{FF2B5EF4-FFF2-40B4-BE49-F238E27FC236}">
                <a16:creationId xmlns:a16="http://schemas.microsoft.com/office/drawing/2014/main" id="{21864791-7BFD-6985-6B95-620DE26544F7}"/>
              </a:ext>
            </a:extLst>
          </p:cNvPr>
          <p:cNvSpPr>
            <a:spLocks noGrp="1"/>
          </p:cNvSpPr>
          <p:nvPr>
            <p:ph idx="1"/>
          </p:nvPr>
        </p:nvSpPr>
        <p:spPr/>
        <p:txBody>
          <a:bodyPr>
            <a:normAutofit/>
          </a:bodyPr>
          <a:lstStyle/>
          <a:p>
            <a:r>
              <a:rPr lang="en-US" dirty="0"/>
              <a:t>“</a:t>
            </a:r>
            <a:r>
              <a:rPr lang="en-US" b="1" dirty="0">
                <a:solidFill>
                  <a:srgbClr val="7030A0"/>
                </a:solidFill>
              </a:rPr>
              <a:t>economic entity</a:t>
            </a:r>
            <a:r>
              <a:rPr lang="en-US" dirty="0"/>
              <a:t>” is an </a:t>
            </a:r>
            <a:r>
              <a:rPr lang="en-US" dirty="0" err="1"/>
              <a:t>organised</a:t>
            </a:r>
            <a:r>
              <a:rPr lang="en-US" dirty="0"/>
              <a:t> grouping of resources which has the objective of pursuing an economic activity</a:t>
            </a:r>
          </a:p>
          <a:p>
            <a:r>
              <a:rPr lang="en-US" dirty="0"/>
              <a:t>Will be a TUPE transfer whether or not it is a transfer of a public or private undertaking and whether or not it is operating for gain</a:t>
            </a:r>
          </a:p>
          <a:p>
            <a:r>
              <a:rPr lang="en-US" dirty="0"/>
              <a:t>A transfer may be affected by two or more transactions</a:t>
            </a:r>
          </a:p>
          <a:p>
            <a:r>
              <a:rPr lang="en-US" dirty="0"/>
              <a:t>A transfer may take place even though no property transfers to the transferee e.g. transferee assumes responsibility to continue the activity </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6165830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7F561-DD9A-C26E-C8B2-039E57809D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C3DDF7-4A56-34F8-2691-4BB5D37F9086}"/>
              </a:ext>
            </a:extLst>
          </p:cNvPr>
          <p:cNvSpPr>
            <a:spLocks noGrp="1"/>
          </p:cNvSpPr>
          <p:nvPr>
            <p:ph type="title"/>
          </p:nvPr>
        </p:nvSpPr>
        <p:spPr/>
        <p:txBody>
          <a:bodyPr/>
          <a:lstStyle/>
          <a:p>
            <a:r>
              <a:rPr lang="en-US" dirty="0"/>
              <a:t>A Business Transfer </a:t>
            </a:r>
          </a:p>
        </p:txBody>
      </p:sp>
      <p:sp>
        <p:nvSpPr>
          <p:cNvPr id="3" name="Content Placeholder 2">
            <a:extLst>
              <a:ext uri="{FF2B5EF4-FFF2-40B4-BE49-F238E27FC236}">
                <a16:creationId xmlns:a16="http://schemas.microsoft.com/office/drawing/2014/main" id="{765C4EED-7B0D-072A-05CE-21ACBD7D624D}"/>
              </a:ext>
            </a:extLst>
          </p:cNvPr>
          <p:cNvSpPr>
            <a:spLocks noGrp="1"/>
          </p:cNvSpPr>
          <p:nvPr>
            <p:ph idx="1"/>
          </p:nvPr>
        </p:nvSpPr>
        <p:spPr/>
        <p:txBody>
          <a:bodyPr>
            <a:normAutofit fontScale="92500" lnSpcReduction="10000"/>
          </a:bodyPr>
          <a:lstStyle/>
          <a:p>
            <a:r>
              <a:rPr lang="en-US" dirty="0"/>
              <a:t>Economic entity test is multifactored, and a question of degree.  No one factor is determinative</a:t>
            </a:r>
          </a:p>
          <a:p>
            <a:r>
              <a:rPr lang="en-US" b="1" dirty="0">
                <a:solidFill>
                  <a:srgbClr val="7030A0"/>
                </a:solidFill>
              </a:rPr>
              <a:t>Essential question  </a:t>
            </a:r>
            <a:r>
              <a:rPr lang="en-US" dirty="0"/>
              <a:t>is the business continued by the transferee as a going concern?</a:t>
            </a:r>
          </a:p>
          <a:p>
            <a:r>
              <a:rPr lang="en-US" dirty="0"/>
              <a:t>Factors include:</a:t>
            </a:r>
          </a:p>
          <a:p>
            <a:pPr lvl="1"/>
            <a:r>
              <a:rPr lang="en-US" dirty="0"/>
              <a:t>Are the majority of employees transferred?</a:t>
            </a:r>
          </a:p>
          <a:p>
            <a:pPr lvl="1"/>
            <a:r>
              <a:rPr lang="en-US" dirty="0"/>
              <a:t>Is there a transfer of business assets</a:t>
            </a:r>
          </a:p>
          <a:p>
            <a:pPr lvl="1"/>
            <a:r>
              <a:rPr lang="en-US" dirty="0"/>
              <a:t>Is there a transfer of business goodwill?</a:t>
            </a:r>
          </a:p>
          <a:p>
            <a:pPr lvl="1"/>
            <a:r>
              <a:rPr lang="en-US" dirty="0"/>
              <a:t>Is there a transfer of customers/clients</a:t>
            </a:r>
          </a:p>
          <a:p>
            <a:pPr lvl="1"/>
            <a:r>
              <a:rPr lang="en-US" dirty="0"/>
              <a:t>How similar are the activities pre and post transfer? </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450194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E346D-13D2-CB75-4EE3-37BA57B74A66}"/>
              </a:ext>
            </a:extLst>
          </p:cNvPr>
          <p:cNvSpPr>
            <a:spLocks noGrp="1"/>
          </p:cNvSpPr>
          <p:nvPr>
            <p:ph type="title"/>
          </p:nvPr>
        </p:nvSpPr>
        <p:spPr/>
        <p:txBody>
          <a:bodyPr/>
          <a:lstStyle/>
          <a:p>
            <a:r>
              <a:rPr lang="en-GB" dirty="0"/>
              <a:t>Service Provision Change</a:t>
            </a:r>
          </a:p>
        </p:txBody>
      </p:sp>
      <p:sp>
        <p:nvSpPr>
          <p:cNvPr id="3" name="Content Placeholder 2">
            <a:extLst>
              <a:ext uri="{FF2B5EF4-FFF2-40B4-BE49-F238E27FC236}">
                <a16:creationId xmlns:a16="http://schemas.microsoft.com/office/drawing/2014/main" id="{A2E97F26-5FC1-CA69-BAA7-9190C3C8F7DB}"/>
              </a:ext>
            </a:extLst>
          </p:cNvPr>
          <p:cNvSpPr>
            <a:spLocks noGrp="1"/>
          </p:cNvSpPr>
          <p:nvPr>
            <p:ph idx="1"/>
          </p:nvPr>
        </p:nvSpPr>
        <p:spPr/>
        <p:txBody>
          <a:bodyPr/>
          <a:lstStyle/>
          <a:p>
            <a:r>
              <a:rPr lang="en-GB" sz="2700" dirty="0"/>
              <a:t>Examples of 3 scenarios</a:t>
            </a:r>
          </a:p>
          <a:p>
            <a:endParaRPr lang="en-GB" dirty="0"/>
          </a:p>
        </p:txBody>
      </p:sp>
    </p:spTree>
    <p:extLst>
      <p:ext uri="{BB962C8B-B14F-4D97-AF65-F5344CB8AC3E}">
        <p14:creationId xmlns:p14="http://schemas.microsoft.com/office/powerpoint/2010/main" val="7603421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B73960-E4CB-8806-A422-9E983822E5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A726D7-2060-F378-00F5-4A5B4DD68ED3}"/>
              </a:ext>
            </a:extLst>
          </p:cNvPr>
          <p:cNvSpPr>
            <a:spLocks noGrp="1"/>
          </p:cNvSpPr>
          <p:nvPr>
            <p:ph type="title"/>
          </p:nvPr>
        </p:nvSpPr>
        <p:spPr>
          <a:xfrm>
            <a:off x="1286934" y="1092938"/>
            <a:ext cx="8761413" cy="706964"/>
          </a:xfrm>
        </p:spPr>
        <p:txBody>
          <a:bodyPr>
            <a:normAutofit/>
          </a:bodyPr>
          <a:lstStyle/>
          <a:p>
            <a:pPr>
              <a:lnSpc>
                <a:spcPct val="90000"/>
              </a:lnSpc>
            </a:pPr>
            <a:r>
              <a:rPr lang="en-US" dirty="0">
                <a:solidFill>
                  <a:srgbClr val="EBEBEB"/>
                </a:solidFill>
              </a:rPr>
              <a:t>Initial outsourcing</a:t>
            </a:r>
          </a:p>
        </p:txBody>
      </p:sp>
      <p:graphicFrame>
        <p:nvGraphicFramePr>
          <p:cNvPr id="5" name="Content Placeholder 2">
            <a:extLst>
              <a:ext uri="{FF2B5EF4-FFF2-40B4-BE49-F238E27FC236}">
                <a16:creationId xmlns:a16="http://schemas.microsoft.com/office/drawing/2014/main" id="{A7BFCD98-FCF2-E0EA-8994-A1CBF75549F5}"/>
              </a:ext>
            </a:extLst>
          </p:cNvPr>
          <p:cNvGraphicFramePr>
            <a:graphicFrameLocks noGrp="1"/>
          </p:cNvGraphicFramePr>
          <p:nvPr>
            <p:ph idx="1"/>
            <p:extLst>
              <p:ext uri="{D42A27DB-BD31-4B8C-83A1-F6EECF244321}">
                <p14:modId xmlns:p14="http://schemas.microsoft.com/office/powerpoint/2010/main" val="1467957583"/>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503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E1C07C-B2FD-876A-958B-57F156CB4A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2814E-5C1A-A97B-8F3A-B62A22A5530F}"/>
              </a:ext>
            </a:extLst>
          </p:cNvPr>
          <p:cNvSpPr>
            <a:spLocks noGrp="1"/>
          </p:cNvSpPr>
          <p:nvPr>
            <p:ph type="title"/>
          </p:nvPr>
        </p:nvSpPr>
        <p:spPr>
          <a:xfrm>
            <a:off x="1154954" y="973668"/>
            <a:ext cx="8761413" cy="706964"/>
          </a:xfrm>
        </p:spPr>
        <p:txBody>
          <a:bodyPr>
            <a:normAutofit fontScale="90000"/>
          </a:bodyPr>
          <a:lstStyle/>
          <a:p>
            <a:pPr>
              <a:lnSpc>
                <a:spcPct val="90000"/>
              </a:lnSpc>
            </a:pPr>
            <a:br>
              <a:rPr lang="en-US" sz="2000" dirty="0">
                <a:solidFill>
                  <a:srgbClr val="EBEBEB"/>
                </a:solidFill>
              </a:rPr>
            </a:br>
            <a:r>
              <a:rPr lang="en-US" dirty="0">
                <a:solidFill>
                  <a:srgbClr val="EBEBEB"/>
                </a:solidFill>
              </a:rPr>
              <a:t>Change of contractor</a:t>
            </a:r>
          </a:p>
        </p:txBody>
      </p:sp>
      <p:graphicFrame>
        <p:nvGraphicFramePr>
          <p:cNvPr id="5" name="Content Placeholder 2">
            <a:extLst>
              <a:ext uri="{FF2B5EF4-FFF2-40B4-BE49-F238E27FC236}">
                <a16:creationId xmlns:a16="http://schemas.microsoft.com/office/drawing/2014/main" id="{8BA15258-BB3C-6DE8-22B5-87A552359945}"/>
              </a:ext>
            </a:extLst>
          </p:cNvPr>
          <p:cNvGraphicFramePr>
            <a:graphicFrameLocks noGrp="1"/>
          </p:cNvGraphicFramePr>
          <p:nvPr>
            <p:ph idx="1"/>
            <p:extLst>
              <p:ext uri="{D42A27DB-BD31-4B8C-83A1-F6EECF244321}">
                <p14:modId xmlns:p14="http://schemas.microsoft.com/office/powerpoint/2010/main" val="1017949457"/>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2711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EAAC5E-F2BA-763E-352A-38503CA16F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61AE6D-72EC-A980-FC72-0BE0EF66FC38}"/>
              </a:ext>
            </a:extLst>
          </p:cNvPr>
          <p:cNvSpPr>
            <a:spLocks noGrp="1"/>
          </p:cNvSpPr>
          <p:nvPr>
            <p:ph type="title"/>
          </p:nvPr>
        </p:nvSpPr>
        <p:spPr>
          <a:xfrm>
            <a:off x="1154954" y="973668"/>
            <a:ext cx="8761413" cy="706964"/>
          </a:xfrm>
        </p:spPr>
        <p:txBody>
          <a:bodyPr>
            <a:normAutofit fontScale="90000"/>
          </a:bodyPr>
          <a:lstStyle/>
          <a:p>
            <a:pPr>
              <a:lnSpc>
                <a:spcPct val="90000"/>
              </a:lnSpc>
            </a:pPr>
            <a:br>
              <a:rPr lang="en-US" sz="2000" dirty="0">
                <a:solidFill>
                  <a:srgbClr val="EBEBEB"/>
                </a:solidFill>
              </a:rPr>
            </a:br>
            <a:r>
              <a:rPr lang="en-US" sz="4000" dirty="0">
                <a:solidFill>
                  <a:srgbClr val="EBEBEB"/>
                </a:solidFill>
              </a:rPr>
              <a:t>Return “in house”</a:t>
            </a:r>
          </a:p>
        </p:txBody>
      </p:sp>
      <p:graphicFrame>
        <p:nvGraphicFramePr>
          <p:cNvPr id="5" name="Content Placeholder 2">
            <a:extLst>
              <a:ext uri="{FF2B5EF4-FFF2-40B4-BE49-F238E27FC236}">
                <a16:creationId xmlns:a16="http://schemas.microsoft.com/office/drawing/2014/main" id="{F5AF6BB9-1906-A805-62A3-E11864AC0E80}"/>
              </a:ext>
            </a:extLst>
          </p:cNvPr>
          <p:cNvGraphicFramePr>
            <a:graphicFrameLocks noGrp="1"/>
          </p:cNvGraphicFramePr>
          <p:nvPr>
            <p:ph idx="1"/>
            <p:extLst>
              <p:ext uri="{D42A27DB-BD31-4B8C-83A1-F6EECF244321}">
                <p14:modId xmlns:p14="http://schemas.microsoft.com/office/powerpoint/2010/main" val="3160741347"/>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247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F2CE24-A1C4-8515-C6E7-15465C9198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931E9C-6CB7-3435-3115-565F190B6D81}"/>
              </a:ext>
            </a:extLst>
          </p:cNvPr>
          <p:cNvSpPr>
            <a:spLocks noGrp="1"/>
          </p:cNvSpPr>
          <p:nvPr>
            <p:ph type="title"/>
          </p:nvPr>
        </p:nvSpPr>
        <p:spPr/>
        <p:txBody>
          <a:bodyPr/>
          <a:lstStyle/>
          <a:p>
            <a:r>
              <a:rPr lang="en-US" dirty="0"/>
              <a:t>When is there a TUPE transfer</a:t>
            </a:r>
          </a:p>
        </p:txBody>
      </p:sp>
      <p:sp>
        <p:nvSpPr>
          <p:cNvPr id="3" name="Content Placeholder 2">
            <a:extLst>
              <a:ext uri="{FF2B5EF4-FFF2-40B4-BE49-F238E27FC236}">
                <a16:creationId xmlns:a16="http://schemas.microsoft.com/office/drawing/2014/main" id="{124C23A1-88F1-73C8-FE74-A9D2AB5CC036}"/>
              </a:ext>
            </a:extLst>
          </p:cNvPr>
          <p:cNvSpPr>
            <a:spLocks noGrp="1"/>
          </p:cNvSpPr>
          <p:nvPr>
            <p:ph idx="1"/>
          </p:nvPr>
        </p:nvSpPr>
        <p:spPr/>
        <p:txBody>
          <a:bodyPr>
            <a:normAutofit lnSpcReduction="10000"/>
          </a:bodyPr>
          <a:lstStyle/>
          <a:p>
            <a:r>
              <a:rPr lang="en-US" sz="1800" b="1" kern="100" dirty="0">
                <a:solidFill>
                  <a:srgbClr val="7030A0"/>
                </a:solidFill>
                <a:effectLst/>
                <a:ea typeface="Aptos" panose="020B0004020202020204" pitchFamily="34" charset="0"/>
                <a:cs typeface="Times New Roman" panose="02020603050405020304" pitchFamily="18" charset="0"/>
              </a:rPr>
              <a:t>Service provision change</a:t>
            </a:r>
          </a:p>
          <a:p>
            <a:pPr lvl="1"/>
            <a:r>
              <a:rPr lang="en-US" kern="100" dirty="0">
                <a:solidFill>
                  <a:schemeClr val="tx1"/>
                </a:solidFill>
                <a:ea typeface="Aptos" panose="020B0004020202020204" pitchFamily="34" charset="0"/>
                <a:cs typeface="Times New Roman" panose="02020603050405020304" pitchFamily="18" charset="0"/>
              </a:rPr>
              <a:t>Must also be further conditions satisfied</a:t>
            </a:r>
          </a:p>
          <a:p>
            <a:pPr>
              <a:buFont typeface="+mj-lt"/>
              <a:buAutoNum type="arabicPeriod"/>
            </a:pPr>
            <a:r>
              <a:rPr lang="en-US" sz="1800" kern="100" dirty="0">
                <a:solidFill>
                  <a:schemeClr val="tx1"/>
                </a:solidFill>
                <a:effectLst/>
                <a:ea typeface="Aptos" panose="020B0004020202020204" pitchFamily="34" charset="0"/>
                <a:cs typeface="Times New Roman" panose="02020603050405020304" pitchFamily="18" charset="0"/>
              </a:rPr>
              <a:t>Immediately before the transfer there was</a:t>
            </a:r>
            <a:r>
              <a:rPr lang="en-US" kern="100" dirty="0">
                <a:solidFill>
                  <a:schemeClr val="tx1"/>
                </a:solidFill>
                <a:ea typeface="Aptos" panose="020B0004020202020204" pitchFamily="34" charset="0"/>
                <a:cs typeface="Times New Roman" panose="02020603050405020304" pitchFamily="18" charset="0"/>
              </a:rPr>
              <a:t>:</a:t>
            </a:r>
          </a:p>
          <a:p>
            <a:pPr lvl="1"/>
            <a:r>
              <a:rPr lang="en-US" kern="100" dirty="0">
                <a:solidFill>
                  <a:schemeClr val="tx1"/>
                </a:solidFill>
                <a:effectLst/>
                <a:ea typeface="Aptos" panose="020B0004020202020204" pitchFamily="34" charset="0"/>
                <a:cs typeface="Times New Roman" panose="02020603050405020304" pitchFamily="18" charset="0"/>
              </a:rPr>
              <a:t>An </a:t>
            </a:r>
            <a:r>
              <a:rPr lang="en-US" kern="100" dirty="0" err="1">
                <a:solidFill>
                  <a:srgbClr val="7030A0"/>
                </a:solidFill>
                <a:effectLst/>
                <a:ea typeface="Aptos" panose="020B0004020202020204" pitchFamily="34" charset="0"/>
                <a:cs typeface="Times New Roman" panose="02020603050405020304" pitchFamily="18" charset="0"/>
              </a:rPr>
              <a:t>organised</a:t>
            </a:r>
            <a:r>
              <a:rPr lang="en-US" kern="100" dirty="0">
                <a:solidFill>
                  <a:srgbClr val="7030A0"/>
                </a:solidFill>
                <a:effectLst/>
                <a:ea typeface="Aptos" panose="020B0004020202020204" pitchFamily="34" charset="0"/>
                <a:cs typeface="Times New Roman" panose="02020603050405020304" pitchFamily="18" charset="0"/>
              </a:rPr>
              <a:t> grouping of employees </a:t>
            </a:r>
            <a:r>
              <a:rPr lang="en-US" kern="100" dirty="0">
                <a:solidFill>
                  <a:schemeClr val="tx1"/>
                </a:solidFill>
                <a:effectLst/>
                <a:ea typeface="Aptos" panose="020B0004020202020204" pitchFamily="34" charset="0"/>
                <a:cs typeface="Times New Roman" panose="02020603050405020304" pitchFamily="18" charset="0"/>
              </a:rPr>
              <a:t>which had</a:t>
            </a:r>
            <a:r>
              <a:rPr lang="en-US" kern="100" dirty="0">
                <a:solidFill>
                  <a:schemeClr val="tx1"/>
                </a:solidFill>
                <a:ea typeface="Aptos" panose="020B0004020202020204" pitchFamily="34" charset="0"/>
                <a:cs typeface="Times New Roman" panose="02020603050405020304" pitchFamily="18" charset="0"/>
              </a:rPr>
              <a:t> as its </a:t>
            </a:r>
            <a:r>
              <a:rPr lang="en-US" kern="100" dirty="0">
                <a:solidFill>
                  <a:srgbClr val="7030A0"/>
                </a:solidFill>
                <a:ea typeface="Aptos" panose="020B0004020202020204" pitchFamily="34" charset="0"/>
                <a:cs typeface="Times New Roman" panose="02020603050405020304" pitchFamily="18" charset="0"/>
              </a:rPr>
              <a:t>principal purpose the carrying out of the activities on behalf of the client </a:t>
            </a:r>
          </a:p>
          <a:p>
            <a:pPr lvl="1"/>
            <a:r>
              <a:rPr lang="en-US" kern="100" dirty="0">
                <a:solidFill>
                  <a:schemeClr val="tx1"/>
                </a:solidFill>
                <a:effectLst/>
                <a:ea typeface="Aptos" panose="020B0004020202020204" pitchFamily="34" charset="0"/>
                <a:cs typeface="Times New Roman" panose="02020603050405020304" pitchFamily="18" charset="0"/>
              </a:rPr>
              <a:t>The activities are not intended by the client to be carried out in co</a:t>
            </a:r>
            <a:r>
              <a:rPr lang="en-US" kern="100" dirty="0">
                <a:solidFill>
                  <a:schemeClr val="tx1"/>
                </a:solidFill>
                <a:ea typeface="Aptos" panose="020B0004020202020204" pitchFamily="34" charset="0"/>
                <a:cs typeface="Times New Roman" panose="02020603050405020304" pitchFamily="18" charset="0"/>
              </a:rPr>
              <a:t>nnection with a single specific event or task of short-term duration </a:t>
            </a:r>
          </a:p>
          <a:p>
            <a:pPr lvl="1"/>
            <a:r>
              <a:rPr lang="en-US" kern="100" dirty="0">
                <a:solidFill>
                  <a:schemeClr val="tx1"/>
                </a:solidFill>
                <a:effectLst/>
                <a:ea typeface="Aptos" panose="020B0004020202020204" pitchFamily="34" charset="0"/>
                <a:cs typeface="Times New Roman" panose="02020603050405020304" pitchFamily="18" charset="0"/>
              </a:rPr>
              <a:t>The activities </a:t>
            </a:r>
            <a:r>
              <a:rPr lang="en-US" kern="100" dirty="0">
                <a:solidFill>
                  <a:schemeClr val="tx1"/>
                </a:solidFill>
                <a:ea typeface="Aptos" panose="020B0004020202020204" pitchFamily="34" charset="0"/>
                <a:cs typeface="Times New Roman" panose="02020603050405020304" pitchFamily="18" charset="0"/>
              </a:rPr>
              <a:t>do not consist wholly or mainly of the supply of goods for the client’s use</a:t>
            </a:r>
          </a:p>
          <a:p>
            <a:pPr>
              <a:buFont typeface="+mj-lt"/>
              <a:buAutoNum type="arabicPeriod"/>
            </a:pPr>
            <a:r>
              <a:rPr lang="en-US" sz="1800" kern="100" dirty="0">
                <a:solidFill>
                  <a:schemeClr val="tx1"/>
                </a:solidFill>
                <a:effectLst/>
                <a:ea typeface="Aptos" panose="020B0004020202020204" pitchFamily="34" charset="0"/>
                <a:cs typeface="Times New Roman" panose="02020603050405020304" pitchFamily="18" charset="0"/>
              </a:rPr>
              <a:t>The activates carried on by the transferor are fundamentally the same as the activities carried out by the transferee</a:t>
            </a:r>
            <a:endParaRPr lang="en-US" dirty="0"/>
          </a:p>
          <a:p>
            <a:endParaRPr lang="en-US" dirty="0"/>
          </a:p>
        </p:txBody>
      </p:sp>
    </p:spTree>
    <p:extLst>
      <p:ext uri="{BB962C8B-B14F-4D97-AF65-F5344CB8AC3E}">
        <p14:creationId xmlns:p14="http://schemas.microsoft.com/office/powerpoint/2010/main" val="3278304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AF0C5-7518-D443-4017-E46672B534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BC461C-424A-30BA-1315-F64B324611E8}"/>
              </a:ext>
            </a:extLst>
          </p:cNvPr>
          <p:cNvSpPr>
            <a:spLocks noGrp="1"/>
          </p:cNvSpPr>
          <p:nvPr>
            <p:ph type="title"/>
          </p:nvPr>
        </p:nvSpPr>
        <p:spPr/>
        <p:txBody>
          <a:bodyPr/>
          <a:lstStyle/>
          <a:p>
            <a:r>
              <a:rPr lang="en-US" dirty="0"/>
              <a:t>When is there a TUPE transfer</a:t>
            </a:r>
          </a:p>
        </p:txBody>
      </p:sp>
      <p:sp>
        <p:nvSpPr>
          <p:cNvPr id="3" name="Content Placeholder 2">
            <a:extLst>
              <a:ext uri="{FF2B5EF4-FFF2-40B4-BE49-F238E27FC236}">
                <a16:creationId xmlns:a16="http://schemas.microsoft.com/office/drawing/2014/main" id="{213B8617-0DA9-3ADF-848D-35F9EBBC05C2}"/>
              </a:ext>
            </a:extLst>
          </p:cNvPr>
          <p:cNvSpPr>
            <a:spLocks noGrp="1"/>
          </p:cNvSpPr>
          <p:nvPr>
            <p:ph idx="1"/>
          </p:nvPr>
        </p:nvSpPr>
        <p:spPr/>
        <p:txBody>
          <a:bodyPr>
            <a:normAutofit/>
          </a:bodyPr>
          <a:lstStyle/>
          <a:p>
            <a:r>
              <a:rPr lang="en-US" sz="1800" b="1" kern="100" dirty="0">
                <a:solidFill>
                  <a:srgbClr val="7030A0"/>
                </a:solidFill>
                <a:effectLst/>
                <a:ea typeface="Aptos" panose="020B0004020202020204" pitchFamily="34" charset="0"/>
                <a:cs typeface="Times New Roman" panose="02020603050405020304" pitchFamily="18" charset="0"/>
              </a:rPr>
              <a:t>Share sales </a:t>
            </a:r>
          </a:p>
          <a:p>
            <a:pPr lvl="1"/>
            <a:r>
              <a:rPr lang="en-US" sz="1800" kern="100" dirty="0">
                <a:solidFill>
                  <a:schemeClr val="tx1"/>
                </a:solidFill>
                <a:ea typeface="Aptos" panose="020B0004020202020204" pitchFamily="34" charset="0"/>
                <a:cs typeface="Times New Roman" panose="02020603050405020304" pitchFamily="18" charset="0"/>
              </a:rPr>
              <a:t>T</a:t>
            </a:r>
            <a:r>
              <a:rPr lang="en-GB" sz="1800" dirty="0">
                <a:solidFill>
                  <a:srgbClr val="000000"/>
                </a:solidFill>
                <a:effectLst/>
              </a:rPr>
              <a:t>UPE does not apply to a transfer of shares in a business per se</a:t>
            </a:r>
          </a:p>
          <a:p>
            <a:pPr lvl="1"/>
            <a:r>
              <a:rPr lang="en-GB" dirty="0">
                <a:solidFill>
                  <a:srgbClr val="000000"/>
                </a:solidFill>
                <a:effectLst/>
              </a:rPr>
              <a:t>Employees in a share sale remain employed by the target company</a:t>
            </a:r>
          </a:p>
          <a:p>
            <a:pPr lvl="1"/>
            <a:r>
              <a:rPr lang="en-GB" b="1" dirty="0">
                <a:solidFill>
                  <a:srgbClr val="7030A0"/>
                </a:solidFill>
                <a:effectLst/>
              </a:rPr>
              <a:t>BUT</a:t>
            </a:r>
            <a:r>
              <a:rPr lang="en-GB" dirty="0">
                <a:solidFill>
                  <a:srgbClr val="000000"/>
                </a:solidFill>
                <a:effectLst/>
              </a:rPr>
              <a:t>: it does apply to a business transfer carried out as a precursor to a share sale or a transfer of the business or part of the business to the holding company following a share transfer</a:t>
            </a:r>
          </a:p>
          <a:p>
            <a:pPr lvl="1"/>
            <a:r>
              <a:rPr lang="en-GB" dirty="0">
                <a:solidFill>
                  <a:srgbClr val="000000"/>
                </a:solidFill>
                <a:effectLst/>
              </a:rPr>
              <a:t>TUPE potentially triggered by centralisation of management and control to the purchaser of shares in a company and its operations are effectively absorbed into the purchaser company</a:t>
            </a:r>
          </a:p>
          <a:p>
            <a:pPr>
              <a:buFont typeface="+mj-lt"/>
              <a:buAutoNum type="arabicPeriod"/>
            </a:pPr>
            <a:endParaRPr lang="en-US" dirty="0"/>
          </a:p>
          <a:p>
            <a:endParaRPr lang="en-US" dirty="0"/>
          </a:p>
        </p:txBody>
      </p:sp>
    </p:spTree>
    <p:extLst>
      <p:ext uri="{BB962C8B-B14F-4D97-AF65-F5344CB8AC3E}">
        <p14:creationId xmlns:p14="http://schemas.microsoft.com/office/powerpoint/2010/main" val="2990078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65FBF-E913-7861-90C8-5110DD9AC6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2FA523-237D-DD86-D45E-D711993C85BA}"/>
              </a:ext>
            </a:extLst>
          </p:cNvPr>
          <p:cNvSpPr>
            <a:spLocks noGrp="1"/>
          </p:cNvSpPr>
          <p:nvPr>
            <p:ph type="title"/>
          </p:nvPr>
        </p:nvSpPr>
        <p:spPr>
          <a:xfrm>
            <a:off x="1219200" y="986920"/>
            <a:ext cx="8761413" cy="706964"/>
          </a:xfrm>
        </p:spPr>
        <p:txBody>
          <a:bodyPr/>
          <a:lstStyle/>
          <a:p>
            <a:r>
              <a:rPr lang="en-US" dirty="0"/>
              <a:t>Which employees transfer</a:t>
            </a:r>
          </a:p>
        </p:txBody>
      </p:sp>
      <p:sp>
        <p:nvSpPr>
          <p:cNvPr id="3" name="Content Placeholder 2">
            <a:extLst>
              <a:ext uri="{FF2B5EF4-FFF2-40B4-BE49-F238E27FC236}">
                <a16:creationId xmlns:a16="http://schemas.microsoft.com/office/drawing/2014/main" id="{D537572B-87B6-E6C0-53C3-53B4E96C6CA3}"/>
              </a:ext>
            </a:extLst>
          </p:cNvPr>
          <p:cNvSpPr>
            <a:spLocks noGrp="1"/>
          </p:cNvSpPr>
          <p:nvPr>
            <p:ph idx="1"/>
          </p:nvPr>
        </p:nvSpPr>
        <p:spPr/>
        <p:txBody>
          <a:bodyPr>
            <a:normAutofit fontScale="47500" lnSpcReduction="20000"/>
          </a:bodyPr>
          <a:lstStyle/>
          <a:p>
            <a:r>
              <a:rPr lang="en-GB" sz="2900" dirty="0">
                <a:solidFill>
                  <a:srgbClr val="000000"/>
                </a:solidFill>
                <a:effectLst/>
              </a:rPr>
              <a:t>Key protection of TUPE:</a:t>
            </a:r>
          </a:p>
          <a:p>
            <a:pPr>
              <a:spcAft>
                <a:spcPts val="750"/>
              </a:spcAft>
            </a:pPr>
            <a:r>
              <a:rPr lang="en-GB" sz="2900" dirty="0">
                <a:solidFill>
                  <a:srgbClr val="000000"/>
                </a:solidFill>
                <a:effectLst/>
              </a:rPr>
              <a:t>“</a:t>
            </a:r>
            <a:r>
              <a:rPr lang="en-GB" sz="2900" i="1" dirty="0">
                <a:solidFill>
                  <a:srgbClr val="000000"/>
                </a:solidFill>
                <a:effectLst/>
              </a:rPr>
              <a:t>a [TUPE] transfer shall not operate so as to terminate the contract of employment of any person employed by the transferor and </a:t>
            </a:r>
            <a:r>
              <a:rPr lang="en-GB" sz="2900" b="1" i="1" u="sng" dirty="0">
                <a:solidFill>
                  <a:srgbClr val="7030A0"/>
                </a:solidFill>
                <a:effectLst/>
              </a:rPr>
              <a:t>assigned to the organised grouping of resources or employees that is subject to the relevant transfer…but any such contract shall have effect after the transfer as if originally made between the person so employed and the transferee”</a:t>
            </a:r>
            <a:endParaRPr lang="en-GB" sz="2900" dirty="0">
              <a:solidFill>
                <a:srgbClr val="7030A0"/>
              </a:solidFill>
              <a:effectLst/>
            </a:endParaRPr>
          </a:p>
          <a:p>
            <a:pPr>
              <a:spcAft>
                <a:spcPts val="750"/>
              </a:spcAft>
            </a:pPr>
            <a:r>
              <a:rPr lang="en-GB" sz="2900" b="1" dirty="0">
                <a:solidFill>
                  <a:srgbClr val="7030A0"/>
                </a:solidFill>
                <a:effectLst/>
              </a:rPr>
              <a:t>= Automatic transfer principle</a:t>
            </a:r>
            <a:endParaRPr lang="en-GB" sz="2900" dirty="0">
              <a:solidFill>
                <a:srgbClr val="7030A0"/>
              </a:solidFill>
              <a:effectLst/>
            </a:endParaRPr>
          </a:p>
          <a:p>
            <a:pPr>
              <a:spcAft>
                <a:spcPts val="750"/>
              </a:spcAft>
            </a:pPr>
            <a:r>
              <a:rPr lang="en-GB" sz="2900" b="1" dirty="0">
                <a:solidFill>
                  <a:srgbClr val="7030A0"/>
                </a:solidFill>
                <a:effectLst/>
              </a:rPr>
              <a:t>Test of assignment – employees must be assigned immediately before the transfer to be transferred</a:t>
            </a:r>
            <a:endParaRPr lang="en-GB" sz="2900" dirty="0">
              <a:solidFill>
                <a:srgbClr val="7030A0"/>
              </a:solidFill>
              <a:effectLst/>
            </a:endParaRPr>
          </a:p>
          <a:p>
            <a:pPr>
              <a:spcAft>
                <a:spcPts val="750"/>
              </a:spcAft>
            </a:pPr>
            <a:r>
              <a:rPr lang="en-GB" sz="2900" dirty="0">
                <a:solidFill>
                  <a:srgbClr val="000000"/>
                </a:solidFill>
                <a:effectLst/>
              </a:rPr>
              <a:t>Q of degree – their duties are essentially dedicated to the activities or business which are transferring immediately before the transfer</a:t>
            </a:r>
          </a:p>
          <a:p>
            <a:pPr>
              <a:spcAft>
                <a:spcPts val="750"/>
              </a:spcAft>
            </a:pPr>
            <a:r>
              <a:rPr lang="en-GB" sz="2900" dirty="0">
                <a:solidFill>
                  <a:srgbClr val="000000"/>
                </a:solidFill>
                <a:effectLst/>
              </a:rPr>
              <a:t>Factors: proportion of working time, job description, contractual duties</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263096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4F368-CF6A-B1CB-5CE2-86A6B199BD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4DB69E-9EFD-1FBF-587D-236901259FA1}"/>
              </a:ext>
            </a:extLst>
          </p:cNvPr>
          <p:cNvSpPr>
            <a:spLocks noGrp="1"/>
          </p:cNvSpPr>
          <p:nvPr>
            <p:ph type="title"/>
          </p:nvPr>
        </p:nvSpPr>
        <p:spPr/>
        <p:txBody>
          <a:bodyPr/>
          <a:lstStyle/>
          <a:p>
            <a:r>
              <a:rPr lang="en-US" dirty="0"/>
              <a:t>Which employees transfer</a:t>
            </a:r>
          </a:p>
        </p:txBody>
      </p:sp>
      <p:sp>
        <p:nvSpPr>
          <p:cNvPr id="3" name="Content Placeholder 2">
            <a:extLst>
              <a:ext uri="{FF2B5EF4-FFF2-40B4-BE49-F238E27FC236}">
                <a16:creationId xmlns:a16="http://schemas.microsoft.com/office/drawing/2014/main" id="{5734B4DD-10B2-A6A5-272C-35E0DF113E77}"/>
              </a:ext>
            </a:extLst>
          </p:cNvPr>
          <p:cNvSpPr>
            <a:spLocks noGrp="1"/>
          </p:cNvSpPr>
          <p:nvPr>
            <p:ph idx="1"/>
          </p:nvPr>
        </p:nvSpPr>
        <p:spPr>
          <a:xfrm>
            <a:off x="1154954" y="2279374"/>
            <a:ext cx="8825659" cy="3740426"/>
          </a:xfrm>
        </p:spPr>
        <p:txBody>
          <a:bodyPr>
            <a:normAutofit fontScale="25000" lnSpcReduction="20000"/>
          </a:bodyPr>
          <a:lstStyle/>
          <a:p>
            <a:r>
              <a:rPr lang="en-GB" sz="6000" b="1" dirty="0">
                <a:solidFill>
                  <a:srgbClr val="7030A0"/>
                </a:solidFill>
                <a:effectLst/>
              </a:rPr>
              <a:t>Factors determining assignment:</a:t>
            </a:r>
          </a:p>
          <a:p>
            <a:pPr lvl="1"/>
            <a:r>
              <a:rPr lang="en-GB" sz="5800" dirty="0">
                <a:solidFill>
                  <a:srgbClr val="000000"/>
                </a:solidFill>
                <a:effectLst/>
              </a:rPr>
              <a:t>No single determinative factor</a:t>
            </a:r>
          </a:p>
          <a:p>
            <a:r>
              <a:rPr lang="en-GB" sz="6000" b="1" dirty="0">
                <a:solidFill>
                  <a:srgbClr val="7030A0"/>
                </a:solidFill>
                <a:effectLst/>
              </a:rPr>
              <a:t>Percentage of time spent: high percentage (i.e. above 50%) relevant, but not determinative</a:t>
            </a:r>
          </a:p>
          <a:p>
            <a:pPr lvl="1"/>
            <a:r>
              <a:rPr lang="en-GB" sz="5800" dirty="0" err="1">
                <a:solidFill>
                  <a:srgbClr val="000000"/>
                </a:solidFill>
                <a:effectLst/>
              </a:rPr>
              <a:t>e.g</a:t>
            </a:r>
            <a:r>
              <a:rPr lang="en-GB" sz="5800" dirty="0">
                <a:solidFill>
                  <a:srgbClr val="000000"/>
                </a:solidFill>
                <a:effectLst/>
              </a:rPr>
              <a:t> cleaner required to service several client offices, and in practice works 80% of their time at a specific office = not assigned, as the cleaner is not dedicated to work for any one specific client</a:t>
            </a:r>
          </a:p>
          <a:p>
            <a:r>
              <a:rPr lang="en-GB" sz="6000" b="1" dirty="0">
                <a:solidFill>
                  <a:srgbClr val="7030A0"/>
                </a:solidFill>
                <a:effectLst/>
              </a:rPr>
              <a:t>Temporary assignment</a:t>
            </a:r>
            <a:r>
              <a:rPr lang="en-GB" sz="6000" b="1" dirty="0">
                <a:solidFill>
                  <a:srgbClr val="000000"/>
                </a:solidFill>
                <a:effectLst/>
              </a:rPr>
              <a:t>: </a:t>
            </a:r>
            <a:r>
              <a:rPr lang="en-GB" sz="6000" dirty="0">
                <a:solidFill>
                  <a:srgbClr val="000000"/>
                </a:solidFill>
                <a:effectLst/>
              </a:rPr>
              <a:t>not sufficiently assigned to transfer.  “Temporary” is a question of degree</a:t>
            </a:r>
          </a:p>
          <a:p>
            <a:pPr lvl="1"/>
            <a:r>
              <a:rPr lang="en-GB" sz="5800" dirty="0">
                <a:solidFill>
                  <a:srgbClr val="000000"/>
                </a:solidFill>
                <a:effectLst/>
              </a:rPr>
              <a:t>e.g. student nurse temporarily posted to another hospital for training = not assigned to that hospital (not part of the “human stock” of that hospital)</a:t>
            </a:r>
          </a:p>
          <a:p>
            <a:r>
              <a:rPr lang="en-GB" sz="6000" dirty="0">
                <a:solidFill>
                  <a:srgbClr val="000000"/>
                </a:solidFill>
                <a:effectLst/>
              </a:rPr>
              <a:t>Would cover secondees, short-term relocations etc</a:t>
            </a:r>
          </a:p>
          <a:p>
            <a:r>
              <a:rPr lang="en-GB" sz="6000" dirty="0">
                <a:solidFill>
                  <a:srgbClr val="000000"/>
                </a:solidFill>
                <a:effectLst/>
              </a:rPr>
              <a:t>Employees absent due to long-term sickness or temporary lay off will transfer; employees permanently incapacitated with no prospect of returning to work do not transfer</a:t>
            </a:r>
          </a:p>
          <a:p>
            <a:pPr marL="0" indent="0">
              <a:buNone/>
            </a:pPr>
            <a:endParaRPr lang="en-US" sz="6000" dirty="0"/>
          </a:p>
          <a:p>
            <a:endParaRPr lang="en-US" dirty="0"/>
          </a:p>
        </p:txBody>
      </p:sp>
    </p:spTree>
    <p:extLst>
      <p:ext uri="{BB962C8B-B14F-4D97-AF65-F5344CB8AC3E}">
        <p14:creationId xmlns:p14="http://schemas.microsoft.com/office/powerpoint/2010/main" val="1306498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46F00-86AA-3A66-4551-9CB605BB7E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95EADB-A6BD-E1C7-43A7-A953DE66A6D3}"/>
              </a:ext>
            </a:extLst>
          </p:cNvPr>
          <p:cNvSpPr>
            <a:spLocks noGrp="1"/>
          </p:cNvSpPr>
          <p:nvPr>
            <p:ph type="title"/>
          </p:nvPr>
        </p:nvSpPr>
        <p:spPr/>
        <p:txBody>
          <a:bodyPr/>
          <a:lstStyle/>
          <a:p>
            <a:r>
              <a:rPr lang="en-US" dirty="0"/>
              <a:t>Which employees transfer </a:t>
            </a:r>
          </a:p>
        </p:txBody>
      </p:sp>
      <p:sp>
        <p:nvSpPr>
          <p:cNvPr id="3" name="Content Placeholder 2">
            <a:extLst>
              <a:ext uri="{FF2B5EF4-FFF2-40B4-BE49-F238E27FC236}">
                <a16:creationId xmlns:a16="http://schemas.microsoft.com/office/drawing/2014/main" id="{1EBA5F77-AAD8-C74D-4945-D3CBFA3BDF69}"/>
              </a:ext>
            </a:extLst>
          </p:cNvPr>
          <p:cNvSpPr>
            <a:spLocks noGrp="1"/>
          </p:cNvSpPr>
          <p:nvPr>
            <p:ph idx="1"/>
          </p:nvPr>
        </p:nvSpPr>
        <p:spPr/>
        <p:txBody>
          <a:bodyPr>
            <a:normAutofit/>
          </a:bodyPr>
          <a:lstStyle/>
          <a:p>
            <a:r>
              <a:rPr lang="en-GB" b="1" dirty="0">
                <a:solidFill>
                  <a:srgbClr val="7030A0"/>
                </a:solidFill>
                <a:effectLst/>
              </a:rPr>
              <a:t>TUPE only transfers “employees” of the transferor</a:t>
            </a:r>
          </a:p>
          <a:p>
            <a:r>
              <a:rPr lang="en-GB" b="1" dirty="0">
                <a:solidFill>
                  <a:srgbClr val="7030A0"/>
                </a:solidFill>
                <a:effectLst/>
              </a:rPr>
              <a:t>“Employee” defined under TUPE: </a:t>
            </a:r>
            <a:r>
              <a:rPr lang="en-GB" dirty="0">
                <a:solidFill>
                  <a:srgbClr val="000000"/>
                </a:solidFill>
                <a:effectLst/>
              </a:rPr>
              <a:t>works under a contract of employment, apprenticeship </a:t>
            </a:r>
            <a:r>
              <a:rPr lang="en-GB" dirty="0">
                <a:solidFill>
                  <a:srgbClr val="7030A0"/>
                </a:solidFill>
                <a:effectLst/>
              </a:rPr>
              <a:t>“</a:t>
            </a:r>
            <a:r>
              <a:rPr lang="en-GB" b="1" dirty="0">
                <a:solidFill>
                  <a:srgbClr val="7030A0"/>
                </a:solidFill>
                <a:effectLst/>
              </a:rPr>
              <a:t>or otherwise</a:t>
            </a:r>
            <a:r>
              <a:rPr lang="en-GB" dirty="0">
                <a:solidFill>
                  <a:srgbClr val="7030A0"/>
                </a:solidFill>
                <a:effectLst/>
              </a:rPr>
              <a:t>” </a:t>
            </a:r>
            <a:r>
              <a:rPr lang="en-GB" dirty="0">
                <a:solidFill>
                  <a:srgbClr val="000000"/>
                </a:solidFill>
                <a:effectLst/>
              </a:rPr>
              <a:t>with the transferor</a:t>
            </a:r>
          </a:p>
          <a:p>
            <a:r>
              <a:rPr lang="en-GB" dirty="0">
                <a:solidFill>
                  <a:srgbClr val="000000"/>
                </a:solidFill>
                <a:effectLst/>
              </a:rPr>
              <a:t>Excludes contractors/self-employed persons engaged by the transferor</a:t>
            </a:r>
          </a:p>
          <a:p>
            <a:r>
              <a:rPr lang="en-GB" dirty="0">
                <a:solidFill>
                  <a:srgbClr val="000000"/>
                </a:solidFill>
                <a:effectLst/>
              </a:rPr>
              <a:t>Potentially applies to “workers” (i.e. do not have an employment contract, but are not in business on their own account)</a:t>
            </a:r>
          </a:p>
          <a:p>
            <a:r>
              <a:rPr lang="en-GB" b="1" dirty="0">
                <a:solidFill>
                  <a:srgbClr val="7030A0"/>
                </a:solidFill>
                <a:effectLst/>
              </a:rPr>
              <a:t>Would exclude agency/temp workers, if they usually do not have a direct contract with the transferor using their services, and only have a contract with the agency</a:t>
            </a:r>
            <a:endParaRPr lang="en-GB" dirty="0">
              <a:solidFill>
                <a:srgbClr val="7030A0"/>
              </a:solidFill>
              <a:effectLst/>
            </a:endParaRP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200441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8678A-D9A8-4CBE-5A65-8E69713484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92009E-31AF-FAD9-7894-C955E00D4112}"/>
              </a:ext>
            </a:extLst>
          </p:cNvPr>
          <p:cNvSpPr>
            <a:spLocks noGrp="1"/>
          </p:cNvSpPr>
          <p:nvPr>
            <p:ph type="title"/>
          </p:nvPr>
        </p:nvSpPr>
        <p:spPr/>
        <p:txBody>
          <a:bodyPr/>
          <a:lstStyle/>
          <a:p>
            <a:r>
              <a:rPr lang="en-US" dirty="0"/>
              <a:t>Which employees transfer</a:t>
            </a:r>
          </a:p>
        </p:txBody>
      </p:sp>
      <p:sp>
        <p:nvSpPr>
          <p:cNvPr id="3" name="Content Placeholder 2">
            <a:extLst>
              <a:ext uri="{FF2B5EF4-FFF2-40B4-BE49-F238E27FC236}">
                <a16:creationId xmlns:a16="http://schemas.microsoft.com/office/drawing/2014/main" id="{841CE977-C54C-3213-BA38-CD43D26584F4}"/>
              </a:ext>
            </a:extLst>
          </p:cNvPr>
          <p:cNvSpPr>
            <a:spLocks noGrp="1"/>
          </p:cNvSpPr>
          <p:nvPr>
            <p:ph idx="1"/>
          </p:nvPr>
        </p:nvSpPr>
        <p:spPr/>
        <p:txBody>
          <a:bodyPr>
            <a:normAutofit fontScale="55000" lnSpcReduction="20000"/>
          </a:bodyPr>
          <a:lstStyle/>
          <a:p>
            <a:r>
              <a:rPr lang="en-US" sz="2600" dirty="0">
                <a:solidFill>
                  <a:srgbClr val="000000"/>
                </a:solidFill>
                <a:effectLst/>
              </a:rPr>
              <a:t>T</a:t>
            </a:r>
            <a:r>
              <a:rPr lang="en-GB" sz="2600" dirty="0">
                <a:solidFill>
                  <a:srgbClr val="000000"/>
                </a:solidFill>
                <a:effectLst/>
              </a:rPr>
              <a:t>UPE only transfers employees assigned “immediately before the transfer”</a:t>
            </a:r>
          </a:p>
          <a:p>
            <a:pPr lvl="1"/>
            <a:r>
              <a:rPr lang="en-GB" sz="2600" dirty="0">
                <a:solidFill>
                  <a:srgbClr val="000000"/>
                </a:solidFill>
                <a:effectLst/>
              </a:rPr>
              <a:t>i.e. at the moment of the transfer</a:t>
            </a:r>
          </a:p>
          <a:p>
            <a:pPr lvl="1"/>
            <a:r>
              <a:rPr lang="en-GB" sz="2600" dirty="0">
                <a:solidFill>
                  <a:srgbClr val="000000"/>
                </a:solidFill>
                <a:effectLst/>
              </a:rPr>
              <a:t>If employment ends before this moment, they are not employed immediately before = not transferred</a:t>
            </a:r>
          </a:p>
          <a:p>
            <a:pPr>
              <a:spcAft>
                <a:spcPts val="750"/>
              </a:spcAft>
            </a:pPr>
            <a:r>
              <a:rPr lang="en-GB" sz="2600" dirty="0">
                <a:solidFill>
                  <a:srgbClr val="000000"/>
                </a:solidFill>
                <a:effectLst/>
              </a:rPr>
              <a:t>BUT – key exception</a:t>
            </a:r>
          </a:p>
          <a:p>
            <a:pPr lvl="1">
              <a:spcAft>
                <a:spcPts val="750"/>
              </a:spcAft>
            </a:pPr>
            <a:r>
              <a:rPr lang="en-GB" sz="2600" dirty="0">
                <a:solidFill>
                  <a:srgbClr val="000000"/>
                </a:solidFill>
                <a:effectLst/>
              </a:rPr>
              <a:t>If an employee is dismissed BEFORE the transfer for a reason connected to the transfer, </a:t>
            </a:r>
            <a:r>
              <a:rPr lang="en-GB" sz="2600" dirty="0">
                <a:solidFill>
                  <a:srgbClr val="000000"/>
                </a:solidFill>
              </a:rPr>
              <a:t>a</a:t>
            </a:r>
            <a:r>
              <a:rPr lang="en-GB" sz="2600" dirty="0">
                <a:solidFill>
                  <a:srgbClr val="000000"/>
                </a:solidFill>
                <a:effectLst/>
              </a:rPr>
              <a:t>ny outstanding liability for their employment and dismissal transfers to the transferee (see later)</a:t>
            </a:r>
          </a:p>
          <a:p>
            <a:pPr lvl="1">
              <a:spcAft>
                <a:spcPts val="750"/>
              </a:spcAft>
            </a:pPr>
            <a:r>
              <a:rPr lang="en-GB" sz="2600" dirty="0">
                <a:solidFill>
                  <a:srgbClr val="000000"/>
                </a:solidFill>
                <a:effectLst/>
              </a:rPr>
              <a:t>e.g. Company A dismisses its highly paid employee a day before the transfer in order to increase the business purchase price paid by Company B = </a:t>
            </a:r>
            <a:r>
              <a:rPr lang="en-GB" sz="2600" dirty="0">
                <a:solidFill>
                  <a:srgbClr val="7030A0"/>
                </a:solidFill>
                <a:effectLst/>
              </a:rPr>
              <a:t>automatic unfair dismissal, </a:t>
            </a:r>
            <a:r>
              <a:rPr lang="en-GB" sz="2600" dirty="0">
                <a:solidFill>
                  <a:srgbClr val="000000"/>
                </a:solidFill>
                <a:effectLst/>
              </a:rPr>
              <a:t>and liability for his dismissal any other liabilities for his employment transfers to Company B </a:t>
            </a:r>
          </a:p>
          <a:p>
            <a:pPr lvl="1">
              <a:spcAft>
                <a:spcPts val="750"/>
              </a:spcAft>
            </a:pPr>
            <a:r>
              <a:rPr lang="en-GB" sz="2600" dirty="0">
                <a:solidFill>
                  <a:srgbClr val="000000"/>
                </a:solidFill>
                <a:effectLst/>
              </a:rPr>
              <a:t>If Company A dismissed the employee due to misconduct grounds – no transfer of liability, as dismissal not for a reason connected to the transfer</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101306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945723-A7C6-913D-99B2-F6BD9CDEB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EBBDAF-92AB-A2CF-45C7-C746BDF21772}"/>
              </a:ext>
            </a:extLst>
          </p:cNvPr>
          <p:cNvSpPr>
            <a:spLocks noGrp="1"/>
          </p:cNvSpPr>
          <p:nvPr>
            <p:ph type="title"/>
          </p:nvPr>
        </p:nvSpPr>
        <p:spPr/>
        <p:txBody>
          <a:bodyPr/>
          <a:lstStyle/>
          <a:p>
            <a:r>
              <a:rPr lang="en-US" dirty="0"/>
              <a:t>Which employees transfer</a:t>
            </a:r>
          </a:p>
        </p:txBody>
      </p:sp>
      <p:sp>
        <p:nvSpPr>
          <p:cNvPr id="3" name="Content Placeholder 2">
            <a:extLst>
              <a:ext uri="{FF2B5EF4-FFF2-40B4-BE49-F238E27FC236}">
                <a16:creationId xmlns:a16="http://schemas.microsoft.com/office/drawing/2014/main" id="{CDCD6E16-F16B-0074-9E84-125043580BBC}"/>
              </a:ext>
            </a:extLst>
          </p:cNvPr>
          <p:cNvSpPr>
            <a:spLocks noGrp="1"/>
          </p:cNvSpPr>
          <p:nvPr>
            <p:ph idx="1"/>
          </p:nvPr>
        </p:nvSpPr>
        <p:spPr/>
        <p:txBody>
          <a:bodyPr>
            <a:normAutofit fontScale="92500" lnSpcReduction="20000"/>
          </a:bodyPr>
          <a:lstStyle/>
          <a:p>
            <a:r>
              <a:rPr lang="en-GB" sz="1900" dirty="0">
                <a:solidFill>
                  <a:srgbClr val="000000"/>
                </a:solidFill>
                <a:effectLst/>
              </a:rPr>
              <a:t>Employees who would transfer have a right to object to transferring</a:t>
            </a:r>
          </a:p>
          <a:p>
            <a:r>
              <a:rPr lang="en-GB" sz="1900" dirty="0">
                <a:solidFill>
                  <a:srgbClr val="000000"/>
                </a:solidFill>
                <a:effectLst/>
              </a:rPr>
              <a:t>Effect = termination of their employment on the transfer date by operation of law</a:t>
            </a:r>
          </a:p>
          <a:p>
            <a:r>
              <a:rPr lang="en-GB" sz="1900" dirty="0">
                <a:solidFill>
                  <a:srgbClr val="000000"/>
                </a:solidFill>
                <a:effectLst/>
              </a:rPr>
              <a:t>No dismissal = no unfair dismissal claim, notice pay entitlement, or redundancy payment etc</a:t>
            </a:r>
          </a:p>
          <a:p>
            <a:r>
              <a:rPr lang="en-GB" sz="1900" dirty="0">
                <a:solidFill>
                  <a:srgbClr val="000000"/>
                </a:solidFill>
                <a:effectLst/>
              </a:rPr>
              <a:t>Entitled to salary up to transfer date and outstanding holiday pay on termination only</a:t>
            </a:r>
          </a:p>
          <a:p>
            <a:r>
              <a:rPr lang="en-GB" sz="1900" dirty="0">
                <a:solidFill>
                  <a:srgbClr val="000000"/>
                </a:solidFill>
                <a:effectLst/>
              </a:rPr>
              <a:t>Objection not required in writing, but ideally confirmed in writing as evidence</a:t>
            </a:r>
          </a:p>
          <a:p>
            <a:r>
              <a:rPr lang="en-GB" sz="1900" dirty="0">
                <a:solidFill>
                  <a:srgbClr val="000000"/>
                </a:solidFill>
                <a:effectLst/>
              </a:rPr>
              <a:t>Must be communicated to the transferor or transferee usually on or before the transfer.  Objections provided after transfer usually not valid, unless employee was not made aware of the transfer until after the transfer date</a:t>
            </a:r>
          </a:p>
          <a:p>
            <a:pPr marL="0" indent="0">
              <a:buNone/>
            </a:pPr>
            <a:endParaRPr lang="en-US" sz="1900"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612169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EBA38-BB34-1CC2-A24E-78B566603D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01E79D-F9F8-F5E9-2080-4FE1C4829938}"/>
              </a:ext>
            </a:extLst>
          </p:cNvPr>
          <p:cNvSpPr>
            <a:spLocks noGrp="1"/>
          </p:cNvSpPr>
          <p:nvPr>
            <p:ph type="title"/>
          </p:nvPr>
        </p:nvSpPr>
        <p:spPr/>
        <p:txBody>
          <a:bodyPr/>
          <a:lstStyle/>
          <a:p>
            <a:r>
              <a:rPr lang="en-US" dirty="0"/>
              <a:t>Automatic transfer principle:</a:t>
            </a:r>
            <a:br>
              <a:rPr lang="en-US" dirty="0"/>
            </a:br>
            <a:r>
              <a:rPr lang="en-US" dirty="0"/>
              <a:t>Protection of terms and conditions</a:t>
            </a:r>
          </a:p>
        </p:txBody>
      </p:sp>
      <p:sp>
        <p:nvSpPr>
          <p:cNvPr id="3" name="Content Placeholder 2">
            <a:extLst>
              <a:ext uri="{FF2B5EF4-FFF2-40B4-BE49-F238E27FC236}">
                <a16:creationId xmlns:a16="http://schemas.microsoft.com/office/drawing/2014/main" id="{AF380DA0-C410-5E52-8DA7-A685C1BB0766}"/>
              </a:ext>
            </a:extLst>
          </p:cNvPr>
          <p:cNvSpPr>
            <a:spLocks noGrp="1"/>
          </p:cNvSpPr>
          <p:nvPr>
            <p:ph idx="1"/>
          </p:nvPr>
        </p:nvSpPr>
        <p:spPr/>
        <p:txBody>
          <a:bodyPr>
            <a:normAutofit fontScale="92500" lnSpcReduction="20000"/>
          </a:bodyPr>
          <a:lstStyle/>
          <a:p>
            <a:r>
              <a:rPr lang="en-GB" sz="1900" dirty="0">
                <a:solidFill>
                  <a:srgbClr val="000000"/>
                </a:solidFill>
                <a:effectLst/>
              </a:rPr>
              <a:t>Employees who TUPE transfer, transfer on their existing terms of employment immediately before the transfer</a:t>
            </a:r>
          </a:p>
          <a:p>
            <a:r>
              <a:rPr lang="en-GB" sz="1900" dirty="0">
                <a:solidFill>
                  <a:srgbClr val="000000"/>
                </a:solidFill>
                <a:effectLst/>
              </a:rPr>
              <a:t>The transferee steps into the transferor's shoes with regard to the transferring employees. All of the transferor's rights, powers, duties and liabilities under or in connection with the transferring employees pass to the transferee and any acts/omissions of the transferor before the transfer are treated as been done by the transferee</a:t>
            </a:r>
          </a:p>
          <a:p>
            <a:r>
              <a:rPr lang="en-GB" sz="1900" dirty="0">
                <a:solidFill>
                  <a:srgbClr val="000000"/>
                </a:solidFill>
                <a:effectLst/>
              </a:rPr>
              <a:t>Important to identify what are contractual benefits (which transfer) and non-contractual (which do not)</a:t>
            </a:r>
          </a:p>
          <a:p>
            <a:r>
              <a:rPr lang="en-GB" sz="1900" dirty="0">
                <a:solidFill>
                  <a:srgbClr val="000000"/>
                </a:solidFill>
                <a:effectLst/>
              </a:rPr>
              <a:t>Transferring employees’ continuity of service is preserved = relevant to rights of unfair dismissal, redundancy payments and minimum notice periods</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3245175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7E88A-AFCF-1A4B-8184-956599FF70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5C1EBD-CEEF-437D-120F-691FC8003681}"/>
              </a:ext>
            </a:extLst>
          </p:cNvPr>
          <p:cNvSpPr>
            <a:spLocks noGrp="1"/>
          </p:cNvSpPr>
          <p:nvPr>
            <p:ph type="title"/>
          </p:nvPr>
        </p:nvSpPr>
        <p:spPr/>
        <p:txBody>
          <a:bodyPr/>
          <a:lstStyle/>
          <a:p>
            <a:r>
              <a:rPr lang="en-US" dirty="0"/>
              <a:t>Automatic transfer principle:</a:t>
            </a:r>
            <a:br>
              <a:rPr lang="en-US" dirty="0"/>
            </a:br>
            <a:r>
              <a:rPr lang="en-US" dirty="0"/>
              <a:t>Protection of terms and conditions</a:t>
            </a:r>
          </a:p>
        </p:txBody>
      </p:sp>
      <p:sp>
        <p:nvSpPr>
          <p:cNvPr id="3" name="Content Placeholder 2">
            <a:extLst>
              <a:ext uri="{FF2B5EF4-FFF2-40B4-BE49-F238E27FC236}">
                <a16:creationId xmlns:a16="http://schemas.microsoft.com/office/drawing/2014/main" id="{222246DB-6CD0-2E6F-B055-15E2A3AFBC98}"/>
              </a:ext>
            </a:extLst>
          </p:cNvPr>
          <p:cNvSpPr>
            <a:spLocks noGrp="1"/>
          </p:cNvSpPr>
          <p:nvPr>
            <p:ph idx="1"/>
          </p:nvPr>
        </p:nvSpPr>
        <p:spPr/>
        <p:txBody>
          <a:bodyPr>
            <a:normAutofit/>
          </a:bodyPr>
          <a:lstStyle/>
          <a:p>
            <a:r>
              <a:rPr lang="en-GB" dirty="0">
                <a:solidFill>
                  <a:srgbClr val="000000"/>
                </a:solidFill>
                <a:effectLst/>
              </a:rPr>
              <a:t>Transferee inherits all rights/obligations/liabilities arising pre-transfer</a:t>
            </a:r>
          </a:p>
          <a:p>
            <a:pPr lvl="1"/>
            <a:r>
              <a:rPr lang="en-GB" dirty="0">
                <a:solidFill>
                  <a:srgbClr val="000000"/>
                </a:solidFill>
                <a:effectLst/>
              </a:rPr>
              <a:t>e.g. any liabilities for underpayments, personal injury, discrimination etc falling on the transferor transfers to the transferee</a:t>
            </a:r>
          </a:p>
          <a:p>
            <a:r>
              <a:rPr lang="en-GB" dirty="0">
                <a:solidFill>
                  <a:srgbClr val="000000"/>
                </a:solidFill>
                <a:effectLst/>
              </a:rPr>
              <a:t>If collective agreement applies to employee: terms as at transfer will transfer; any subsequent changes to the collective agreement only apply if the transferee is a party to the collective agreement</a:t>
            </a:r>
          </a:p>
          <a:p>
            <a:r>
              <a:rPr lang="en-GB" dirty="0">
                <a:solidFill>
                  <a:srgbClr val="000000"/>
                </a:solidFill>
                <a:effectLst/>
              </a:rPr>
              <a:t>Exception – Pensions: see later</a:t>
            </a: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542447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43286-C567-A346-5809-B56C5C636B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4A548C-4DA2-7190-11E4-9C1ADAD7A3B5}"/>
              </a:ext>
            </a:extLst>
          </p:cNvPr>
          <p:cNvSpPr>
            <a:spLocks noGrp="1"/>
          </p:cNvSpPr>
          <p:nvPr>
            <p:ph type="title"/>
          </p:nvPr>
        </p:nvSpPr>
        <p:spPr/>
        <p:txBody>
          <a:bodyPr/>
          <a:lstStyle/>
          <a:p>
            <a:r>
              <a:rPr lang="en-US" dirty="0"/>
              <a:t>Automatic transfer principle:</a:t>
            </a:r>
            <a:br>
              <a:rPr lang="en-US" dirty="0"/>
            </a:br>
            <a:r>
              <a:rPr lang="en-US" dirty="0"/>
              <a:t>Protection of terms and conditions</a:t>
            </a:r>
          </a:p>
        </p:txBody>
      </p:sp>
      <p:sp>
        <p:nvSpPr>
          <p:cNvPr id="3" name="Content Placeholder 2">
            <a:extLst>
              <a:ext uri="{FF2B5EF4-FFF2-40B4-BE49-F238E27FC236}">
                <a16:creationId xmlns:a16="http://schemas.microsoft.com/office/drawing/2014/main" id="{E899E2A6-209D-BC2C-1628-A948E9482D98}"/>
              </a:ext>
            </a:extLst>
          </p:cNvPr>
          <p:cNvSpPr>
            <a:spLocks noGrp="1"/>
          </p:cNvSpPr>
          <p:nvPr>
            <p:ph idx="1"/>
          </p:nvPr>
        </p:nvSpPr>
        <p:spPr/>
        <p:txBody>
          <a:bodyPr>
            <a:normAutofit/>
          </a:bodyPr>
          <a:lstStyle/>
          <a:p>
            <a:r>
              <a:rPr lang="en-GB" b="1" dirty="0">
                <a:solidFill>
                  <a:srgbClr val="000000"/>
                </a:solidFill>
                <a:effectLst/>
              </a:rPr>
              <a:t>Certain liabilities remain with the transferor:</a:t>
            </a:r>
          </a:p>
          <a:p>
            <a:pPr lvl="1"/>
            <a:r>
              <a:rPr lang="en-GB" dirty="0">
                <a:solidFill>
                  <a:srgbClr val="000000"/>
                </a:solidFill>
                <a:effectLst/>
              </a:rPr>
              <a:t>Any share options an employee has in the transferor</a:t>
            </a:r>
          </a:p>
          <a:p>
            <a:pPr lvl="1"/>
            <a:r>
              <a:rPr lang="en-GB" dirty="0">
                <a:solidFill>
                  <a:srgbClr val="000000"/>
                </a:solidFill>
                <a:effectLst/>
              </a:rPr>
              <a:t>Accrued occupational pension rights up to the transfer date (see Pensions later)</a:t>
            </a:r>
          </a:p>
          <a:p>
            <a:pPr lvl="1"/>
            <a:r>
              <a:rPr lang="en-GB" dirty="0">
                <a:solidFill>
                  <a:srgbClr val="000000"/>
                </a:solidFill>
                <a:effectLst/>
              </a:rPr>
              <a:t>Criminal liabilities arising pre-transfer (e.g. breaches of health and safety law) remains with transferor</a:t>
            </a:r>
          </a:p>
          <a:p>
            <a:pPr lvl="1"/>
            <a:r>
              <a:rPr lang="en-GB" dirty="0">
                <a:solidFill>
                  <a:srgbClr val="000000"/>
                </a:solidFill>
                <a:effectLst/>
              </a:rPr>
              <a:t>Responsibilities for making PAYE deductions from wages up to the transfer date</a:t>
            </a:r>
          </a:p>
          <a:p>
            <a:endParaRPr lang="en-GB" dirty="0">
              <a:solidFill>
                <a:srgbClr val="000000"/>
              </a:solidFill>
              <a:effectLst/>
            </a:endParaRP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737546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04179-0C5E-A36E-3821-5FEA7E0C2A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F4EE5B-4244-7F22-57E4-DED543510FA0}"/>
              </a:ext>
            </a:extLst>
          </p:cNvPr>
          <p:cNvSpPr>
            <a:spLocks noGrp="1"/>
          </p:cNvSpPr>
          <p:nvPr>
            <p:ph type="title"/>
          </p:nvPr>
        </p:nvSpPr>
        <p:spPr/>
        <p:txBody>
          <a:bodyPr/>
          <a:lstStyle/>
          <a:p>
            <a:r>
              <a:rPr lang="en-US" dirty="0"/>
              <a:t>Automatic transfer principle:</a:t>
            </a:r>
            <a:br>
              <a:rPr lang="en-US" dirty="0"/>
            </a:br>
            <a:r>
              <a:rPr lang="en-US" dirty="0"/>
              <a:t>Protection of terms and conditions</a:t>
            </a:r>
          </a:p>
        </p:txBody>
      </p:sp>
      <p:sp>
        <p:nvSpPr>
          <p:cNvPr id="3" name="Content Placeholder 2">
            <a:extLst>
              <a:ext uri="{FF2B5EF4-FFF2-40B4-BE49-F238E27FC236}">
                <a16:creationId xmlns:a16="http://schemas.microsoft.com/office/drawing/2014/main" id="{F970C719-895F-9619-C0C4-EAA8A19B589E}"/>
              </a:ext>
            </a:extLst>
          </p:cNvPr>
          <p:cNvSpPr>
            <a:spLocks noGrp="1"/>
          </p:cNvSpPr>
          <p:nvPr>
            <p:ph idx="1"/>
          </p:nvPr>
        </p:nvSpPr>
        <p:spPr/>
        <p:txBody>
          <a:bodyPr>
            <a:normAutofit/>
          </a:bodyPr>
          <a:lstStyle/>
          <a:p>
            <a:r>
              <a:rPr lang="en-GB" dirty="0">
                <a:solidFill>
                  <a:srgbClr val="000000"/>
                </a:solidFill>
                <a:effectLst/>
              </a:rPr>
              <a:t>Effect of TUPE = any change in a transferring employee’s terms of employment is VOID if </a:t>
            </a:r>
            <a:r>
              <a:rPr lang="en-GB" b="1" dirty="0">
                <a:solidFill>
                  <a:srgbClr val="7030A0"/>
                </a:solidFill>
                <a:effectLst/>
              </a:rPr>
              <a:t>sole or principal reason for change is the transfer</a:t>
            </a:r>
          </a:p>
          <a:p>
            <a:r>
              <a:rPr lang="en-GB" dirty="0">
                <a:solidFill>
                  <a:srgbClr val="000000"/>
                </a:solidFill>
                <a:effectLst/>
              </a:rPr>
              <a:t>Void even if change is agreed by the employee</a:t>
            </a:r>
          </a:p>
          <a:p>
            <a:r>
              <a:rPr lang="en-GB" dirty="0">
                <a:solidFill>
                  <a:srgbClr val="000000"/>
                </a:solidFill>
                <a:effectLst/>
              </a:rPr>
              <a:t>If void change made, employee can cherry pick the most beneficial terms from his valid and void terms</a:t>
            </a:r>
          </a:p>
          <a:p>
            <a:r>
              <a:rPr lang="en-GB" dirty="0">
                <a:solidFill>
                  <a:srgbClr val="000000"/>
                </a:solidFill>
                <a:effectLst/>
              </a:rPr>
              <a:t>Agreed changes </a:t>
            </a:r>
            <a:r>
              <a:rPr lang="en-GB" b="1" dirty="0">
                <a:solidFill>
                  <a:srgbClr val="7030A0"/>
                </a:solidFill>
                <a:effectLst/>
              </a:rPr>
              <a:t>VALID</a:t>
            </a:r>
            <a:r>
              <a:rPr lang="en-GB" dirty="0">
                <a:solidFill>
                  <a:srgbClr val="000000"/>
                </a:solidFill>
                <a:effectLst/>
              </a:rPr>
              <a:t> if either:</a:t>
            </a:r>
          </a:p>
          <a:p>
            <a:pPr lvl="1"/>
            <a:r>
              <a:rPr lang="en-GB" dirty="0">
                <a:solidFill>
                  <a:srgbClr val="000000"/>
                </a:solidFill>
                <a:effectLst/>
              </a:rPr>
              <a:t>its reason is not the transfer; or</a:t>
            </a:r>
          </a:p>
          <a:p>
            <a:pPr lvl="1"/>
            <a:r>
              <a:rPr lang="en-GB" dirty="0">
                <a:solidFill>
                  <a:srgbClr val="000000"/>
                </a:solidFill>
                <a:effectLst/>
              </a:rPr>
              <a:t>the reason is an </a:t>
            </a:r>
            <a:r>
              <a:rPr lang="en-GB" b="1" dirty="0">
                <a:solidFill>
                  <a:srgbClr val="7030A0"/>
                </a:solidFill>
                <a:effectLst/>
              </a:rPr>
              <a:t>economic, technical or organisational (ETO) reason entailing changes in the workforce</a:t>
            </a:r>
            <a:endParaRPr lang="en-GB" dirty="0">
              <a:solidFill>
                <a:srgbClr val="7030A0"/>
              </a:solidFill>
              <a:effectLst/>
            </a:endParaRPr>
          </a:p>
          <a:p>
            <a:endParaRPr lang="en-GB" dirty="0">
              <a:solidFill>
                <a:srgbClr val="000000"/>
              </a:solidFill>
              <a:effectLst/>
            </a:endParaRP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7224563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690FB-4C8C-2D6D-44B3-4A185680F5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FDB07A-551F-B543-495B-B4A9B8E10AA1}"/>
              </a:ext>
            </a:extLst>
          </p:cNvPr>
          <p:cNvSpPr>
            <a:spLocks noGrp="1"/>
          </p:cNvSpPr>
          <p:nvPr>
            <p:ph type="title"/>
          </p:nvPr>
        </p:nvSpPr>
        <p:spPr/>
        <p:txBody>
          <a:bodyPr/>
          <a:lstStyle/>
          <a:p>
            <a:r>
              <a:rPr lang="en-US" dirty="0"/>
              <a:t>Automatic transfer principle:</a:t>
            </a:r>
            <a:br>
              <a:rPr lang="en-US" dirty="0"/>
            </a:br>
            <a:r>
              <a:rPr lang="en-US" dirty="0"/>
              <a:t>Protection of terms and conditions</a:t>
            </a:r>
          </a:p>
        </p:txBody>
      </p:sp>
      <p:sp>
        <p:nvSpPr>
          <p:cNvPr id="3" name="Content Placeholder 2">
            <a:extLst>
              <a:ext uri="{FF2B5EF4-FFF2-40B4-BE49-F238E27FC236}">
                <a16:creationId xmlns:a16="http://schemas.microsoft.com/office/drawing/2014/main" id="{DF41DCEB-DEEF-E666-5E20-E42F7D020BAF}"/>
              </a:ext>
            </a:extLst>
          </p:cNvPr>
          <p:cNvSpPr>
            <a:spLocks noGrp="1"/>
          </p:cNvSpPr>
          <p:nvPr>
            <p:ph idx="1"/>
          </p:nvPr>
        </p:nvSpPr>
        <p:spPr/>
        <p:txBody>
          <a:bodyPr>
            <a:normAutofit fontScale="25000" lnSpcReduction="20000"/>
          </a:bodyPr>
          <a:lstStyle/>
          <a:p>
            <a:r>
              <a:rPr lang="en-GB" sz="4600" dirty="0">
                <a:solidFill>
                  <a:srgbClr val="000000"/>
                </a:solidFill>
              </a:rPr>
              <a:t>”ETO” Reason is not defined in TUPE</a:t>
            </a:r>
          </a:p>
          <a:p>
            <a:pPr>
              <a:spcAft>
                <a:spcPts val="750"/>
              </a:spcAft>
            </a:pPr>
            <a:r>
              <a:rPr lang="en-GB" sz="4600" dirty="0">
                <a:solidFill>
                  <a:srgbClr val="000000"/>
                </a:solidFill>
                <a:effectLst/>
              </a:rPr>
              <a:t>Government guidance advises it is likely to include:</a:t>
            </a:r>
          </a:p>
          <a:p>
            <a:pPr lvl="1">
              <a:spcAft>
                <a:spcPts val="750"/>
              </a:spcAft>
            </a:pPr>
            <a:r>
              <a:rPr lang="en-GB" sz="4600" dirty="0">
                <a:solidFill>
                  <a:srgbClr val="000000"/>
                </a:solidFill>
                <a:effectLst/>
              </a:rPr>
              <a:t>reasons related to profitability or market performance of the business</a:t>
            </a:r>
          </a:p>
          <a:p>
            <a:pPr lvl="1">
              <a:spcAft>
                <a:spcPts val="750"/>
              </a:spcAft>
            </a:pPr>
            <a:r>
              <a:rPr lang="en-GB" sz="4600" dirty="0">
                <a:solidFill>
                  <a:srgbClr val="000000"/>
                </a:solidFill>
                <a:effectLst/>
              </a:rPr>
              <a:t>reasons related to equipment or production processes</a:t>
            </a:r>
          </a:p>
          <a:p>
            <a:pPr lvl="1">
              <a:spcAft>
                <a:spcPts val="750"/>
              </a:spcAft>
            </a:pPr>
            <a:r>
              <a:rPr lang="en-GB" sz="4600" dirty="0">
                <a:solidFill>
                  <a:srgbClr val="000000"/>
                </a:solidFill>
                <a:effectLst/>
              </a:rPr>
              <a:t>reasons related to management or organisation structures</a:t>
            </a:r>
          </a:p>
          <a:p>
            <a:pPr>
              <a:spcAft>
                <a:spcPts val="750"/>
              </a:spcAft>
            </a:pPr>
            <a:r>
              <a:rPr lang="en-GB" sz="4600" dirty="0">
                <a:solidFill>
                  <a:srgbClr val="000000"/>
                </a:solidFill>
                <a:effectLst/>
              </a:rPr>
              <a:t>ETO must also “entail changes in the workforce” results in changes in numbers and/or functions of employees and/or change in workplace</a:t>
            </a:r>
          </a:p>
          <a:p>
            <a:pPr lvl="1">
              <a:spcAft>
                <a:spcPts val="750"/>
              </a:spcAft>
            </a:pPr>
            <a:r>
              <a:rPr lang="en-GB" sz="4600" dirty="0">
                <a:solidFill>
                  <a:srgbClr val="000000"/>
                </a:solidFill>
                <a:effectLst/>
              </a:rPr>
              <a:t>Simple harmonisation of transferring employees’ terms with the transferee’s standard terms = NOT AN ETO = VOID</a:t>
            </a:r>
          </a:p>
          <a:p>
            <a:pPr lvl="1">
              <a:spcAft>
                <a:spcPts val="750"/>
              </a:spcAft>
            </a:pPr>
            <a:r>
              <a:rPr lang="en-GB" sz="4600" dirty="0">
                <a:solidFill>
                  <a:srgbClr val="000000"/>
                </a:solidFill>
                <a:effectLst/>
              </a:rPr>
              <a:t>Must be part of a wider restructure/</a:t>
            </a:r>
            <a:r>
              <a:rPr lang="en-GB" sz="4600" dirty="0" err="1">
                <a:solidFill>
                  <a:srgbClr val="000000"/>
                </a:solidFill>
                <a:effectLst/>
              </a:rPr>
              <a:t>reorganistion</a:t>
            </a:r>
            <a:r>
              <a:rPr lang="en-GB" sz="4600" dirty="0">
                <a:solidFill>
                  <a:srgbClr val="000000"/>
                </a:solidFill>
                <a:effectLst/>
              </a:rPr>
              <a:t>/relocation of employees</a:t>
            </a: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276423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A1A561-611D-EFD8-8BDD-2D0D012B2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A52837-BE1D-DCB5-0F9E-83F271D7FCCD}"/>
              </a:ext>
            </a:extLst>
          </p:cNvPr>
          <p:cNvSpPr>
            <a:spLocks noGrp="1"/>
          </p:cNvSpPr>
          <p:nvPr>
            <p:ph type="title"/>
          </p:nvPr>
        </p:nvSpPr>
        <p:spPr/>
        <p:txBody>
          <a:bodyPr/>
          <a:lstStyle/>
          <a:p>
            <a:r>
              <a:rPr lang="en-US" dirty="0"/>
              <a:t>Automatic transfer principle:</a:t>
            </a:r>
            <a:br>
              <a:rPr lang="en-US" dirty="0"/>
            </a:br>
            <a:r>
              <a:rPr lang="en-US" dirty="0"/>
              <a:t>Protection of terms and conditions</a:t>
            </a:r>
          </a:p>
        </p:txBody>
      </p:sp>
      <p:sp>
        <p:nvSpPr>
          <p:cNvPr id="3" name="Content Placeholder 2">
            <a:extLst>
              <a:ext uri="{FF2B5EF4-FFF2-40B4-BE49-F238E27FC236}">
                <a16:creationId xmlns:a16="http://schemas.microsoft.com/office/drawing/2014/main" id="{89627E07-C1CF-F900-E81A-C44639326797}"/>
              </a:ext>
            </a:extLst>
          </p:cNvPr>
          <p:cNvSpPr>
            <a:spLocks noGrp="1"/>
          </p:cNvSpPr>
          <p:nvPr>
            <p:ph idx="1"/>
          </p:nvPr>
        </p:nvSpPr>
        <p:spPr/>
        <p:txBody>
          <a:bodyPr>
            <a:normAutofit fontScale="70000" lnSpcReduction="20000"/>
          </a:bodyPr>
          <a:lstStyle/>
          <a:p>
            <a:r>
              <a:rPr lang="en-GB" sz="2300" dirty="0">
                <a:solidFill>
                  <a:srgbClr val="000000"/>
                </a:solidFill>
                <a:effectLst/>
              </a:rPr>
              <a:t>Employee’s remedy if void change in terms and/or not agreed by employee:</a:t>
            </a:r>
          </a:p>
          <a:p>
            <a:pPr lvl="1">
              <a:spcAft>
                <a:spcPts val="750"/>
              </a:spcAft>
            </a:pPr>
            <a:r>
              <a:rPr lang="en-GB" sz="2100" dirty="0">
                <a:solidFill>
                  <a:srgbClr val="000000"/>
                </a:solidFill>
                <a:effectLst/>
              </a:rPr>
              <a:t>Unlawful deduction from wages/breach of contract claim if change results in drop in remuneration</a:t>
            </a:r>
          </a:p>
          <a:p>
            <a:pPr lvl="1">
              <a:spcAft>
                <a:spcPts val="750"/>
              </a:spcAft>
            </a:pPr>
            <a:r>
              <a:rPr lang="en-GB" sz="2100" dirty="0">
                <a:solidFill>
                  <a:srgbClr val="7030A0"/>
                </a:solidFill>
                <a:effectLst/>
              </a:rPr>
              <a:t>Resignation and constructive dismissal claim </a:t>
            </a:r>
            <a:r>
              <a:rPr lang="en-GB" sz="2100" dirty="0">
                <a:solidFill>
                  <a:srgbClr val="000000"/>
                </a:solidFill>
                <a:effectLst/>
              </a:rPr>
              <a:t>if employer commits fundamental breach of employee’s contract </a:t>
            </a:r>
            <a:endParaRPr lang="en-GB" sz="2100" dirty="0">
              <a:solidFill>
                <a:srgbClr val="000000"/>
              </a:solidFill>
            </a:endParaRPr>
          </a:p>
          <a:p>
            <a:pPr lvl="2">
              <a:spcAft>
                <a:spcPts val="750"/>
              </a:spcAft>
            </a:pPr>
            <a:r>
              <a:rPr lang="en-GB" sz="1900" dirty="0">
                <a:solidFill>
                  <a:srgbClr val="000000"/>
                </a:solidFill>
                <a:effectLst/>
              </a:rPr>
              <a:t>employee needs 2+ years service to bring claim; can also claim for lost notice period pay if resigns without notice in response (no minimum service needed for breach of contract claim); possible release from post-termination restrictions</a:t>
            </a:r>
          </a:p>
          <a:p>
            <a:pPr lvl="2">
              <a:spcAft>
                <a:spcPts val="750"/>
              </a:spcAft>
            </a:pPr>
            <a:r>
              <a:rPr lang="en-GB" sz="1900" dirty="0">
                <a:solidFill>
                  <a:srgbClr val="000000"/>
                </a:solidFill>
                <a:effectLst/>
              </a:rPr>
              <a:t>Resignation and constructive dismissal claim if TUPE transfer involves or would involve a </a:t>
            </a:r>
            <a:r>
              <a:rPr lang="en-GB" sz="1900" dirty="0">
                <a:solidFill>
                  <a:srgbClr val="7030A0"/>
                </a:solidFill>
                <a:effectLst/>
              </a:rPr>
              <a:t>substantial change in working conditions to an employee’s material detriment</a:t>
            </a:r>
          </a:p>
          <a:p>
            <a:pPr lvl="2">
              <a:spcAft>
                <a:spcPts val="750"/>
              </a:spcAft>
            </a:pPr>
            <a:r>
              <a:rPr lang="en-GB" sz="1900" dirty="0">
                <a:solidFill>
                  <a:srgbClr val="7030A0"/>
                </a:solidFill>
                <a:effectLst/>
              </a:rPr>
              <a:t>TUPE allows broader grounds to bring constructive dismissal claim.  </a:t>
            </a:r>
            <a:r>
              <a:rPr lang="en-GB" sz="1900" dirty="0">
                <a:solidFill>
                  <a:srgbClr val="000000"/>
                </a:solidFill>
                <a:effectLst/>
              </a:rPr>
              <a:t>Employee needs 2+ years service to bring claim; </a:t>
            </a:r>
            <a:r>
              <a:rPr lang="en-GB" sz="1900" dirty="0">
                <a:solidFill>
                  <a:srgbClr val="7030A0"/>
                </a:solidFill>
                <a:effectLst/>
              </a:rPr>
              <a:t>cannot claim lost notice pay or release from restrictions</a:t>
            </a:r>
          </a:p>
          <a:p>
            <a:endParaRPr lang="en-GB" sz="4600" dirty="0">
              <a:solidFill>
                <a:srgbClr val="000000"/>
              </a:solidFill>
              <a:effectLst/>
            </a:endParaRP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4504187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AD27C-CD85-D08E-75BA-34E25E1B73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48B5F3-72D2-787A-E6BA-96FC572F8417}"/>
              </a:ext>
            </a:extLst>
          </p:cNvPr>
          <p:cNvSpPr>
            <a:spLocks noGrp="1"/>
          </p:cNvSpPr>
          <p:nvPr>
            <p:ph type="title"/>
          </p:nvPr>
        </p:nvSpPr>
        <p:spPr/>
        <p:txBody>
          <a:bodyPr/>
          <a:lstStyle/>
          <a:p>
            <a:r>
              <a:rPr lang="en-US" dirty="0"/>
              <a:t>Automatic transfer principle:</a:t>
            </a:r>
            <a:br>
              <a:rPr lang="en-US" dirty="0"/>
            </a:br>
            <a:r>
              <a:rPr lang="en-US" dirty="0"/>
              <a:t>Protection from dismissal </a:t>
            </a:r>
          </a:p>
        </p:txBody>
      </p:sp>
      <p:sp>
        <p:nvSpPr>
          <p:cNvPr id="3" name="Content Placeholder 2">
            <a:extLst>
              <a:ext uri="{FF2B5EF4-FFF2-40B4-BE49-F238E27FC236}">
                <a16:creationId xmlns:a16="http://schemas.microsoft.com/office/drawing/2014/main" id="{C035E512-91E2-F26B-F524-DD9E2487CD52}"/>
              </a:ext>
            </a:extLst>
          </p:cNvPr>
          <p:cNvSpPr>
            <a:spLocks noGrp="1"/>
          </p:cNvSpPr>
          <p:nvPr>
            <p:ph idx="1"/>
          </p:nvPr>
        </p:nvSpPr>
        <p:spPr/>
        <p:txBody>
          <a:bodyPr>
            <a:normAutofit fontScale="85000" lnSpcReduction="20000"/>
          </a:bodyPr>
          <a:lstStyle/>
          <a:p>
            <a:r>
              <a:rPr lang="en-GB" sz="2100" dirty="0">
                <a:solidFill>
                  <a:schemeClr val="tx1"/>
                </a:solidFill>
                <a:effectLst/>
              </a:rPr>
              <a:t>TUPE does not legally prevent termination of employment</a:t>
            </a:r>
          </a:p>
          <a:p>
            <a:r>
              <a:rPr lang="en-GB" sz="2100" dirty="0">
                <a:solidFill>
                  <a:schemeClr val="tx1"/>
                </a:solidFill>
                <a:effectLst/>
              </a:rPr>
              <a:t>BUT – dismissal will be </a:t>
            </a:r>
            <a:r>
              <a:rPr lang="en-GB" sz="2100" dirty="0">
                <a:solidFill>
                  <a:srgbClr val="7030A0"/>
                </a:solidFill>
                <a:effectLst/>
              </a:rPr>
              <a:t>AUTOMATICALLY UN</a:t>
            </a:r>
            <a:r>
              <a:rPr lang="en-GB" sz="2100" dirty="0">
                <a:solidFill>
                  <a:schemeClr val="tx1"/>
                </a:solidFill>
                <a:effectLst/>
              </a:rPr>
              <a:t>FAIR if the </a:t>
            </a:r>
            <a:r>
              <a:rPr lang="en-GB" sz="2100" u="sng" dirty="0">
                <a:solidFill>
                  <a:srgbClr val="7030A0"/>
                </a:solidFill>
                <a:effectLst/>
              </a:rPr>
              <a:t>sole or principal reason is the transfer</a:t>
            </a:r>
          </a:p>
          <a:p>
            <a:r>
              <a:rPr lang="en-GB" sz="2100" dirty="0">
                <a:solidFill>
                  <a:schemeClr val="tx1"/>
                </a:solidFill>
                <a:effectLst/>
              </a:rPr>
              <a:t>Dismissal not automatically unfair if either:</a:t>
            </a:r>
          </a:p>
          <a:p>
            <a:pPr lvl="1"/>
            <a:r>
              <a:rPr lang="en-GB" sz="1900" dirty="0">
                <a:solidFill>
                  <a:schemeClr val="tx1"/>
                </a:solidFill>
                <a:effectLst/>
              </a:rPr>
              <a:t> the reason is not the transfer (e.g. misconduct/capability)); or</a:t>
            </a:r>
          </a:p>
          <a:p>
            <a:pPr lvl="1"/>
            <a:r>
              <a:rPr lang="en-GB" sz="1900" dirty="0">
                <a:solidFill>
                  <a:schemeClr val="tx1"/>
                </a:solidFill>
                <a:effectLst/>
              </a:rPr>
              <a:t>the reason is an ETO reason entailing changes in the workforce</a:t>
            </a:r>
          </a:p>
          <a:p>
            <a:r>
              <a:rPr lang="en-GB" sz="2100" dirty="0">
                <a:solidFill>
                  <a:schemeClr val="tx1"/>
                </a:solidFill>
                <a:effectLst/>
              </a:rPr>
              <a:t>If dismissal not automatically unfair, dismissal must still be fair under ordinary principles</a:t>
            </a:r>
          </a:p>
          <a:p>
            <a:r>
              <a:rPr lang="en-GB" sz="2100" dirty="0">
                <a:solidFill>
                  <a:schemeClr val="tx1"/>
                </a:solidFill>
                <a:effectLst/>
              </a:rPr>
              <a:t>BUT – employee must have 2 or more years continuous service at date of dismissal to be able to bring an unfair dismissal claim = limited protection for employees with short service</a:t>
            </a:r>
          </a:p>
          <a:p>
            <a:endParaRPr lang="en-GB" sz="2100" dirty="0">
              <a:solidFill>
                <a:srgbClr val="7030A0"/>
              </a:solidFill>
              <a:effectLst/>
            </a:endParaRPr>
          </a:p>
          <a:p>
            <a:endParaRPr lang="en-GB" sz="4600" dirty="0">
              <a:solidFill>
                <a:srgbClr val="000000"/>
              </a:solidFill>
              <a:effectLst/>
            </a:endParaRP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25687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10FD56-F350-45F0-B018-0E5AAD9FD2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DDDF10-3DCA-22C8-0908-D988EE8EE38E}"/>
              </a:ext>
            </a:extLst>
          </p:cNvPr>
          <p:cNvSpPr>
            <a:spLocks noGrp="1"/>
          </p:cNvSpPr>
          <p:nvPr>
            <p:ph type="title"/>
          </p:nvPr>
        </p:nvSpPr>
        <p:spPr/>
        <p:txBody>
          <a:bodyPr/>
          <a:lstStyle/>
          <a:p>
            <a:r>
              <a:rPr lang="en-US" dirty="0"/>
              <a:t>Automatic transfer principle:</a:t>
            </a:r>
            <a:br>
              <a:rPr lang="en-US" dirty="0"/>
            </a:br>
            <a:r>
              <a:rPr lang="en-US" dirty="0"/>
              <a:t>Protection from dismissal </a:t>
            </a:r>
          </a:p>
        </p:txBody>
      </p:sp>
      <p:sp>
        <p:nvSpPr>
          <p:cNvPr id="3" name="Content Placeholder 2">
            <a:extLst>
              <a:ext uri="{FF2B5EF4-FFF2-40B4-BE49-F238E27FC236}">
                <a16:creationId xmlns:a16="http://schemas.microsoft.com/office/drawing/2014/main" id="{66B1C5F9-9A1C-2BF1-3748-A211167B48BA}"/>
              </a:ext>
            </a:extLst>
          </p:cNvPr>
          <p:cNvSpPr>
            <a:spLocks noGrp="1"/>
          </p:cNvSpPr>
          <p:nvPr>
            <p:ph idx="1"/>
          </p:nvPr>
        </p:nvSpPr>
        <p:spPr/>
        <p:txBody>
          <a:bodyPr>
            <a:normAutofit/>
          </a:bodyPr>
          <a:lstStyle/>
          <a:p>
            <a:r>
              <a:rPr lang="en-GB" b="1" dirty="0">
                <a:solidFill>
                  <a:srgbClr val="7030A0"/>
                </a:solidFill>
                <a:effectLst/>
              </a:rPr>
              <a:t>ETO Reason </a:t>
            </a:r>
            <a:r>
              <a:rPr lang="en-GB" dirty="0">
                <a:solidFill>
                  <a:srgbClr val="000000"/>
                </a:solidFill>
                <a:effectLst/>
              </a:rPr>
              <a:t>– same principles and requirements as for changing terms and conditions</a:t>
            </a:r>
          </a:p>
          <a:p>
            <a:r>
              <a:rPr lang="en-GB" b="1" dirty="0">
                <a:solidFill>
                  <a:srgbClr val="7030A0"/>
                </a:solidFill>
                <a:effectLst/>
              </a:rPr>
              <a:t>Must be the dismissing employer’s ETO reason</a:t>
            </a:r>
            <a:r>
              <a:rPr lang="en-GB" dirty="0">
                <a:solidFill>
                  <a:srgbClr val="000000"/>
                </a:solidFill>
                <a:effectLst/>
              </a:rPr>
              <a:t>: a transferor cannot dismiss employees pre-transfer to implement the transferee’s plans to apply post-transfer</a:t>
            </a:r>
          </a:p>
          <a:p>
            <a:r>
              <a:rPr lang="en-GB" dirty="0">
                <a:solidFill>
                  <a:srgbClr val="000000"/>
                </a:solidFill>
                <a:effectLst/>
              </a:rPr>
              <a:t>If dismissal for a valid ETO reason, dismissal is only potentially fair: </a:t>
            </a:r>
            <a:r>
              <a:rPr lang="en-GB" b="1" dirty="0">
                <a:solidFill>
                  <a:srgbClr val="7030A0"/>
                </a:solidFill>
                <a:effectLst/>
              </a:rPr>
              <a:t>all fair procedures, including fair redundancy consultation processes, must still be followed and dismissal be for a permissible reason (i.e. redundancy or SOSR) for dismissal to be fair</a:t>
            </a:r>
            <a:endParaRPr lang="en-GB" dirty="0">
              <a:solidFill>
                <a:srgbClr val="7030A0"/>
              </a:solidFill>
              <a:effectLst/>
            </a:endParaRPr>
          </a:p>
          <a:p>
            <a:endParaRPr lang="en-GB" sz="2100" dirty="0">
              <a:solidFill>
                <a:srgbClr val="7030A0"/>
              </a:solidFill>
              <a:effectLst/>
            </a:endParaRPr>
          </a:p>
          <a:p>
            <a:endParaRPr lang="en-GB" sz="4600" dirty="0">
              <a:solidFill>
                <a:srgbClr val="000000"/>
              </a:solidFill>
              <a:effectLst/>
            </a:endParaRP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7288212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C3494-DEF6-6B12-B8A5-9421C279AE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8D53A1-A0F5-D8E7-5C55-D46B44420C1E}"/>
              </a:ext>
            </a:extLst>
          </p:cNvPr>
          <p:cNvSpPr>
            <a:spLocks noGrp="1"/>
          </p:cNvSpPr>
          <p:nvPr>
            <p:ph type="title"/>
          </p:nvPr>
        </p:nvSpPr>
        <p:spPr/>
        <p:txBody>
          <a:bodyPr/>
          <a:lstStyle/>
          <a:p>
            <a:r>
              <a:rPr lang="en-US" dirty="0"/>
              <a:t>Automatic transfer principle:</a:t>
            </a:r>
            <a:br>
              <a:rPr lang="en-US" dirty="0"/>
            </a:br>
            <a:r>
              <a:rPr lang="en-US" dirty="0"/>
              <a:t>Protection from dismissal </a:t>
            </a:r>
          </a:p>
        </p:txBody>
      </p:sp>
      <p:sp>
        <p:nvSpPr>
          <p:cNvPr id="3" name="Content Placeholder 2">
            <a:extLst>
              <a:ext uri="{FF2B5EF4-FFF2-40B4-BE49-F238E27FC236}">
                <a16:creationId xmlns:a16="http://schemas.microsoft.com/office/drawing/2014/main" id="{6366B77B-4271-2E82-FBA4-D65B3DE1B10C}"/>
              </a:ext>
            </a:extLst>
          </p:cNvPr>
          <p:cNvSpPr>
            <a:spLocks noGrp="1"/>
          </p:cNvSpPr>
          <p:nvPr>
            <p:ph idx="1"/>
          </p:nvPr>
        </p:nvSpPr>
        <p:spPr/>
        <p:txBody>
          <a:bodyPr>
            <a:normAutofit fontScale="85000" lnSpcReduction="10000"/>
          </a:bodyPr>
          <a:lstStyle/>
          <a:p>
            <a:r>
              <a:rPr lang="en-GB" sz="1900" b="1" dirty="0">
                <a:solidFill>
                  <a:srgbClr val="7030A0"/>
                </a:solidFill>
                <a:effectLst/>
              </a:rPr>
              <a:t>Question:  If a dismissa</a:t>
            </a:r>
            <a:r>
              <a:rPr lang="en-GB" sz="1900" b="1" dirty="0">
                <a:solidFill>
                  <a:srgbClr val="7030A0"/>
                </a:solidFill>
              </a:rPr>
              <a:t>l is automatically unfair under TUPE, who is liable?</a:t>
            </a:r>
          </a:p>
          <a:p>
            <a:pPr lvl="1"/>
            <a:r>
              <a:rPr lang="en-GB" sz="1700" dirty="0">
                <a:solidFill>
                  <a:srgbClr val="000000"/>
                </a:solidFill>
                <a:effectLst/>
              </a:rPr>
              <a:t>Pre-transfer dismissal by transferor = liability transfers to transferee</a:t>
            </a:r>
          </a:p>
          <a:p>
            <a:pPr lvl="1"/>
            <a:r>
              <a:rPr lang="en-GB" sz="1700" dirty="0">
                <a:solidFill>
                  <a:srgbClr val="000000"/>
                </a:solidFill>
                <a:effectLst/>
              </a:rPr>
              <a:t>Pre-transfer resignation by employee in response to anticipated breach of contract or response to anticipated substantial changes to working conditions to their material detriment = automatically unfair (unless ETO reason) = liability transfers to transferee</a:t>
            </a:r>
          </a:p>
          <a:p>
            <a:pPr>
              <a:spcAft>
                <a:spcPts val="750"/>
              </a:spcAft>
            </a:pPr>
            <a:r>
              <a:rPr lang="en-GB" sz="1900" dirty="0">
                <a:solidFill>
                  <a:srgbClr val="000000"/>
                </a:solidFill>
                <a:effectLst/>
              </a:rPr>
              <a:t>BUT – if employee resigns pre-transfer </a:t>
            </a:r>
            <a:r>
              <a:rPr lang="en-GB" sz="1900" dirty="0">
                <a:solidFill>
                  <a:srgbClr val="000000"/>
                </a:solidFill>
              </a:rPr>
              <a:t>and</a:t>
            </a:r>
            <a:r>
              <a:rPr lang="en-GB" sz="1900" dirty="0">
                <a:solidFill>
                  <a:srgbClr val="000000"/>
                </a:solidFill>
                <a:effectLst/>
              </a:rPr>
              <a:t> objects to transfer = liability remains with transferor </a:t>
            </a:r>
          </a:p>
          <a:p>
            <a:pPr>
              <a:spcAft>
                <a:spcPts val="750"/>
              </a:spcAft>
            </a:pPr>
            <a:r>
              <a:rPr lang="en-GB" sz="1900" dirty="0">
                <a:solidFill>
                  <a:srgbClr val="000000"/>
                </a:solidFill>
                <a:effectLst/>
              </a:rPr>
              <a:t>Pre-transfer dismissal by transferor for reason unconnected to transfer or ETO reason = liability remains with the transferor (</a:t>
            </a:r>
            <a:r>
              <a:rPr lang="en-GB" sz="1900" dirty="0" err="1">
                <a:solidFill>
                  <a:srgbClr val="000000"/>
                </a:solidFill>
                <a:effectLst/>
              </a:rPr>
              <a:t>e.g</a:t>
            </a:r>
            <a:r>
              <a:rPr lang="en-GB" sz="1900" dirty="0">
                <a:solidFill>
                  <a:srgbClr val="000000"/>
                </a:solidFill>
                <a:effectLst/>
              </a:rPr>
              <a:t> misconduct, capability, genuine redundancies based on transferor’s business needs)</a:t>
            </a:r>
          </a:p>
          <a:p>
            <a:pPr>
              <a:spcAft>
                <a:spcPts val="750"/>
              </a:spcAft>
            </a:pPr>
            <a:r>
              <a:rPr lang="en-GB" sz="1900" dirty="0">
                <a:solidFill>
                  <a:srgbClr val="000000"/>
                </a:solidFill>
                <a:effectLst/>
              </a:rPr>
              <a:t>Liability for any post-transfer dismissals always falls on transferee</a:t>
            </a:r>
          </a:p>
          <a:p>
            <a:endParaRPr lang="en-GB" dirty="0">
              <a:solidFill>
                <a:srgbClr val="7030A0"/>
              </a:solidFill>
              <a:effectLst/>
            </a:endParaRPr>
          </a:p>
          <a:p>
            <a:endParaRPr lang="en-GB" sz="2100" dirty="0">
              <a:solidFill>
                <a:srgbClr val="7030A0"/>
              </a:solidFill>
              <a:effectLst/>
            </a:endParaRPr>
          </a:p>
          <a:p>
            <a:endParaRPr lang="en-GB" sz="4600" dirty="0">
              <a:solidFill>
                <a:srgbClr val="000000"/>
              </a:solidFill>
              <a:effectLst/>
            </a:endParaRPr>
          </a:p>
          <a:p>
            <a:endParaRPr lang="en-GB" sz="1900" dirty="0">
              <a:solidFill>
                <a:srgbClr val="00000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4385170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9D307-7C4B-ABF4-5DA0-8A0E0DB88D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E8003D-3906-DD38-FBF7-1ED9F5103A3D}"/>
              </a:ext>
            </a:extLst>
          </p:cNvPr>
          <p:cNvSpPr>
            <a:spLocks noGrp="1"/>
          </p:cNvSpPr>
          <p:nvPr>
            <p:ph type="title"/>
          </p:nvPr>
        </p:nvSpPr>
        <p:spPr/>
        <p:txBody>
          <a:bodyPr/>
          <a:lstStyle/>
          <a:p>
            <a:r>
              <a:rPr lang="en-US" dirty="0"/>
              <a:t>Pension rights</a:t>
            </a:r>
          </a:p>
        </p:txBody>
      </p:sp>
      <p:sp>
        <p:nvSpPr>
          <p:cNvPr id="3" name="Content Placeholder 2">
            <a:extLst>
              <a:ext uri="{FF2B5EF4-FFF2-40B4-BE49-F238E27FC236}">
                <a16:creationId xmlns:a16="http://schemas.microsoft.com/office/drawing/2014/main" id="{F25505DF-04C3-33A0-EBBD-075123814D48}"/>
              </a:ext>
            </a:extLst>
          </p:cNvPr>
          <p:cNvSpPr>
            <a:spLocks noGrp="1"/>
          </p:cNvSpPr>
          <p:nvPr>
            <p:ph idx="1"/>
          </p:nvPr>
        </p:nvSpPr>
        <p:spPr/>
        <p:txBody>
          <a:bodyPr>
            <a:normAutofit/>
          </a:bodyPr>
          <a:lstStyle/>
          <a:p>
            <a:r>
              <a:rPr lang="en-GB" dirty="0">
                <a:solidFill>
                  <a:srgbClr val="000000"/>
                </a:solidFill>
                <a:effectLst/>
              </a:rPr>
              <a:t>TUPE excludes the transfer of rights relating to occupational pension schemes, but:</a:t>
            </a:r>
          </a:p>
          <a:p>
            <a:r>
              <a:rPr lang="en-GB" dirty="0">
                <a:solidFill>
                  <a:srgbClr val="000000"/>
                </a:solidFill>
                <a:effectLst/>
              </a:rPr>
              <a:t>Separate pension regulations requires transferring employees with occupational pension scheme benefit entitlements with their former employer to be provided with a minimum level of pension provision by the new employer after the TUPE transfer</a:t>
            </a:r>
          </a:p>
          <a:p>
            <a:pPr>
              <a:spcAft>
                <a:spcPts val="750"/>
              </a:spcAft>
            </a:pPr>
            <a:r>
              <a:rPr lang="en-GB" dirty="0">
                <a:solidFill>
                  <a:srgbClr val="000000"/>
                </a:solidFill>
                <a:effectLst/>
              </a:rPr>
              <a:t>Occupational pension rights relating to early retirement unrelated to ill health and redundancy may also transfer with the employees</a:t>
            </a: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527031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48BEF-19C2-D762-8403-EE3AA82E7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7FF30-4A9A-8A37-99D5-68DD88EF1358}"/>
              </a:ext>
            </a:extLst>
          </p:cNvPr>
          <p:cNvSpPr>
            <a:spLocks noGrp="1"/>
          </p:cNvSpPr>
          <p:nvPr>
            <p:ph type="title"/>
          </p:nvPr>
        </p:nvSpPr>
        <p:spPr/>
        <p:txBody>
          <a:bodyPr/>
          <a:lstStyle/>
          <a:p>
            <a:r>
              <a:rPr lang="en-US" dirty="0"/>
              <a:t>Pension rights</a:t>
            </a:r>
          </a:p>
        </p:txBody>
      </p:sp>
      <p:sp>
        <p:nvSpPr>
          <p:cNvPr id="3" name="Content Placeholder 2">
            <a:extLst>
              <a:ext uri="{FF2B5EF4-FFF2-40B4-BE49-F238E27FC236}">
                <a16:creationId xmlns:a16="http://schemas.microsoft.com/office/drawing/2014/main" id="{B2730836-DBC4-D827-C753-BDFAF063DAA0}"/>
              </a:ext>
            </a:extLst>
          </p:cNvPr>
          <p:cNvSpPr>
            <a:spLocks noGrp="1"/>
          </p:cNvSpPr>
          <p:nvPr>
            <p:ph idx="1"/>
          </p:nvPr>
        </p:nvSpPr>
        <p:spPr/>
        <p:txBody>
          <a:bodyPr>
            <a:normAutofit fontScale="70000" lnSpcReduction="20000"/>
          </a:bodyPr>
          <a:lstStyle/>
          <a:p>
            <a:r>
              <a:rPr lang="en-GB" sz="2900" dirty="0">
                <a:solidFill>
                  <a:srgbClr val="000000"/>
                </a:solidFill>
                <a:effectLst/>
              </a:rPr>
              <a:t>Transferees are obliged to provide pension benefits for transferring employees where the following conditions are satisfied:</a:t>
            </a:r>
          </a:p>
          <a:p>
            <a:pPr lvl="1"/>
            <a:r>
              <a:rPr lang="en-GB" sz="2700" dirty="0">
                <a:solidFill>
                  <a:srgbClr val="000000"/>
                </a:solidFill>
                <a:effectLst/>
              </a:rPr>
              <a:t>There is a TUPE transfer</a:t>
            </a:r>
          </a:p>
          <a:p>
            <a:pPr lvl="1"/>
            <a:r>
              <a:rPr lang="en-GB" sz="2700" dirty="0">
                <a:solidFill>
                  <a:srgbClr val="000000"/>
                </a:solidFill>
                <a:effectLst/>
              </a:rPr>
              <a:t>By virtue of the transfer the employee ceases to be employed by the transferor and becomes employed by the transferee</a:t>
            </a:r>
          </a:p>
          <a:p>
            <a:pPr lvl="1"/>
            <a:r>
              <a:rPr lang="en-GB" sz="2700" dirty="0">
                <a:solidFill>
                  <a:srgbClr val="000000"/>
                </a:solidFill>
                <a:effectLst/>
              </a:rPr>
              <a:t>Immediately before the transfer there is an occupational pension scheme in relation to which the transferor is the employer and the employee is:</a:t>
            </a:r>
          </a:p>
          <a:p>
            <a:pPr lvl="2"/>
            <a:r>
              <a:rPr lang="en-GB" sz="2500" dirty="0">
                <a:solidFill>
                  <a:srgbClr val="000000"/>
                </a:solidFill>
                <a:effectLst/>
              </a:rPr>
              <a:t>An active member of the scheme; or</a:t>
            </a:r>
          </a:p>
          <a:p>
            <a:pPr lvl="2"/>
            <a:r>
              <a:rPr lang="en-GB" sz="2500" dirty="0">
                <a:solidFill>
                  <a:srgbClr val="000000"/>
                </a:solidFill>
                <a:effectLst/>
              </a:rPr>
              <a:t>Eligible to be such a member; or</a:t>
            </a:r>
          </a:p>
          <a:p>
            <a:pPr lvl="2"/>
            <a:r>
              <a:rPr lang="en-GB" sz="2500" dirty="0">
                <a:solidFill>
                  <a:srgbClr val="000000"/>
                </a:solidFill>
                <a:effectLst/>
              </a:rPr>
              <a:t>In a probationary period to become eligible to be a member</a:t>
            </a:r>
          </a:p>
          <a:p>
            <a:endParaRPr lang="en-US" dirty="0"/>
          </a:p>
          <a:p>
            <a:endParaRPr lang="en-US" dirty="0"/>
          </a:p>
        </p:txBody>
      </p:sp>
    </p:spTree>
    <p:extLst>
      <p:ext uri="{BB962C8B-B14F-4D97-AF65-F5344CB8AC3E}">
        <p14:creationId xmlns:p14="http://schemas.microsoft.com/office/powerpoint/2010/main" val="4246685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A58AD-7C4D-2D35-3D40-A2AE7DDAD8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C93517-C96A-8570-C95F-EAD02EC869EE}"/>
              </a:ext>
            </a:extLst>
          </p:cNvPr>
          <p:cNvSpPr>
            <a:spLocks noGrp="1"/>
          </p:cNvSpPr>
          <p:nvPr>
            <p:ph type="title"/>
          </p:nvPr>
        </p:nvSpPr>
        <p:spPr/>
        <p:txBody>
          <a:bodyPr/>
          <a:lstStyle/>
          <a:p>
            <a:r>
              <a:rPr lang="en-US" dirty="0"/>
              <a:t>Pension rights</a:t>
            </a:r>
          </a:p>
        </p:txBody>
      </p:sp>
      <p:sp>
        <p:nvSpPr>
          <p:cNvPr id="3" name="Content Placeholder 2">
            <a:extLst>
              <a:ext uri="{FF2B5EF4-FFF2-40B4-BE49-F238E27FC236}">
                <a16:creationId xmlns:a16="http://schemas.microsoft.com/office/drawing/2014/main" id="{C9E85E95-D59F-0CE8-C6C8-73991F617249}"/>
              </a:ext>
            </a:extLst>
          </p:cNvPr>
          <p:cNvSpPr>
            <a:spLocks noGrp="1"/>
          </p:cNvSpPr>
          <p:nvPr>
            <p:ph idx="1"/>
          </p:nvPr>
        </p:nvSpPr>
        <p:spPr/>
        <p:txBody>
          <a:bodyPr>
            <a:normAutofit fontScale="55000" lnSpcReduction="20000"/>
          </a:bodyPr>
          <a:lstStyle/>
          <a:p>
            <a:r>
              <a:rPr lang="en-GB" sz="2800" dirty="0">
                <a:solidFill>
                  <a:srgbClr val="000000"/>
                </a:solidFill>
                <a:effectLst/>
              </a:rPr>
              <a:t>Where the transferor's scheme is a </a:t>
            </a:r>
            <a:r>
              <a:rPr lang="en-GB" sz="2800" b="1" dirty="0">
                <a:solidFill>
                  <a:srgbClr val="7030A0"/>
                </a:solidFill>
                <a:effectLst/>
              </a:rPr>
              <a:t>defined benefit scheme</a:t>
            </a:r>
            <a:r>
              <a:rPr lang="en-GB" sz="2800" dirty="0">
                <a:solidFill>
                  <a:srgbClr val="7030A0"/>
                </a:solidFill>
                <a:effectLst/>
              </a:rPr>
              <a:t>, </a:t>
            </a:r>
            <a:r>
              <a:rPr lang="en-GB" sz="2800" dirty="0">
                <a:solidFill>
                  <a:srgbClr val="000000"/>
                </a:solidFill>
                <a:effectLst/>
              </a:rPr>
              <a:t>the transferring employees automatically qualifies for protection</a:t>
            </a:r>
          </a:p>
          <a:p>
            <a:r>
              <a:rPr lang="en-GB" sz="2800" dirty="0">
                <a:solidFill>
                  <a:srgbClr val="000000"/>
                </a:solidFill>
                <a:effectLst/>
              </a:rPr>
              <a:t>If transferor's scheme is a </a:t>
            </a:r>
            <a:r>
              <a:rPr lang="en-GB" sz="2800" b="1" dirty="0">
                <a:solidFill>
                  <a:srgbClr val="7030A0"/>
                </a:solidFill>
                <a:effectLst/>
              </a:rPr>
              <a:t>money purchase/defined contribution scheme</a:t>
            </a:r>
            <a:r>
              <a:rPr lang="en-GB" sz="2800" dirty="0">
                <a:solidFill>
                  <a:srgbClr val="000000"/>
                </a:solidFill>
                <a:effectLst/>
              </a:rPr>
              <a:t>, the transferring employee qualifies for protection only if the transferor was required to make employer contributions or, if there was no such requirement, at least one such contribution was actually made by the transferor</a:t>
            </a:r>
          </a:p>
          <a:p>
            <a:r>
              <a:rPr lang="en-GB" sz="2800" dirty="0">
                <a:solidFill>
                  <a:srgbClr val="000000"/>
                </a:solidFill>
                <a:effectLst/>
              </a:rPr>
              <a:t>Where an employee qualifies for protection, it becomes a term of their contract with the new employer that the employee will be offered access to a DB, DC or stakeholder scheme that meets the prescribed minimum standards</a:t>
            </a:r>
          </a:p>
          <a:p>
            <a:r>
              <a:rPr lang="en-GB" sz="2800" dirty="0">
                <a:solidFill>
                  <a:srgbClr val="000000"/>
                </a:solidFill>
                <a:effectLst/>
              </a:rPr>
              <a:t>The new employer may decide which minimum arrangement to offer the new employees, or enable the employees to join its own scheme if it meets or exceeds those minimum standards</a:t>
            </a:r>
          </a:p>
          <a:p>
            <a:r>
              <a:rPr lang="en-GB" sz="2800" b="1" dirty="0">
                <a:solidFill>
                  <a:srgbClr val="7030A0"/>
                </a:solidFill>
                <a:effectLst/>
              </a:rPr>
              <a:t>If transferor pays into an employee’s own stakeholder/personal pension scheme as a term of contract – transferee must continue to pay into scheme at same rate</a:t>
            </a:r>
            <a:endParaRPr lang="en-GB" sz="2800" dirty="0">
              <a:solidFill>
                <a:srgbClr val="7030A0"/>
              </a:solidFill>
              <a:effectLst/>
            </a:endParaRPr>
          </a:p>
          <a:p>
            <a:endParaRPr lang="en-GB" sz="2500" dirty="0">
              <a:solidFill>
                <a:srgbClr val="000000"/>
              </a:solidFill>
              <a:effectLst/>
            </a:endParaRPr>
          </a:p>
          <a:p>
            <a:endParaRPr lang="en-US" dirty="0"/>
          </a:p>
          <a:p>
            <a:endParaRPr lang="en-US" dirty="0"/>
          </a:p>
        </p:txBody>
      </p:sp>
    </p:spTree>
    <p:extLst>
      <p:ext uri="{BB962C8B-B14F-4D97-AF65-F5344CB8AC3E}">
        <p14:creationId xmlns:p14="http://schemas.microsoft.com/office/powerpoint/2010/main" val="3167221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5DFBE0-BD89-485D-0579-4EA9BE84D9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04582A-AAD0-62D5-080D-2FD31801A772}"/>
              </a:ext>
            </a:extLst>
          </p:cNvPr>
          <p:cNvSpPr>
            <a:spLocks noGrp="1"/>
          </p:cNvSpPr>
          <p:nvPr>
            <p:ph type="title"/>
          </p:nvPr>
        </p:nvSpPr>
        <p:spPr/>
        <p:txBody>
          <a:bodyPr/>
          <a:lstStyle/>
          <a:p>
            <a:r>
              <a:rPr lang="en-US" dirty="0"/>
              <a:t>Pension rights</a:t>
            </a:r>
          </a:p>
        </p:txBody>
      </p:sp>
      <p:sp>
        <p:nvSpPr>
          <p:cNvPr id="3" name="Content Placeholder 2">
            <a:extLst>
              <a:ext uri="{FF2B5EF4-FFF2-40B4-BE49-F238E27FC236}">
                <a16:creationId xmlns:a16="http://schemas.microsoft.com/office/drawing/2014/main" id="{E2F8B1FE-8288-8AA3-A0B4-015D2B0F38C3}"/>
              </a:ext>
            </a:extLst>
          </p:cNvPr>
          <p:cNvSpPr>
            <a:spLocks noGrp="1"/>
          </p:cNvSpPr>
          <p:nvPr>
            <p:ph idx="1"/>
          </p:nvPr>
        </p:nvSpPr>
        <p:spPr/>
        <p:txBody>
          <a:bodyPr>
            <a:normAutofit fontScale="85000" lnSpcReduction="10000"/>
          </a:bodyPr>
          <a:lstStyle/>
          <a:p>
            <a:r>
              <a:rPr lang="en-GB" sz="1900" dirty="0">
                <a:solidFill>
                  <a:srgbClr val="000000"/>
                </a:solidFill>
                <a:effectLst/>
              </a:rPr>
              <a:t>Transferring employees' accrued rights in the seller's occupational pension scheme will be preserved</a:t>
            </a:r>
          </a:p>
          <a:p>
            <a:r>
              <a:rPr lang="en-GB" sz="1900" dirty="0">
                <a:solidFill>
                  <a:srgbClr val="000000"/>
                </a:solidFill>
                <a:effectLst/>
              </a:rPr>
              <a:t>It may be possible for the accrued pension entitlements in the seller's scheme to be transferred to the new pension arrangement</a:t>
            </a:r>
          </a:p>
          <a:p>
            <a:r>
              <a:rPr lang="en-GB" sz="1900" dirty="0">
                <a:solidFill>
                  <a:srgbClr val="000000"/>
                </a:solidFill>
                <a:effectLst/>
              </a:rPr>
              <a:t>Death benefit only arrangements and personal pension schemes are not “occupational pensions”, </a:t>
            </a:r>
            <a:r>
              <a:rPr lang="en-GB" sz="1900" b="1" dirty="0">
                <a:solidFill>
                  <a:srgbClr val="7030A0"/>
                </a:solidFill>
                <a:effectLst/>
              </a:rPr>
              <a:t>therefore will transfer with the transferring employees</a:t>
            </a:r>
          </a:p>
          <a:p>
            <a:r>
              <a:rPr lang="en-GB" sz="1900" dirty="0">
                <a:solidFill>
                  <a:srgbClr val="000000"/>
                </a:solidFill>
                <a:effectLst/>
              </a:rPr>
              <a:t>Even where the seller's scheme was a Defined Benefit pension scheme, the buyer is not required to offer the employees membership of a DB arrangement = </a:t>
            </a:r>
            <a:r>
              <a:rPr lang="en-GB" sz="1900" b="1" dirty="0">
                <a:solidFill>
                  <a:srgbClr val="7030A0"/>
                </a:solidFill>
                <a:effectLst/>
              </a:rPr>
              <a:t>as a minimum can offer basic stakeholder pension scheme with employer matching employee contributions up to 6%</a:t>
            </a:r>
          </a:p>
          <a:p>
            <a:r>
              <a:rPr lang="en-GB" sz="1900" b="1" dirty="0">
                <a:solidFill>
                  <a:srgbClr val="7030A0"/>
                </a:solidFill>
                <a:effectLst/>
              </a:rPr>
              <a:t>If public sector outsourcing to private sector – transferee usually required by outsourcing body to continue public sector pension (e.g. LGPS, NHSPS, CSPS)</a:t>
            </a:r>
            <a:endParaRPr lang="en-GB" sz="1900" dirty="0">
              <a:solidFill>
                <a:srgbClr val="7030A0"/>
              </a:solidFill>
              <a:effectLst/>
            </a:endParaRP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598029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FC565-3160-ADCE-1CC1-74FC97A10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6CBE54-FB3B-35AF-C6AC-35F7C5A693F9}"/>
              </a:ext>
            </a:extLst>
          </p:cNvPr>
          <p:cNvSpPr>
            <a:spLocks noGrp="1"/>
          </p:cNvSpPr>
          <p:nvPr>
            <p:ph type="title"/>
          </p:nvPr>
        </p:nvSpPr>
        <p:spPr/>
        <p:txBody>
          <a:bodyPr/>
          <a:lstStyle/>
          <a:p>
            <a:r>
              <a:rPr lang="en-US" dirty="0"/>
              <a:t>Obligation to inform</a:t>
            </a:r>
          </a:p>
        </p:txBody>
      </p:sp>
      <p:sp>
        <p:nvSpPr>
          <p:cNvPr id="3" name="Content Placeholder 2">
            <a:extLst>
              <a:ext uri="{FF2B5EF4-FFF2-40B4-BE49-F238E27FC236}">
                <a16:creationId xmlns:a16="http://schemas.microsoft.com/office/drawing/2014/main" id="{C3BD6EAA-C0EB-475E-3810-D3C9FB82673C}"/>
              </a:ext>
            </a:extLst>
          </p:cNvPr>
          <p:cNvSpPr>
            <a:spLocks noGrp="1"/>
          </p:cNvSpPr>
          <p:nvPr>
            <p:ph idx="1"/>
          </p:nvPr>
        </p:nvSpPr>
        <p:spPr/>
        <p:txBody>
          <a:bodyPr>
            <a:normAutofit/>
          </a:bodyPr>
          <a:lstStyle/>
          <a:p>
            <a:r>
              <a:rPr lang="en-GB" dirty="0">
                <a:solidFill>
                  <a:srgbClr val="000000"/>
                </a:solidFill>
                <a:effectLst/>
              </a:rPr>
              <a:t>TUPE requires the transferor and transferee to:</a:t>
            </a:r>
          </a:p>
          <a:p>
            <a:pPr lvl="1"/>
            <a:r>
              <a:rPr lang="en-GB" dirty="0">
                <a:solidFill>
                  <a:srgbClr val="000000"/>
                </a:solidFill>
                <a:effectLst/>
              </a:rPr>
              <a:t>Inform affected employees that a transfer is to take place, as well as the legal, economic and social implications of the transfer, and any measures which they envisage might be taken</a:t>
            </a:r>
          </a:p>
          <a:p>
            <a:pPr lvl="1"/>
            <a:r>
              <a:rPr lang="en-GB" dirty="0">
                <a:solidFill>
                  <a:srgbClr val="000000"/>
                </a:solidFill>
                <a:effectLst/>
              </a:rPr>
              <a:t>And in some circumstances, consult with recognised trade unions or elected employee representatives in relation to any affected employees</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0857422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712F38-D6FA-A3D8-514C-D77D3865AA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5EC9C2-A17C-7068-C946-33FB9F7CD80C}"/>
              </a:ext>
            </a:extLst>
          </p:cNvPr>
          <p:cNvSpPr>
            <a:spLocks noGrp="1"/>
          </p:cNvSpPr>
          <p:nvPr>
            <p:ph type="title"/>
          </p:nvPr>
        </p:nvSpPr>
        <p:spPr/>
        <p:txBody>
          <a:bodyPr/>
          <a:lstStyle/>
          <a:p>
            <a:r>
              <a:rPr lang="en-US" dirty="0"/>
              <a:t>Who is affected</a:t>
            </a:r>
          </a:p>
        </p:txBody>
      </p:sp>
      <p:sp>
        <p:nvSpPr>
          <p:cNvPr id="3" name="Content Placeholder 2">
            <a:extLst>
              <a:ext uri="{FF2B5EF4-FFF2-40B4-BE49-F238E27FC236}">
                <a16:creationId xmlns:a16="http://schemas.microsoft.com/office/drawing/2014/main" id="{1CB35DE6-D238-87EC-4823-30B33D38CBA5}"/>
              </a:ext>
            </a:extLst>
          </p:cNvPr>
          <p:cNvSpPr>
            <a:spLocks noGrp="1"/>
          </p:cNvSpPr>
          <p:nvPr>
            <p:ph idx="1"/>
          </p:nvPr>
        </p:nvSpPr>
        <p:spPr/>
        <p:txBody>
          <a:bodyPr>
            <a:normAutofit fontScale="85000" lnSpcReduction="20000"/>
          </a:bodyPr>
          <a:lstStyle/>
          <a:p>
            <a:r>
              <a:rPr lang="en-GB" sz="2100" dirty="0">
                <a:solidFill>
                  <a:srgbClr val="000000"/>
                </a:solidFill>
                <a:effectLst/>
              </a:rPr>
              <a:t>The obligation is in relation to any affected employees defined as "</a:t>
            </a:r>
            <a:r>
              <a:rPr lang="en-GB" sz="2100" i="1" dirty="0">
                <a:solidFill>
                  <a:srgbClr val="000000"/>
                </a:solidFill>
                <a:effectLst/>
              </a:rPr>
              <a:t>any employees of the transferor or the transferee who may be affected by the transfer or may be affected by measures taken in connection with it</a:t>
            </a:r>
            <a:r>
              <a:rPr lang="en-GB" sz="2100" dirty="0">
                <a:solidFill>
                  <a:srgbClr val="000000"/>
                </a:solidFill>
                <a:effectLst/>
              </a:rPr>
              <a:t>”</a:t>
            </a:r>
          </a:p>
          <a:p>
            <a:r>
              <a:rPr lang="en-GB" sz="2100" dirty="0">
                <a:solidFill>
                  <a:srgbClr val="000000"/>
                </a:solidFill>
                <a:effectLst/>
              </a:rPr>
              <a:t>The definition of employees is wider under TUPE than is normally used for employment protection purposes</a:t>
            </a:r>
          </a:p>
          <a:p>
            <a:r>
              <a:rPr lang="en-GB" sz="2100" dirty="0">
                <a:solidFill>
                  <a:srgbClr val="000000"/>
                </a:solidFill>
                <a:effectLst/>
              </a:rPr>
              <a:t>Guidance identifies the following possible categories of affected employees:</a:t>
            </a:r>
          </a:p>
          <a:p>
            <a:pPr lvl="1"/>
            <a:r>
              <a:rPr lang="en-GB" sz="1900" dirty="0">
                <a:solidFill>
                  <a:srgbClr val="000000"/>
                </a:solidFill>
                <a:effectLst/>
              </a:rPr>
              <a:t>Employees who are to be transferred</a:t>
            </a:r>
          </a:p>
          <a:p>
            <a:pPr lvl="1"/>
            <a:r>
              <a:rPr lang="en-GB" sz="1900" dirty="0">
                <a:solidFill>
                  <a:srgbClr val="000000"/>
                </a:solidFill>
                <a:effectLst/>
              </a:rPr>
              <a:t>Employees of the transferor who are not being transferred to the transferee but whose jobs may be affected by the transfer</a:t>
            </a:r>
          </a:p>
          <a:p>
            <a:pPr lvl="1"/>
            <a:r>
              <a:rPr lang="en-GB" sz="1900" dirty="0">
                <a:solidFill>
                  <a:srgbClr val="000000"/>
                </a:solidFill>
                <a:effectLst/>
              </a:rPr>
              <a:t>Employees of the transferee whose jobs may be affected as a result of the transfer</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2469241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074E3B-CB1C-5CB9-6349-640E265EB4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B1EFFE-1214-C7E0-02B8-E58FBD3FC571}"/>
              </a:ext>
            </a:extLst>
          </p:cNvPr>
          <p:cNvSpPr>
            <a:spLocks noGrp="1"/>
          </p:cNvSpPr>
          <p:nvPr>
            <p:ph type="title"/>
          </p:nvPr>
        </p:nvSpPr>
        <p:spPr/>
        <p:txBody>
          <a:bodyPr/>
          <a:lstStyle/>
          <a:p>
            <a:r>
              <a:rPr lang="en-US" dirty="0"/>
              <a:t>Appropriate representatives </a:t>
            </a:r>
          </a:p>
        </p:txBody>
      </p:sp>
      <p:sp>
        <p:nvSpPr>
          <p:cNvPr id="3" name="Content Placeholder 2">
            <a:extLst>
              <a:ext uri="{FF2B5EF4-FFF2-40B4-BE49-F238E27FC236}">
                <a16:creationId xmlns:a16="http://schemas.microsoft.com/office/drawing/2014/main" id="{35DE8094-8A2F-A130-F8FD-2CB5AB5159D8}"/>
              </a:ext>
            </a:extLst>
          </p:cNvPr>
          <p:cNvSpPr>
            <a:spLocks noGrp="1"/>
          </p:cNvSpPr>
          <p:nvPr>
            <p:ph idx="1"/>
          </p:nvPr>
        </p:nvSpPr>
        <p:spPr/>
        <p:txBody>
          <a:bodyPr>
            <a:normAutofit/>
          </a:bodyPr>
          <a:lstStyle/>
          <a:p>
            <a:r>
              <a:rPr lang="en-GB" dirty="0"/>
              <a:t>T</a:t>
            </a:r>
            <a:r>
              <a:rPr lang="en-GB" dirty="0">
                <a:solidFill>
                  <a:srgbClr val="000000"/>
                </a:solidFill>
                <a:effectLst/>
              </a:rPr>
              <a:t>he obligation relates to "appropriate representatives" of affected employees</a:t>
            </a:r>
          </a:p>
          <a:p>
            <a:r>
              <a:rPr lang="en-GB" dirty="0">
                <a:solidFill>
                  <a:srgbClr val="000000"/>
                </a:solidFill>
                <a:effectLst/>
              </a:rPr>
              <a:t>If an employer recognises a trade union, it must inform and, if relevant, consult representatives of that union</a:t>
            </a:r>
          </a:p>
          <a:p>
            <a:r>
              <a:rPr lang="en-GB" dirty="0">
                <a:solidFill>
                  <a:srgbClr val="000000"/>
                </a:solidFill>
                <a:effectLst/>
              </a:rPr>
              <a:t>Appropriate representatives are either existing employee representatives or new ones specially elected for the transfer</a:t>
            </a:r>
          </a:p>
          <a:p>
            <a:r>
              <a:rPr lang="en-GB" dirty="0">
                <a:solidFill>
                  <a:srgbClr val="000000"/>
                </a:solidFill>
                <a:effectLst/>
              </a:rPr>
              <a:t>If existing representatives are used, their remit and appointment must give them the authority to undertake this role</a:t>
            </a:r>
          </a:p>
          <a:p>
            <a:r>
              <a:rPr lang="en-GB" dirty="0">
                <a:solidFill>
                  <a:srgbClr val="000000"/>
                </a:solidFill>
                <a:effectLst/>
              </a:rPr>
              <a:t>Same definition as appropriate representatives for collective redundancy  </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0706659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093CF-91DC-29C5-65AA-E770F2481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05D238-D596-8F70-589D-10BAA3983F6E}"/>
              </a:ext>
            </a:extLst>
          </p:cNvPr>
          <p:cNvSpPr>
            <a:spLocks noGrp="1"/>
          </p:cNvSpPr>
          <p:nvPr>
            <p:ph type="title"/>
          </p:nvPr>
        </p:nvSpPr>
        <p:spPr/>
        <p:txBody>
          <a:bodyPr/>
          <a:lstStyle/>
          <a:p>
            <a:r>
              <a:rPr lang="en-US" dirty="0"/>
              <a:t>Appropriate representatives </a:t>
            </a:r>
          </a:p>
        </p:txBody>
      </p:sp>
      <p:sp>
        <p:nvSpPr>
          <p:cNvPr id="3" name="Content Placeholder 2">
            <a:extLst>
              <a:ext uri="{FF2B5EF4-FFF2-40B4-BE49-F238E27FC236}">
                <a16:creationId xmlns:a16="http://schemas.microsoft.com/office/drawing/2014/main" id="{0773C421-1FEE-D07A-8B2E-89F14EB4788D}"/>
              </a:ext>
            </a:extLst>
          </p:cNvPr>
          <p:cNvSpPr>
            <a:spLocks noGrp="1"/>
          </p:cNvSpPr>
          <p:nvPr>
            <p:ph idx="1"/>
          </p:nvPr>
        </p:nvSpPr>
        <p:spPr/>
        <p:txBody>
          <a:bodyPr>
            <a:normAutofit/>
          </a:bodyPr>
          <a:lstStyle/>
          <a:p>
            <a:r>
              <a:rPr lang="en-GB" dirty="0"/>
              <a:t>T</a:t>
            </a:r>
            <a:r>
              <a:rPr lang="en-GB" dirty="0">
                <a:solidFill>
                  <a:srgbClr val="000000"/>
                </a:solidFill>
                <a:effectLst/>
              </a:rPr>
              <a:t>he employer must allow the representatives access to the affected employees and provide them with such accommodation and other facilities as may be appropriate</a:t>
            </a:r>
          </a:p>
          <a:p>
            <a:r>
              <a:rPr lang="en-GB" dirty="0">
                <a:solidFill>
                  <a:srgbClr val="000000"/>
                </a:solidFill>
                <a:effectLst/>
              </a:rPr>
              <a:t>Sometimes a trade union will be recognised for one group of employees but not for another</a:t>
            </a:r>
          </a:p>
          <a:p>
            <a:r>
              <a:rPr lang="en-GB" dirty="0">
                <a:solidFill>
                  <a:srgbClr val="000000"/>
                </a:solidFill>
                <a:effectLst/>
              </a:rPr>
              <a:t>Regulations require that the employer should consult with union representatives for employees represented by a union, and, for the remaining employees, should consult with employee representatives, or even the employees themselves, if there are only a few of them</a:t>
            </a:r>
            <a:endParaRPr lang="en-GB" sz="1800" kern="100" dirty="0">
              <a:solidFill>
                <a:schemeClr val="tx1"/>
              </a:solidFill>
              <a:effectLst/>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88189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71C426-5314-3216-9DD5-40F229664C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13CF82-870C-0714-DA9C-C71E6547EEC2}"/>
              </a:ext>
            </a:extLst>
          </p:cNvPr>
          <p:cNvSpPr>
            <a:spLocks noGrp="1"/>
          </p:cNvSpPr>
          <p:nvPr>
            <p:ph type="title"/>
          </p:nvPr>
        </p:nvSpPr>
        <p:spPr/>
        <p:txBody>
          <a:bodyPr/>
          <a:lstStyle/>
          <a:p>
            <a:r>
              <a:rPr lang="en-US" dirty="0"/>
              <a:t>Election of employee representatives</a:t>
            </a:r>
          </a:p>
        </p:txBody>
      </p:sp>
      <p:sp>
        <p:nvSpPr>
          <p:cNvPr id="3" name="Content Placeholder 2">
            <a:extLst>
              <a:ext uri="{FF2B5EF4-FFF2-40B4-BE49-F238E27FC236}">
                <a16:creationId xmlns:a16="http://schemas.microsoft.com/office/drawing/2014/main" id="{CB891ECF-82D8-C967-C529-937A6B17B7ED}"/>
              </a:ext>
            </a:extLst>
          </p:cNvPr>
          <p:cNvSpPr>
            <a:spLocks noGrp="1"/>
          </p:cNvSpPr>
          <p:nvPr>
            <p:ph idx="1"/>
          </p:nvPr>
        </p:nvSpPr>
        <p:spPr/>
        <p:txBody>
          <a:bodyPr>
            <a:normAutofit/>
          </a:bodyPr>
          <a:lstStyle/>
          <a:p>
            <a:r>
              <a:rPr lang="en-GB" dirty="0">
                <a:solidFill>
                  <a:srgbClr val="000000"/>
                </a:solidFill>
                <a:effectLst/>
              </a:rPr>
              <a:t>The employer must make arrangements that are reasonably practicable to ensure that the election is fair</a:t>
            </a:r>
          </a:p>
          <a:p>
            <a:r>
              <a:rPr lang="en-GB" dirty="0">
                <a:solidFill>
                  <a:srgbClr val="000000"/>
                </a:solidFill>
                <a:effectLst/>
              </a:rPr>
              <a:t>The employer determines the number of representatives</a:t>
            </a:r>
          </a:p>
          <a:p>
            <a:r>
              <a:rPr lang="en-GB" dirty="0">
                <a:solidFill>
                  <a:srgbClr val="000000"/>
                </a:solidFill>
                <a:effectLst/>
              </a:rPr>
              <a:t>The employer should ensure that there are sufficient representatives to represent the interests of all the affected employees The employer must determine whether different classes of affected employee will have their own representatives or whether the representatives will represent affected employees as a whole</a:t>
            </a:r>
            <a:endParaRPr lang="en-GB" sz="1800" kern="100" dirty="0">
              <a:solidFill>
                <a:schemeClr val="tx1"/>
              </a:solidFill>
              <a:effectLst/>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2544784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CED1A-ADC8-BAA6-320C-C00BC1AEE1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35656-8D12-5A5B-5171-F26192C760AD}"/>
              </a:ext>
            </a:extLst>
          </p:cNvPr>
          <p:cNvSpPr>
            <a:spLocks noGrp="1"/>
          </p:cNvSpPr>
          <p:nvPr>
            <p:ph type="title"/>
          </p:nvPr>
        </p:nvSpPr>
        <p:spPr/>
        <p:txBody>
          <a:bodyPr/>
          <a:lstStyle/>
          <a:p>
            <a:r>
              <a:rPr lang="en-US" dirty="0"/>
              <a:t>Election of employee representatives</a:t>
            </a:r>
          </a:p>
        </p:txBody>
      </p:sp>
      <p:sp>
        <p:nvSpPr>
          <p:cNvPr id="3" name="Content Placeholder 2">
            <a:extLst>
              <a:ext uri="{FF2B5EF4-FFF2-40B4-BE49-F238E27FC236}">
                <a16:creationId xmlns:a16="http://schemas.microsoft.com/office/drawing/2014/main" id="{7396C144-2676-7D35-9016-99DC624DF1C8}"/>
              </a:ext>
            </a:extLst>
          </p:cNvPr>
          <p:cNvSpPr>
            <a:spLocks noGrp="1"/>
          </p:cNvSpPr>
          <p:nvPr>
            <p:ph idx="1"/>
          </p:nvPr>
        </p:nvSpPr>
        <p:spPr/>
        <p:txBody>
          <a:bodyPr>
            <a:normAutofit lnSpcReduction="10000"/>
          </a:bodyPr>
          <a:lstStyle/>
          <a:p>
            <a:r>
              <a:rPr lang="en-GB" dirty="0">
                <a:solidFill>
                  <a:srgbClr val="000000"/>
                </a:solidFill>
                <a:effectLst/>
              </a:rPr>
              <a:t>All candidates for election must be affected employees on the date of the election</a:t>
            </a:r>
          </a:p>
          <a:p>
            <a:r>
              <a:rPr lang="en-GB" dirty="0">
                <a:solidFill>
                  <a:srgbClr val="000000"/>
                </a:solidFill>
                <a:effectLst/>
              </a:rPr>
              <a:t>No affected employee should be unreasonably excluded from standing for election</a:t>
            </a:r>
          </a:p>
          <a:p>
            <a:r>
              <a:rPr lang="en-GB" dirty="0">
                <a:solidFill>
                  <a:srgbClr val="000000"/>
                </a:solidFill>
                <a:effectLst/>
              </a:rPr>
              <a:t>All affected employees on the date of the election are entitled to vote for representatives</a:t>
            </a:r>
          </a:p>
          <a:p>
            <a:r>
              <a:rPr lang="en-GB" dirty="0">
                <a:solidFill>
                  <a:srgbClr val="000000"/>
                </a:solidFill>
                <a:effectLst/>
              </a:rPr>
              <a:t>Employees are entitled to vote for as many candidates as there are representatives to be elected to represent them for their particular class of employee</a:t>
            </a:r>
          </a:p>
          <a:p>
            <a:r>
              <a:rPr lang="en-GB" dirty="0">
                <a:solidFill>
                  <a:srgbClr val="000000"/>
                </a:solidFill>
                <a:effectLst/>
              </a:rPr>
              <a:t>As for as reasonably practicable voting should be in secret and that the votes given at the election should be accurately counted</a:t>
            </a:r>
            <a:endParaRPr lang="en-GB" sz="1800" kern="100" dirty="0">
              <a:solidFill>
                <a:schemeClr val="tx1"/>
              </a:solidFill>
              <a:effectLst/>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8756835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C865C-3482-3D60-B5B3-D604BEC167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802E5D-6A74-FCC3-A9A2-BF9707909FA4}"/>
              </a:ext>
            </a:extLst>
          </p:cNvPr>
          <p:cNvSpPr>
            <a:spLocks noGrp="1"/>
          </p:cNvSpPr>
          <p:nvPr>
            <p:ph type="title"/>
          </p:nvPr>
        </p:nvSpPr>
        <p:spPr/>
        <p:txBody>
          <a:bodyPr/>
          <a:lstStyle/>
          <a:p>
            <a:r>
              <a:rPr lang="en-US" dirty="0"/>
              <a:t>Election of employee representatives</a:t>
            </a:r>
          </a:p>
        </p:txBody>
      </p:sp>
      <p:sp>
        <p:nvSpPr>
          <p:cNvPr id="3" name="Content Placeholder 2">
            <a:extLst>
              <a:ext uri="{FF2B5EF4-FFF2-40B4-BE49-F238E27FC236}">
                <a16:creationId xmlns:a16="http://schemas.microsoft.com/office/drawing/2014/main" id="{69E1A5BF-9DDC-86EC-5C7F-B34A7604C392}"/>
              </a:ext>
            </a:extLst>
          </p:cNvPr>
          <p:cNvSpPr>
            <a:spLocks noGrp="1"/>
          </p:cNvSpPr>
          <p:nvPr>
            <p:ph idx="1"/>
          </p:nvPr>
        </p:nvSpPr>
        <p:spPr/>
        <p:txBody>
          <a:bodyPr>
            <a:normAutofit fontScale="92500" lnSpcReduction="10000"/>
          </a:bodyPr>
          <a:lstStyle/>
          <a:p>
            <a:r>
              <a:rPr lang="en-GB" dirty="0">
                <a:solidFill>
                  <a:srgbClr val="000000"/>
                </a:solidFill>
                <a:effectLst/>
              </a:rPr>
              <a:t>Where an elected employee representative ceases to act, a substitute is required if any of the affected employees would no longer be represented as a result</a:t>
            </a:r>
          </a:p>
          <a:p>
            <a:r>
              <a:rPr lang="en-GB" dirty="0">
                <a:solidFill>
                  <a:srgbClr val="000000"/>
                </a:solidFill>
                <a:effectLst/>
              </a:rPr>
              <a:t>The employer must arrange a further election for the unrepresented affected employees to elect a further representative</a:t>
            </a:r>
          </a:p>
          <a:p>
            <a:r>
              <a:rPr lang="en-GB" dirty="0">
                <a:solidFill>
                  <a:srgbClr val="000000"/>
                </a:solidFill>
                <a:effectLst/>
              </a:rPr>
              <a:t>The employer should determine the term of office of employee representatives before the election. The term must be sufficient to enable information to be given and consultation completed</a:t>
            </a:r>
          </a:p>
          <a:p>
            <a:r>
              <a:rPr lang="en-GB" dirty="0">
                <a:solidFill>
                  <a:srgbClr val="000000"/>
                </a:solidFill>
                <a:effectLst/>
              </a:rPr>
              <a:t>If either the transferor or transferee does not recognise a trade union or have appropriate elected employee representatives in place, they will need to hold elections for appropriate representatives before the consultation process can begin</a:t>
            </a:r>
          </a:p>
          <a:p>
            <a:pPr>
              <a:spcAft>
                <a:spcPts val="750"/>
              </a:spcAft>
              <a:buFont typeface="Arial" panose="020B0604020202020204" pitchFamily="34" charset="0"/>
              <a:buChar char="•"/>
            </a:pPr>
            <a:endParaRPr lang="en-GB" sz="1800" kern="100" dirty="0">
              <a:solidFill>
                <a:schemeClr val="tx1"/>
              </a:solidFill>
              <a:effectLst/>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977952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D6AA1-EFDD-E70F-C5E0-25D3BF0C5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6DE73E-7C00-49F5-A135-EAAC4517D769}"/>
              </a:ext>
            </a:extLst>
          </p:cNvPr>
          <p:cNvSpPr>
            <a:spLocks noGrp="1"/>
          </p:cNvSpPr>
          <p:nvPr>
            <p:ph type="title"/>
          </p:nvPr>
        </p:nvSpPr>
        <p:spPr/>
        <p:txBody>
          <a:bodyPr/>
          <a:lstStyle/>
          <a:p>
            <a:r>
              <a:rPr lang="en-US" dirty="0"/>
              <a:t>What information is to be given</a:t>
            </a:r>
          </a:p>
        </p:txBody>
      </p:sp>
      <p:sp>
        <p:nvSpPr>
          <p:cNvPr id="3" name="Content Placeholder 2">
            <a:extLst>
              <a:ext uri="{FF2B5EF4-FFF2-40B4-BE49-F238E27FC236}">
                <a16:creationId xmlns:a16="http://schemas.microsoft.com/office/drawing/2014/main" id="{6449C398-D1AC-EC5E-40E9-1A2F1CBC22D0}"/>
              </a:ext>
            </a:extLst>
          </p:cNvPr>
          <p:cNvSpPr>
            <a:spLocks noGrp="1"/>
          </p:cNvSpPr>
          <p:nvPr>
            <p:ph idx="1"/>
          </p:nvPr>
        </p:nvSpPr>
        <p:spPr/>
        <p:txBody>
          <a:bodyPr>
            <a:normAutofit fontScale="85000" lnSpcReduction="10000"/>
          </a:bodyPr>
          <a:lstStyle/>
          <a:p>
            <a:r>
              <a:rPr lang="en-US" dirty="0"/>
              <a:t>The </a:t>
            </a:r>
            <a:r>
              <a:rPr lang="en-GB" dirty="0">
                <a:solidFill>
                  <a:srgbClr val="000000"/>
                </a:solidFill>
                <a:effectLst/>
              </a:rPr>
              <a:t>representatives should be informed that they will be transferred, the date (or proposed date) when it is to take place and the reasons for it</a:t>
            </a:r>
          </a:p>
          <a:p>
            <a:r>
              <a:rPr lang="en-GB" dirty="0">
                <a:solidFill>
                  <a:srgbClr val="000000"/>
                </a:solidFill>
                <a:effectLst/>
              </a:rPr>
              <a:t>Where there is more than one reason for the transfer, all reasons should be provided</a:t>
            </a:r>
          </a:p>
          <a:p>
            <a:r>
              <a:rPr lang="en-GB" dirty="0">
                <a:solidFill>
                  <a:srgbClr val="000000"/>
                </a:solidFill>
                <a:effectLst/>
              </a:rPr>
              <a:t>The representatives should be informed of the legal, economic and social implications of the transfer for the affected employees</a:t>
            </a:r>
          </a:p>
          <a:p>
            <a:r>
              <a:rPr lang="en-GB" dirty="0">
                <a:solidFill>
                  <a:srgbClr val="000000"/>
                </a:solidFill>
                <a:effectLst/>
              </a:rPr>
              <a:t>The Court confirmed that the employer is only obliged to provide information on what, in its "genuine belief", are the legal, economic and social implications of the transfer</a:t>
            </a:r>
          </a:p>
          <a:p>
            <a:r>
              <a:rPr lang="en-GB" dirty="0">
                <a:solidFill>
                  <a:srgbClr val="000000"/>
                </a:solidFill>
                <a:effectLst/>
              </a:rPr>
              <a:t>There is no requirement that the employer needs to provide the representatives with information about the employees' right to object</a:t>
            </a:r>
          </a:p>
          <a:p>
            <a:r>
              <a:rPr lang="en-GB" b="1" dirty="0">
                <a:solidFill>
                  <a:srgbClr val="7030A0"/>
                </a:solidFill>
                <a:effectLst/>
              </a:rPr>
              <a:t>Legal obligation is to provide information in writing to employee representatives, and not employees directly</a:t>
            </a:r>
            <a:endParaRPr lang="en-US" dirty="0">
              <a:solidFill>
                <a:srgbClr val="7030A0"/>
              </a:solidFill>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9121496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2A517-6AC8-119B-9C55-67CED36D0E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3DB921-8970-7D59-E747-96AE33FB893F}"/>
              </a:ext>
            </a:extLst>
          </p:cNvPr>
          <p:cNvSpPr>
            <a:spLocks noGrp="1"/>
          </p:cNvSpPr>
          <p:nvPr>
            <p:ph type="title"/>
          </p:nvPr>
        </p:nvSpPr>
        <p:spPr/>
        <p:txBody>
          <a:bodyPr/>
          <a:lstStyle/>
          <a:p>
            <a:r>
              <a:rPr lang="en-US" dirty="0"/>
              <a:t>What information is to be given:</a:t>
            </a:r>
            <a:br>
              <a:rPr lang="en-US" dirty="0"/>
            </a:br>
            <a:r>
              <a:rPr lang="en-US" dirty="0"/>
              <a:t>Legal, economic and social</a:t>
            </a:r>
          </a:p>
        </p:txBody>
      </p:sp>
      <p:sp>
        <p:nvSpPr>
          <p:cNvPr id="3" name="Content Placeholder 2">
            <a:extLst>
              <a:ext uri="{FF2B5EF4-FFF2-40B4-BE49-F238E27FC236}">
                <a16:creationId xmlns:a16="http://schemas.microsoft.com/office/drawing/2014/main" id="{804FEBF5-9AA2-5B27-6229-FA6E9759B374}"/>
              </a:ext>
            </a:extLst>
          </p:cNvPr>
          <p:cNvSpPr>
            <a:spLocks noGrp="1"/>
          </p:cNvSpPr>
          <p:nvPr>
            <p:ph idx="1"/>
          </p:nvPr>
        </p:nvSpPr>
        <p:spPr/>
        <p:txBody>
          <a:bodyPr>
            <a:normAutofit fontScale="92500"/>
          </a:bodyPr>
          <a:lstStyle/>
          <a:p>
            <a:r>
              <a:rPr lang="en-GB" b="1" dirty="0">
                <a:solidFill>
                  <a:srgbClr val="7030A0"/>
                </a:solidFill>
                <a:effectLst/>
              </a:rPr>
              <a:t>The legal implications: </a:t>
            </a:r>
            <a:r>
              <a:rPr lang="en-GB" dirty="0">
                <a:solidFill>
                  <a:srgbClr val="000000"/>
                </a:solidFill>
                <a:effectLst/>
              </a:rPr>
              <a:t>could include whether TUPE is likely to apply, the potential effect of TUPE and the impact on the employees' legal rights, whether contractual or statutory. This would include any proposed changes to the employees' terms</a:t>
            </a:r>
          </a:p>
          <a:p>
            <a:r>
              <a:rPr lang="en-GB" b="1" dirty="0">
                <a:solidFill>
                  <a:srgbClr val="7030A0"/>
                </a:solidFill>
                <a:effectLst/>
              </a:rPr>
              <a:t>The economic implications: </a:t>
            </a:r>
            <a:r>
              <a:rPr lang="en-GB" dirty="0">
                <a:solidFill>
                  <a:srgbClr val="000000"/>
                </a:solidFill>
                <a:effectLst/>
              </a:rPr>
              <a:t>could include any potential effect on the employees' pay, benefits or the amount of work they might expect (if they are hourly paid), and possibly sufficient information about the potential transferee to enable the employees to assess its "worth" e.g. how financially secure it is</a:t>
            </a:r>
          </a:p>
          <a:p>
            <a:r>
              <a:rPr lang="en-GB" b="1" dirty="0">
                <a:solidFill>
                  <a:srgbClr val="7030A0"/>
                </a:solidFill>
                <a:effectLst/>
              </a:rPr>
              <a:t>The social implications: </a:t>
            </a:r>
            <a:r>
              <a:rPr lang="en-GB" dirty="0">
                <a:solidFill>
                  <a:srgbClr val="000000"/>
                </a:solidFill>
                <a:effectLst/>
              </a:rPr>
              <a:t>might be information about a change in working hours, shift patterns or, where the transferee intends to move the business, information about the new location such as house prices, details of schools etc</a:t>
            </a:r>
          </a:p>
          <a:p>
            <a:endParaRPr lang="en-US" dirty="0"/>
          </a:p>
        </p:txBody>
      </p:sp>
    </p:spTree>
    <p:extLst>
      <p:ext uri="{BB962C8B-B14F-4D97-AF65-F5344CB8AC3E}">
        <p14:creationId xmlns:p14="http://schemas.microsoft.com/office/powerpoint/2010/main" val="24658233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9AEED-8DA9-94DD-76B4-CA8105045DB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4AC23C-2092-9C25-DC5D-169CEC56CFE9}"/>
              </a:ext>
            </a:extLst>
          </p:cNvPr>
          <p:cNvSpPr>
            <a:spLocks noGrp="1"/>
          </p:cNvSpPr>
          <p:nvPr>
            <p:ph type="title"/>
          </p:nvPr>
        </p:nvSpPr>
        <p:spPr/>
        <p:txBody>
          <a:bodyPr/>
          <a:lstStyle/>
          <a:p>
            <a:r>
              <a:rPr lang="en-US" dirty="0"/>
              <a:t>What information is to be given:  measures</a:t>
            </a:r>
          </a:p>
        </p:txBody>
      </p:sp>
      <p:sp>
        <p:nvSpPr>
          <p:cNvPr id="3" name="Content Placeholder 2">
            <a:extLst>
              <a:ext uri="{FF2B5EF4-FFF2-40B4-BE49-F238E27FC236}">
                <a16:creationId xmlns:a16="http://schemas.microsoft.com/office/drawing/2014/main" id="{06630C8C-A175-176E-1FC8-8468C0CBECF6}"/>
              </a:ext>
            </a:extLst>
          </p:cNvPr>
          <p:cNvSpPr>
            <a:spLocks noGrp="1"/>
          </p:cNvSpPr>
          <p:nvPr>
            <p:ph idx="1"/>
          </p:nvPr>
        </p:nvSpPr>
        <p:spPr/>
        <p:txBody>
          <a:bodyPr>
            <a:normAutofit/>
          </a:bodyPr>
          <a:lstStyle/>
          <a:p>
            <a:r>
              <a:rPr lang="en-GB" dirty="0">
                <a:solidFill>
                  <a:srgbClr val="000000"/>
                </a:solidFill>
                <a:effectLst/>
              </a:rPr>
              <a:t>The measures which the employer envisages it will take in connection with the transfer in relation to "any affected employees" or, if no measures are to be taken, that fact</a:t>
            </a:r>
          </a:p>
          <a:p>
            <a:r>
              <a:rPr lang="en-GB" dirty="0">
                <a:solidFill>
                  <a:srgbClr val="000000"/>
                </a:solidFill>
                <a:effectLst/>
              </a:rPr>
              <a:t>The transferor must also provide information about any measures that the transferee envisages it will take in relation to the transferring employees in connection with the transfer or, if the transferee envisages taking no measures, that fact</a:t>
            </a:r>
          </a:p>
          <a:p>
            <a:r>
              <a:rPr lang="en-GB" dirty="0">
                <a:solidFill>
                  <a:srgbClr val="000000"/>
                </a:solidFill>
                <a:effectLst/>
              </a:rPr>
              <a:t>The transferee has an obligation to provide the information to the transferor in time to allow the transferor to perform its obligation to give the relevant information to the union/employee representatives (known as the “</a:t>
            </a:r>
            <a:r>
              <a:rPr lang="en-GB" b="1" dirty="0">
                <a:solidFill>
                  <a:srgbClr val="7030A0"/>
                </a:solidFill>
                <a:effectLst/>
              </a:rPr>
              <a:t>measures letter</a:t>
            </a:r>
            <a:r>
              <a:rPr lang="en-GB" dirty="0">
                <a:solidFill>
                  <a:srgbClr val="000000"/>
                </a:solidFill>
                <a:effectLst/>
              </a:rPr>
              <a:t>”)</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8222826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937A4-E9D4-EF8A-A3CF-0221480DAD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15641D-5D18-9CF1-7E1D-D1A0A5CAC42A}"/>
              </a:ext>
            </a:extLst>
          </p:cNvPr>
          <p:cNvSpPr>
            <a:spLocks noGrp="1"/>
          </p:cNvSpPr>
          <p:nvPr>
            <p:ph type="title"/>
          </p:nvPr>
        </p:nvSpPr>
        <p:spPr/>
        <p:txBody>
          <a:bodyPr/>
          <a:lstStyle/>
          <a:p>
            <a:r>
              <a:rPr lang="en-US" dirty="0"/>
              <a:t>Timing</a:t>
            </a:r>
          </a:p>
        </p:txBody>
      </p:sp>
      <p:sp>
        <p:nvSpPr>
          <p:cNvPr id="3" name="Content Placeholder 2">
            <a:extLst>
              <a:ext uri="{FF2B5EF4-FFF2-40B4-BE49-F238E27FC236}">
                <a16:creationId xmlns:a16="http://schemas.microsoft.com/office/drawing/2014/main" id="{BB660556-5364-AC71-6B89-4B7318395C6F}"/>
              </a:ext>
            </a:extLst>
          </p:cNvPr>
          <p:cNvSpPr>
            <a:spLocks noGrp="1"/>
          </p:cNvSpPr>
          <p:nvPr>
            <p:ph idx="1"/>
          </p:nvPr>
        </p:nvSpPr>
        <p:spPr/>
        <p:txBody>
          <a:bodyPr>
            <a:normAutofit fontScale="92500" lnSpcReduction="10000"/>
          </a:bodyPr>
          <a:lstStyle/>
          <a:p>
            <a:r>
              <a:rPr lang="en-GB" dirty="0">
                <a:solidFill>
                  <a:srgbClr val="000000"/>
                </a:solidFill>
                <a:effectLst/>
              </a:rPr>
              <a:t>The employer must inform the appropriate representatives of the information "long enough before the relevant transfer to enable the employer of any affected employees to consult the appropriate representatives of any affected employees" </a:t>
            </a:r>
          </a:p>
          <a:p>
            <a:r>
              <a:rPr lang="en-GB" dirty="0">
                <a:solidFill>
                  <a:srgbClr val="000000"/>
                </a:solidFill>
                <a:effectLst/>
              </a:rPr>
              <a:t>The Acquired Rights Directive suggests that it means "in good time" </a:t>
            </a:r>
          </a:p>
          <a:p>
            <a:r>
              <a:rPr lang="en-GB" dirty="0">
                <a:solidFill>
                  <a:srgbClr val="000000"/>
                </a:solidFill>
                <a:effectLst/>
              </a:rPr>
              <a:t>There is no minimum time limit, and much depends on the extent of any changes which are likely to take place</a:t>
            </a:r>
          </a:p>
          <a:p>
            <a:r>
              <a:rPr lang="en-GB" dirty="0">
                <a:solidFill>
                  <a:srgbClr val="000000"/>
                </a:solidFill>
                <a:effectLst/>
              </a:rPr>
              <a:t>It is not sufficient to just send the information to all the affected employees (from whom the representatives are then elected) before the elections have taken place. If this has been done, the information should be re-sent to the elected representatives after the election in order to avoid a breach of the laws</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8781620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5A600-6706-927F-C320-3E04100814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0B1008-D649-8017-3AFC-037E256FA82B}"/>
              </a:ext>
            </a:extLst>
          </p:cNvPr>
          <p:cNvSpPr>
            <a:spLocks noGrp="1"/>
          </p:cNvSpPr>
          <p:nvPr>
            <p:ph type="title"/>
          </p:nvPr>
        </p:nvSpPr>
        <p:spPr/>
        <p:txBody>
          <a:bodyPr/>
          <a:lstStyle/>
          <a:p>
            <a:r>
              <a:rPr lang="en-US" dirty="0"/>
              <a:t>Information about Agency workers</a:t>
            </a:r>
          </a:p>
        </p:txBody>
      </p:sp>
      <p:sp>
        <p:nvSpPr>
          <p:cNvPr id="3" name="Content Placeholder 2">
            <a:extLst>
              <a:ext uri="{FF2B5EF4-FFF2-40B4-BE49-F238E27FC236}">
                <a16:creationId xmlns:a16="http://schemas.microsoft.com/office/drawing/2014/main" id="{3D0B756E-2D74-9D3B-E010-3F6738C1C41B}"/>
              </a:ext>
            </a:extLst>
          </p:cNvPr>
          <p:cNvSpPr>
            <a:spLocks noGrp="1"/>
          </p:cNvSpPr>
          <p:nvPr>
            <p:ph idx="1"/>
          </p:nvPr>
        </p:nvSpPr>
        <p:spPr/>
        <p:txBody>
          <a:bodyPr>
            <a:normAutofit fontScale="92500" lnSpcReduction="10000"/>
          </a:bodyPr>
          <a:lstStyle/>
          <a:p>
            <a:r>
              <a:rPr lang="en-GB" dirty="0">
                <a:solidFill>
                  <a:srgbClr val="000000"/>
                </a:solidFill>
                <a:effectLst/>
              </a:rPr>
              <a:t>TUPE requires that suitable information regarding the use of Agency workers should be given to employee representatives</a:t>
            </a:r>
          </a:p>
          <a:p>
            <a:r>
              <a:rPr lang="en-GB" dirty="0">
                <a:solidFill>
                  <a:srgbClr val="000000"/>
                </a:solidFill>
                <a:effectLst/>
              </a:rPr>
              <a:t>This includes:</a:t>
            </a:r>
          </a:p>
          <a:p>
            <a:pPr lvl="1"/>
            <a:r>
              <a:rPr lang="en-GB" sz="1800" dirty="0">
                <a:solidFill>
                  <a:srgbClr val="000000"/>
                </a:solidFill>
                <a:effectLst/>
              </a:rPr>
              <a:t>The number of agency workers working temporarily for and under the supervision and direction of the employer</a:t>
            </a:r>
          </a:p>
          <a:p>
            <a:pPr lvl="1"/>
            <a:r>
              <a:rPr lang="en-GB" sz="1800" dirty="0">
                <a:solidFill>
                  <a:srgbClr val="000000"/>
                </a:solidFill>
                <a:effectLst/>
              </a:rPr>
              <a:t>The parts of the employer's undertaking in which those agency workers are working</a:t>
            </a:r>
          </a:p>
          <a:p>
            <a:pPr lvl="1"/>
            <a:r>
              <a:rPr lang="en-GB" sz="1800" dirty="0">
                <a:solidFill>
                  <a:srgbClr val="000000"/>
                </a:solidFill>
                <a:effectLst/>
              </a:rPr>
              <a:t>The type of work those agency workers are carrying out</a:t>
            </a:r>
          </a:p>
          <a:p>
            <a:pPr lvl="1"/>
            <a:r>
              <a:rPr lang="en-GB" sz="1800" dirty="0">
                <a:solidFill>
                  <a:srgbClr val="000000"/>
                </a:solidFill>
                <a:effectLst/>
              </a:rPr>
              <a:t>The term "suitable information" goes wider than the other information, because it relates to the employer's use of agency workers throughout its business and not just in the part being transferred</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30011025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884A4-2D7E-6328-E68D-F7AB92AB88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A5E6A1-E5EF-8BAA-3FE3-EBC470D95123}"/>
              </a:ext>
            </a:extLst>
          </p:cNvPr>
          <p:cNvSpPr>
            <a:spLocks noGrp="1"/>
          </p:cNvSpPr>
          <p:nvPr>
            <p:ph type="title"/>
          </p:nvPr>
        </p:nvSpPr>
        <p:spPr>
          <a:xfrm>
            <a:off x="1247719" y="1039929"/>
            <a:ext cx="8761413" cy="706964"/>
          </a:xfrm>
        </p:spPr>
        <p:txBody>
          <a:bodyPr/>
          <a:lstStyle/>
          <a:p>
            <a:r>
              <a:rPr lang="en-US" dirty="0"/>
              <a:t>The obligation to consult</a:t>
            </a:r>
          </a:p>
        </p:txBody>
      </p:sp>
      <p:sp>
        <p:nvSpPr>
          <p:cNvPr id="3" name="Content Placeholder 2">
            <a:extLst>
              <a:ext uri="{FF2B5EF4-FFF2-40B4-BE49-F238E27FC236}">
                <a16:creationId xmlns:a16="http://schemas.microsoft.com/office/drawing/2014/main" id="{4BA5BC9E-4C8C-892B-EB6E-A8367BFBEDC8}"/>
              </a:ext>
            </a:extLst>
          </p:cNvPr>
          <p:cNvSpPr>
            <a:spLocks noGrp="1"/>
          </p:cNvSpPr>
          <p:nvPr>
            <p:ph idx="1"/>
          </p:nvPr>
        </p:nvSpPr>
        <p:spPr/>
        <p:txBody>
          <a:bodyPr>
            <a:normAutofit fontScale="77500" lnSpcReduction="20000"/>
          </a:bodyPr>
          <a:lstStyle/>
          <a:p>
            <a:r>
              <a:rPr lang="en-GB" sz="2300" b="1" dirty="0">
                <a:solidFill>
                  <a:srgbClr val="7030A0"/>
                </a:solidFill>
                <a:effectLst/>
              </a:rPr>
              <a:t>Obligation to consult distinct from obligation to inform</a:t>
            </a:r>
          </a:p>
          <a:p>
            <a:r>
              <a:rPr lang="en-GB" sz="2300" dirty="0">
                <a:solidFill>
                  <a:srgbClr val="000000"/>
                </a:solidFill>
                <a:effectLst/>
              </a:rPr>
              <a:t>The obligation to consult is only triggered if the relevant employer envisages that, in connection with the transfer, </a:t>
            </a:r>
            <a:r>
              <a:rPr lang="en-GB" sz="2300" b="1" dirty="0">
                <a:solidFill>
                  <a:srgbClr val="7030A0"/>
                </a:solidFill>
                <a:effectLst/>
              </a:rPr>
              <a:t>it will be taking measures in relation to any affected employees</a:t>
            </a:r>
            <a:endParaRPr lang="en-GB" sz="2300" b="1" dirty="0">
              <a:solidFill>
                <a:srgbClr val="7030A0"/>
              </a:solidFill>
            </a:endParaRPr>
          </a:p>
          <a:p>
            <a:r>
              <a:rPr lang="en-GB" sz="2300" dirty="0">
                <a:solidFill>
                  <a:srgbClr val="000000"/>
                </a:solidFill>
                <a:effectLst/>
              </a:rPr>
              <a:t>It seems that "envisages" indicates the formulation of some definite plan/proposal which the employer intends to implement because of the TUPE transfer</a:t>
            </a:r>
          </a:p>
          <a:p>
            <a:r>
              <a:rPr lang="en-GB" sz="2300" dirty="0">
                <a:solidFill>
                  <a:srgbClr val="000000"/>
                </a:solidFill>
                <a:effectLst/>
              </a:rPr>
              <a:t>The employer does not need to consult trade unions and/or elected representatives on measures which are merely a possibility where there has been no actual/contingent decision to put them into effect, or which have no causal or time connection with the TUPE transfer itself</a:t>
            </a:r>
          </a:p>
          <a:p>
            <a:r>
              <a:rPr lang="en-GB" sz="2300" dirty="0">
                <a:solidFill>
                  <a:srgbClr val="000000"/>
                </a:solidFill>
                <a:effectLst/>
              </a:rPr>
              <a:t>The word "measures" includes a positive act or omission by the employer</a:t>
            </a:r>
          </a:p>
          <a:p>
            <a:endParaRPr lang="en-US" dirty="0"/>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7633822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B543F-0AB8-AFAC-BAC2-EEEC9E1E38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179EA1-813D-AEBB-8661-5433B6DF7C03}"/>
              </a:ext>
            </a:extLst>
          </p:cNvPr>
          <p:cNvSpPr>
            <a:spLocks noGrp="1"/>
          </p:cNvSpPr>
          <p:nvPr>
            <p:ph type="title"/>
          </p:nvPr>
        </p:nvSpPr>
        <p:spPr>
          <a:xfrm>
            <a:off x="1247719" y="1039929"/>
            <a:ext cx="8761413" cy="706964"/>
          </a:xfrm>
        </p:spPr>
        <p:txBody>
          <a:bodyPr/>
          <a:lstStyle/>
          <a:p>
            <a:r>
              <a:rPr lang="en-US" dirty="0"/>
              <a:t>The obligation to consult</a:t>
            </a:r>
          </a:p>
        </p:txBody>
      </p:sp>
      <p:sp>
        <p:nvSpPr>
          <p:cNvPr id="3" name="Content Placeholder 2">
            <a:extLst>
              <a:ext uri="{FF2B5EF4-FFF2-40B4-BE49-F238E27FC236}">
                <a16:creationId xmlns:a16="http://schemas.microsoft.com/office/drawing/2014/main" id="{39D8AC5C-971F-F8A4-75FD-42939FC1FA23}"/>
              </a:ext>
            </a:extLst>
          </p:cNvPr>
          <p:cNvSpPr>
            <a:spLocks noGrp="1"/>
          </p:cNvSpPr>
          <p:nvPr>
            <p:ph idx="1"/>
          </p:nvPr>
        </p:nvSpPr>
        <p:spPr/>
        <p:txBody>
          <a:bodyPr>
            <a:normAutofit fontScale="92500"/>
          </a:bodyPr>
          <a:lstStyle/>
          <a:p>
            <a:r>
              <a:rPr lang="en-GB" dirty="0">
                <a:solidFill>
                  <a:srgbClr val="000000"/>
                </a:solidFill>
                <a:effectLst/>
              </a:rPr>
              <a:t>“</a:t>
            </a:r>
            <a:r>
              <a:rPr lang="en-GB" b="1" dirty="0">
                <a:solidFill>
                  <a:srgbClr val="7030A0"/>
                </a:solidFill>
                <a:effectLst/>
              </a:rPr>
              <a:t>Consultation</a:t>
            </a:r>
            <a:r>
              <a:rPr lang="en-GB" dirty="0">
                <a:solidFill>
                  <a:srgbClr val="000000"/>
                </a:solidFill>
                <a:effectLst/>
              </a:rPr>
              <a:t>” more than just giving the representatives the opportunity to state their views: it must be with a view to seeking their agreement to the measures. Thus the employer must negotiate concerning any measures in good faith and without a closed mind</a:t>
            </a:r>
          </a:p>
          <a:p>
            <a:r>
              <a:rPr lang="en-GB" b="1" dirty="0">
                <a:solidFill>
                  <a:srgbClr val="7030A0"/>
                </a:solidFill>
                <a:effectLst/>
              </a:rPr>
              <a:t>BUT – no obligation on the employer to reach agreement regarding measures</a:t>
            </a:r>
            <a:endParaRPr lang="en-GB" dirty="0">
              <a:solidFill>
                <a:srgbClr val="7030A0"/>
              </a:solidFill>
            </a:endParaRPr>
          </a:p>
          <a:p>
            <a:r>
              <a:rPr lang="en-GB" b="1" dirty="0">
                <a:solidFill>
                  <a:srgbClr val="7030A0"/>
                </a:solidFill>
                <a:effectLst/>
              </a:rPr>
              <a:t>Transferor would consult on measures it takes in relation to its employees</a:t>
            </a:r>
          </a:p>
          <a:p>
            <a:r>
              <a:rPr lang="en-GB" b="1" dirty="0">
                <a:solidFill>
                  <a:srgbClr val="7030A0"/>
                </a:solidFill>
                <a:effectLst/>
              </a:rPr>
              <a:t>Transferee would consult on measures it takes in relation to its employees pre-transfer </a:t>
            </a:r>
          </a:p>
          <a:p>
            <a:r>
              <a:rPr lang="en-GB" dirty="0">
                <a:solidFill>
                  <a:srgbClr val="000000"/>
                </a:solidFill>
                <a:effectLst/>
              </a:rPr>
              <a:t>Transferor can agree to allow the transferee to consult with transferring employees </a:t>
            </a:r>
            <a:r>
              <a:rPr lang="en-GB" b="1" dirty="0">
                <a:solidFill>
                  <a:srgbClr val="7030A0"/>
                </a:solidFill>
                <a:effectLst/>
              </a:rPr>
              <a:t>before</a:t>
            </a:r>
            <a:r>
              <a:rPr lang="en-GB" dirty="0">
                <a:solidFill>
                  <a:srgbClr val="000000"/>
                </a:solidFill>
                <a:effectLst/>
              </a:rPr>
              <a:t> transfer for </a:t>
            </a:r>
            <a:r>
              <a:rPr lang="en-GB" b="1" dirty="0">
                <a:solidFill>
                  <a:srgbClr val="7030A0"/>
                </a:solidFill>
                <a:effectLst/>
              </a:rPr>
              <a:t>collective redundancy consultation purposes</a:t>
            </a:r>
            <a:endParaRPr lang="en-US" dirty="0"/>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224844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541970-0DEA-1358-3D87-A1C7B3C078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C8469D-299C-5992-8280-3D175D81B977}"/>
              </a:ext>
            </a:extLst>
          </p:cNvPr>
          <p:cNvSpPr>
            <a:spLocks noGrp="1"/>
          </p:cNvSpPr>
          <p:nvPr>
            <p:ph type="title"/>
          </p:nvPr>
        </p:nvSpPr>
        <p:spPr/>
        <p:txBody>
          <a:bodyPr/>
          <a:lstStyle/>
          <a:p>
            <a:r>
              <a:rPr lang="en-US" dirty="0"/>
              <a:t>Claims and special circumstances </a:t>
            </a:r>
            <a:r>
              <a:rPr lang="en-US" dirty="0" err="1"/>
              <a:t>defence</a:t>
            </a:r>
            <a:endParaRPr lang="en-US" dirty="0"/>
          </a:p>
        </p:txBody>
      </p:sp>
      <p:sp>
        <p:nvSpPr>
          <p:cNvPr id="3" name="Content Placeholder 2">
            <a:extLst>
              <a:ext uri="{FF2B5EF4-FFF2-40B4-BE49-F238E27FC236}">
                <a16:creationId xmlns:a16="http://schemas.microsoft.com/office/drawing/2014/main" id="{9D034793-E2C4-6F91-01DA-C206C40A3D5E}"/>
              </a:ext>
            </a:extLst>
          </p:cNvPr>
          <p:cNvSpPr>
            <a:spLocks noGrp="1"/>
          </p:cNvSpPr>
          <p:nvPr>
            <p:ph idx="1"/>
          </p:nvPr>
        </p:nvSpPr>
        <p:spPr/>
        <p:txBody>
          <a:bodyPr>
            <a:normAutofit fontScale="77500" lnSpcReduction="20000"/>
          </a:bodyPr>
          <a:lstStyle/>
          <a:p>
            <a:r>
              <a:rPr lang="en-GB" b="1" dirty="0">
                <a:solidFill>
                  <a:srgbClr val="7030A0"/>
                </a:solidFill>
                <a:effectLst/>
              </a:rPr>
              <a:t>If employer fails to inform (and consult if applicable) with appropriate representatives under TUPE = liable for claims</a:t>
            </a:r>
            <a:endParaRPr lang="en-GB" dirty="0">
              <a:solidFill>
                <a:srgbClr val="7030A0"/>
              </a:solidFill>
              <a:effectLst/>
            </a:endParaRPr>
          </a:p>
          <a:p>
            <a:pPr>
              <a:spcAft>
                <a:spcPts val="750"/>
              </a:spcAft>
            </a:pPr>
            <a:r>
              <a:rPr lang="en-GB" b="1" dirty="0">
                <a:solidFill>
                  <a:srgbClr val="7030A0"/>
                </a:solidFill>
                <a:effectLst/>
              </a:rPr>
              <a:t>Same principles as failure to collectively consult for redundancy</a:t>
            </a:r>
          </a:p>
          <a:p>
            <a:pPr>
              <a:spcAft>
                <a:spcPts val="750"/>
              </a:spcAft>
            </a:pPr>
            <a:r>
              <a:rPr lang="en-GB" dirty="0">
                <a:solidFill>
                  <a:srgbClr val="000000"/>
                </a:solidFill>
                <a:effectLst/>
              </a:rPr>
              <a:t>If there is a failure to allow an election or ensure a proper election of reps = </a:t>
            </a:r>
            <a:r>
              <a:rPr lang="en-GB" b="1" dirty="0">
                <a:solidFill>
                  <a:srgbClr val="7030A0"/>
                </a:solidFill>
                <a:effectLst/>
              </a:rPr>
              <a:t>claims brought by any affected employee to whom the failure related</a:t>
            </a:r>
            <a:r>
              <a:rPr lang="en-GB" dirty="0">
                <a:solidFill>
                  <a:srgbClr val="000000"/>
                </a:solidFill>
                <a:effectLst/>
              </a:rPr>
              <a:t> (e.g. failure to facilitate rep election for office staff = office staff can bring claims)</a:t>
            </a:r>
          </a:p>
          <a:p>
            <a:pPr>
              <a:spcAft>
                <a:spcPts val="750"/>
              </a:spcAft>
            </a:pPr>
            <a:r>
              <a:rPr lang="en-GB" dirty="0">
                <a:solidFill>
                  <a:srgbClr val="000000"/>
                </a:solidFill>
                <a:effectLst/>
              </a:rPr>
              <a:t>If there is a failure to properly inform or consult with the reps = </a:t>
            </a:r>
            <a:r>
              <a:rPr lang="en-GB" b="1" dirty="0">
                <a:solidFill>
                  <a:srgbClr val="7030A0"/>
                </a:solidFill>
                <a:effectLst/>
              </a:rPr>
              <a:t>claim brought by the reps to whom the failure related on behalf of the employees they represent</a:t>
            </a:r>
          </a:p>
          <a:p>
            <a:pPr>
              <a:spcAft>
                <a:spcPts val="750"/>
              </a:spcAft>
            </a:pPr>
            <a:r>
              <a:rPr lang="en-GB" dirty="0">
                <a:solidFill>
                  <a:srgbClr val="000000"/>
                </a:solidFill>
                <a:effectLst/>
              </a:rPr>
              <a:t>If there is a failure to properly inform or consult a trade union  = </a:t>
            </a:r>
            <a:r>
              <a:rPr lang="en-GB" b="1" dirty="0">
                <a:solidFill>
                  <a:srgbClr val="7030A0"/>
                </a:solidFill>
                <a:effectLst/>
              </a:rPr>
              <a:t>claim brought by the relevant trade union</a:t>
            </a:r>
          </a:p>
          <a:p>
            <a:pPr>
              <a:spcAft>
                <a:spcPts val="750"/>
              </a:spcAft>
            </a:pPr>
            <a:r>
              <a:rPr lang="en-GB" dirty="0">
                <a:solidFill>
                  <a:srgbClr val="000000"/>
                </a:solidFill>
                <a:effectLst/>
              </a:rPr>
              <a:t>For any situations where there is no reps or unions in place = </a:t>
            </a:r>
            <a:r>
              <a:rPr lang="en-GB" b="1" dirty="0">
                <a:solidFill>
                  <a:srgbClr val="7030A0"/>
                </a:solidFill>
                <a:effectLst/>
              </a:rPr>
              <a:t>claims brought by the affected employees individually or as a group claim</a:t>
            </a:r>
            <a:endParaRPr lang="en-GB" dirty="0">
              <a:solidFill>
                <a:srgbClr val="7030A0"/>
              </a:solidFill>
              <a:effectLst/>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5975854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AD60F-BCC3-B584-E45F-CAEF91106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018FC-EAC7-B0FA-A025-71696C81DF67}"/>
              </a:ext>
            </a:extLst>
          </p:cNvPr>
          <p:cNvSpPr>
            <a:spLocks noGrp="1"/>
          </p:cNvSpPr>
          <p:nvPr>
            <p:ph type="title"/>
          </p:nvPr>
        </p:nvSpPr>
        <p:spPr/>
        <p:txBody>
          <a:bodyPr/>
          <a:lstStyle/>
          <a:p>
            <a:r>
              <a:rPr lang="en-US" dirty="0"/>
              <a:t>Claims and special circumstances </a:t>
            </a:r>
            <a:r>
              <a:rPr lang="en-US" dirty="0" err="1"/>
              <a:t>defence</a:t>
            </a:r>
            <a:endParaRPr lang="en-US" dirty="0"/>
          </a:p>
        </p:txBody>
      </p:sp>
      <p:sp>
        <p:nvSpPr>
          <p:cNvPr id="3" name="Content Placeholder 2">
            <a:extLst>
              <a:ext uri="{FF2B5EF4-FFF2-40B4-BE49-F238E27FC236}">
                <a16:creationId xmlns:a16="http://schemas.microsoft.com/office/drawing/2014/main" id="{BA431891-88CB-D1EC-87C0-8FCC6AD34EA1}"/>
              </a:ext>
            </a:extLst>
          </p:cNvPr>
          <p:cNvSpPr>
            <a:spLocks noGrp="1"/>
          </p:cNvSpPr>
          <p:nvPr>
            <p:ph idx="1"/>
          </p:nvPr>
        </p:nvSpPr>
        <p:spPr/>
        <p:txBody>
          <a:bodyPr>
            <a:normAutofit fontScale="32500" lnSpcReduction="20000"/>
          </a:bodyPr>
          <a:lstStyle/>
          <a:p>
            <a:r>
              <a:rPr lang="en-GB" sz="4500" dirty="0">
                <a:solidFill>
                  <a:srgbClr val="000000"/>
                </a:solidFill>
                <a:effectLst/>
              </a:rPr>
              <a:t>If claim successful, remedy:</a:t>
            </a:r>
          </a:p>
          <a:p>
            <a:pPr lvl="1"/>
            <a:r>
              <a:rPr lang="en-GB" sz="4500" dirty="0">
                <a:solidFill>
                  <a:srgbClr val="000000"/>
                </a:solidFill>
                <a:effectLst/>
              </a:rPr>
              <a:t>Declaration by tribunal the complaint is well-founded; and</a:t>
            </a:r>
          </a:p>
          <a:p>
            <a:pPr lvl="1"/>
            <a:r>
              <a:rPr lang="en-GB" sz="4500" dirty="0">
                <a:solidFill>
                  <a:srgbClr val="000000"/>
                </a:solidFill>
                <a:effectLst/>
              </a:rPr>
              <a:t>“appropriate compensation“</a:t>
            </a:r>
          </a:p>
          <a:p>
            <a:r>
              <a:rPr lang="en-GB" sz="4500" dirty="0">
                <a:solidFill>
                  <a:srgbClr val="000000"/>
                </a:solidFill>
                <a:effectLst/>
              </a:rPr>
              <a:t>If claim against transferor successful:</a:t>
            </a:r>
          </a:p>
          <a:p>
            <a:pPr lvl="1"/>
            <a:r>
              <a:rPr lang="en-GB" sz="4500" dirty="0">
                <a:solidFill>
                  <a:srgbClr val="000000"/>
                </a:solidFill>
                <a:effectLst/>
              </a:rPr>
              <a:t>Order for compensation issued against transferor, BUT transferor and transferee are jointly liable</a:t>
            </a:r>
          </a:p>
          <a:p>
            <a:pPr lvl="1"/>
            <a:r>
              <a:rPr lang="en-GB" sz="4500" dirty="0">
                <a:solidFill>
                  <a:srgbClr val="000000"/>
                </a:solidFill>
                <a:effectLst/>
              </a:rPr>
              <a:t>Also, if failure to comply due to transferee’s failure to provide sufficient measures information – tribunal can specify amount of compensation payable by transferee – could be 100% liability on transferee</a:t>
            </a:r>
          </a:p>
          <a:p>
            <a:pPr lvl="1"/>
            <a:r>
              <a:rPr lang="en-GB" sz="4500" dirty="0">
                <a:solidFill>
                  <a:srgbClr val="000000"/>
                </a:solidFill>
                <a:effectLst/>
              </a:rPr>
              <a:t>If claim against transferee successful = only transferee is liable</a:t>
            </a:r>
          </a:p>
          <a:p>
            <a:pPr>
              <a:spcAft>
                <a:spcPts val="750"/>
              </a:spcAft>
            </a:pPr>
            <a:r>
              <a:rPr lang="en-GB" sz="4500" dirty="0">
                <a:solidFill>
                  <a:srgbClr val="000000"/>
                </a:solidFill>
                <a:effectLst/>
              </a:rPr>
              <a:t>Incentive on transferee to ensure transferor conducts pre-transfer informing and consultation properly = joint meetings/FAQs etc</a:t>
            </a:r>
          </a:p>
          <a:p>
            <a:pPr>
              <a:spcAft>
                <a:spcPts val="750"/>
              </a:spcAft>
            </a:pPr>
            <a:endParaRPr lang="en-GB" dirty="0">
              <a:solidFill>
                <a:srgbClr val="000000"/>
              </a:solidFill>
              <a:effectLst/>
              <a:latin typeface="Georgia" panose="02040502050405020303" pitchFamily="18" charset="0"/>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5167721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2D52A-EB94-7E48-DEF5-74F36559C1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2F7DDC-8BB8-5BFE-44FE-EB8748D46032}"/>
              </a:ext>
            </a:extLst>
          </p:cNvPr>
          <p:cNvSpPr>
            <a:spLocks noGrp="1"/>
          </p:cNvSpPr>
          <p:nvPr>
            <p:ph type="title"/>
          </p:nvPr>
        </p:nvSpPr>
        <p:spPr/>
        <p:txBody>
          <a:bodyPr/>
          <a:lstStyle/>
          <a:p>
            <a:r>
              <a:rPr lang="en-US" dirty="0"/>
              <a:t>Claims and special circumstances </a:t>
            </a:r>
            <a:r>
              <a:rPr lang="en-US" dirty="0" err="1"/>
              <a:t>defence</a:t>
            </a:r>
            <a:endParaRPr lang="en-US" dirty="0"/>
          </a:p>
        </p:txBody>
      </p:sp>
      <p:sp>
        <p:nvSpPr>
          <p:cNvPr id="3" name="Content Placeholder 2">
            <a:extLst>
              <a:ext uri="{FF2B5EF4-FFF2-40B4-BE49-F238E27FC236}">
                <a16:creationId xmlns:a16="http://schemas.microsoft.com/office/drawing/2014/main" id="{9E721FE7-7E3B-1319-FCDE-84942A3FB0D5}"/>
              </a:ext>
            </a:extLst>
          </p:cNvPr>
          <p:cNvSpPr>
            <a:spLocks noGrp="1"/>
          </p:cNvSpPr>
          <p:nvPr>
            <p:ph idx="1"/>
          </p:nvPr>
        </p:nvSpPr>
        <p:spPr/>
        <p:txBody>
          <a:bodyPr>
            <a:normAutofit fontScale="77500" lnSpcReduction="20000"/>
          </a:bodyPr>
          <a:lstStyle/>
          <a:p>
            <a:r>
              <a:rPr lang="en-GB" sz="2100" dirty="0">
                <a:solidFill>
                  <a:srgbClr val="000000"/>
                </a:solidFill>
                <a:effectLst/>
              </a:rPr>
              <a:t>“Appropriate compensation”</a:t>
            </a:r>
          </a:p>
          <a:p>
            <a:pPr lvl="1">
              <a:spcAft>
                <a:spcPts val="750"/>
              </a:spcAft>
            </a:pPr>
            <a:r>
              <a:rPr lang="en-GB" sz="1900" dirty="0">
                <a:solidFill>
                  <a:srgbClr val="000000"/>
                </a:solidFill>
                <a:effectLst/>
              </a:rPr>
              <a:t>a sum which is just and equitable having regard to the seriousness of the failure to comply</a:t>
            </a:r>
          </a:p>
          <a:p>
            <a:pPr>
              <a:spcAft>
                <a:spcPts val="750"/>
              </a:spcAft>
            </a:pPr>
            <a:r>
              <a:rPr lang="en-GB" sz="2100" dirty="0">
                <a:solidFill>
                  <a:srgbClr val="000000"/>
                </a:solidFill>
                <a:effectLst/>
              </a:rPr>
              <a:t>Maximum compensation = 13 weeks pay based on actual pay, not capped, for each affected employee bringing a claim (or represented by the union/rep)</a:t>
            </a:r>
          </a:p>
          <a:p>
            <a:pPr>
              <a:spcAft>
                <a:spcPts val="750"/>
              </a:spcAft>
            </a:pPr>
            <a:r>
              <a:rPr lang="en-GB" sz="2100" dirty="0">
                <a:solidFill>
                  <a:srgbClr val="000000"/>
                </a:solidFill>
                <a:effectLst/>
              </a:rPr>
              <a:t>13 weeks pay = starting point, reduced based on level of compliance with the requirements of TUPE </a:t>
            </a:r>
          </a:p>
          <a:p>
            <a:pPr>
              <a:spcAft>
                <a:spcPts val="750"/>
              </a:spcAft>
            </a:pPr>
            <a:r>
              <a:rPr lang="en-GB" sz="2100" dirty="0">
                <a:solidFill>
                  <a:srgbClr val="000000"/>
                </a:solidFill>
                <a:effectLst/>
              </a:rPr>
              <a:t>Technical breaches can result in reduced compensation payments</a:t>
            </a:r>
          </a:p>
          <a:p>
            <a:pPr>
              <a:spcAft>
                <a:spcPts val="750"/>
              </a:spcAft>
            </a:pPr>
            <a:r>
              <a:rPr lang="en-GB" sz="2100" dirty="0">
                <a:solidFill>
                  <a:srgbClr val="000000"/>
                </a:solidFill>
                <a:effectLst/>
              </a:rPr>
              <a:t>Huge liability for large scale transfers of employees = ¼ of annual payroll costs</a:t>
            </a:r>
          </a:p>
          <a:p>
            <a:pPr>
              <a:spcAft>
                <a:spcPts val="750"/>
              </a:spcAft>
            </a:pPr>
            <a:endParaRPr lang="en-GB" dirty="0">
              <a:solidFill>
                <a:srgbClr val="000000"/>
              </a:solidFill>
              <a:effectLst/>
              <a:latin typeface="Georgia" panose="02040502050405020303" pitchFamily="18" charset="0"/>
            </a:endParaRP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41275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F48B8E-11F5-DA01-EBC5-8872E5E2A3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2DB6F0-4CF0-8A53-8ED9-08871D7899F7}"/>
              </a:ext>
            </a:extLst>
          </p:cNvPr>
          <p:cNvSpPr>
            <a:spLocks noGrp="1"/>
          </p:cNvSpPr>
          <p:nvPr>
            <p:ph type="title"/>
          </p:nvPr>
        </p:nvSpPr>
        <p:spPr/>
        <p:txBody>
          <a:bodyPr/>
          <a:lstStyle/>
          <a:p>
            <a:r>
              <a:rPr lang="en-US" dirty="0"/>
              <a:t>Claims and special circumstances </a:t>
            </a:r>
            <a:r>
              <a:rPr lang="en-US" dirty="0" err="1"/>
              <a:t>defence</a:t>
            </a:r>
            <a:endParaRPr lang="en-US" dirty="0"/>
          </a:p>
        </p:txBody>
      </p:sp>
      <p:sp>
        <p:nvSpPr>
          <p:cNvPr id="3" name="Content Placeholder 2">
            <a:extLst>
              <a:ext uri="{FF2B5EF4-FFF2-40B4-BE49-F238E27FC236}">
                <a16:creationId xmlns:a16="http://schemas.microsoft.com/office/drawing/2014/main" id="{C697674D-2AFF-3D0A-8DE6-E7E4F184380A}"/>
              </a:ext>
            </a:extLst>
          </p:cNvPr>
          <p:cNvSpPr>
            <a:spLocks noGrp="1"/>
          </p:cNvSpPr>
          <p:nvPr>
            <p:ph idx="1"/>
          </p:nvPr>
        </p:nvSpPr>
        <p:spPr>
          <a:xfrm>
            <a:off x="1154954" y="2080591"/>
            <a:ext cx="8825659" cy="3939209"/>
          </a:xfrm>
        </p:spPr>
        <p:txBody>
          <a:bodyPr>
            <a:normAutofit/>
          </a:bodyPr>
          <a:lstStyle/>
          <a:p>
            <a:endParaRPr lang="en-US" dirty="0"/>
          </a:p>
          <a:p>
            <a:r>
              <a:rPr lang="en-GB" dirty="0">
                <a:solidFill>
                  <a:srgbClr val="000000"/>
                </a:solidFill>
                <a:effectLst/>
              </a:rPr>
              <a:t>An employer has a defence for failure to inform or consult if it can show that there were special circumstances making it not reasonably practicable for information to be given or consultation to take place, and that it had done its best to comply in the circumstances. However, this defence is likely to be construed very narrowly</a:t>
            </a:r>
          </a:p>
          <a:p>
            <a:r>
              <a:rPr lang="en-GB" dirty="0">
                <a:solidFill>
                  <a:srgbClr val="000000"/>
                </a:solidFill>
                <a:effectLst/>
              </a:rPr>
              <a:t>Commercial confidentiality is not necessarily regarded as being a sufficient reason to make the defence available</a:t>
            </a:r>
          </a:p>
          <a:p>
            <a:r>
              <a:rPr lang="en-GB" dirty="0">
                <a:solidFill>
                  <a:srgbClr val="000000"/>
                </a:solidFill>
                <a:effectLst/>
              </a:rPr>
              <a:t>In general, there is nothing stopping a transferor and transferee from providing a reasonable period of time between exchange and completion to allow the information and consultation processes to run their course</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2430432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77E25-8556-7CE0-D5BA-77256AB4E2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FF7FB2-6833-A96B-D8B9-BB365CDEAB0A}"/>
              </a:ext>
            </a:extLst>
          </p:cNvPr>
          <p:cNvSpPr>
            <a:spLocks noGrp="1"/>
          </p:cNvSpPr>
          <p:nvPr>
            <p:ph type="title"/>
          </p:nvPr>
        </p:nvSpPr>
        <p:spPr/>
        <p:txBody>
          <a:bodyPr/>
          <a:lstStyle/>
          <a:p>
            <a:r>
              <a:rPr lang="en-US" dirty="0"/>
              <a:t>Claims and special circumstances </a:t>
            </a:r>
            <a:r>
              <a:rPr lang="en-US" dirty="0" err="1"/>
              <a:t>defence</a:t>
            </a:r>
            <a:endParaRPr lang="en-US" dirty="0"/>
          </a:p>
        </p:txBody>
      </p:sp>
      <p:sp>
        <p:nvSpPr>
          <p:cNvPr id="3" name="Content Placeholder 2">
            <a:extLst>
              <a:ext uri="{FF2B5EF4-FFF2-40B4-BE49-F238E27FC236}">
                <a16:creationId xmlns:a16="http://schemas.microsoft.com/office/drawing/2014/main" id="{1A8ACE7B-2E97-0347-9FCA-5983096B0C2C}"/>
              </a:ext>
            </a:extLst>
          </p:cNvPr>
          <p:cNvSpPr>
            <a:spLocks noGrp="1"/>
          </p:cNvSpPr>
          <p:nvPr>
            <p:ph idx="1"/>
          </p:nvPr>
        </p:nvSpPr>
        <p:spPr/>
        <p:txBody>
          <a:bodyPr>
            <a:normAutofit/>
          </a:bodyPr>
          <a:lstStyle/>
          <a:p>
            <a:r>
              <a:rPr lang="en-GB" b="1" u="sng" dirty="0">
                <a:solidFill>
                  <a:srgbClr val="000000"/>
                </a:solidFill>
                <a:effectLst/>
              </a:rPr>
              <a:t>Unison v Somerset Council</a:t>
            </a:r>
          </a:p>
          <a:p>
            <a:r>
              <a:rPr lang="en-GB" dirty="0">
                <a:solidFill>
                  <a:srgbClr val="000000"/>
                </a:solidFill>
                <a:effectLst/>
              </a:rPr>
              <a:t>Special circumstances defence was successfully established</a:t>
            </a:r>
          </a:p>
          <a:p>
            <a:r>
              <a:rPr lang="en-GB" dirty="0">
                <a:solidFill>
                  <a:srgbClr val="000000"/>
                </a:solidFill>
                <a:effectLst/>
              </a:rPr>
              <a:t>The EAT refused to overturn a tribunal's findings that the rapid sequence of events, imminent deadline and the possibility that the whole transaction might collapse were special circumstances making it not reasonably practicable to consult about a measure which arose shortly before the transfer</a:t>
            </a:r>
          </a:p>
          <a:p>
            <a:r>
              <a:rPr lang="en-GB" dirty="0">
                <a:solidFill>
                  <a:srgbClr val="000000"/>
                </a:solidFill>
                <a:effectLst/>
              </a:rPr>
              <a:t>BUT, generally even if full compliance is not possible, employers should comply as far as reasonably practicable.  </a:t>
            </a:r>
            <a:r>
              <a:rPr lang="en-GB" b="1" dirty="0">
                <a:solidFill>
                  <a:srgbClr val="7030A0"/>
                </a:solidFill>
                <a:effectLst/>
              </a:rPr>
              <a:t>Very rare for special circumstances defence to fully remove liability</a:t>
            </a:r>
            <a:endParaRPr lang="en-GB" dirty="0">
              <a:solidFill>
                <a:srgbClr val="7030A0"/>
              </a:solidFill>
              <a:effectLst/>
            </a:endParaRP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75680533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55E4CB-6907-2621-A7FB-D31F3CEC6D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B3BCB9-AE5C-9E99-A7C0-B0469F0C2A62}"/>
              </a:ext>
            </a:extLst>
          </p:cNvPr>
          <p:cNvSpPr>
            <a:spLocks noGrp="1"/>
          </p:cNvSpPr>
          <p:nvPr>
            <p:ph type="title"/>
          </p:nvPr>
        </p:nvSpPr>
        <p:spPr/>
        <p:txBody>
          <a:bodyPr/>
          <a:lstStyle/>
          <a:p>
            <a:r>
              <a:rPr lang="en-US" sz="3200" dirty="0"/>
              <a:t>Claims and special circumstances </a:t>
            </a:r>
            <a:r>
              <a:rPr lang="en-US" sz="3200" dirty="0" err="1"/>
              <a:t>defence</a:t>
            </a:r>
            <a:r>
              <a:rPr lang="en-US" sz="3200" dirty="0"/>
              <a:t>:  </a:t>
            </a:r>
            <a:br>
              <a:rPr lang="en-US" sz="3200" dirty="0"/>
            </a:br>
            <a:r>
              <a:rPr lang="en-US" sz="3200" dirty="0"/>
              <a:t>Business with fewer than 10 employees </a:t>
            </a:r>
          </a:p>
        </p:txBody>
      </p:sp>
      <p:sp>
        <p:nvSpPr>
          <p:cNvPr id="3" name="Content Placeholder 2">
            <a:extLst>
              <a:ext uri="{FF2B5EF4-FFF2-40B4-BE49-F238E27FC236}">
                <a16:creationId xmlns:a16="http://schemas.microsoft.com/office/drawing/2014/main" id="{69448AD0-EC64-23A3-F34B-DFDD978F10CA}"/>
              </a:ext>
            </a:extLst>
          </p:cNvPr>
          <p:cNvSpPr>
            <a:spLocks noGrp="1"/>
          </p:cNvSpPr>
          <p:nvPr>
            <p:ph idx="1"/>
          </p:nvPr>
        </p:nvSpPr>
        <p:spPr/>
        <p:txBody>
          <a:bodyPr>
            <a:normAutofit lnSpcReduction="10000"/>
          </a:bodyPr>
          <a:lstStyle/>
          <a:p>
            <a:r>
              <a:rPr lang="en-GB" dirty="0">
                <a:solidFill>
                  <a:srgbClr val="000000"/>
                </a:solidFill>
                <a:effectLst/>
              </a:rPr>
              <a:t>Microbusiness exemption in force since 2014</a:t>
            </a:r>
          </a:p>
          <a:p>
            <a:r>
              <a:rPr lang="en-GB" dirty="0">
                <a:solidFill>
                  <a:srgbClr val="000000"/>
                </a:solidFill>
                <a:effectLst/>
              </a:rPr>
              <a:t>Applies to employers with fewer than 10 employees at the date the obligation to inform arises (not a defence for collective redundancy consultation)</a:t>
            </a:r>
            <a:endParaRPr lang="en-GB" dirty="0">
              <a:solidFill>
                <a:srgbClr val="000000"/>
              </a:solidFill>
            </a:endParaRPr>
          </a:p>
          <a:p>
            <a:r>
              <a:rPr lang="en-GB" dirty="0">
                <a:solidFill>
                  <a:srgbClr val="000000"/>
                </a:solidFill>
                <a:effectLst/>
              </a:rPr>
              <a:t>No requirement to inform/consult with or arrange election of employee representatives if there is no recognised trade union or pre-existing employee representatives of the affected employees</a:t>
            </a:r>
          </a:p>
          <a:p>
            <a:r>
              <a:rPr lang="en-GB" dirty="0">
                <a:solidFill>
                  <a:srgbClr val="000000"/>
                </a:solidFill>
                <a:effectLst/>
              </a:rPr>
              <a:t>BUT: employer must still inform and consult with each individual affected employee </a:t>
            </a:r>
          </a:p>
          <a:p>
            <a:r>
              <a:rPr lang="en-GB" dirty="0">
                <a:solidFill>
                  <a:srgbClr val="000000"/>
                </a:solidFill>
                <a:effectLst/>
              </a:rPr>
              <a:t>From 1 July 2024: microbusiness exemption extended to employers with fewer than 50 employees, or transfer of fewer than 10 employees</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1036581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81E57-FE83-6579-582D-4FC9E8C848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8C8CAF-52D9-0D7D-9730-FF251D523F80}"/>
              </a:ext>
            </a:extLst>
          </p:cNvPr>
          <p:cNvSpPr>
            <a:spLocks noGrp="1"/>
          </p:cNvSpPr>
          <p:nvPr>
            <p:ph type="title"/>
          </p:nvPr>
        </p:nvSpPr>
        <p:spPr/>
        <p:txBody>
          <a:bodyPr/>
          <a:lstStyle/>
          <a:p>
            <a:r>
              <a:rPr lang="en-US" dirty="0"/>
              <a:t>Employee liability obligation </a:t>
            </a:r>
          </a:p>
        </p:txBody>
      </p:sp>
      <p:sp>
        <p:nvSpPr>
          <p:cNvPr id="3" name="Content Placeholder 2">
            <a:extLst>
              <a:ext uri="{FF2B5EF4-FFF2-40B4-BE49-F238E27FC236}">
                <a16:creationId xmlns:a16="http://schemas.microsoft.com/office/drawing/2014/main" id="{2EF2E642-0E2B-6192-A136-4367E72FD480}"/>
              </a:ext>
            </a:extLst>
          </p:cNvPr>
          <p:cNvSpPr>
            <a:spLocks noGrp="1"/>
          </p:cNvSpPr>
          <p:nvPr>
            <p:ph idx="1"/>
          </p:nvPr>
        </p:nvSpPr>
        <p:spPr/>
        <p:txBody>
          <a:bodyPr>
            <a:normAutofit fontScale="92500" lnSpcReduction="20000"/>
          </a:bodyPr>
          <a:lstStyle/>
          <a:p>
            <a:r>
              <a:rPr lang="en-GB" dirty="0">
                <a:solidFill>
                  <a:srgbClr val="000000"/>
                </a:solidFill>
                <a:effectLst/>
              </a:rPr>
              <a:t>TUPE requires the transferor to provide the transferee with certain information about the transferring employees or those who ought to transfer. This is known as the employee liability information</a:t>
            </a:r>
          </a:p>
          <a:p>
            <a:r>
              <a:rPr lang="en-GB" dirty="0">
                <a:solidFill>
                  <a:srgbClr val="000000"/>
                </a:solidFill>
                <a:effectLst/>
              </a:rPr>
              <a:t>The transferor should provide ELI about all the transferring employees, including those on maternity and sick leave</a:t>
            </a:r>
          </a:p>
          <a:p>
            <a:r>
              <a:rPr lang="en-GB" dirty="0">
                <a:solidFill>
                  <a:srgbClr val="000000"/>
                </a:solidFill>
                <a:effectLst/>
              </a:rPr>
              <a:t>Employees that would have transferred if they had not been automatically unfairly dismissed in the circumstances described under TUPE laws should also be included in the ELI</a:t>
            </a:r>
          </a:p>
          <a:p>
            <a:r>
              <a:rPr lang="en-GB" dirty="0">
                <a:solidFill>
                  <a:srgbClr val="000000"/>
                </a:solidFill>
                <a:effectLst/>
              </a:rPr>
              <a:t>ELI must be provided no later than </a:t>
            </a:r>
            <a:r>
              <a:rPr lang="en-GB" b="1" dirty="0">
                <a:solidFill>
                  <a:srgbClr val="000000"/>
                </a:solidFill>
                <a:effectLst/>
              </a:rPr>
              <a:t>28 days before the transfer</a:t>
            </a:r>
          </a:p>
          <a:p>
            <a:r>
              <a:rPr lang="en-GB" dirty="0">
                <a:solidFill>
                  <a:srgbClr val="000000"/>
                </a:solidFill>
                <a:effectLst/>
              </a:rPr>
              <a:t>Obligation on transferor to provide updated ELI as soon as reasonably practicable after any changes</a:t>
            </a:r>
          </a:p>
          <a:p>
            <a:r>
              <a:rPr lang="en-GB" dirty="0">
                <a:solidFill>
                  <a:srgbClr val="000000"/>
                </a:solidFill>
                <a:effectLst/>
              </a:rPr>
              <a:t>ELI to be correct within 14 days of date it is provided</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7528915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7E32B-FD44-6680-4210-169ECC2B0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00CB01-6E73-7C5B-33EC-924C7976784D}"/>
              </a:ext>
            </a:extLst>
          </p:cNvPr>
          <p:cNvSpPr>
            <a:spLocks noGrp="1"/>
          </p:cNvSpPr>
          <p:nvPr>
            <p:ph type="title"/>
          </p:nvPr>
        </p:nvSpPr>
        <p:spPr/>
        <p:txBody>
          <a:bodyPr/>
          <a:lstStyle/>
          <a:p>
            <a:r>
              <a:rPr lang="en-US" dirty="0"/>
              <a:t>What information needs to be provided</a:t>
            </a:r>
          </a:p>
        </p:txBody>
      </p:sp>
      <p:sp>
        <p:nvSpPr>
          <p:cNvPr id="3" name="Content Placeholder 2">
            <a:extLst>
              <a:ext uri="{FF2B5EF4-FFF2-40B4-BE49-F238E27FC236}">
                <a16:creationId xmlns:a16="http://schemas.microsoft.com/office/drawing/2014/main" id="{23B81EDC-0BD4-C0E9-7965-169308CAEC4B}"/>
              </a:ext>
            </a:extLst>
          </p:cNvPr>
          <p:cNvSpPr>
            <a:spLocks noGrp="1"/>
          </p:cNvSpPr>
          <p:nvPr>
            <p:ph idx="1"/>
          </p:nvPr>
        </p:nvSpPr>
        <p:spPr/>
        <p:txBody>
          <a:bodyPr>
            <a:normAutofit fontScale="92500" lnSpcReduction="10000"/>
          </a:bodyPr>
          <a:lstStyle/>
          <a:p>
            <a:r>
              <a:rPr lang="en-GB" dirty="0">
                <a:solidFill>
                  <a:srgbClr val="000000"/>
                </a:solidFill>
                <a:effectLst/>
              </a:rPr>
              <a:t>The identity and age of the employees who will transfer (do not need to provide their address)</a:t>
            </a:r>
          </a:p>
          <a:p>
            <a:r>
              <a:rPr lang="en-GB" dirty="0">
                <a:solidFill>
                  <a:srgbClr val="000000"/>
                </a:solidFill>
                <a:effectLst/>
              </a:rPr>
              <a:t>Particulars of employment that an employer is obliged to give to an employee under section 1 of the Employment Rights Act 1996</a:t>
            </a:r>
          </a:p>
          <a:p>
            <a:r>
              <a:rPr lang="en-GB" dirty="0">
                <a:solidFill>
                  <a:srgbClr val="000000"/>
                </a:solidFill>
                <a:effectLst/>
              </a:rPr>
              <a:t>Any disciplinary proceedings taken against an employee or grievance brought by an employee in the previous two years relating exclusively or primarily to the resolution of disputes applied</a:t>
            </a:r>
          </a:p>
          <a:p>
            <a:r>
              <a:rPr lang="en-GB" dirty="0">
                <a:solidFill>
                  <a:srgbClr val="000000"/>
                </a:solidFill>
                <a:effectLst/>
              </a:rPr>
              <a:t>Employers may have a policy that details that any disciplinary action will be retained for only one year</a:t>
            </a:r>
          </a:p>
          <a:p>
            <a:r>
              <a:rPr lang="en-GB" dirty="0">
                <a:solidFill>
                  <a:srgbClr val="000000"/>
                </a:solidFill>
                <a:effectLst/>
              </a:rPr>
              <a:t>Thus it may be appropriate to amend such policies to provide that they will be retained on file, but disregarded for disciplinary purposes after a year</a:t>
            </a:r>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4654790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415889-3841-0026-D7B7-BFDFF3B421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E4E3CA-DB66-2016-40E8-F211649E3EA0}"/>
              </a:ext>
            </a:extLst>
          </p:cNvPr>
          <p:cNvSpPr>
            <a:spLocks noGrp="1"/>
          </p:cNvSpPr>
          <p:nvPr>
            <p:ph type="title"/>
          </p:nvPr>
        </p:nvSpPr>
        <p:spPr/>
        <p:txBody>
          <a:bodyPr/>
          <a:lstStyle/>
          <a:p>
            <a:r>
              <a:rPr lang="en-US" dirty="0"/>
              <a:t>What information needs to be provided</a:t>
            </a:r>
          </a:p>
        </p:txBody>
      </p:sp>
      <p:sp>
        <p:nvSpPr>
          <p:cNvPr id="3" name="Content Placeholder 2">
            <a:extLst>
              <a:ext uri="{FF2B5EF4-FFF2-40B4-BE49-F238E27FC236}">
                <a16:creationId xmlns:a16="http://schemas.microsoft.com/office/drawing/2014/main" id="{A97FF766-213C-B641-7DB2-1181DB4C60E9}"/>
              </a:ext>
            </a:extLst>
          </p:cNvPr>
          <p:cNvSpPr>
            <a:spLocks noGrp="1"/>
          </p:cNvSpPr>
          <p:nvPr>
            <p:ph idx="1"/>
          </p:nvPr>
        </p:nvSpPr>
        <p:spPr/>
        <p:txBody>
          <a:bodyPr>
            <a:normAutofit lnSpcReduction="10000"/>
          </a:bodyPr>
          <a:lstStyle/>
          <a:p>
            <a:r>
              <a:rPr lang="en-US" dirty="0">
                <a:solidFill>
                  <a:srgbClr val="000000"/>
                </a:solidFill>
                <a:effectLst/>
              </a:rPr>
              <a:t>A</a:t>
            </a:r>
            <a:r>
              <a:rPr lang="en-GB" dirty="0" err="1">
                <a:solidFill>
                  <a:srgbClr val="000000"/>
                </a:solidFill>
                <a:effectLst/>
              </a:rPr>
              <a:t>ny</a:t>
            </a:r>
            <a:r>
              <a:rPr lang="en-GB" dirty="0">
                <a:solidFill>
                  <a:srgbClr val="000000"/>
                </a:solidFill>
                <a:effectLst/>
              </a:rPr>
              <a:t> legal actions taken by those employees against the seller in the previous two years, and any such potential legal actions where the seller has reasonable grounds to believe such actions might occur</a:t>
            </a:r>
          </a:p>
          <a:p>
            <a:r>
              <a:rPr lang="en-GB" dirty="0">
                <a:solidFill>
                  <a:srgbClr val="000000"/>
                </a:solidFill>
                <a:effectLst/>
              </a:rPr>
              <a:t>Information on any collective agreements affecting those employees which will still have effect after the transfer</a:t>
            </a:r>
          </a:p>
          <a:p>
            <a:r>
              <a:rPr lang="en-GB" dirty="0">
                <a:solidFill>
                  <a:srgbClr val="000000"/>
                </a:solidFill>
                <a:effectLst/>
              </a:rPr>
              <a:t>Information must be provided in writing or in other forms which are "readily accessible" to the transferee</a:t>
            </a:r>
          </a:p>
          <a:p>
            <a:r>
              <a:rPr lang="en-GB" dirty="0">
                <a:solidFill>
                  <a:srgbClr val="000000"/>
                </a:solidFill>
                <a:effectLst/>
              </a:rPr>
              <a:t>Guidance suggests that it may be possible to send computer data files or provide access to the transferor's data storage </a:t>
            </a:r>
          </a:p>
          <a:p>
            <a:r>
              <a:rPr lang="en-GB" dirty="0">
                <a:solidFill>
                  <a:srgbClr val="000000"/>
                </a:solidFill>
                <a:effectLst/>
              </a:rPr>
              <a:t>The transferor could supply staff handbooks, sample contracts or collective agreements</a:t>
            </a:r>
          </a:p>
          <a:p>
            <a:endParaRPr lang="en-US" dirty="0"/>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259941749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9CB17-F713-7341-76CC-D4BB8A0870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1D3F87-BCAD-BA10-3916-A625B3A13782}"/>
              </a:ext>
            </a:extLst>
          </p:cNvPr>
          <p:cNvSpPr>
            <a:spLocks noGrp="1"/>
          </p:cNvSpPr>
          <p:nvPr>
            <p:ph type="title"/>
          </p:nvPr>
        </p:nvSpPr>
        <p:spPr/>
        <p:txBody>
          <a:bodyPr/>
          <a:lstStyle/>
          <a:p>
            <a:r>
              <a:rPr lang="en-US" dirty="0"/>
              <a:t>Who must give and receive the ELI</a:t>
            </a:r>
          </a:p>
        </p:txBody>
      </p:sp>
      <p:sp>
        <p:nvSpPr>
          <p:cNvPr id="3" name="Content Placeholder 2">
            <a:extLst>
              <a:ext uri="{FF2B5EF4-FFF2-40B4-BE49-F238E27FC236}">
                <a16:creationId xmlns:a16="http://schemas.microsoft.com/office/drawing/2014/main" id="{561E386F-0C44-1A09-C6C5-E5369353C479}"/>
              </a:ext>
            </a:extLst>
          </p:cNvPr>
          <p:cNvSpPr>
            <a:spLocks noGrp="1"/>
          </p:cNvSpPr>
          <p:nvPr>
            <p:ph idx="1"/>
          </p:nvPr>
        </p:nvSpPr>
        <p:spPr/>
        <p:txBody>
          <a:bodyPr>
            <a:normAutofit/>
          </a:bodyPr>
          <a:lstStyle/>
          <a:p>
            <a:r>
              <a:rPr lang="en-GB" dirty="0">
                <a:solidFill>
                  <a:srgbClr val="000000"/>
                </a:solidFill>
                <a:effectLst/>
              </a:rPr>
              <a:t>Information can be given through a third party</a:t>
            </a:r>
          </a:p>
          <a:p>
            <a:r>
              <a:rPr lang="en-GB" dirty="0">
                <a:solidFill>
                  <a:srgbClr val="000000"/>
                </a:solidFill>
                <a:effectLst/>
              </a:rPr>
              <a:t>It is not clear who would be liable if the third party does not pass the information to the transferee</a:t>
            </a:r>
          </a:p>
          <a:p>
            <a:r>
              <a:rPr lang="en-GB" dirty="0">
                <a:solidFill>
                  <a:srgbClr val="000000"/>
                </a:solidFill>
                <a:effectLst/>
              </a:rPr>
              <a:t>It may be appropriate in certain circumstances to seek an indemnity from the third party</a:t>
            </a:r>
          </a:p>
          <a:p>
            <a:r>
              <a:rPr lang="en-GB" dirty="0">
                <a:solidFill>
                  <a:srgbClr val="000000"/>
                </a:solidFill>
                <a:effectLst/>
              </a:rPr>
              <a:t>The transferor may be able to assume that it is sufficient for the purposes of imputing knowledge to the transferee to pass on information to the transferee's advisers</a:t>
            </a:r>
          </a:p>
          <a:p>
            <a:r>
              <a:rPr lang="en-GB" dirty="0">
                <a:solidFill>
                  <a:srgbClr val="000000"/>
                </a:solidFill>
                <a:effectLst/>
              </a:rPr>
              <a:t>It is unclear whether this will satisfy the transferor's obligations under TUPE</a:t>
            </a:r>
          </a:p>
          <a:p>
            <a:pPr marL="0" indent="0">
              <a:buNone/>
            </a:pPr>
            <a:endParaRPr lang="en-GB" sz="18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US" dirty="0"/>
          </a:p>
          <a:p>
            <a:endParaRPr lang="en-US" dirty="0"/>
          </a:p>
        </p:txBody>
      </p:sp>
    </p:spTree>
    <p:extLst>
      <p:ext uri="{BB962C8B-B14F-4D97-AF65-F5344CB8AC3E}">
        <p14:creationId xmlns:p14="http://schemas.microsoft.com/office/powerpoint/2010/main" val="859920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3F436-5718-DACF-34C4-4F979C73CB2E}"/>
              </a:ext>
            </a:extLst>
          </p:cNvPr>
          <p:cNvSpPr>
            <a:spLocks noGrp="1"/>
          </p:cNvSpPr>
          <p:nvPr>
            <p:ph type="title"/>
          </p:nvPr>
        </p:nvSpPr>
        <p:spPr/>
        <p:txBody>
          <a:bodyPr/>
          <a:lstStyle/>
          <a:p>
            <a:r>
              <a:rPr lang="en-US" dirty="0"/>
              <a:t>THANK YOU FOR LISTENING</a:t>
            </a:r>
          </a:p>
        </p:txBody>
      </p:sp>
      <p:sp>
        <p:nvSpPr>
          <p:cNvPr id="4" name="Content Placeholder 3">
            <a:extLst>
              <a:ext uri="{FF2B5EF4-FFF2-40B4-BE49-F238E27FC236}">
                <a16:creationId xmlns:a16="http://schemas.microsoft.com/office/drawing/2014/main" id="{511426B2-B198-7ACF-28C7-5E833C27E62C}"/>
              </a:ext>
            </a:extLst>
          </p:cNvPr>
          <p:cNvSpPr>
            <a:spLocks noGrp="1"/>
          </p:cNvSpPr>
          <p:nvPr>
            <p:ph idx="1"/>
          </p:nvPr>
        </p:nvSpPr>
        <p:spPr>
          <a:ln>
            <a:solidFill>
              <a:schemeClr val="accent1"/>
            </a:solidFill>
          </a:ln>
        </p:spPr>
        <p:txBody>
          <a:bodyPr/>
          <a:lstStyle/>
          <a:p>
            <a:endParaRPr lang="en-US" dirty="0"/>
          </a:p>
          <a:p>
            <a:endParaRPr lang="en-US" dirty="0"/>
          </a:p>
          <a:p>
            <a:endParaRPr lang="en-US" dirty="0"/>
          </a:p>
          <a:p>
            <a:endParaRPr lang="en-US" dirty="0"/>
          </a:p>
          <a:p>
            <a:endParaRPr lang="en-US" dirty="0"/>
          </a:p>
          <a:p>
            <a:endParaRPr lang="en-US" dirty="0"/>
          </a:p>
          <a:p>
            <a:endParaRPr lang="en-US" dirty="0"/>
          </a:p>
        </p:txBody>
      </p:sp>
      <p:pic>
        <p:nvPicPr>
          <p:cNvPr id="5" name="Picture 2" descr="975 Any Questions Stock Photos - Free &amp; Royalty-Free Stock ...">
            <a:extLst>
              <a:ext uri="{FF2B5EF4-FFF2-40B4-BE49-F238E27FC236}">
                <a16:creationId xmlns:a16="http://schemas.microsoft.com/office/drawing/2014/main" id="{F0951EB5-3708-E438-DB26-0E992336F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0074" y="2805193"/>
            <a:ext cx="3917407" cy="2635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7465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1729</TotalTime>
  <Words>5292</Words>
  <Application>Microsoft Macintosh PowerPoint</Application>
  <PresentationFormat>Widescreen</PresentationFormat>
  <Paragraphs>420</Paragraphs>
  <Slides>57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Aptos</vt:lpstr>
      <vt:lpstr>Arial</vt:lpstr>
      <vt:lpstr>Century Gothic</vt:lpstr>
      <vt:lpstr>Georgia</vt:lpstr>
      <vt:lpstr>Wingdings 3</vt:lpstr>
      <vt:lpstr>Ion Boardroom</vt:lpstr>
      <vt:lpstr>Advanced Application of Employment Law </vt:lpstr>
      <vt:lpstr> TUPE Transfer of Undertaking (Protection of Employment) Regulations 2006  </vt:lpstr>
      <vt:lpstr>What is TUPE?</vt:lpstr>
      <vt:lpstr>When is there a TUPE transfer</vt:lpstr>
      <vt:lpstr>A business transfer </vt:lpstr>
      <vt:lpstr>A Business Transfer</vt:lpstr>
      <vt:lpstr>A Business Transfer </vt:lpstr>
      <vt:lpstr>A Business Transfer </vt:lpstr>
      <vt:lpstr>Service Provision Change</vt:lpstr>
      <vt:lpstr>Initial outsourcing</vt:lpstr>
      <vt:lpstr> Change of contractor</vt:lpstr>
      <vt:lpstr> Return “in house”</vt:lpstr>
      <vt:lpstr>When is there a TUPE transfer</vt:lpstr>
      <vt:lpstr>When is there a TUPE transfer</vt:lpstr>
      <vt:lpstr>Which employees transfer</vt:lpstr>
      <vt:lpstr>Which employees transfer</vt:lpstr>
      <vt:lpstr>Which employees transfer </vt:lpstr>
      <vt:lpstr>Which employees transfer</vt:lpstr>
      <vt:lpstr>Which employees transfer</vt:lpstr>
      <vt:lpstr>Automatic transfer principle: Protection of terms and conditions</vt:lpstr>
      <vt:lpstr>Automatic transfer principle: Protection of terms and conditions</vt:lpstr>
      <vt:lpstr>Automatic transfer principle: Protection of terms and conditions</vt:lpstr>
      <vt:lpstr>Automatic transfer principle: Protection of terms and conditions</vt:lpstr>
      <vt:lpstr>Automatic transfer principle: Protection of terms and conditions</vt:lpstr>
      <vt:lpstr>Automatic transfer principle: Protection of terms and conditions</vt:lpstr>
      <vt:lpstr>Automatic transfer principle: Protection from dismissal </vt:lpstr>
      <vt:lpstr>Automatic transfer principle: Protection from dismissal </vt:lpstr>
      <vt:lpstr>Automatic transfer principle: Protection from dismissal </vt:lpstr>
      <vt:lpstr>Pension rights</vt:lpstr>
      <vt:lpstr>Pension rights</vt:lpstr>
      <vt:lpstr>Pension rights</vt:lpstr>
      <vt:lpstr>Pension rights</vt:lpstr>
      <vt:lpstr>Obligation to inform</vt:lpstr>
      <vt:lpstr>Who is affected</vt:lpstr>
      <vt:lpstr>Appropriate representatives </vt:lpstr>
      <vt:lpstr>Appropriate representatives </vt:lpstr>
      <vt:lpstr>Election of employee representatives</vt:lpstr>
      <vt:lpstr>Election of employee representatives</vt:lpstr>
      <vt:lpstr>Election of employee representatives</vt:lpstr>
      <vt:lpstr>What information is to be given</vt:lpstr>
      <vt:lpstr>What information is to be given: Legal, economic and social</vt:lpstr>
      <vt:lpstr>What information is to be given:  measures</vt:lpstr>
      <vt:lpstr>Timing</vt:lpstr>
      <vt:lpstr>Information about Agency workers</vt:lpstr>
      <vt:lpstr>The obligation to consult</vt:lpstr>
      <vt:lpstr>The obligation to consult</vt:lpstr>
      <vt:lpstr>Claims and special circumstances defence</vt:lpstr>
      <vt:lpstr>Claims and special circumstances defence</vt:lpstr>
      <vt:lpstr>Claims and special circumstances defence</vt:lpstr>
      <vt:lpstr>Claims and special circumstances defence</vt:lpstr>
      <vt:lpstr>Claims and special circumstances defence</vt:lpstr>
      <vt:lpstr>Claims and special circumstances defence:   Business with fewer than 10 employees </vt:lpstr>
      <vt:lpstr>Employee liability obligation </vt:lpstr>
      <vt:lpstr>What information needs to be provided</vt:lpstr>
      <vt:lpstr>What information needs to be provided</vt:lpstr>
      <vt:lpstr>Who must give and receive the ELI</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Southcombe</dc:creator>
  <cp:lastModifiedBy>Bethan Southcombe</cp:lastModifiedBy>
  <cp:revision>122</cp:revision>
  <dcterms:created xsi:type="dcterms:W3CDTF">2024-11-07T21:49:00Z</dcterms:created>
  <dcterms:modified xsi:type="dcterms:W3CDTF">2025-02-12T14:10:01Z</dcterms:modified>
</cp:coreProperties>
</file>