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72" r:id="rId2"/>
    <p:sldId id="256" r:id="rId3"/>
    <p:sldId id="258" r:id="rId4"/>
    <p:sldId id="257" r:id="rId5"/>
    <p:sldId id="273" r:id="rId6"/>
    <p:sldId id="262" r:id="rId7"/>
    <p:sldId id="259" r:id="rId8"/>
    <p:sldId id="263" r:id="rId9"/>
    <p:sldId id="266" r:id="rId10"/>
    <p:sldId id="264" r:id="rId11"/>
    <p:sldId id="267" r:id="rId12"/>
    <p:sldId id="268" r:id="rId13"/>
    <p:sldId id="269" r:id="rId14"/>
    <p:sldId id="270" r:id="rId15"/>
    <p:sldId id="271" r:id="rId16"/>
    <p:sldId id="265" r:id="rId17"/>
  </p:sldIdLst>
  <p:sldSz cx="18288000" cy="10287000"/>
  <p:notesSz cx="6858000" cy="9144000"/>
  <p:embeddedFontLst>
    <p:embeddedFont>
      <p:font typeface="Chewy" panose="020B0604020202020204" charset="0"/>
      <p:regular r:id="rId18"/>
    </p:embeddedFont>
    <p:embeddedFont>
      <p:font typeface="Cy Grotesk Key" panose="020B0604020202020204" charset="0"/>
      <p:regular r:id="rId19"/>
    </p:embeddedFont>
    <p:embeddedFont>
      <p:font typeface="Handy Casual" panose="020B0604020202020204" charset="0"/>
      <p:regular r:id="rId20"/>
    </p:embeddedFont>
    <p:embeddedFont>
      <p:font typeface="Londrina Solid" panose="020B0604020202020204" charset="0"/>
      <p:regular r:id="rId21"/>
    </p:embeddedFont>
    <p:embeddedFont>
      <p:font typeface="Nunito" pitchFamily="2" charset="0"/>
      <p:regular r:id="rId22"/>
      <p:bold r:id="rId23"/>
      <p:italic r:id="rId24"/>
      <p:boldItalic r:id="rId25"/>
    </p:embeddedFont>
    <p:embeddedFont>
      <p:font typeface="Nunito Bold" charset="0"/>
      <p:regular r:id="rId26"/>
    </p:embeddedFont>
    <p:embeddedFont>
      <p:font typeface="Nunito Medium" panose="020B0604020202020204" charset="0"/>
      <p:regular r:id="rId27"/>
    </p:embeddedFont>
    <p:embeddedFont>
      <p:font typeface="Open Sauce" panose="020B0604020202020204" charset="0"/>
      <p:regular r:id="rId28"/>
    </p:embeddedFont>
    <p:embeddedFont>
      <p:font typeface="Open Sauce Bold" panose="020B0604020202020204" charset="0"/>
      <p:regular r:id="rId29"/>
    </p:embeddedFont>
    <p:embeddedFont>
      <p:font typeface="Open Sauce Heavy" panose="020B0604020202020204" charset="0"/>
      <p:regular r:id="rId30"/>
    </p:embeddedFont>
    <p:embeddedFont>
      <p:font typeface="Sailors Condensed" panose="020B0604020202020204" charset="0"/>
      <p:regular r:id="rId31"/>
    </p:embeddedFont>
    <p:embeddedFont>
      <p:font typeface="Waffle Soft" panose="020B0604020202020204" charset="0"/>
      <p:regular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1" d="100"/>
          <a:sy n="41" d="100"/>
        </p:scale>
        <p:origin x="1164" y="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21" Type="http://schemas.openxmlformats.org/officeDocument/2006/relationships/font" Target="fonts/font4.fntdata"/><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8.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font" Target="fonts/font15.fntdata"/><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font" Target="fonts/font1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font" Target="fonts/font13.fntdata"/><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him Uddin" userId="76445bb28c884b4a" providerId="LiveId" clId="{13E93DBA-40D1-44EC-A685-C7F0C51530AD}"/>
    <pc:docChg chg="modSld">
      <pc:chgData name="Jashim Uddin" userId="76445bb28c884b4a" providerId="LiveId" clId="{13E93DBA-40D1-44EC-A685-C7F0C51530AD}" dt="2026-04-08T18:36:30.357" v="0"/>
      <pc:docMkLst>
        <pc:docMk/>
      </pc:docMkLst>
      <pc:sldChg chg="modSp mod">
        <pc:chgData name="Jashim Uddin" userId="76445bb28c884b4a" providerId="LiveId" clId="{13E93DBA-40D1-44EC-A685-C7F0C51530AD}" dt="2026-04-08T18:36:30.357" v="0"/>
        <pc:sldMkLst>
          <pc:docMk/>
          <pc:sldMk cId="0" sldId="272"/>
        </pc:sldMkLst>
        <pc:spChg chg="mod">
          <ac:chgData name="Jashim Uddin" userId="76445bb28c884b4a" providerId="LiveId" clId="{13E93DBA-40D1-44EC-A685-C7F0C51530AD}" dt="2026-04-08T18:36:30.357" v="0"/>
          <ac:spMkLst>
            <pc:docMk/>
            <pc:sldMk cId="0" sldId="272"/>
            <ac:spMk id="17" creationId="{496DA10C-8C65-92EA-D23F-8809F3E728E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11.svg"/><Relationship Id="rId5" Type="http://schemas.openxmlformats.org/officeDocument/2006/relationships/image" Target="../media/image5.sv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png"/><Relationship Id="rId11" Type="http://schemas.openxmlformats.org/officeDocument/2006/relationships/image" Target="../media/image21.svg"/><Relationship Id="rId5" Type="http://schemas.openxmlformats.org/officeDocument/2006/relationships/image" Target="../media/image15.sv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svg"/></Relationships>
</file>

<file path=ppt/slides/_rels/slide4.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svg"/><Relationship Id="rId7" Type="http://schemas.openxmlformats.org/officeDocument/2006/relationships/image" Target="../media/image27.sv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svg"/><Relationship Id="rId4" Type="http://schemas.openxmlformats.org/officeDocument/2006/relationships/image" Target="../media/image24.png"/><Relationship Id="rId9" Type="http://schemas.openxmlformats.org/officeDocument/2006/relationships/image" Target="../media/image29.svg"/></Relationships>
</file>

<file path=ppt/slides/_rels/slide5.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jpeg"/><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slides/_rels/slide6.xml.rels><?xml version="1.0" encoding="UTF-8" standalone="yes"?>
<Relationships xmlns="http://schemas.openxmlformats.org/package/2006/relationships"><Relationship Id="rId8" Type="http://schemas.openxmlformats.org/officeDocument/2006/relationships/image" Target="../media/image43.png"/><Relationship Id="rId13" Type="http://schemas.openxmlformats.org/officeDocument/2006/relationships/image" Target="../media/image48.svg"/><Relationship Id="rId3" Type="http://schemas.openxmlformats.org/officeDocument/2006/relationships/image" Target="../media/image38.svg"/><Relationship Id="rId7" Type="http://schemas.openxmlformats.org/officeDocument/2006/relationships/image" Target="../media/image42.svg"/><Relationship Id="rId12" Type="http://schemas.openxmlformats.org/officeDocument/2006/relationships/image" Target="../media/image47.png"/><Relationship Id="rId2" Type="http://schemas.openxmlformats.org/officeDocument/2006/relationships/image" Target="../media/image37.png"/><Relationship Id="rId1" Type="http://schemas.openxmlformats.org/officeDocument/2006/relationships/slideLayout" Target="../slideLayouts/slideLayout7.xml"/><Relationship Id="rId6" Type="http://schemas.openxmlformats.org/officeDocument/2006/relationships/image" Target="../media/image41.png"/><Relationship Id="rId11" Type="http://schemas.openxmlformats.org/officeDocument/2006/relationships/image" Target="../media/image46.svg"/><Relationship Id="rId5" Type="http://schemas.openxmlformats.org/officeDocument/2006/relationships/image" Target="../media/image40.svg"/><Relationship Id="rId10" Type="http://schemas.openxmlformats.org/officeDocument/2006/relationships/image" Target="../media/image45.png"/><Relationship Id="rId4" Type="http://schemas.openxmlformats.org/officeDocument/2006/relationships/image" Target="../media/image39.png"/><Relationship Id="rId9" Type="http://schemas.openxmlformats.org/officeDocument/2006/relationships/image" Target="../media/image44.svg"/></Relationships>
</file>

<file path=ppt/slides/_rels/slide7.xml.rels><?xml version="1.0" encoding="UTF-8" standalone="yes"?>
<Relationships xmlns="http://schemas.openxmlformats.org/package/2006/relationships"><Relationship Id="rId3" Type="http://schemas.openxmlformats.org/officeDocument/2006/relationships/image" Target="../media/image50.svg"/><Relationship Id="rId7" Type="http://schemas.openxmlformats.org/officeDocument/2006/relationships/image" Target="../media/image54.svg"/><Relationship Id="rId2" Type="http://schemas.openxmlformats.org/officeDocument/2006/relationships/image" Target="../media/image49.png"/><Relationship Id="rId1" Type="http://schemas.openxmlformats.org/officeDocument/2006/relationships/slideLayout" Target="../slideLayouts/slideLayout7.xml"/><Relationship Id="rId6" Type="http://schemas.openxmlformats.org/officeDocument/2006/relationships/image" Target="../media/image53.png"/><Relationship Id="rId5" Type="http://schemas.openxmlformats.org/officeDocument/2006/relationships/image" Target="../media/image52.svg"/><Relationship Id="rId4" Type="http://schemas.openxmlformats.org/officeDocument/2006/relationships/image" Target="../media/image51.png"/></Relationships>
</file>

<file path=ppt/slides/_rels/slide8.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2.svg"/><Relationship Id="rId7" Type="http://schemas.openxmlformats.org/officeDocument/2006/relationships/image" Target="../media/image58.svg"/><Relationship Id="rId2" Type="http://schemas.openxmlformats.org/officeDocument/2006/relationships/image" Target="../media/image51.png"/><Relationship Id="rId1" Type="http://schemas.openxmlformats.org/officeDocument/2006/relationships/slideLayout" Target="../slideLayouts/slideLayout7.xml"/><Relationship Id="rId6" Type="http://schemas.openxmlformats.org/officeDocument/2006/relationships/image" Target="../media/image57.png"/><Relationship Id="rId5" Type="http://schemas.openxmlformats.org/officeDocument/2006/relationships/image" Target="../media/image56.svg"/><Relationship Id="rId4" Type="http://schemas.openxmlformats.org/officeDocument/2006/relationships/image" Target="../media/image55.png"/><Relationship Id="rId9" Type="http://schemas.openxmlformats.org/officeDocument/2006/relationships/image" Target="../media/image60.svg"/></Relationships>
</file>

<file path=ppt/slides/_rels/slide9.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image" Target="../media/image59.png"/><Relationship Id="rId1" Type="http://schemas.openxmlformats.org/officeDocument/2006/relationships/slideLayout" Target="../slideLayouts/slideLayout7.xml"/><Relationship Id="rId5" Type="http://schemas.openxmlformats.org/officeDocument/2006/relationships/image" Target="../media/image62.png"/><Relationship Id="rId4" Type="http://schemas.openxmlformats.org/officeDocument/2006/relationships/image" Target="../media/image61.png"/></Relationships>
</file>

<file path=ppt/slides/_rels/slide10.xml.rels><?xml version="1.0" encoding="UTF-8" standalone="yes"?>
<Relationships xmlns="http://schemas.openxmlformats.org/package/2006/relationships"><Relationship Id="rId8" Type="http://schemas.openxmlformats.org/officeDocument/2006/relationships/image" Target="../media/image69.png"/><Relationship Id="rId13" Type="http://schemas.openxmlformats.org/officeDocument/2006/relationships/image" Target="../media/image74.png"/><Relationship Id="rId3" Type="http://schemas.openxmlformats.org/officeDocument/2006/relationships/image" Target="../media/image64.svg"/><Relationship Id="rId7" Type="http://schemas.openxmlformats.org/officeDocument/2006/relationships/image" Target="../media/image68.svg"/><Relationship Id="rId12" Type="http://schemas.openxmlformats.org/officeDocument/2006/relationships/image" Target="../media/image73.png"/><Relationship Id="rId2" Type="http://schemas.openxmlformats.org/officeDocument/2006/relationships/image" Target="../media/image63.png"/><Relationship Id="rId1" Type="http://schemas.openxmlformats.org/officeDocument/2006/relationships/slideLayout" Target="../slideLayouts/slideLayout7.xml"/><Relationship Id="rId6" Type="http://schemas.openxmlformats.org/officeDocument/2006/relationships/image" Target="../media/image67.png"/><Relationship Id="rId11" Type="http://schemas.openxmlformats.org/officeDocument/2006/relationships/image" Target="../media/image72.svg"/><Relationship Id="rId5" Type="http://schemas.openxmlformats.org/officeDocument/2006/relationships/image" Target="../media/image66.svg"/><Relationship Id="rId10" Type="http://schemas.openxmlformats.org/officeDocument/2006/relationships/image" Target="../media/image71.png"/><Relationship Id="rId4" Type="http://schemas.openxmlformats.org/officeDocument/2006/relationships/image" Target="../media/image65.png"/><Relationship Id="rId9" Type="http://schemas.openxmlformats.org/officeDocument/2006/relationships/image" Target="../media/image70.svg"/><Relationship Id="rId14" Type="http://schemas.openxmlformats.org/officeDocument/2006/relationships/image" Target="../media/image75.png"/></Relationships>
</file>

<file path=ppt/slides/_rels/slide11.xml.rels><?xml version="1.0" encoding="UTF-8" standalone="yes"?>
<Relationships xmlns="http://schemas.openxmlformats.org/package/2006/relationships"><Relationship Id="rId8" Type="http://schemas.openxmlformats.org/officeDocument/2006/relationships/image" Target="../media/image71.png"/><Relationship Id="rId3" Type="http://schemas.openxmlformats.org/officeDocument/2006/relationships/image" Target="../media/image66.svg"/><Relationship Id="rId7" Type="http://schemas.openxmlformats.org/officeDocument/2006/relationships/image" Target="../media/image70.svg"/><Relationship Id="rId12" Type="http://schemas.openxmlformats.org/officeDocument/2006/relationships/image" Target="../media/image78.svg"/><Relationship Id="rId2" Type="http://schemas.openxmlformats.org/officeDocument/2006/relationships/image" Target="../media/image65.png"/><Relationship Id="rId1" Type="http://schemas.openxmlformats.org/officeDocument/2006/relationships/slideLayout" Target="../slideLayouts/slideLayout7.xml"/><Relationship Id="rId6" Type="http://schemas.openxmlformats.org/officeDocument/2006/relationships/image" Target="../media/image69.png"/><Relationship Id="rId11" Type="http://schemas.openxmlformats.org/officeDocument/2006/relationships/image" Target="../media/image77.png"/><Relationship Id="rId5" Type="http://schemas.openxmlformats.org/officeDocument/2006/relationships/image" Target="../media/image68.svg"/><Relationship Id="rId10" Type="http://schemas.openxmlformats.org/officeDocument/2006/relationships/image" Target="../media/image76.png"/><Relationship Id="rId4" Type="http://schemas.openxmlformats.org/officeDocument/2006/relationships/image" Target="../media/image67.png"/><Relationship Id="rId9" Type="http://schemas.openxmlformats.org/officeDocument/2006/relationships/image" Target="../media/image72.svg"/></Relationships>
</file>

<file path=ppt/slides/_rels/slide12.xml.rels><?xml version="1.0" encoding="UTF-8" standalone="yes"?>
<Relationships xmlns="http://schemas.openxmlformats.org/package/2006/relationships"><Relationship Id="rId3" Type="http://schemas.openxmlformats.org/officeDocument/2006/relationships/image" Target="../media/image80.svg"/><Relationship Id="rId2" Type="http://schemas.openxmlformats.org/officeDocument/2006/relationships/image" Target="../media/image79.png"/><Relationship Id="rId1" Type="http://schemas.openxmlformats.org/officeDocument/2006/relationships/slideLayout" Target="../slideLayouts/slideLayout7.xml"/><Relationship Id="rId4" Type="http://schemas.openxmlformats.org/officeDocument/2006/relationships/image" Target="../media/image81.png"/></Relationships>
</file>

<file path=ppt/slides/_rels/slide13.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89.png"/><Relationship Id="rId13" Type="http://schemas.openxmlformats.org/officeDocument/2006/relationships/image" Target="../media/image94.svg"/><Relationship Id="rId3" Type="http://schemas.openxmlformats.org/officeDocument/2006/relationships/image" Target="../media/image84.svg"/><Relationship Id="rId7" Type="http://schemas.openxmlformats.org/officeDocument/2006/relationships/image" Target="../media/image88.svg"/><Relationship Id="rId12" Type="http://schemas.openxmlformats.org/officeDocument/2006/relationships/image" Target="../media/image93.png"/><Relationship Id="rId2" Type="http://schemas.openxmlformats.org/officeDocument/2006/relationships/image" Target="../media/image83.png"/><Relationship Id="rId1" Type="http://schemas.openxmlformats.org/officeDocument/2006/relationships/slideLayout" Target="../slideLayouts/slideLayout7.xml"/><Relationship Id="rId6" Type="http://schemas.openxmlformats.org/officeDocument/2006/relationships/image" Target="../media/image87.png"/><Relationship Id="rId11" Type="http://schemas.openxmlformats.org/officeDocument/2006/relationships/image" Target="../media/image92.svg"/><Relationship Id="rId5" Type="http://schemas.openxmlformats.org/officeDocument/2006/relationships/image" Target="../media/image86.svg"/><Relationship Id="rId15" Type="http://schemas.openxmlformats.org/officeDocument/2006/relationships/image" Target="../media/image96.svg"/><Relationship Id="rId10" Type="http://schemas.openxmlformats.org/officeDocument/2006/relationships/image" Target="../media/image91.png"/><Relationship Id="rId4" Type="http://schemas.openxmlformats.org/officeDocument/2006/relationships/image" Target="../media/image85.png"/><Relationship Id="rId9" Type="http://schemas.openxmlformats.org/officeDocument/2006/relationships/image" Target="../media/image90.svg"/><Relationship Id="rId14" Type="http://schemas.openxmlformats.org/officeDocument/2006/relationships/image" Target="../media/image95.png"/></Relationships>
</file>

<file path=ppt/slides/_rels/slide15.xml.rels><?xml version="1.0" encoding="UTF-8" standalone="yes"?>
<Relationships xmlns="http://schemas.openxmlformats.org/package/2006/relationships"><Relationship Id="rId3" Type="http://schemas.openxmlformats.org/officeDocument/2006/relationships/image" Target="../media/image98.svg"/><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hyperlink" Target="https://www.nice.org.uk/guidance/ng80" TargetMode="External"/><Relationship Id="rId13" Type="http://schemas.openxmlformats.org/officeDocument/2006/relationships/hyperlink" Target="https://www.who.int/news-room/fact-sheets/detail/asthma" TargetMode="External"/><Relationship Id="rId18" Type="http://schemas.openxmlformats.org/officeDocument/2006/relationships/hyperlink" Target="https://www.blf.org.uk/" TargetMode="External"/><Relationship Id="rId3" Type="http://schemas.openxmlformats.org/officeDocument/2006/relationships/hyperlink" Target="https://www.brit-thoracic.org.uk/quality-improvement/guidelines/asthma/" TargetMode="External"/><Relationship Id="rId21" Type="http://schemas.openxmlformats.org/officeDocument/2006/relationships/hyperlink" Target="https://www.longtermplan.nhs.uk/" TargetMode="External"/><Relationship Id="rId7" Type="http://schemas.openxmlformats.org/officeDocument/2006/relationships/hyperlink" Target="https://www.england.nhs.uk/" TargetMode="External"/><Relationship Id="rId12" Type="http://schemas.openxmlformats.org/officeDocument/2006/relationships/hyperlink" Target="https://thorax.bmj.com/content/63/9/817" TargetMode="External"/><Relationship Id="rId17" Type="http://schemas.openxmlformats.org/officeDocument/2006/relationships/hyperlink" Target="https://www.allergyuk.org/" TargetMode="External"/><Relationship Id="rId2" Type="http://schemas.openxmlformats.org/officeDocument/2006/relationships/hyperlink" Target="https://www.asthma.org.uk/about/media/facts-and-statistics/" TargetMode="External"/><Relationship Id="rId16" Type="http://schemas.openxmlformats.org/officeDocument/2006/relationships/hyperlink" Target="https://www.ersnet.org/" TargetMode="External"/><Relationship Id="rId20" Type="http://schemas.openxmlformats.org/officeDocument/2006/relationships/hyperlink" Target="https://digital.nhs.uk/" TargetMode="External"/><Relationship Id="rId1" Type="http://schemas.openxmlformats.org/officeDocument/2006/relationships/slideLayout" Target="../slideLayouts/slideLayout7.xml"/><Relationship Id="rId6" Type="http://schemas.openxmlformats.org/officeDocument/2006/relationships/hyperlink" Target="https://www.england.nhs.uk/personalisedcare/comprehensive-model/" TargetMode="External"/><Relationship Id="rId11" Type="http://schemas.openxmlformats.org/officeDocument/2006/relationships/hyperlink" Target="https://www.sign.ac.uk/" TargetMode="External"/><Relationship Id="rId5" Type="http://schemas.openxmlformats.org/officeDocument/2006/relationships/hyperlink" Target="https://www.thelancet.com/gbd" TargetMode="External"/><Relationship Id="rId15" Type="http://schemas.openxmlformats.org/officeDocument/2006/relationships/hyperlink" Target="https://www.cdc.gov/asthma" TargetMode="External"/><Relationship Id="rId10" Type="http://schemas.openxmlformats.org/officeDocument/2006/relationships/hyperlink" Target="https://www.rcplondon.ac.uk/projects/outputs/why-asthma-still-kills" TargetMode="External"/><Relationship Id="rId19" Type="http://schemas.openxmlformats.org/officeDocument/2006/relationships/hyperlink" Target="https://www.gov.uk/government/organisations/department-of-health-and-social-care" TargetMode="External"/><Relationship Id="rId4" Type="http://schemas.openxmlformats.org/officeDocument/2006/relationships/hyperlink" Target="https://ginasthma.org/" TargetMode="External"/><Relationship Id="rId9" Type="http://schemas.openxmlformats.org/officeDocument/2006/relationships/hyperlink" Target="https://www.gov.uk/government/organisations/public-health-england" TargetMode="External"/><Relationship Id="rId14" Type="http://schemas.openxmlformats.org/officeDocument/2006/relationships/hyperlink" Target="https://www.oecd.org/health/health-data.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4B4D6749-86C5-A4D7-903C-B59E46108850}"/>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Effect>
                      <a14:saturation sat="400000"/>
                    </a14:imgEffect>
                  </a14:imgLayer>
                </a14:imgProps>
              </a:ext>
            </a:extLst>
          </a:blip>
          <a:stretch>
            <a:fillRect/>
          </a:stretch>
        </p:blipFill>
        <p:spPr>
          <a:xfrm>
            <a:off x="6630026" y="225102"/>
            <a:ext cx="5172270" cy="1717998"/>
          </a:xfrm>
          <a:prstGeom prst="rect">
            <a:avLst/>
          </a:prstGeom>
        </p:spPr>
      </p:pic>
      <p:sp>
        <p:nvSpPr>
          <p:cNvPr id="17" name="TextBox 16">
            <a:extLst>
              <a:ext uri="{FF2B5EF4-FFF2-40B4-BE49-F238E27FC236}">
                <a16:creationId xmlns:a16="http://schemas.microsoft.com/office/drawing/2014/main" id="{496DA10C-8C65-92EA-D23F-8809F3E728E9}"/>
              </a:ext>
            </a:extLst>
          </p:cNvPr>
          <p:cNvSpPr txBox="1"/>
          <p:nvPr/>
        </p:nvSpPr>
        <p:spPr>
          <a:xfrm>
            <a:off x="2743200" y="2628900"/>
            <a:ext cx="13487400" cy="1077218"/>
          </a:xfrm>
          <a:prstGeom prst="rect">
            <a:avLst/>
          </a:prstGeom>
          <a:noFill/>
        </p:spPr>
        <p:txBody>
          <a:bodyPr wrap="square">
            <a:spAutoFit/>
          </a:bodyPr>
          <a:lstStyle/>
          <a:p>
            <a:pPr algn="ctr" defTabSz="685835">
              <a:defRPr/>
            </a:pPr>
            <a:r>
              <a:rPr lang="en-US" sz="3200" b="1" dirty="0">
                <a:solidFill>
                  <a:prstClr val="black"/>
                </a:solidFill>
                <a:latin typeface="Times New Roman" panose="02020603050405020304" pitchFamily="18" charset="0"/>
                <a:cs typeface="Times New Roman" panose="02020603050405020304" pitchFamily="18" charset="0"/>
              </a:rPr>
              <a:t>Module &amp; code: Community Care and Management of Longer-term Conditions (LCHS7003) </a:t>
            </a:r>
          </a:p>
        </p:txBody>
      </p:sp>
      <p:sp>
        <p:nvSpPr>
          <p:cNvPr id="18" name="TextBox 17">
            <a:extLst>
              <a:ext uri="{FF2B5EF4-FFF2-40B4-BE49-F238E27FC236}">
                <a16:creationId xmlns:a16="http://schemas.microsoft.com/office/drawing/2014/main" id="{9C757AE6-BDF2-FAAD-EF46-C39602EE6DC7}"/>
              </a:ext>
            </a:extLst>
          </p:cNvPr>
          <p:cNvSpPr txBox="1"/>
          <p:nvPr/>
        </p:nvSpPr>
        <p:spPr>
          <a:xfrm>
            <a:off x="3581400" y="3762970"/>
            <a:ext cx="11269522" cy="1015663"/>
          </a:xfrm>
          <a:prstGeom prst="rect">
            <a:avLst/>
          </a:prstGeom>
          <a:noFill/>
        </p:spPr>
        <p:txBody>
          <a:bodyPr wrap="square">
            <a:spAutoFit/>
          </a:bodyPr>
          <a:lstStyle/>
          <a:p>
            <a:pPr algn="ctr" defTabSz="685835">
              <a:defRPr/>
            </a:pPr>
            <a:r>
              <a:rPr lang="en-US" sz="3000" b="1" dirty="0">
                <a:solidFill>
                  <a:prstClr val="black"/>
                </a:solidFill>
                <a:latin typeface="Times New Roman" panose="02020603050405020304" pitchFamily="18" charset="0"/>
                <a:cs typeface="Times New Roman" panose="02020603050405020304" pitchFamily="18" charset="0"/>
              </a:rPr>
              <a:t>Title: </a:t>
            </a:r>
            <a:r>
              <a:rPr lang="en-US" sz="3000" b="1" dirty="0">
                <a:latin typeface="Times New Roman" panose="02020603050405020304" pitchFamily="18" charset="0"/>
                <a:cs typeface="Times New Roman" panose="02020603050405020304" pitchFamily="18" charset="0"/>
              </a:rPr>
              <a:t>“Asthma Management in the UK: Diagnosis, Treatment and </a:t>
            </a:r>
            <a:r>
              <a:rPr lang="en-US" sz="3000" b="1" dirty="0" err="1">
                <a:latin typeface="Times New Roman" panose="02020603050405020304" pitchFamily="18" charset="0"/>
                <a:cs typeface="Times New Roman" panose="02020603050405020304" pitchFamily="18" charset="0"/>
              </a:rPr>
              <a:t>Personalised</a:t>
            </a:r>
            <a:r>
              <a:rPr lang="en-US" sz="3000" b="1" dirty="0">
                <a:latin typeface="Times New Roman" panose="02020603050405020304" pitchFamily="18" charset="0"/>
                <a:cs typeface="Times New Roman" panose="02020603050405020304" pitchFamily="18" charset="0"/>
              </a:rPr>
              <a:t> Care for Improved Patient Outcomes”</a:t>
            </a:r>
          </a:p>
        </p:txBody>
      </p:sp>
      <p:sp>
        <p:nvSpPr>
          <p:cNvPr id="19" name="TextBox 18">
            <a:extLst>
              <a:ext uri="{FF2B5EF4-FFF2-40B4-BE49-F238E27FC236}">
                <a16:creationId xmlns:a16="http://schemas.microsoft.com/office/drawing/2014/main" id="{5740911F-5539-BC54-CF2D-4BDC63098D2A}"/>
              </a:ext>
            </a:extLst>
          </p:cNvPr>
          <p:cNvSpPr txBox="1"/>
          <p:nvPr/>
        </p:nvSpPr>
        <p:spPr>
          <a:xfrm>
            <a:off x="6504866" y="5143500"/>
            <a:ext cx="5964067" cy="553998"/>
          </a:xfrm>
          <a:prstGeom prst="rect">
            <a:avLst/>
          </a:prstGeom>
          <a:noFill/>
        </p:spPr>
        <p:txBody>
          <a:bodyPr wrap="square">
            <a:spAutoFit/>
          </a:bodyPr>
          <a:lstStyle/>
          <a:p>
            <a:pPr lvl="0">
              <a:defRPr/>
            </a:pPr>
            <a:r>
              <a:rPr lang="en-US" sz="3000" b="1" dirty="0">
                <a:solidFill>
                  <a:prstClr val="black"/>
                </a:solidFill>
                <a:latin typeface="Times New Roman" panose="02020603050405020304" pitchFamily="18" charset="0"/>
                <a:cs typeface="Times New Roman" panose="02020603050405020304" pitchFamily="18" charset="0"/>
              </a:rPr>
              <a:t>Lecturer: Muhammed Khan</a:t>
            </a:r>
          </a:p>
        </p:txBody>
      </p:sp>
      <p:graphicFrame>
        <p:nvGraphicFramePr>
          <p:cNvPr id="20" name="Table 19">
            <a:extLst>
              <a:ext uri="{FF2B5EF4-FFF2-40B4-BE49-F238E27FC236}">
                <a16:creationId xmlns:a16="http://schemas.microsoft.com/office/drawing/2014/main" id="{C3DE630E-FC29-3649-756B-451883430BD1}"/>
              </a:ext>
            </a:extLst>
          </p:cNvPr>
          <p:cNvGraphicFramePr>
            <a:graphicFrameLocks noGrp="1"/>
          </p:cNvGraphicFramePr>
          <p:nvPr>
            <p:extLst>
              <p:ext uri="{D42A27DB-BD31-4B8C-83A1-F6EECF244321}">
                <p14:modId xmlns:p14="http://schemas.microsoft.com/office/powerpoint/2010/main" val="4086546315"/>
              </p:ext>
            </p:extLst>
          </p:nvPr>
        </p:nvGraphicFramePr>
        <p:xfrm>
          <a:off x="2033838" y="6252440"/>
          <a:ext cx="14196762" cy="1481860"/>
        </p:xfrm>
        <a:graphic>
          <a:graphicData uri="http://schemas.openxmlformats.org/drawingml/2006/table">
            <a:tbl>
              <a:tblPr firstRow="1" bandRow="1">
                <a:tableStyleId>{F5AB1C69-6EDB-4FF4-983F-18BD219EF322}</a:tableStyleId>
              </a:tblPr>
              <a:tblGrid>
                <a:gridCol w="7098381">
                  <a:extLst>
                    <a:ext uri="{9D8B030D-6E8A-4147-A177-3AD203B41FA5}">
                      <a16:colId xmlns:a16="http://schemas.microsoft.com/office/drawing/2014/main" val="319627994"/>
                    </a:ext>
                  </a:extLst>
                </a:gridCol>
                <a:gridCol w="7098381">
                  <a:extLst>
                    <a:ext uri="{9D8B030D-6E8A-4147-A177-3AD203B41FA5}">
                      <a16:colId xmlns:a16="http://schemas.microsoft.com/office/drawing/2014/main" val="1916085107"/>
                    </a:ext>
                  </a:extLst>
                </a:gridCol>
              </a:tblGrid>
              <a:tr h="769886">
                <a:tc>
                  <a:txBody>
                    <a:bodyPr/>
                    <a:lstStyle/>
                    <a:p>
                      <a:pPr algn="ctr"/>
                      <a:r>
                        <a:rPr lang="en-GB" sz="3000" dirty="0"/>
                        <a:t>Name</a:t>
                      </a:r>
                      <a:endParaRPr lang="en-US" sz="3000" dirty="0">
                        <a:latin typeface="Times New Roman" panose="02020603050405020304" pitchFamily="18" charset="0"/>
                        <a:cs typeface="Times New Roman" panose="02020603050405020304" pitchFamily="18" charset="0"/>
                      </a:endParaRPr>
                    </a:p>
                  </a:txBody>
                  <a:tcPr marL="137160" marR="137160" marT="68580" marB="68580"/>
                </a:tc>
                <a:tc>
                  <a:txBody>
                    <a:bodyPr/>
                    <a:lstStyle/>
                    <a:p>
                      <a:pPr algn="ctr"/>
                      <a:r>
                        <a:rPr lang="en-GB" sz="3000" dirty="0"/>
                        <a:t>I.D.</a:t>
                      </a:r>
                      <a:endParaRPr lang="en-US" sz="3000" dirty="0">
                        <a:latin typeface="Times New Roman" panose="02020603050405020304" pitchFamily="18" charset="0"/>
                        <a:cs typeface="Times New Roman" panose="02020603050405020304" pitchFamily="18" charset="0"/>
                      </a:endParaRPr>
                    </a:p>
                  </a:txBody>
                  <a:tcPr marL="137160" marR="137160" marT="68580" marB="68580"/>
                </a:tc>
                <a:extLst>
                  <a:ext uri="{0D108BD9-81ED-4DB2-BD59-A6C34878D82A}">
                    <a16:rowId xmlns:a16="http://schemas.microsoft.com/office/drawing/2014/main" val="3504085249"/>
                  </a:ext>
                </a:extLst>
              </a:tr>
              <a:tr h="711974">
                <a:tc>
                  <a:txBody>
                    <a:bodyPr/>
                    <a:lstStyle/>
                    <a:p>
                      <a:pPr algn="ctr"/>
                      <a:r>
                        <a:rPr lang="en-US" sz="3000" b="1" dirty="0">
                          <a:latin typeface="Arial" panose="020B0604020202020204" pitchFamily="34" charset="0"/>
                          <a:cs typeface="Arial" panose="020B0604020202020204" pitchFamily="34" charset="0"/>
                        </a:rPr>
                        <a:t>MD RIMON MIAH</a:t>
                      </a:r>
                    </a:p>
                  </a:txBody>
                  <a:tcPr marL="137160" marR="137160" marT="68580" marB="68580"/>
                </a:tc>
                <a:tc>
                  <a:txBody>
                    <a:bodyPr/>
                    <a:lstStyle/>
                    <a:p>
                      <a:pPr algn="ctr"/>
                      <a:r>
                        <a:rPr lang="en-US" sz="3000" dirty="0">
                          <a:latin typeface="Arial" panose="020B0604020202020204" pitchFamily="34" charset="0"/>
                          <a:cs typeface="Arial" panose="020B0604020202020204" pitchFamily="34" charset="0"/>
                        </a:rPr>
                        <a:t>2509982</a:t>
                      </a:r>
                    </a:p>
                  </a:txBody>
                  <a:tcPr marL="137160" marR="137160" marT="68580" marB="68580"/>
                </a:tc>
                <a:extLst>
                  <a:ext uri="{0D108BD9-81ED-4DB2-BD59-A6C34878D82A}">
                    <a16:rowId xmlns:a16="http://schemas.microsoft.com/office/drawing/2014/main" val="121888873"/>
                  </a:ext>
                </a:extLst>
              </a:tr>
            </a:tbl>
          </a:graphicData>
        </a:graphic>
      </p:graphicFrame>
      <p:sp>
        <p:nvSpPr>
          <p:cNvPr id="21" name="TextBox 20">
            <a:extLst>
              <a:ext uri="{FF2B5EF4-FFF2-40B4-BE49-F238E27FC236}">
                <a16:creationId xmlns:a16="http://schemas.microsoft.com/office/drawing/2014/main" id="{0422AFF0-CDED-E85C-CF0A-9EA15C4ADC3A}"/>
              </a:ext>
            </a:extLst>
          </p:cNvPr>
          <p:cNvSpPr txBox="1"/>
          <p:nvPr/>
        </p:nvSpPr>
        <p:spPr>
          <a:xfrm>
            <a:off x="6398195" y="8420100"/>
            <a:ext cx="6692648" cy="507831"/>
          </a:xfrm>
          <a:prstGeom prst="rect">
            <a:avLst/>
          </a:prstGeom>
          <a:noFill/>
        </p:spPr>
        <p:txBody>
          <a:bodyPr wrap="square">
            <a:spAutoFit/>
          </a:bodyPr>
          <a:lstStyle/>
          <a:p>
            <a:pPr defTabSz="685835">
              <a:defRPr/>
            </a:pPr>
            <a:r>
              <a:rPr lang="en-US" sz="2700" b="1" dirty="0">
                <a:latin typeface="Times New Roman" panose="02020603050405020304" pitchFamily="18" charset="0"/>
                <a:cs typeface="Times New Roman" panose="02020603050405020304" pitchFamily="18" charset="0"/>
              </a:rPr>
              <a:t>Presentation Date: 16</a:t>
            </a:r>
            <a:r>
              <a:rPr lang="en-US" sz="2700" b="1" baseline="30000" dirty="0">
                <a:latin typeface="Times New Roman" panose="02020603050405020304" pitchFamily="18" charset="0"/>
                <a:cs typeface="Times New Roman" panose="02020603050405020304" pitchFamily="18" charset="0"/>
              </a:rPr>
              <a:t>th</a:t>
            </a:r>
            <a:r>
              <a:rPr lang="en-US" sz="2700" b="1" dirty="0">
                <a:latin typeface="Times New Roman" panose="02020603050405020304" pitchFamily="18" charset="0"/>
                <a:cs typeface="Times New Roman" panose="02020603050405020304" pitchFamily="18" charset="0"/>
              </a:rPr>
              <a:t> April 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5E5E5"/>
        </a:solidFill>
        <a:effectLst/>
      </p:bgPr>
    </p:bg>
    <p:spTree>
      <p:nvGrpSpPr>
        <p:cNvPr id="1" name=""/>
        <p:cNvGrpSpPr/>
        <p:nvPr/>
      </p:nvGrpSpPr>
      <p:grpSpPr>
        <a:xfrm>
          <a:off x="0" y="0"/>
          <a:ext cx="0" cy="0"/>
          <a:chOff x="0" y="0"/>
          <a:chExt cx="0" cy="0"/>
        </a:xfrm>
      </p:grpSpPr>
      <p:sp>
        <p:nvSpPr>
          <p:cNvPr id="2" name="Freeform 2"/>
          <p:cNvSpPr/>
          <p:nvPr/>
        </p:nvSpPr>
        <p:spPr>
          <a:xfrm rot="9990057">
            <a:off x="12206641" y="-1337149"/>
            <a:ext cx="7486884" cy="7688713"/>
          </a:xfrm>
          <a:custGeom>
            <a:avLst/>
            <a:gdLst/>
            <a:ahLst/>
            <a:cxnLst/>
            <a:rect l="l" t="t" r="r" b="b"/>
            <a:pathLst>
              <a:path w="7486884" h="7688713">
                <a:moveTo>
                  <a:pt x="0" y="0"/>
                </a:moveTo>
                <a:lnTo>
                  <a:pt x="7486885" y="0"/>
                </a:lnTo>
                <a:lnTo>
                  <a:pt x="7486885" y="7688712"/>
                </a:lnTo>
                <a:lnTo>
                  <a:pt x="0" y="768871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2552708">
            <a:off x="9239453" y="-1714606"/>
            <a:ext cx="3216220" cy="3208180"/>
          </a:xfrm>
          <a:custGeom>
            <a:avLst/>
            <a:gdLst/>
            <a:ahLst/>
            <a:cxnLst/>
            <a:rect l="l" t="t" r="r" b="b"/>
            <a:pathLst>
              <a:path w="3216220" h="3208180">
                <a:moveTo>
                  <a:pt x="0" y="0"/>
                </a:moveTo>
                <a:lnTo>
                  <a:pt x="3216220" y="0"/>
                </a:lnTo>
                <a:lnTo>
                  <a:pt x="3216220" y="3208180"/>
                </a:lnTo>
                <a:lnTo>
                  <a:pt x="0" y="320818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p:cNvSpPr/>
          <p:nvPr/>
        </p:nvSpPr>
        <p:spPr>
          <a:xfrm rot="2699999">
            <a:off x="-2338453" y="8470213"/>
            <a:ext cx="5185090" cy="3292532"/>
          </a:xfrm>
          <a:custGeom>
            <a:avLst/>
            <a:gdLst/>
            <a:ahLst/>
            <a:cxnLst/>
            <a:rect l="l" t="t" r="r" b="b"/>
            <a:pathLst>
              <a:path w="5185090" h="3292532">
                <a:moveTo>
                  <a:pt x="0" y="0"/>
                </a:moveTo>
                <a:lnTo>
                  <a:pt x="5185090" y="0"/>
                </a:lnTo>
                <a:lnTo>
                  <a:pt x="5185090" y="3292532"/>
                </a:lnTo>
                <a:lnTo>
                  <a:pt x="0" y="329253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5" name="Freeform 5"/>
          <p:cNvSpPr/>
          <p:nvPr/>
        </p:nvSpPr>
        <p:spPr>
          <a:xfrm rot="-5400000">
            <a:off x="14174727" y="5823440"/>
            <a:ext cx="6169147" cy="6960956"/>
          </a:xfrm>
          <a:custGeom>
            <a:avLst/>
            <a:gdLst/>
            <a:ahLst/>
            <a:cxnLst/>
            <a:rect l="l" t="t" r="r" b="b"/>
            <a:pathLst>
              <a:path w="6169147" h="6960956">
                <a:moveTo>
                  <a:pt x="0" y="0"/>
                </a:moveTo>
                <a:lnTo>
                  <a:pt x="6169146" y="0"/>
                </a:lnTo>
                <a:lnTo>
                  <a:pt x="6169146" y="6960955"/>
                </a:lnTo>
                <a:lnTo>
                  <a:pt x="0" y="696095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6" name="Freeform 6"/>
          <p:cNvSpPr/>
          <p:nvPr/>
        </p:nvSpPr>
        <p:spPr>
          <a:xfrm>
            <a:off x="11239916" y="1189470"/>
            <a:ext cx="5820437" cy="9415413"/>
          </a:xfrm>
          <a:custGeom>
            <a:avLst/>
            <a:gdLst/>
            <a:ahLst/>
            <a:cxnLst/>
            <a:rect l="l" t="t" r="r" b="b"/>
            <a:pathLst>
              <a:path w="5820437" h="9415413">
                <a:moveTo>
                  <a:pt x="0" y="0"/>
                </a:moveTo>
                <a:lnTo>
                  <a:pt x="5820437" y="0"/>
                </a:lnTo>
                <a:lnTo>
                  <a:pt x="5820437" y="9415413"/>
                </a:lnTo>
                <a:lnTo>
                  <a:pt x="0" y="941541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7" name="TextBox 7"/>
          <p:cNvSpPr txBox="1"/>
          <p:nvPr/>
        </p:nvSpPr>
        <p:spPr>
          <a:xfrm>
            <a:off x="789081" y="625380"/>
            <a:ext cx="7691384" cy="1215526"/>
          </a:xfrm>
          <a:prstGeom prst="rect">
            <a:avLst/>
          </a:prstGeom>
        </p:spPr>
        <p:txBody>
          <a:bodyPr lIns="0" tIns="0" rIns="0" bIns="0" rtlCol="0" anchor="t">
            <a:spAutoFit/>
          </a:bodyPr>
          <a:lstStyle/>
          <a:p>
            <a:pPr algn="l">
              <a:lnSpc>
                <a:spcPts val="10906"/>
              </a:lnSpc>
            </a:pPr>
            <a:r>
              <a:rPr lang="en-US" sz="4400" dirty="0">
                <a:solidFill>
                  <a:srgbClr val="09295B"/>
                </a:solidFill>
                <a:latin typeface="Londrina Solid"/>
                <a:ea typeface="Londrina Solid"/>
                <a:cs typeface="Londrina Solid"/>
                <a:sym typeface="Londrina Solid"/>
              </a:rPr>
              <a:t>Overview of Asthma</a:t>
            </a:r>
          </a:p>
        </p:txBody>
      </p:sp>
      <p:sp>
        <p:nvSpPr>
          <p:cNvPr id="9" name="TextBox 9"/>
          <p:cNvSpPr txBox="1"/>
          <p:nvPr/>
        </p:nvSpPr>
        <p:spPr>
          <a:xfrm>
            <a:off x="866720" y="4625045"/>
            <a:ext cx="4391080" cy="3600345"/>
          </a:xfrm>
          <a:prstGeom prst="rect">
            <a:avLst/>
          </a:prstGeom>
        </p:spPr>
        <p:txBody>
          <a:bodyPr wrap="square" lIns="0" tIns="0" rIns="0" bIns="0" rtlCol="0" anchor="t">
            <a:spAutoFit/>
          </a:bodyPr>
          <a:lstStyle/>
          <a:p>
            <a:pPr algn="just">
              <a:lnSpc>
                <a:spcPts val="4130"/>
              </a:lnSpc>
              <a:spcBef>
                <a:spcPct val="0"/>
              </a:spcBef>
            </a:pPr>
            <a:r>
              <a:rPr lang="en-US" sz="2400" b="1" spc="175" dirty="0">
                <a:solidFill>
                  <a:srgbClr val="09295B"/>
                </a:solidFill>
                <a:latin typeface="Handy Casual"/>
                <a:ea typeface="Handy Casual"/>
                <a:cs typeface="Handy Casual"/>
                <a:sym typeface="Handy Casual"/>
              </a:rPr>
              <a:t>Key characteristics include:</a:t>
            </a:r>
          </a:p>
          <a:p>
            <a:pPr marL="342900" indent="-342900" algn="just">
              <a:lnSpc>
                <a:spcPts val="4130"/>
              </a:lnSpc>
              <a:spcBef>
                <a:spcPct val="0"/>
              </a:spcBef>
              <a:buFont typeface="Arial" panose="020B0604020202020204" pitchFamily="34" charset="0"/>
              <a:buChar char="•"/>
            </a:pPr>
            <a:r>
              <a:rPr lang="en-US" sz="2000" spc="175" dirty="0">
                <a:solidFill>
                  <a:srgbClr val="09295B"/>
                </a:solidFill>
                <a:latin typeface="Handy Casual"/>
                <a:ea typeface="Handy Casual"/>
                <a:cs typeface="Handy Casual"/>
                <a:sym typeface="Handy Casual"/>
              </a:rPr>
              <a:t>Airway inflammation due to immune response activation</a:t>
            </a:r>
          </a:p>
          <a:p>
            <a:pPr marL="342900" indent="-342900" algn="just">
              <a:lnSpc>
                <a:spcPts val="4130"/>
              </a:lnSpc>
              <a:spcBef>
                <a:spcPct val="0"/>
              </a:spcBef>
              <a:buFont typeface="Arial" panose="020B0604020202020204" pitchFamily="34" charset="0"/>
              <a:buChar char="•"/>
            </a:pPr>
            <a:r>
              <a:rPr lang="en-US" sz="2000" spc="175" dirty="0">
                <a:solidFill>
                  <a:srgbClr val="09295B"/>
                </a:solidFill>
                <a:latin typeface="Handy Casual"/>
                <a:ea typeface="Handy Casual"/>
                <a:cs typeface="Handy Casual"/>
                <a:sym typeface="Handy Casual"/>
              </a:rPr>
              <a:t>Bronchial hyperresponsiveness causing exaggerated airway narrowing</a:t>
            </a:r>
          </a:p>
          <a:p>
            <a:pPr marL="342900" indent="-342900" algn="just">
              <a:lnSpc>
                <a:spcPts val="4130"/>
              </a:lnSpc>
              <a:spcBef>
                <a:spcPct val="0"/>
              </a:spcBef>
              <a:buFont typeface="Arial" panose="020B0604020202020204" pitchFamily="34" charset="0"/>
              <a:buChar char="•"/>
            </a:pPr>
            <a:r>
              <a:rPr lang="en-US" sz="2000" spc="175" dirty="0">
                <a:solidFill>
                  <a:srgbClr val="09295B"/>
                </a:solidFill>
                <a:latin typeface="Handy Casual"/>
                <a:ea typeface="Handy Casual"/>
                <a:cs typeface="Handy Casual"/>
                <a:sym typeface="Handy Casual"/>
              </a:rPr>
              <a:t>Reversible airflow limitation, either spontaneously or with treatment</a:t>
            </a:r>
          </a:p>
        </p:txBody>
      </p:sp>
      <p:sp>
        <p:nvSpPr>
          <p:cNvPr id="10" name="TextBox 10"/>
          <p:cNvSpPr txBox="1"/>
          <p:nvPr/>
        </p:nvSpPr>
        <p:spPr>
          <a:xfrm>
            <a:off x="789080" y="2099442"/>
            <a:ext cx="11098119" cy="1985159"/>
          </a:xfrm>
          <a:prstGeom prst="rect">
            <a:avLst/>
          </a:prstGeom>
        </p:spPr>
        <p:txBody>
          <a:bodyPr wrap="square" lIns="0" tIns="0" rIns="0" bIns="0" rtlCol="0" anchor="t">
            <a:spAutoFit/>
          </a:bodyPr>
          <a:lstStyle/>
          <a:p>
            <a:pPr algn="l">
              <a:lnSpc>
                <a:spcPts val="4011"/>
              </a:lnSpc>
              <a:spcBef>
                <a:spcPct val="0"/>
              </a:spcBef>
            </a:pPr>
            <a:r>
              <a:rPr lang="en-US" sz="2400" spc="169" dirty="0">
                <a:solidFill>
                  <a:srgbClr val="09295B"/>
                </a:solidFill>
                <a:latin typeface="Handy Casual"/>
                <a:ea typeface="Handy Casual"/>
                <a:cs typeface="Handy Casual"/>
                <a:sym typeface="Handy Casual"/>
              </a:rPr>
              <a:t>Asthma is a long-term inflammatory condition of the airways </a:t>
            </a:r>
            <a:r>
              <a:rPr lang="en-US" sz="2400" spc="169" dirty="0" err="1">
                <a:solidFill>
                  <a:srgbClr val="09295B"/>
                </a:solidFill>
                <a:latin typeface="Handy Casual"/>
                <a:ea typeface="Handy Casual"/>
                <a:cs typeface="Handy Casual"/>
                <a:sym typeface="Handy Casual"/>
              </a:rPr>
              <a:t>characterised</a:t>
            </a:r>
            <a:r>
              <a:rPr lang="en-US" sz="2400" spc="169" dirty="0">
                <a:solidFill>
                  <a:srgbClr val="09295B"/>
                </a:solidFill>
                <a:latin typeface="Handy Casual"/>
                <a:ea typeface="Handy Casual"/>
                <a:cs typeface="Handy Casual"/>
                <a:sym typeface="Handy Casual"/>
              </a:rPr>
              <a:t> by variable and reversible airflow obstruction, bronchial hyperresponsiveness, and airway inflammation (GINA, 2023). Asthma involves chronic inflammation that leads to narrowing of the bronchial tubes, limiting airflow to and from the lungs. (Papi et al., 2018).</a:t>
            </a:r>
          </a:p>
        </p:txBody>
      </p:sp>
      <p:sp>
        <p:nvSpPr>
          <p:cNvPr id="11" name="TextBox 9">
            <a:extLst>
              <a:ext uri="{FF2B5EF4-FFF2-40B4-BE49-F238E27FC236}">
                <a16:creationId xmlns:a16="http://schemas.microsoft.com/office/drawing/2014/main" id="{B9A94122-EC79-A752-5624-F1DD7428CC23}"/>
              </a:ext>
            </a:extLst>
          </p:cNvPr>
          <p:cNvSpPr txBox="1"/>
          <p:nvPr/>
        </p:nvSpPr>
        <p:spPr>
          <a:xfrm>
            <a:off x="6581720" y="4610100"/>
            <a:ext cx="4391080" cy="3074560"/>
          </a:xfrm>
          <a:prstGeom prst="rect">
            <a:avLst/>
          </a:prstGeom>
        </p:spPr>
        <p:txBody>
          <a:bodyPr wrap="square" lIns="0" tIns="0" rIns="0" bIns="0" rtlCol="0" anchor="t">
            <a:spAutoFit/>
          </a:bodyPr>
          <a:lstStyle/>
          <a:p>
            <a:pPr algn="just">
              <a:lnSpc>
                <a:spcPts val="4130"/>
              </a:lnSpc>
              <a:spcBef>
                <a:spcPct val="0"/>
              </a:spcBef>
            </a:pPr>
            <a:r>
              <a:rPr lang="en-US" sz="2400" b="1" spc="175" dirty="0">
                <a:solidFill>
                  <a:srgbClr val="09295B"/>
                </a:solidFill>
                <a:latin typeface="Handy Casual"/>
                <a:ea typeface="Handy Casual"/>
                <a:cs typeface="Handy Casual"/>
                <a:sym typeface="Handy Casual"/>
              </a:rPr>
              <a:t>Common symptoms:</a:t>
            </a:r>
          </a:p>
          <a:p>
            <a:pPr marL="342900" indent="-342900" algn="just">
              <a:lnSpc>
                <a:spcPts val="4130"/>
              </a:lnSpc>
              <a:spcBef>
                <a:spcPct val="0"/>
              </a:spcBef>
              <a:buFont typeface="Arial" panose="020B0604020202020204" pitchFamily="34" charset="0"/>
              <a:buChar char="•"/>
            </a:pPr>
            <a:r>
              <a:rPr lang="en-US" sz="2000" spc="175" dirty="0">
                <a:solidFill>
                  <a:srgbClr val="09295B"/>
                </a:solidFill>
                <a:latin typeface="Handy Casual"/>
                <a:ea typeface="Handy Casual"/>
                <a:cs typeface="Handy Casual"/>
                <a:sym typeface="Handy Casual"/>
              </a:rPr>
              <a:t>Wheezing</a:t>
            </a:r>
          </a:p>
          <a:p>
            <a:pPr marL="342900" indent="-342900" algn="just">
              <a:lnSpc>
                <a:spcPts val="4130"/>
              </a:lnSpc>
              <a:spcBef>
                <a:spcPct val="0"/>
              </a:spcBef>
              <a:buFont typeface="Arial" panose="020B0604020202020204" pitchFamily="34" charset="0"/>
              <a:buChar char="•"/>
            </a:pPr>
            <a:r>
              <a:rPr lang="en-US" sz="2000" spc="175" dirty="0">
                <a:solidFill>
                  <a:srgbClr val="09295B"/>
                </a:solidFill>
                <a:latin typeface="Handy Casual"/>
                <a:ea typeface="Handy Casual"/>
                <a:cs typeface="Handy Casual"/>
                <a:sym typeface="Handy Casual"/>
              </a:rPr>
              <a:t>Shortness of breath</a:t>
            </a:r>
          </a:p>
          <a:p>
            <a:pPr marL="342900" indent="-342900" algn="just">
              <a:lnSpc>
                <a:spcPts val="4130"/>
              </a:lnSpc>
              <a:spcBef>
                <a:spcPct val="0"/>
              </a:spcBef>
              <a:buFont typeface="Arial" panose="020B0604020202020204" pitchFamily="34" charset="0"/>
              <a:buChar char="•"/>
            </a:pPr>
            <a:r>
              <a:rPr lang="en-US" sz="2000" spc="175" dirty="0">
                <a:solidFill>
                  <a:srgbClr val="09295B"/>
                </a:solidFill>
                <a:latin typeface="Handy Casual"/>
                <a:ea typeface="Handy Casual"/>
                <a:cs typeface="Handy Casual"/>
                <a:sym typeface="Handy Casual"/>
              </a:rPr>
              <a:t>Chest tightness</a:t>
            </a:r>
          </a:p>
          <a:p>
            <a:pPr marL="342900" indent="-342900" algn="just">
              <a:lnSpc>
                <a:spcPts val="4130"/>
              </a:lnSpc>
              <a:spcBef>
                <a:spcPct val="0"/>
              </a:spcBef>
              <a:buFont typeface="Arial" panose="020B0604020202020204" pitchFamily="34" charset="0"/>
              <a:buChar char="•"/>
            </a:pPr>
            <a:r>
              <a:rPr lang="en-US" sz="2000" spc="175" dirty="0">
                <a:solidFill>
                  <a:srgbClr val="09295B"/>
                </a:solidFill>
                <a:latin typeface="Handy Casual"/>
                <a:ea typeface="Handy Casual"/>
                <a:cs typeface="Handy Casual"/>
                <a:sym typeface="Handy Casual"/>
              </a:rPr>
              <a:t>Persistent cough, particularly at night or early morning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5E5E5"/>
        </a:solidFill>
        <a:effectLst/>
      </p:bgPr>
    </p:bg>
    <p:spTree>
      <p:nvGrpSpPr>
        <p:cNvPr id="1" name=""/>
        <p:cNvGrpSpPr/>
        <p:nvPr/>
      </p:nvGrpSpPr>
      <p:grpSpPr>
        <a:xfrm>
          <a:off x="0" y="0"/>
          <a:ext cx="0" cy="0"/>
          <a:chOff x="0" y="0"/>
          <a:chExt cx="0" cy="0"/>
        </a:xfrm>
      </p:grpSpPr>
      <p:sp>
        <p:nvSpPr>
          <p:cNvPr id="2" name="Freeform 2"/>
          <p:cNvSpPr/>
          <p:nvPr/>
        </p:nvSpPr>
        <p:spPr>
          <a:xfrm rot="-3090887">
            <a:off x="15261666" y="6207869"/>
            <a:ext cx="3557196" cy="6467628"/>
          </a:xfrm>
          <a:custGeom>
            <a:avLst/>
            <a:gdLst/>
            <a:ahLst/>
            <a:cxnLst/>
            <a:rect l="l" t="t" r="r" b="b"/>
            <a:pathLst>
              <a:path w="3557196" h="6467628">
                <a:moveTo>
                  <a:pt x="0" y="0"/>
                </a:moveTo>
                <a:lnTo>
                  <a:pt x="3557196" y="0"/>
                </a:lnTo>
                <a:lnTo>
                  <a:pt x="3557196" y="6467628"/>
                </a:lnTo>
                <a:lnTo>
                  <a:pt x="0" y="646762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412705">
            <a:off x="13390392" y="9062584"/>
            <a:ext cx="3773462" cy="1820695"/>
          </a:xfrm>
          <a:custGeom>
            <a:avLst/>
            <a:gdLst/>
            <a:ahLst/>
            <a:cxnLst/>
            <a:rect l="l" t="t" r="r" b="b"/>
            <a:pathLst>
              <a:path w="3773462" h="1820695">
                <a:moveTo>
                  <a:pt x="0" y="0"/>
                </a:moveTo>
                <a:lnTo>
                  <a:pt x="3773462" y="0"/>
                </a:lnTo>
                <a:lnTo>
                  <a:pt x="3773462" y="1820695"/>
                </a:lnTo>
                <a:lnTo>
                  <a:pt x="0" y="182069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p:cNvSpPr/>
          <p:nvPr/>
        </p:nvSpPr>
        <p:spPr>
          <a:xfrm>
            <a:off x="15480560" y="378207"/>
            <a:ext cx="3119407" cy="1953529"/>
          </a:xfrm>
          <a:custGeom>
            <a:avLst/>
            <a:gdLst/>
            <a:ahLst/>
            <a:cxnLst/>
            <a:rect l="l" t="t" r="r" b="b"/>
            <a:pathLst>
              <a:path w="3119407" h="1953529">
                <a:moveTo>
                  <a:pt x="0" y="0"/>
                </a:moveTo>
                <a:lnTo>
                  <a:pt x="3119407" y="0"/>
                </a:lnTo>
                <a:lnTo>
                  <a:pt x="3119407" y="1953529"/>
                </a:lnTo>
                <a:lnTo>
                  <a:pt x="0" y="195352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5" name="Freeform 5"/>
          <p:cNvSpPr/>
          <p:nvPr/>
        </p:nvSpPr>
        <p:spPr>
          <a:xfrm rot="5400000">
            <a:off x="721392" y="-1938523"/>
            <a:ext cx="3386620" cy="4829405"/>
          </a:xfrm>
          <a:custGeom>
            <a:avLst/>
            <a:gdLst/>
            <a:ahLst/>
            <a:cxnLst/>
            <a:rect l="l" t="t" r="r" b="b"/>
            <a:pathLst>
              <a:path w="3386620" h="4829405">
                <a:moveTo>
                  <a:pt x="0" y="0"/>
                </a:moveTo>
                <a:lnTo>
                  <a:pt x="3386621" y="0"/>
                </a:lnTo>
                <a:lnTo>
                  <a:pt x="3386621" y="4829405"/>
                </a:lnTo>
                <a:lnTo>
                  <a:pt x="0" y="482940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6" name="Freeform 6"/>
          <p:cNvSpPr/>
          <p:nvPr/>
        </p:nvSpPr>
        <p:spPr>
          <a:xfrm>
            <a:off x="9144000" y="956139"/>
            <a:ext cx="7694337" cy="8725537"/>
          </a:xfrm>
          <a:custGeom>
            <a:avLst/>
            <a:gdLst/>
            <a:ahLst/>
            <a:cxnLst/>
            <a:rect l="l" t="t" r="r" b="b"/>
            <a:pathLst>
              <a:path w="7694337" h="8725537">
                <a:moveTo>
                  <a:pt x="0" y="0"/>
                </a:moveTo>
                <a:lnTo>
                  <a:pt x="7694337" y="0"/>
                </a:lnTo>
                <a:lnTo>
                  <a:pt x="7694337" y="8725537"/>
                </a:lnTo>
                <a:lnTo>
                  <a:pt x="0" y="872553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7" name="TextBox 7"/>
          <p:cNvSpPr txBox="1"/>
          <p:nvPr/>
        </p:nvSpPr>
        <p:spPr>
          <a:xfrm>
            <a:off x="1028700" y="2019300"/>
            <a:ext cx="7731697" cy="1090491"/>
          </a:xfrm>
          <a:prstGeom prst="rect">
            <a:avLst/>
          </a:prstGeom>
        </p:spPr>
        <p:txBody>
          <a:bodyPr lIns="0" tIns="0" rIns="0" bIns="0" rtlCol="0" anchor="t">
            <a:spAutoFit/>
          </a:bodyPr>
          <a:lstStyle/>
          <a:p>
            <a:pPr algn="l">
              <a:lnSpc>
                <a:spcPts val="9623"/>
              </a:lnSpc>
            </a:pPr>
            <a:r>
              <a:rPr lang="en-US" sz="4400" dirty="0">
                <a:solidFill>
                  <a:srgbClr val="09295B"/>
                </a:solidFill>
                <a:latin typeface="Londrina Solid"/>
                <a:ea typeface="Londrina Solid"/>
                <a:cs typeface="Londrina Solid"/>
                <a:sym typeface="Londrina Solid"/>
              </a:rPr>
              <a:t>Aetiology (Causes)</a:t>
            </a:r>
          </a:p>
        </p:txBody>
      </p:sp>
      <p:sp>
        <p:nvSpPr>
          <p:cNvPr id="8" name="TextBox 8"/>
          <p:cNvSpPr txBox="1"/>
          <p:nvPr/>
        </p:nvSpPr>
        <p:spPr>
          <a:xfrm>
            <a:off x="1028700" y="3246643"/>
            <a:ext cx="9867900" cy="1107996"/>
          </a:xfrm>
          <a:prstGeom prst="rect">
            <a:avLst/>
          </a:prstGeom>
        </p:spPr>
        <p:txBody>
          <a:bodyPr wrap="square" lIns="0" tIns="0" rIns="0" bIns="0" rtlCol="0" anchor="t">
            <a:spAutoFit/>
          </a:bodyPr>
          <a:lstStyle/>
          <a:p>
            <a:pPr algn="l">
              <a:spcBef>
                <a:spcPct val="0"/>
              </a:spcBef>
            </a:pPr>
            <a:r>
              <a:rPr lang="en-US" sz="2400" dirty="0">
                <a:solidFill>
                  <a:srgbClr val="09295B"/>
                </a:solidFill>
                <a:latin typeface="Nunito" pitchFamily="2" charset="0"/>
                <a:ea typeface="Handy Casual"/>
                <a:cs typeface="Handy Casual"/>
                <a:sym typeface="Handy Casual"/>
              </a:rPr>
              <a:t>Asthma is a multifactorial disease, meaning it arises from a complex interaction between genetic and environmental factors (</a:t>
            </a:r>
            <a:r>
              <a:rPr lang="en-US" sz="2400" dirty="0" err="1">
                <a:solidFill>
                  <a:srgbClr val="09295B"/>
                </a:solidFill>
                <a:latin typeface="Nunito" pitchFamily="2" charset="0"/>
                <a:ea typeface="Handy Casual"/>
                <a:cs typeface="Handy Casual"/>
                <a:sym typeface="Handy Casual"/>
              </a:rPr>
              <a:t>Dharmage</a:t>
            </a:r>
            <a:r>
              <a:rPr lang="en-US" sz="2400" dirty="0">
                <a:solidFill>
                  <a:srgbClr val="09295B"/>
                </a:solidFill>
                <a:latin typeface="Nunito" pitchFamily="2" charset="0"/>
                <a:ea typeface="Handy Casual"/>
                <a:cs typeface="Handy Casual"/>
                <a:sym typeface="Handy Casual"/>
              </a:rPr>
              <a:t> et al., 2019).</a:t>
            </a:r>
          </a:p>
        </p:txBody>
      </p:sp>
      <p:sp>
        <p:nvSpPr>
          <p:cNvPr id="9" name="TextBox 9"/>
          <p:cNvSpPr txBox="1"/>
          <p:nvPr/>
        </p:nvSpPr>
        <p:spPr>
          <a:xfrm>
            <a:off x="1028699" y="4953095"/>
            <a:ext cx="8847110" cy="4488408"/>
          </a:xfrm>
          <a:prstGeom prst="rect">
            <a:avLst/>
          </a:prstGeom>
        </p:spPr>
        <p:txBody>
          <a:bodyPr wrap="square" lIns="0" tIns="0" rIns="0" bIns="0" rtlCol="0" anchor="t">
            <a:spAutoFit/>
          </a:bodyPr>
          <a:lstStyle/>
          <a:p>
            <a:pPr algn="l">
              <a:lnSpc>
                <a:spcPts val="3215"/>
              </a:lnSpc>
            </a:pPr>
            <a:r>
              <a:rPr lang="en-US" sz="2000" b="1" dirty="0">
                <a:solidFill>
                  <a:srgbClr val="09295B"/>
                </a:solidFill>
                <a:latin typeface="Nunito Medium"/>
                <a:ea typeface="Nunito Medium"/>
                <a:cs typeface="Nunito Medium"/>
                <a:sym typeface="Nunito Medium"/>
              </a:rPr>
              <a:t>Genetic factors:</a:t>
            </a:r>
          </a:p>
          <a:p>
            <a:pPr marL="342900" indent="-342900" algn="l">
              <a:lnSpc>
                <a:spcPts val="3215"/>
              </a:lnSpc>
              <a:buFont typeface="Arial" panose="020B0604020202020204" pitchFamily="34" charset="0"/>
              <a:buChar char="•"/>
            </a:pPr>
            <a:r>
              <a:rPr lang="en-US" sz="2000" dirty="0">
                <a:solidFill>
                  <a:srgbClr val="09295B"/>
                </a:solidFill>
                <a:latin typeface="Nunito Medium"/>
                <a:ea typeface="Nunito Medium"/>
                <a:cs typeface="Nunito Medium"/>
                <a:sym typeface="Nunito Medium"/>
              </a:rPr>
              <a:t>Family history of asthma or allergic conditions increases susceptibility</a:t>
            </a:r>
          </a:p>
          <a:p>
            <a:pPr marL="342900" indent="-342900" algn="l">
              <a:lnSpc>
                <a:spcPts val="3215"/>
              </a:lnSpc>
              <a:buFont typeface="Arial" panose="020B0604020202020204" pitchFamily="34" charset="0"/>
              <a:buChar char="•"/>
            </a:pPr>
            <a:r>
              <a:rPr lang="en-US" sz="2000" dirty="0">
                <a:solidFill>
                  <a:srgbClr val="09295B"/>
                </a:solidFill>
                <a:latin typeface="Nunito Medium"/>
                <a:ea typeface="Nunito Medium"/>
                <a:cs typeface="Nunito Medium"/>
                <a:sym typeface="Nunito Medium"/>
              </a:rPr>
              <a:t>Genetic variations influence immune response and airway sensitivity</a:t>
            </a:r>
          </a:p>
          <a:p>
            <a:pPr algn="l">
              <a:lnSpc>
                <a:spcPts val="3215"/>
              </a:lnSpc>
            </a:pPr>
            <a:r>
              <a:rPr lang="en-US" sz="2000" b="1" dirty="0">
                <a:solidFill>
                  <a:srgbClr val="09295B"/>
                </a:solidFill>
                <a:latin typeface="Nunito Medium"/>
                <a:ea typeface="Nunito Medium"/>
                <a:cs typeface="Nunito Medium"/>
                <a:sym typeface="Nunito Medium"/>
              </a:rPr>
              <a:t>Environmental triggers:</a:t>
            </a:r>
          </a:p>
          <a:p>
            <a:pPr marL="342900" indent="-342900" algn="l">
              <a:lnSpc>
                <a:spcPts val="3215"/>
              </a:lnSpc>
              <a:buFont typeface="Arial" panose="020B0604020202020204" pitchFamily="34" charset="0"/>
              <a:buChar char="•"/>
            </a:pPr>
            <a:r>
              <a:rPr lang="en-US" sz="2000" dirty="0">
                <a:solidFill>
                  <a:srgbClr val="09295B"/>
                </a:solidFill>
                <a:latin typeface="Nunito Medium"/>
                <a:ea typeface="Nunito Medium"/>
                <a:cs typeface="Nunito Medium"/>
                <a:sym typeface="Nunito Medium"/>
              </a:rPr>
              <a:t>Allergens such as dust mites, pollen, </a:t>
            </a:r>
            <a:r>
              <a:rPr lang="en-US" sz="2000" dirty="0" err="1">
                <a:solidFill>
                  <a:srgbClr val="09295B"/>
                </a:solidFill>
                <a:latin typeface="Nunito Medium"/>
                <a:ea typeface="Nunito Medium"/>
                <a:cs typeface="Nunito Medium"/>
                <a:sym typeface="Nunito Medium"/>
              </a:rPr>
              <a:t>mould</a:t>
            </a:r>
            <a:r>
              <a:rPr lang="en-US" sz="2000" dirty="0">
                <a:solidFill>
                  <a:srgbClr val="09295B"/>
                </a:solidFill>
                <a:latin typeface="Nunito Medium"/>
                <a:ea typeface="Nunito Medium"/>
                <a:cs typeface="Nunito Medium"/>
                <a:sym typeface="Nunito Medium"/>
              </a:rPr>
              <a:t>, and animal dander</a:t>
            </a:r>
          </a:p>
          <a:p>
            <a:pPr marL="342900" indent="-342900" algn="l">
              <a:lnSpc>
                <a:spcPts val="3215"/>
              </a:lnSpc>
              <a:buFont typeface="Arial" panose="020B0604020202020204" pitchFamily="34" charset="0"/>
              <a:buChar char="•"/>
            </a:pPr>
            <a:r>
              <a:rPr lang="en-US" sz="2000" dirty="0">
                <a:solidFill>
                  <a:srgbClr val="09295B"/>
                </a:solidFill>
                <a:latin typeface="Nunito Medium"/>
                <a:ea typeface="Nunito Medium"/>
                <a:cs typeface="Nunito Medium"/>
                <a:sym typeface="Nunito Medium"/>
              </a:rPr>
              <a:t>Air pollution, particularly particulate matter and nitrogen dioxide</a:t>
            </a:r>
          </a:p>
          <a:p>
            <a:pPr marL="342900" indent="-342900" algn="l">
              <a:lnSpc>
                <a:spcPts val="3215"/>
              </a:lnSpc>
              <a:buFont typeface="Arial" panose="020B0604020202020204" pitchFamily="34" charset="0"/>
              <a:buChar char="•"/>
            </a:pPr>
            <a:r>
              <a:rPr lang="en-US" sz="2000" dirty="0">
                <a:solidFill>
                  <a:srgbClr val="09295B"/>
                </a:solidFill>
                <a:latin typeface="Nunito Medium"/>
                <a:ea typeface="Nunito Medium"/>
                <a:cs typeface="Nunito Medium"/>
                <a:sym typeface="Nunito Medium"/>
              </a:rPr>
              <a:t>Tobacco smoke exposure (active and passive)</a:t>
            </a:r>
          </a:p>
          <a:p>
            <a:pPr algn="l">
              <a:lnSpc>
                <a:spcPts val="3215"/>
              </a:lnSpc>
            </a:pPr>
            <a:r>
              <a:rPr lang="en-US" sz="2000" b="1" dirty="0">
                <a:solidFill>
                  <a:srgbClr val="09295B"/>
                </a:solidFill>
                <a:latin typeface="Nunito Medium"/>
                <a:ea typeface="Nunito Medium"/>
                <a:cs typeface="Nunito Medium"/>
                <a:sym typeface="Nunito Medium"/>
              </a:rPr>
              <a:t>Other contributing factors:</a:t>
            </a:r>
          </a:p>
          <a:p>
            <a:pPr marL="342900" indent="-342900" algn="l">
              <a:lnSpc>
                <a:spcPts val="3215"/>
              </a:lnSpc>
              <a:buFont typeface="Arial" panose="020B0604020202020204" pitchFamily="34" charset="0"/>
              <a:buChar char="•"/>
            </a:pPr>
            <a:r>
              <a:rPr lang="en-US" sz="2000" dirty="0">
                <a:solidFill>
                  <a:srgbClr val="09295B"/>
                </a:solidFill>
                <a:latin typeface="Nunito Medium"/>
                <a:ea typeface="Nunito Medium"/>
                <a:cs typeface="Nunito Medium"/>
                <a:sym typeface="Nunito Medium"/>
              </a:rPr>
              <a:t>Occupational exposure to chemicals, dust, or fumes</a:t>
            </a:r>
          </a:p>
          <a:p>
            <a:pPr marL="342900" indent="-342900" algn="l">
              <a:lnSpc>
                <a:spcPts val="3215"/>
              </a:lnSpc>
              <a:buFont typeface="Arial" panose="020B0604020202020204" pitchFamily="34" charset="0"/>
              <a:buChar char="•"/>
            </a:pPr>
            <a:r>
              <a:rPr lang="en-US" sz="2000" dirty="0">
                <a:solidFill>
                  <a:srgbClr val="09295B"/>
                </a:solidFill>
                <a:latin typeface="Nunito Medium"/>
                <a:ea typeface="Nunito Medium"/>
                <a:cs typeface="Nunito Medium"/>
                <a:sym typeface="Nunito Medium"/>
              </a:rPr>
              <a:t>Viral respiratory infections during early childhood</a:t>
            </a:r>
          </a:p>
          <a:p>
            <a:pPr marL="342900" indent="-342900" algn="l">
              <a:lnSpc>
                <a:spcPts val="3215"/>
              </a:lnSpc>
              <a:buFont typeface="Arial" panose="020B0604020202020204" pitchFamily="34" charset="0"/>
              <a:buChar char="•"/>
            </a:pPr>
            <a:r>
              <a:rPr lang="en-US" sz="2000" dirty="0" err="1">
                <a:solidFill>
                  <a:srgbClr val="09295B"/>
                </a:solidFill>
                <a:latin typeface="Nunito Medium"/>
                <a:ea typeface="Nunito Medium"/>
                <a:cs typeface="Nunito Medium"/>
                <a:sym typeface="Nunito Medium"/>
              </a:rPr>
              <a:t>Urbanisation</a:t>
            </a:r>
            <a:r>
              <a:rPr lang="en-US" sz="2000" dirty="0">
                <a:solidFill>
                  <a:srgbClr val="09295B"/>
                </a:solidFill>
                <a:latin typeface="Nunito Medium"/>
                <a:ea typeface="Nunito Medium"/>
                <a:cs typeface="Nunito Medium"/>
                <a:sym typeface="Nunito Medium"/>
              </a:rPr>
              <a:t> and lifestyle changes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5E5E5"/>
        </a:solidFill>
        <a:effectLst/>
      </p:bgPr>
    </p:bg>
    <p:spTree>
      <p:nvGrpSpPr>
        <p:cNvPr id="1" name=""/>
        <p:cNvGrpSpPr/>
        <p:nvPr/>
      </p:nvGrpSpPr>
      <p:grpSpPr>
        <a:xfrm>
          <a:off x="0" y="0"/>
          <a:ext cx="0" cy="0"/>
          <a:chOff x="0" y="0"/>
          <a:chExt cx="0" cy="0"/>
        </a:xfrm>
      </p:grpSpPr>
      <p:sp>
        <p:nvSpPr>
          <p:cNvPr id="2" name="Freeform 2"/>
          <p:cNvSpPr/>
          <p:nvPr/>
        </p:nvSpPr>
        <p:spPr>
          <a:xfrm rot="3073258">
            <a:off x="-1955900" y="-5632258"/>
            <a:ext cx="7125430" cy="9135167"/>
          </a:xfrm>
          <a:custGeom>
            <a:avLst/>
            <a:gdLst/>
            <a:ahLst/>
            <a:cxnLst/>
            <a:rect l="l" t="t" r="r" b="b"/>
            <a:pathLst>
              <a:path w="7125430" h="9135167">
                <a:moveTo>
                  <a:pt x="0" y="0"/>
                </a:moveTo>
                <a:lnTo>
                  <a:pt x="7125430" y="0"/>
                </a:lnTo>
                <a:lnTo>
                  <a:pt x="7125430" y="9135167"/>
                </a:lnTo>
                <a:lnTo>
                  <a:pt x="0" y="913516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6171034">
            <a:off x="14231954" y="7395849"/>
            <a:ext cx="3903229" cy="5012172"/>
          </a:xfrm>
          <a:custGeom>
            <a:avLst/>
            <a:gdLst/>
            <a:ahLst/>
            <a:cxnLst/>
            <a:rect l="l" t="t" r="r" b="b"/>
            <a:pathLst>
              <a:path w="3903229" h="5012172">
                <a:moveTo>
                  <a:pt x="0" y="0"/>
                </a:moveTo>
                <a:lnTo>
                  <a:pt x="3903229" y="0"/>
                </a:lnTo>
                <a:lnTo>
                  <a:pt x="3903229" y="5012172"/>
                </a:lnTo>
                <a:lnTo>
                  <a:pt x="0" y="501217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p:cNvSpPr/>
          <p:nvPr/>
        </p:nvSpPr>
        <p:spPr>
          <a:xfrm rot="-7410707">
            <a:off x="12507401" y="-385679"/>
            <a:ext cx="8200858" cy="4674489"/>
          </a:xfrm>
          <a:custGeom>
            <a:avLst/>
            <a:gdLst/>
            <a:ahLst/>
            <a:cxnLst/>
            <a:rect l="l" t="t" r="r" b="b"/>
            <a:pathLst>
              <a:path w="8200858" h="4674489">
                <a:moveTo>
                  <a:pt x="0" y="0"/>
                </a:moveTo>
                <a:lnTo>
                  <a:pt x="8200858" y="0"/>
                </a:lnTo>
                <a:lnTo>
                  <a:pt x="8200858" y="4674489"/>
                </a:lnTo>
                <a:lnTo>
                  <a:pt x="0" y="467448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5" name="Freeform 5"/>
          <p:cNvSpPr/>
          <p:nvPr/>
        </p:nvSpPr>
        <p:spPr>
          <a:xfrm rot="198937">
            <a:off x="11136387" y="1684324"/>
            <a:ext cx="7850916" cy="7665349"/>
          </a:xfrm>
          <a:custGeom>
            <a:avLst/>
            <a:gdLst/>
            <a:ahLst/>
            <a:cxnLst/>
            <a:rect l="l" t="t" r="r" b="b"/>
            <a:pathLst>
              <a:path w="7850916" h="7665349">
                <a:moveTo>
                  <a:pt x="0" y="0"/>
                </a:moveTo>
                <a:lnTo>
                  <a:pt x="7850916" y="0"/>
                </a:lnTo>
                <a:lnTo>
                  <a:pt x="7850916" y="7665349"/>
                </a:lnTo>
                <a:lnTo>
                  <a:pt x="0" y="766534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6" name="TextBox 6"/>
          <p:cNvSpPr txBox="1"/>
          <p:nvPr/>
        </p:nvSpPr>
        <p:spPr>
          <a:xfrm>
            <a:off x="1318774" y="1181100"/>
            <a:ext cx="8330138" cy="1331647"/>
          </a:xfrm>
          <a:prstGeom prst="rect">
            <a:avLst/>
          </a:prstGeom>
        </p:spPr>
        <p:txBody>
          <a:bodyPr lIns="0" tIns="0" rIns="0" bIns="0" rtlCol="0" anchor="t">
            <a:spAutoFit/>
          </a:bodyPr>
          <a:lstStyle/>
          <a:p>
            <a:pPr algn="l">
              <a:lnSpc>
                <a:spcPts val="12255"/>
              </a:lnSpc>
            </a:pPr>
            <a:r>
              <a:rPr lang="en-US" sz="4400" dirty="0">
                <a:solidFill>
                  <a:srgbClr val="09295B"/>
                </a:solidFill>
                <a:latin typeface="Londrina Solid"/>
                <a:ea typeface="Londrina Solid"/>
                <a:cs typeface="Londrina Solid"/>
                <a:sym typeface="Londrina Solid"/>
              </a:rPr>
              <a:t>Prevalence (UK &amp; Global)</a:t>
            </a:r>
          </a:p>
        </p:txBody>
      </p:sp>
      <p:sp>
        <p:nvSpPr>
          <p:cNvPr id="7" name="TextBox 7"/>
          <p:cNvSpPr txBox="1"/>
          <p:nvPr/>
        </p:nvSpPr>
        <p:spPr>
          <a:xfrm>
            <a:off x="6633964" y="4457700"/>
            <a:ext cx="5405635" cy="4251164"/>
          </a:xfrm>
          <a:prstGeom prst="rect">
            <a:avLst/>
          </a:prstGeom>
        </p:spPr>
        <p:txBody>
          <a:bodyPr wrap="square" lIns="0" tIns="0" rIns="0" bIns="0" rtlCol="0" anchor="t">
            <a:spAutoFit/>
          </a:bodyPr>
          <a:lstStyle/>
          <a:p>
            <a:pPr algn="l">
              <a:lnSpc>
                <a:spcPts val="4184"/>
              </a:lnSpc>
            </a:pPr>
            <a:r>
              <a:rPr lang="en-US" sz="2400" b="1" dirty="0">
                <a:solidFill>
                  <a:srgbClr val="09295B"/>
                </a:solidFill>
                <a:latin typeface="Nunito Bold"/>
                <a:ea typeface="Nunito Bold"/>
                <a:cs typeface="Nunito Bold"/>
                <a:sym typeface="Nunito Bold"/>
              </a:rPr>
              <a:t>Global perspective:</a:t>
            </a:r>
          </a:p>
          <a:p>
            <a:pPr marL="342900" indent="-342900" algn="l">
              <a:lnSpc>
                <a:spcPts val="4184"/>
              </a:lnSpc>
              <a:buFont typeface="Arial" panose="020B0604020202020204" pitchFamily="34" charset="0"/>
              <a:buChar char="•"/>
            </a:pPr>
            <a:r>
              <a:rPr lang="en-US" sz="2000" b="1" dirty="0">
                <a:solidFill>
                  <a:srgbClr val="09295B"/>
                </a:solidFill>
                <a:latin typeface="Nunito Bold"/>
                <a:ea typeface="Nunito Bold"/>
                <a:cs typeface="Nunito Bold"/>
                <a:sym typeface="Nunito Bold"/>
              </a:rPr>
              <a:t>Around 262 million people worldwide are affected (WHO, 2023)</a:t>
            </a:r>
          </a:p>
          <a:p>
            <a:pPr marL="342900" indent="-342900" algn="l">
              <a:lnSpc>
                <a:spcPts val="4184"/>
              </a:lnSpc>
              <a:buFont typeface="Arial" panose="020B0604020202020204" pitchFamily="34" charset="0"/>
              <a:buChar char="•"/>
            </a:pPr>
            <a:r>
              <a:rPr lang="en-US" sz="2000" b="1" dirty="0">
                <a:solidFill>
                  <a:srgbClr val="09295B"/>
                </a:solidFill>
                <a:latin typeface="Nunito Bold"/>
                <a:ea typeface="Nunito Bold"/>
                <a:cs typeface="Nunito Bold"/>
                <a:sym typeface="Nunito Bold"/>
              </a:rPr>
              <a:t>Approximately 455,000 deaths occur annually due to asthma</a:t>
            </a:r>
          </a:p>
          <a:p>
            <a:pPr marL="342900" indent="-342900" algn="l">
              <a:lnSpc>
                <a:spcPts val="4184"/>
              </a:lnSpc>
              <a:buFont typeface="Arial" panose="020B0604020202020204" pitchFamily="34" charset="0"/>
              <a:buChar char="•"/>
            </a:pPr>
            <a:r>
              <a:rPr lang="en-US" sz="2000" b="1" dirty="0">
                <a:solidFill>
                  <a:srgbClr val="09295B"/>
                </a:solidFill>
                <a:latin typeface="Nunito Bold"/>
                <a:ea typeface="Nunito Bold"/>
                <a:cs typeface="Nunito Bold"/>
                <a:sym typeface="Nunito Bold"/>
              </a:rPr>
              <a:t>Higher prevalence is seen in high-income countries, although mortality is higher in low- and middle-income countries</a:t>
            </a:r>
            <a:endParaRPr lang="en-US" sz="1600" b="1" dirty="0">
              <a:solidFill>
                <a:srgbClr val="09295B"/>
              </a:solidFill>
              <a:latin typeface="Nunito Bold"/>
              <a:ea typeface="Nunito Bold"/>
              <a:cs typeface="Nunito Bold"/>
              <a:sym typeface="Nunito Bold"/>
            </a:endParaRPr>
          </a:p>
        </p:txBody>
      </p:sp>
      <p:sp>
        <p:nvSpPr>
          <p:cNvPr id="8" name="TextBox 8">
            <a:extLst>
              <a:ext uri="{FF2B5EF4-FFF2-40B4-BE49-F238E27FC236}">
                <a16:creationId xmlns:a16="http://schemas.microsoft.com/office/drawing/2014/main" id="{BDBA1F0C-58B1-5527-DA49-6ADE530F81D3}"/>
              </a:ext>
            </a:extLst>
          </p:cNvPr>
          <p:cNvSpPr txBox="1"/>
          <p:nvPr/>
        </p:nvSpPr>
        <p:spPr>
          <a:xfrm>
            <a:off x="1028700" y="2728436"/>
            <a:ext cx="9867900" cy="738664"/>
          </a:xfrm>
          <a:prstGeom prst="rect">
            <a:avLst/>
          </a:prstGeom>
        </p:spPr>
        <p:txBody>
          <a:bodyPr wrap="square" lIns="0" tIns="0" rIns="0" bIns="0" rtlCol="0" anchor="t">
            <a:spAutoFit/>
          </a:bodyPr>
          <a:lstStyle/>
          <a:p>
            <a:pPr algn="l">
              <a:spcBef>
                <a:spcPct val="0"/>
              </a:spcBef>
            </a:pPr>
            <a:r>
              <a:rPr lang="en-US" sz="2400" dirty="0">
                <a:solidFill>
                  <a:srgbClr val="09295B"/>
                </a:solidFill>
                <a:latin typeface="Nunito" pitchFamily="2" charset="0"/>
                <a:ea typeface="Handy Casual"/>
                <a:cs typeface="Handy Casual"/>
                <a:sym typeface="Handy Casual"/>
              </a:rPr>
              <a:t>Asthma represents a major public health concern both in the UK and globally.</a:t>
            </a:r>
          </a:p>
        </p:txBody>
      </p:sp>
      <p:sp>
        <p:nvSpPr>
          <p:cNvPr id="9" name="TextBox 7">
            <a:extLst>
              <a:ext uri="{FF2B5EF4-FFF2-40B4-BE49-F238E27FC236}">
                <a16:creationId xmlns:a16="http://schemas.microsoft.com/office/drawing/2014/main" id="{01EC3EB2-C151-D065-340A-2407DC000CE2}"/>
              </a:ext>
            </a:extLst>
          </p:cNvPr>
          <p:cNvSpPr txBox="1"/>
          <p:nvPr/>
        </p:nvSpPr>
        <p:spPr>
          <a:xfrm>
            <a:off x="1056774" y="4457700"/>
            <a:ext cx="5020070" cy="4251164"/>
          </a:xfrm>
          <a:prstGeom prst="rect">
            <a:avLst/>
          </a:prstGeom>
        </p:spPr>
        <p:txBody>
          <a:bodyPr wrap="square" lIns="0" tIns="0" rIns="0" bIns="0" rtlCol="0" anchor="t">
            <a:spAutoFit/>
          </a:bodyPr>
          <a:lstStyle/>
          <a:p>
            <a:pPr algn="l">
              <a:lnSpc>
                <a:spcPts val="4184"/>
              </a:lnSpc>
            </a:pPr>
            <a:r>
              <a:rPr lang="en-US" sz="2400" b="1" dirty="0">
                <a:solidFill>
                  <a:srgbClr val="09295B"/>
                </a:solidFill>
                <a:latin typeface="Nunito Bold"/>
                <a:ea typeface="Nunito Bold"/>
                <a:cs typeface="Nunito Bold"/>
                <a:sym typeface="Nunito Bold"/>
              </a:rPr>
              <a:t>United Kingdom:</a:t>
            </a:r>
          </a:p>
          <a:p>
            <a:pPr marL="285750" indent="-285750" algn="l">
              <a:lnSpc>
                <a:spcPts val="4184"/>
              </a:lnSpc>
              <a:buFont typeface="Arial" panose="020B0604020202020204" pitchFamily="34" charset="0"/>
              <a:buChar char="•"/>
            </a:pPr>
            <a:r>
              <a:rPr lang="en-US" sz="2000" b="1" dirty="0">
                <a:solidFill>
                  <a:srgbClr val="09295B"/>
                </a:solidFill>
                <a:latin typeface="Nunito Bold"/>
                <a:ea typeface="Nunito Bold"/>
                <a:cs typeface="Nunito Bold"/>
                <a:sym typeface="Nunito Bold"/>
              </a:rPr>
              <a:t>Approximately 5.4 million people are currently receiving asthma treatment (Asthma UK, 2024)Around 1 in 12 adults and 1 in 11 children are affected.</a:t>
            </a:r>
          </a:p>
          <a:p>
            <a:pPr marL="285750" indent="-285750" algn="l">
              <a:lnSpc>
                <a:spcPts val="4184"/>
              </a:lnSpc>
              <a:buFont typeface="Arial" panose="020B0604020202020204" pitchFamily="34" charset="0"/>
              <a:buChar char="•"/>
            </a:pPr>
            <a:r>
              <a:rPr lang="en-US" sz="2000" b="1" dirty="0">
                <a:solidFill>
                  <a:srgbClr val="09295B"/>
                </a:solidFill>
                <a:latin typeface="Nunito Bold"/>
                <a:ea typeface="Nunito Bold"/>
                <a:cs typeface="Nunito Bold"/>
                <a:sym typeface="Nunito Bold"/>
              </a:rPr>
              <a:t>The UK has one of the highest asthma prevalence rates in Europe (NICE, 2022).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2"/>
          <p:cNvGrpSpPr/>
          <p:nvPr/>
        </p:nvGrpSpPr>
        <p:grpSpPr>
          <a:xfrm>
            <a:off x="9789209" y="5944008"/>
            <a:ext cx="7246900" cy="2843941"/>
            <a:chOff x="0" y="0"/>
            <a:chExt cx="1122734" cy="440601"/>
          </a:xfrm>
        </p:grpSpPr>
        <p:sp>
          <p:nvSpPr>
            <p:cNvPr id="13" name="Freeform 13"/>
            <p:cNvSpPr/>
            <p:nvPr/>
          </p:nvSpPr>
          <p:spPr>
            <a:xfrm>
              <a:off x="0" y="0"/>
              <a:ext cx="1122734" cy="440601"/>
            </a:xfrm>
            <a:custGeom>
              <a:avLst/>
              <a:gdLst/>
              <a:ahLst/>
              <a:cxnLst/>
              <a:rect l="l" t="t" r="r" b="b"/>
              <a:pathLst>
                <a:path w="1122734" h="440601">
                  <a:moveTo>
                    <a:pt x="12820" y="0"/>
                  </a:moveTo>
                  <a:lnTo>
                    <a:pt x="1109915" y="0"/>
                  </a:lnTo>
                  <a:cubicBezTo>
                    <a:pt x="1113315" y="0"/>
                    <a:pt x="1116576" y="1351"/>
                    <a:pt x="1118980" y="3755"/>
                  </a:cubicBezTo>
                  <a:cubicBezTo>
                    <a:pt x="1121384" y="6159"/>
                    <a:pt x="1122734" y="9420"/>
                    <a:pt x="1122734" y="12820"/>
                  </a:cubicBezTo>
                  <a:lnTo>
                    <a:pt x="1122734" y="427781"/>
                  </a:lnTo>
                  <a:cubicBezTo>
                    <a:pt x="1122734" y="431181"/>
                    <a:pt x="1121384" y="434442"/>
                    <a:pt x="1118980" y="436846"/>
                  </a:cubicBezTo>
                  <a:cubicBezTo>
                    <a:pt x="1116576" y="439250"/>
                    <a:pt x="1113315" y="440601"/>
                    <a:pt x="1109915" y="440601"/>
                  </a:cubicBezTo>
                  <a:lnTo>
                    <a:pt x="12820" y="440601"/>
                  </a:lnTo>
                  <a:cubicBezTo>
                    <a:pt x="9420" y="440601"/>
                    <a:pt x="6159" y="439250"/>
                    <a:pt x="3755" y="436846"/>
                  </a:cubicBezTo>
                  <a:cubicBezTo>
                    <a:pt x="1351" y="434442"/>
                    <a:pt x="0" y="431181"/>
                    <a:pt x="0" y="427781"/>
                  </a:cubicBezTo>
                  <a:lnTo>
                    <a:pt x="0" y="12820"/>
                  </a:lnTo>
                  <a:cubicBezTo>
                    <a:pt x="0" y="9420"/>
                    <a:pt x="1351" y="6159"/>
                    <a:pt x="3755" y="3755"/>
                  </a:cubicBezTo>
                  <a:cubicBezTo>
                    <a:pt x="6159" y="1351"/>
                    <a:pt x="9420" y="0"/>
                    <a:pt x="12820" y="0"/>
                  </a:cubicBezTo>
                  <a:close/>
                </a:path>
              </a:pathLst>
            </a:custGeom>
            <a:blipFill>
              <a:blip r:embed="rId2"/>
              <a:stretch>
                <a:fillRect t="-35016" b="-35016"/>
              </a:stretch>
            </a:blipFill>
            <a:ln w="85725" cap="sq">
              <a:gradFill>
                <a:gsLst>
                  <a:gs pos="0">
                    <a:srgbClr val="00B4D4">
                      <a:alpha val="100000"/>
                    </a:srgbClr>
                  </a:gs>
                  <a:gs pos="100000">
                    <a:srgbClr val="003BAD">
                      <a:alpha val="100000"/>
                    </a:srgbClr>
                  </a:gs>
                </a:gsLst>
                <a:lin ang="2700000"/>
              </a:gradFill>
              <a:prstDash val="solid"/>
              <a:miter/>
            </a:ln>
          </p:spPr>
        </p:sp>
      </p:grpSp>
      <p:grpSp>
        <p:nvGrpSpPr>
          <p:cNvPr id="14" name="Group 14"/>
          <p:cNvGrpSpPr/>
          <p:nvPr/>
        </p:nvGrpSpPr>
        <p:grpSpPr>
          <a:xfrm>
            <a:off x="1028700" y="1333500"/>
            <a:ext cx="7962900" cy="6584177"/>
            <a:chOff x="0" y="0"/>
            <a:chExt cx="2097225" cy="1347787"/>
          </a:xfrm>
        </p:grpSpPr>
        <p:sp>
          <p:nvSpPr>
            <p:cNvPr id="15" name="Freeform 15"/>
            <p:cNvSpPr/>
            <p:nvPr/>
          </p:nvSpPr>
          <p:spPr>
            <a:xfrm>
              <a:off x="0" y="0"/>
              <a:ext cx="2097225" cy="1347787"/>
            </a:xfrm>
            <a:custGeom>
              <a:avLst/>
              <a:gdLst/>
              <a:ahLst/>
              <a:cxnLst/>
              <a:rect l="l" t="t" r="r" b="b"/>
              <a:pathLst>
                <a:path w="2097225" h="1347787">
                  <a:moveTo>
                    <a:pt x="0" y="0"/>
                  </a:moveTo>
                  <a:lnTo>
                    <a:pt x="2097225" y="0"/>
                  </a:lnTo>
                  <a:lnTo>
                    <a:pt x="2097225" y="1347787"/>
                  </a:lnTo>
                  <a:lnTo>
                    <a:pt x="0" y="1347787"/>
                  </a:lnTo>
                  <a:close/>
                </a:path>
              </a:pathLst>
            </a:custGeom>
            <a:gradFill rotWithShape="1">
              <a:gsLst>
                <a:gs pos="0">
                  <a:srgbClr val="003BAD">
                    <a:alpha val="100000"/>
                  </a:srgbClr>
                </a:gs>
                <a:gs pos="100000">
                  <a:srgbClr val="00B4D4">
                    <a:alpha val="100000"/>
                  </a:srgbClr>
                </a:gs>
              </a:gsLst>
              <a:lin ang="2700000"/>
            </a:gradFill>
          </p:spPr>
        </p:sp>
        <p:sp>
          <p:nvSpPr>
            <p:cNvPr id="16" name="TextBox 16"/>
            <p:cNvSpPr txBox="1"/>
            <p:nvPr/>
          </p:nvSpPr>
          <p:spPr>
            <a:xfrm>
              <a:off x="0" y="-38100"/>
              <a:ext cx="2097225" cy="1385887"/>
            </a:xfrm>
            <a:prstGeom prst="rect">
              <a:avLst/>
            </a:prstGeom>
          </p:spPr>
          <p:txBody>
            <a:bodyPr lIns="50800" tIns="50800" rIns="50800" bIns="50800" rtlCol="0" anchor="ctr"/>
            <a:lstStyle/>
            <a:p>
              <a:pPr algn="ctr">
                <a:lnSpc>
                  <a:spcPts val="2799"/>
                </a:lnSpc>
              </a:pPr>
              <a:endParaRPr/>
            </a:p>
          </p:txBody>
        </p:sp>
      </p:grpSp>
      <p:sp>
        <p:nvSpPr>
          <p:cNvPr id="17" name="Freeform 17"/>
          <p:cNvSpPr/>
          <p:nvPr/>
        </p:nvSpPr>
        <p:spPr>
          <a:xfrm>
            <a:off x="1319741" y="1836556"/>
            <a:ext cx="277405" cy="309882"/>
          </a:xfrm>
          <a:custGeom>
            <a:avLst/>
            <a:gdLst/>
            <a:ahLst/>
            <a:cxnLst/>
            <a:rect l="l" t="t" r="r" b="b"/>
            <a:pathLst>
              <a:path w="277405" h="309882">
                <a:moveTo>
                  <a:pt x="0" y="0"/>
                </a:moveTo>
                <a:lnTo>
                  <a:pt x="277405" y="0"/>
                </a:lnTo>
                <a:lnTo>
                  <a:pt x="277405" y="309882"/>
                </a:lnTo>
                <a:lnTo>
                  <a:pt x="0" y="309882"/>
                </a:lnTo>
                <a:lnTo>
                  <a:pt x="0" y="0"/>
                </a:lnTo>
                <a:close/>
              </a:path>
            </a:pathLst>
          </a:custGeom>
          <a:blipFill>
            <a:blip r:embed="rId3">
              <a:extLst>
                <a:ext uri="{96DAC541-7B7A-43D3-8B79-37D633B846F1}">
                  <asvg:svgBlip xmlns:asvg="http://schemas.microsoft.com/office/drawing/2016/SVG/main" r:embed="rId4"/>
                </a:ext>
              </a:extLst>
            </a:blip>
            <a:stretch>
              <a:fillRect r="-178968" b="-136308"/>
            </a:stretch>
          </a:blipFill>
        </p:spPr>
      </p:sp>
      <p:sp>
        <p:nvSpPr>
          <p:cNvPr id="18" name="Freeform 18"/>
          <p:cNvSpPr/>
          <p:nvPr/>
        </p:nvSpPr>
        <p:spPr>
          <a:xfrm>
            <a:off x="1338416" y="4001133"/>
            <a:ext cx="277405" cy="309882"/>
          </a:xfrm>
          <a:custGeom>
            <a:avLst/>
            <a:gdLst/>
            <a:ahLst/>
            <a:cxnLst/>
            <a:rect l="l" t="t" r="r" b="b"/>
            <a:pathLst>
              <a:path w="277405" h="309882">
                <a:moveTo>
                  <a:pt x="0" y="0"/>
                </a:moveTo>
                <a:lnTo>
                  <a:pt x="277405" y="0"/>
                </a:lnTo>
                <a:lnTo>
                  <a:pt x="277405" y="309882"/>
                </a:lnTo>
                <a:lnTo>
                  <a:pt x="0" y="309882"/>
                </a:lnTo>
                <a:lnTo>
                  <a:pt x="0" y="0"/>
                </a:lnTo>
                <a:close/>
              </a:path>
            </a:pathLst>
          </a:custGeom>
          <a:blipFill>
            <a:blip r:embed="rId3">
              <a:extLst>
                <a:ext uri="{96DAC541-7B7A-43D3-8B79-37D633B846F1}">
                  <asvg:svgBlip xmlns:asvg="http://schemas.microsoft.com/office/drawing/2016/SVG/main" r:embed="rId4"/>
                </a:ext>
              </a:extLst>
            </a:blip>
            <a:stretch>
              <a:fillRect r="-178968" b="-136308"/>
            </a:stretch>
          </a:blipFill>
        </p:spPr>
      </p:sp>
      <p:sp>
        <p:nvSpPr>
          <p:cNvPr id="19" name="Freeform 19"/>
          <p:cNvSpPr/>
          <p:nvPr/>
        </p:nvSpPr>
        <p:spPr>
          <a:xfrm>
            <a:off x="1338416" y="5728968"/>
            <a:ext cx="277405" cy="309882"/>
          </a:xfrm>
          <a:custGeom>
            <a:avLst/>
            <a:gdLst/>
            <a:ahLst/>
            <a:cxnLst/>
            <a:rect l="l" t="t" r="r" b="b"/>
            <a:pathLst>
              <a:path w="277405" h="309882">
                <a:moveTo>
                  <a:pt x="0" y="0"/>
                </a:moveTo>
                <a:lnTo>
                  <a:pt x="277405" y="0"/>
                </a:lnTo>
                <a:lnTo>
                  <a:pt x="277405" y="309882"/>
                </a:lnTo>
                <a:lnTo>
                  <a:pt x="0" y="309882"/>
                </a:lnTo>
                <a:lnTo>
                  <a:pt x="0" y="0"/>
                </a:lnTo>
                <a:close/>
              </a:path>
            </a:pathLst>
          </a:custGeom>
          <a:blipFill>
            <a:blip r:embed="rId3">
              <a:extLst>
                <a:ext uri="{96DAC541-7B7A-43D3-8B79-37D633B846F1}">
                  <asvg:svgBlip xmlns:asvg="http://schemas.microsoft.com/office/drawing/2016/SVG/main" r:embed="rId4"/>
                </a:ext>
              </a:extLst>
            </a:blip>
            <a:stretch>
              <a:fillRect r="-178968" b="-136308"/>
            </a:stretch>
          </a:blipFill>
        </p:spPr>
      </p:sp>
      <p:sp>
        <p:nvSpPr>
          <p:cNvPr id="22" name="TextBox 22"/>
          <p:cNvSpPr txBox="1"/>
          <p:nvPr/>
        </p:nvSpPr>
        <p:spPr>
          <a:xfrm>
            <a:off x="9529635" y="2545995"/>
            <a:ext cx="8229600" cy="890308"/>
          </a:xfrm>
          <a:prstGeom prst="rect">
            <a:avLst/>
          </a:prstGeom>
        </p:spPr>
        <p:txBody>
          <a:bodyPr wrap="square" lIns="0" tIns="0" rIns="0" bIns="0" rtlCol="0" anchor="t">
            <a:spAutoFit/>
          </a:bodyPr>
          <a:lstStyle/>
          <a:p>
            <a:pPr algn="ctr">
              <a:lnSpc>
                <a:spcPct val="150000"/>
              </a:lnSpc>
              <a:spcBef>
                <a:spcPct val="0"/>
              </a:spcBef>
            </a:pPr>
            <a:r>
              <a:rPr lang="en-US" sz="4400" b="1" dirty="0">
                <a:solidFill>
                  <a:srgbClr val="003BAD"/>
                </a:solidFill>
                <a:latin typeface="Open Sauce Heavy"/>
                <a:ea typeface="Open Sauce Heavy"/>
                <a:cs typeface="Open Sauce Heavy"/>
                <a:sym typeface="Open Sauce Heavy"/>
              </a:rPr>
              <a:t>Economic and Social Burden</a:t>
            </a:r>
          </a:p>
        </p:txBody>
      </p:sp>
      <p:sp>
        <p:nvSpPr>
          <p:cNvPr id="23" name="TextBox 23"/>
          <p:cNvSpPr txBox="1"/>
          <p:nvPr/>
        </p:nvSpPr>
        <p:spPr>
          <a:xfrm>
            <a:off x="9789209" y="4269047"/>
            <a:ext cx="7229476" cy="1298526"/>
          </a:xfrm>
          <a:prstGeom prst="rect">
            <a:avLst/>
          </a:prstGeom>
        </p:spPr>
        <p:txBody>
          <a:bodyPr lIns="0" tIns="0" rIns="0" bIns="0" rtlCol="0" anchor="t">
            <a:spAutoFit/>
          </a:bodyPr>
          <a:lstStyle/>
          <a:p>
            <a:pPr algn="just">
              <a:lnSpc>
                <a:spcPts val="3499"/>
              </a:lnSpc>
            </a:pPr>
            <a:r>
              <a:rPr lang="en-US" sz="2499" spc="7" dirty="0">
                <a:solidFill>
                  <a:srgbClr val="000000"/>
                </a:solidFill>
                <a:latin typeface="Open Sauce"/>
                <a:ea typeface="Open Sauce"/>
                <a:cs typeface="Open Sauce"/>
                <a:sym typeface="Open Sauce"/>
              </a:rPr>
              <a:t>Asthma imposes a significant economic and societal burden on healthcare systems and individuals.</a:t>
            </a:r>
          </a:p>
        </p:txBody>
      </p:sp>
      <p:sp>
        <p:nvSpPr>
          <p:cNvPr id="24" name="TextBox 24"/>
          <p:cNvSpPr txBox="1"/>
          <p:nvPr/>
        </p:nvSpPr>
        <p:spPr>
          <a:xfrm>
            <a:off x="1319741" y="2369323"/>
            <a:ext cx="7343468" cy="1554977"/>
          </a:xfrm>
          <a:prstGeom prst="rect">
            <a:avLst/>
          </a:prstGeom>
        </p:spPr>
        <p:txBody>
          <a:bodyPr lIns="0" tIns="0" rIns="0" bIns="0" rtlCol="0" anchor="t">
            <a:spAutoFit/>
          </a:bodyPr>
          <a:lstStyle/>
          <a:p>
            <a:pPr marL="342900" indent="-342900" algn="just">
              <a:lnSpc>
                <a:spcPts val="3079"/>
              </a:lnSpc>
              <a:spcBef>
                <a:spcPct val="0"/>
              </a:spcBef>
              <a:buFont typeface="Arial" panose="020B0604020202020204" pitchFamily="34" charset="0"/>
              <a:buChar char="•"/>
            </a:pPr>
            <a:r>
              <a:rPr lang="en-US" sz="2199" dirty="0">
                <a:solidFill>
                  <a:srgbClr val="FFFFFF"/>
                </a:solidFill>
                <a:latin typeface="Open Sauce"/>
                <a:ea typeface="Open Sauce"/>
                <a:cs typeface="Open Sauce"/>
                <a:sym typeface="Open Sauce"/>
              </a:rPr>
              <a:t>The NHS spends approximately £1 billion annually on asthma care (NHS England, 2023)</a:t>
            </a:r>
          </a:p>
          <a:p>
            <a:pPr marL="342900" indent="-342900" algn="just">
              <a:lnSpc>
                <a:spcPts val="3079"/>
              </a:lnSpc>
              <a:spcBef>
                <a:spcPct val="0"/>
              </a:spcBef>
              <a:buFont typeface="Arial" panose="020B0604020202020204" pitchFamily="34" charset="0"/>
              <a:buChar char="•"/>
            </a:pPr>
            <a:r>
              <a:rPr lang="en-US" sz="2199" dirty="0">
                <a:solidFill>
                  <a:srgbClr val="FFFFFF"/>
                </a:solidFill>
                <a:latin typeface="Open Sauce"/>
                <a:ea typeface="Open Sauce"/>
                <a:cs typeface="Open Sauce"/>
                <a:sym typeface="Open Sauce"/>
              </a:rPr>
              <a:t>Costs include medication, hospital admissions, GP visits, and emergency care</a:t>
            </a:r>
          </a:p>
        </p:txBody>
      </p:sp>
      <p:sp>
        <p:nvSpPr>
          <p:cNvPr id="25" name="TextBox 25"/>
          <p:cNvSpPr txBox="1"/>
          <p:nvPr/>
        </p:nvSpPr>
        <p:spPr>
          <a:xfrm>
            <a:off x="1895126" y="1759723"/>
            <a:ext cx="6768083" cy="405765"/>
          </a:xfrm>
          <a:prstGeom prst="rect">
            <a:avLst/>
          </a:prstGeom>
        </p:spPr>
        <p:txBody>
          <a:bodyPr lIns="0" tIns="0" rIns="0" bIns="0" rtlCol="0" anchor="t">
            <a:spAutoFit/>
          </a:bodyPr>
          <a:lstStyle/>
          <a:p>
            <a:pPr algn="l">
              <a:lnSpc>
                <a:spcPts val="3359"/>
              </a:lnSpc>
            </a:pPr>
            <a:r>
              <a:rPr lang="en-US" sz="2400" b="1" dirty="0">
                <a:solidFill>
                  <a:srgbClr val="FFFFFF"/>
                </a:solidFill>
                <a:latin typeface="Open Sauce Bold"/>
                <a:ea typeface="Open Sauce Bold"/>
                <a:cs typeface="Open Sauce Bold"/>
                <a:sym typeface="Open Sauce Bold"/>
              </a:rPr>
              <a:t>Economic burden</a:t>
            </a:r>
          </a:p>
        </p:txBody>
      </p:sp>
      <p:sp>
        <p:nvSpPr>
          <p:cNvPr id="26" name="TextBox 26"/>
          <p:cNvSpPr txBox="1"/>
          <p:nvPr/>
        </p:nvSpPr>
        <p:spPr>
          <a:xfrm>
            <a:off x="1338416" y="4367067"/>
            <a:ext cx="7343468" cy="1157433"/>
          </a:xfrm>
          <a:prstGeom prst="rect">
            <a:avLst/>
          </a:prstGeom>
        </p:spPr>
        <p:txBody>
          <a:bodyPr lIns="0" tIns="0" rIns="0" bIns="0" rtlCol="0" anchor="t">
            <a:spAutoFit/>
          </a:bodyPr>
          <a:lstStyle/>
          <a:p>
            <a:pPr marL="342900" indent="-342900" algn="just">
              <a:lnSpc>
                <a:spcPts val="3079"/>
              </a:lnSpc>
              <a:spcBef>
                <a:spcPct val="0"/>
              </a:spcBef>
              <a:buFont typeface="Arial" panose="020B0604020202020204" pitchFamily="34" charset="0"/>
              <a:buChar char="•"/>
            </a:pPr>
            <a:r>
              <a:rPr lang="en-US" sz="2199" dirty="0">
                <a:solidFill>
                  <a:srgbClr val="FFFFFF"/>
                </a:solidFill>
                <a:latin typeface="Open Sauce"/>
                <a:ea typeface="Open Sauce"/>
                <a:cs typeface="Open Sauce"/>
                <a:sym typeface="Open Sauce"/>
              </a:rPr>
              <a:t>Reduced productivity due to absenteeism</a:t>
            </a:r>
          </a:p>
          <a:p>
            <a:pPr marL="342900" indent="-342900" algn="just">
              <a:lnSpc>
                <a:spcPts val="3079"/>
              </a:lnSpc>
              <a:spcBef>
                <a:spcPct val="0"/>
              </a:spcBef>
              <a:buFont typeface="Arial" panose="020B0604020202020204" pitchFamily="34" charset="0"/>
              <a:buChar char="•"/>
            </a:pPr>
            <a:r>
              <a:rPr lang="en-US" sz="2199" dirty="0">
                <a:solidFill>
                  <a:srgbClr val="FFFFFF"/>
                </a:solidFill>
                <a:latin typeface="Open Sauce"/>
                <a:ea typeface="Open Sauce"/>
                <a:cs typeface="Open Sauce"/>
                <a:sym typeface="Open Sauce"/>
              </a:rPr>
              <a:t>School absences in children</a:t>
            </a:r>
          </a:p>
          <a:p>
            <a:pPr marL="342900" indent="-342900" algn="just">
              <a:lnSpc>
                <a:spcPts val="3079"/>
              </a:lnSpc>
              <a:spcBef>
                <a:spcPct val="0"/>
              </a:spcBef>
              <a:buFont typeface="Arial" panose="020B0604020202020204" pitchFamily="34" charset="0"/>
              <a:buChar char="•"/>
            </a:pPr>
            <a:r>
              <a:rPr lang="en-US" sz="2199" dirty="0">
                <a:solidFill>
                  <a:srgbClr val="FFFFFF"/>
                </a:solidFill>
                <a:latin typeface="Open Sauce"/>
                <a:ea typeface="Open Sauce"/>
                <a:cs typeface="Open Sauce"/>
                <a:sym typeface="Open Sauce"/>
              </a:rPr>
              <a:t>Loss of income in severe cases</a:t>
            </a:r>
          </a:p>
        </p:txBody>
      </p:sp>
      <p:sp>
        <p:nvSpPr>
          <p:cNvPr id="27" name="TextBox 27"/>
          <p:cNvSpPr txBox="1"/>
          <p:nvPr/>
        </p:nvSpPr>
        <p:spPr>
          <a:xfrm>
            <a:off x="1913801" y="3924300"/>
            <a:ext cx="6768083" cy="405765"/>
          </a:xfrm>
          <a:prstGeom prst="rect">
            <a:avLst/>
          </a:prstGeom>
        </p:spPr>
        <p:txBody>
          <a:bodyPr lIns="0" tIns="0" rIns="0" bIns="0" rtlCol="0" anchor="t">
            <a:spAutoFit/>
          </a:bodyPr>
          <a:lstStyle/>
          <a:p>
            <a:pPr algn="l">
              <a:lnSpc>
                <a:spcPts val="3359"/>
              </a:lnSpc>
            </a:pPr>
            <a:r>
              <a:rPr lang="en-US" sz="2400" b="1" dirty="0">
                <a:solidFill>
                  <a:srgbClr val="FFFFFF"/>
                </a:solidFill>
                <a:latin typeface="Open Sauce Bold"/>
                <a:ea typeface="Open Sauce Bold"/>
                <a:cs typeface="Open Sauce Bold"/>
                <a:sym typeface="Open Sauce Bold"/>
              </a:rPr>
              <a:t>Indirect costs</a:t>
            </a:r>
          </a:p>
        </p:txBody>
      </p:sp>
      <p:sp>
        <p:nvSpPr>
          <p:cNvPr id="28" name="TextBox 28"/>
          <p:cNvSpPr txBox="1"/>
          <p:nvPr/>
        </p:nvSpPr>
        <p:spPr>
          <a:xfrm>
            <a:off x="1338416" y="6057900"/>
            <a:ext cx="7343468" cy="1153746"/>
          </a:xfrm>
          <a:prstGeom prst="rect">
            <a:avLst/>
          </a:prstGeom>
        </p:spPr>
        <p:txBody>
          <a:bodyPr lIns="0" tIns="0" rIns="0" bIns="0" rtlCol="0" anchor="t">
            <a:spAutoFit/>
          </a:bodyPr>
          <a:lstStyle/>
          <a:p>
            <a:pPr marL="342900" indent="-342900" algn="just">
              <a:lnSpc>
                <a:spcPts val="3079"/>
              </a:lnSpc>
              <a:spcBef>
                <a:spcPct val="0"/>
              </a:spcBef>
              <a:buFont typeface="Arial" panose="020B0604020202020204" pitchFamily="34" charset="0"/>
              <a:buChar char="•"/>
            </a:pPr>
            <a:r>
              <a:rPr lang="en-US" sz="2199" dirty="0">
                <a:solidFill>
                  <a:srgbClr val="FFFFFF"/>
                </a:solidFill>
                <a:latin typeface="Open Sauce"/>
                <a:ea typeface="Open Sauce"/>
                <a:cs typeface="Open Sauce"/>
                <a:sym typeface="Open Sauce"/>
              </a:rPr>
              <a:t>Reduced quality of life</a:t>
            </a:r>
          </a:p>
          <a:p>
            <a:pPr marL="342900" indent="-342900" algn="just">
              <a:lnSpc>
                <a:spcPts val="3079"/>
              </a:lnSpc>
              <a:spcBef>
                <a:spcPct val="0"/>
              </a:spcBef>
              <a:buFont typeface="Arial" panose="020B0604020202020204" pitchFamily="34" charset="0"/>
              <a:buChar char="•"/>
            </a:pPr>
            <a:r>
              <a:rPr lang="en-US" sz="2199" dirty="0">
                <a:solidFill>
                  <a:srgbClr val="FFFFFF"/>
                </a:solidFill>
                <a:latin typeface="Open Sauce"/>
                <a:ea typeface="Open Sauce"/>
                <a:cs typeface="Open Sauce"/>
                <a:sym typeface="Open Sauce"/>
              </a:rPr>
              <a:t>Psychological distress, including anxiety and depression</a:t>
            </a:r>
          </a:p>
          <a:p>
            <a:pPr marL="342900" indent="-342900" algn="just">
              <a:lnSpc>
                <a:spcPts val="3079"/>
              </a:lnSpc>
              <a:spcBef>
                <a:spcPct val="0"/>
              </a:spcBef>
              <a:buFont typeface="Arial" panose="020B0604020202020204" pitchFamily="34" charset="0"/>
              <a:buChar char="•"/>
            </a:pPr>
            <a:r>
              <a:rPr lang="en-US" sz="2199" dirty="0">
                <a:solidFill>
                  <a:srgbClr val="FFFFFF"/>
                </a:solidFill>
                <a:latin typeface="Open Sauce"/>
                <a:ea typeface="Open Sauce"/>
                <a:cs typeface="Open Sauce"/>
                <a:sym typeface="Open Sauce"/>
              </a:rPr>
              <a:t>Limitations on physical activity and social participation</a:t>
            </a:r>
          </a:p>
        </p:txBody>
      </p:sp>
      <p:sp>
        <p:nvSpPr>
          <p:cNvPr id="29" name="TextBox 29"/>
          <p:cNvSpPr txBox="1"/>
          <p:nvPr/>
        </p:nvSpPr>
        <p:spPr>
          <a:xfrm>
            <a:off x="1913801" y="5652135"/>
            <a:ext cx="6768083" cy="405765"/>
          </a:xfrm>
          <a:prstGeom prst="rect">
            <a:avLst/>
          </a:prstGeom>
        </p:spPr>
        <p:txBody>
          <a:bodyPr lIns="0" tIns="0" rIns="0" bIns="0" rtlCol="0" anchor="t">
            <a:spAutoFit/>
          </a:bodyPr>
          <a:lstStyle/>
          <a:p>
            <a:pPr algn="l">
              <a:lnSpc>
                <a:spcPts val="3359"/>
              </a:lnSpc>
            </a:pPr>
            <a:r>
              <a:rPr lang="en-US" sz="2400" b="1" dirty="0">
                <a:solidFill>
                  <a:srgbClr val="FFFFFF"/>
                </a:solidFill>
                <a:latin typeface="Open Sauce Bold"/>
                <a:ea typeface="Open Sauce Bold"/>
                <a:cs typeface="Open Sauce Bold"/>
                <a:sym typeface="Open Sauce Bold"/>
              </a:rPr>
              <a:t>Social impact</a:t>
            </a:r>
          </a:p>
        </p:txBody>
      </p:sp>
      <p:sp>
        <p:nvSpPr>
          <p:cNvPr id="30" name="Freeform 30"/>
          <p:cNvSpPr/>
          <p:nvPr/>
        </p:nvSpPr>
        <p:spPr>
          <a:xfrm rot="1855642" flipH="1">
            <a:off x="-3832865" y="6915096"/>
            <a:ext cx="11891939" cy="5604076"/>
          </a:xfrm>
          <a:custGeom>
            <a:avLst/>
            <a:gdLst/>
            <a:ahLst/>
            <a:cxnLst/>
            <a:rect l="l" t="t" r="r" b="b"/>
            <a:pathLst>
              <a:path w="11891939" h="5604076">
                <a:moveTo>
                  <a:pt x="11891940" y="0"/>
                </a:moveTo>
                <a:lnTo>
                  <a:pt x="0" y="0"/>
                </a:lnTo>
                <a:lnTo>
                  <a:pt x="0" y="5604076"/>
                </a:lnTo>
                <a:lnTo>
                  <a:pt x="11891940" y="5604076"/>
                </a:lnTo>
                <a:lnTo>
                  <a:pt x="11891940" y="0"/>
                </a:lnTo>
                <a:close/>
              </a:path>
            </a:pathLst>
          </a:custGeom>
          <a:blipFill>
            <a:blip r:embed="rId5">
              <a:extLst>
                <a:ext uri="{96DAC541-7B7A-43D3-8B79-37D633B846F1}">
                  <asvg:svgBlip xmlns:asvg="http://schemas.microsoft.com/office/drawing/2016/SVG/main" r:embed="rId6"/>
                </a:ext>
              </a:extLst>
            </a:blip>
            <a:stretch>
              <a:fillRect/>
            </a:stretch>
          </a:blipFill>
        </p:spPr>
      </p:sp>
      <p:grpSp>
        <p:nvGrpSpPr>
          <p:cNvPr id="31" name="Group 31"/>
          <p:cNvGrpSpPr/>
          <p:nvPr/>
        </p:nvGrpSpPr>
        <p:grpSpPr>
          <a:xfrm rot="-5400000">
            <a:off x="1595699" y="6014278"/>
            <a:ext cx="4026586" cy="9554268"/>
            <a:chOff x="0" y="0"/>
            <a:chExt cx="1139171" cy="2703021"/>
          </a:xfrm>
        </p:grpSpPr>
        <p:sp>
          <p:nvSpPr>
            <p:cNvPr id="32" name="Freeform 32"/>
            <p:cNvSpPr/>
            <p:nvPr/>
          </p:nvSpPr>
          <p:spPr>
            <a:xfrm>
              <a:off x="0" y="0"/>
              <a:ext cx="1139171" cy="2703021"/>
            </a:xfrm>
            <a:custGeom>
              <a:avLst/>
              <a:gdLst/>
              <a:ahLst/>
              <a:cxnLst/>
              <a:rect l="l" t="t" r="r" b="b"/>
              <a:pathLst>
                <a:path w="1139171" h="2703021">
                  <a:moveTo>
                    <a:pt x="0" y="0"/>
                  </a:moveTo>
                  <a:lnTo>
                    <a:pt x="1139171" y="0"/>
                  </a:lnTo>
                  <a:lnTo>
                    <a:pt x="1139171" y="2703021"/>
                  </a:lnTo>
                  <a:lnTo>
                    <a:pt x="0" y="2703021"/>
                  </a:lnTo>
                  <a:close/>
                </a:path>
              </a:pathLst>
            </a:custGeom>
            <a:gradFill rotWithShape="1">
              <a:gsLst>
                <a:gs pos="0">
                  <a:srgbClr val="FFFFFF">
                    <a:alpha val="100000"/>
                  </a:srgbClr>
                </a:gs>
                <a:gs pos="100000">
                  <a:srgbClr val="FFFFFF">
                    <a:alpha val="0"/>
                  </a:srgbClr>
                </a:gs>
              </a:gsLst>
              <a:lin ang="0"/>
            </a:gradFill>
          </p:spPr>
        </p:sp>
        <p:sp>
          <p:nvSpPr>
            <p:cNvPr id="33" name="TextBox 33"/>
            <p:cNvSpPr txBox="1"/>
            <p:nvPr/>
          </p:nvSpPr>
          <p:spPr>
            <a:xfrm>
              <a:off x="0" y="9525"/>
              <a:ext cx="1139171" cy="2693496"/>
            </a:xfrm>
            <a:prstGeom prst="rect">
              <a:avLst/>
            </a:prstGeom>
          </p:spPr>
          <p:txBody>
            <a:bodyPr lIns="47292" tIns="47292" rIns="47292" bIns="47292" rtlCol="0" anchor="ctr"/>
            <a:lstStyle/>
            <a:p>
              <a:pPr algn="ctr">
                <a:lnSpc>
                  <a:spcPts val="2758"/>
                </a:lnSpc>
              </a:pPr>
              <a:endParaRPr/>
            </a:p>
          </p:txBody>
        </p:sp>
      </p:grpSp>
      <p:sp>
        <p:nvSpPr>
          <p:cNvPr id="34" name="Freeform 34"/>
          <p:cNvSpPr/>
          <p:nvPr/>
        </p:nvSpPr>
        <p:spPr>
          <a:xfrm rot="-5400000">
            <a:off x="16182734" y="8881184"/>
            <a:ext cx="314012" cy="1357888"/>
          </a:xfrm>
          <a:custGeom>
            <a:avLst/>
            <a:gdLst/>
            <a:ahLst/>
            <a:cxnLst/>
            <a:rect l="l" t="t" r="r" b="b"/>
            <a:pathLst>
              <a:path w="314012" h="1357888">
                <a:moveTo>
                  <a:pt x="0" y="0"/>
                </a:moveTo>
                <a:lnTo>
                  <a:pt x="314012" y="0"/>
                </a:lnTo>
                <a:lnTo>
                  <a:pt x="314012" y="1357888"/>
                </a:lnTo>
                <a:lnTo>
                  <a:pt x="0" y="135788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4E4E4"/>
        </a:solidFill>
        <a:effectLst/>
      </p:bgPr>
    </p:bg>
    <p:spTree>
      <p:nvGrpSpPr>
        <p:cNvPr id="1" name=""/>
        <p:cNvGrpSpPr/>
        <p:nvPr/>
      </p:nvGrpSpPr>
      <p:grpSpPr>
        <a:xfrm>
          <a:off x="0" y="0"/>
          <a:ext cx="0" cy="0"/>
          <a:chOff x="0" y="0"/>
          <a:chExt cx="0" cy="0"/>
        </a:xfrm>
      </p:grpSpPr>
      <p:sp>
        <p:nvSpPr>
          <p:cNvPr id="2" name="Freeform 2"/>
          <p:cNvSpPr/>
          <p:nvPr/>
        </p:nvSpPr>
        <p:spPr>
          <a:xfrm>
            <a:off x="8760396" y="0"/>
            <a:ext cx="9820615" cy="10988284"/>
          </a:xfrm>
          <a:custGeom>
            <a:avLst/>
            <a:gdLst/>
            <a:ahLst/>
            <a:cxnLst/>
            <a:rect l="l" t="t" r="r" b="b"/>
            <a:pathLst>
              <a:path w="10988284" h="10988284">
                <a:moveTo>
                  <a:pt x="0" y="0"/>
                </a:moveTo>
                <a:lnTo>
                  <a:pt x="10988283" y="0"/>
                </a:lnTo>
                <a:lnTo>
                  <a:pt x="10988283" y="10988284"/>
                </a:lnTo>
                <a:lnTo>
                  <a:pt x="0" y="1098828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338712" y="8804026"/>
            <a:ext cx="1256204" cy="1249923"/>
          </a:xfrm>
          <a:custGeom>
            <a:avLst/>
            <a:gdLst/>
            <a:ahLst/>
            <a:cxnLst/>
            <a:rect l="l" t="t" r="r" b="b"/>
            <a:pathLst>
              <a:path w="1256204" h="1249923">
                <a:moveTo>
                  <a:pt x="0" y="0"/>
                </a:moveTo>
                <a:lnTo>
                  <a:pt x="1256204" y="0"/>
                </a:lnTo>
                <a:lnTo>
                  <a:pt x="1256204" y="1249923"/>
                </a:lnTo>
                <a:lnTo>
                  <a:pt x="0" y="124992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p:cNvSpPr/>
          <p:nvPr/>
        </p:nvSpPr>
        <p:spPr>
          <a:xfrm>
            <a:off x="14277465" y="42493"/>
            <a:ext cx="3224309" cy="2894503"/>
          </a:xfrm>
          <a:custGeom>
            <a:avLst/>
            <a:gdLst/>
            <a:ahLst/>
            <a:cxnLst/>
            <a:rect l="l" t="t" r="r" b="b"/>
            <a:pathLst>
              <a:path w="3224309" h="2894503">
                <a:moveTo>
                  <a:pt x="0" y="0"/>
                </a:moveTo>
                <a:lnTo>
                  <a:pt x="3224309" y="0"/>
                </a:lnTo>
                <a:lnTo>
                  <a:pt x="3224309" y="2894504"/>
                </a:lnTo>
                <a:lnTo>
                  <a:pt x="0" y="28945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5" name="Freeform 5"/>
          <p:cNvSpPr/>
          <p:nvPr/>
        </p:nvSpPr>
        <p:spPr>
          <a:xfrm rot="-8549517">
            <a:off x="10521462" y="-20538"/>
            <a:ext cx="4098240" cy="1977401"/>
          </a:xfrm>
          <a:custGeom>
            <a:avLst/>
            <a:gdLst/>
            <a:ahLst/>
            <a:cxnLst/>
            <a:rect l="l" t="t" r="r" b="b"/>
            <a:pathLst>
              <a:path w="4098240" h="1977401">
                <a:moveTo>
                  <a:pt x="0" y="0"/>
                </a:moveTo>
                <a:lnTo>
                  <a:pt x="4098240" y="0"/>
                </a:lnTo>
                <a:lnTo>
                  <a:pt x="4098240" y="1977401"/>
                </a:lnTo>
                <a:lnTo>
                  <a:pt x="0" y="197740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6" name="TextBox 6"/>
          <p:cNvSpPr txBox="1"/>
          <p:nvPr/>
        </p:nvSpPr>
        <p:spPr>
          <a:xfrm>
            <a:off x="1028700" y="1133475"/>
            <a:ext cx="7731697" cy="1119537"/>
          </a:xfrm>
          <a:prstGeom prst="rect">
            <a:avLst/>
          </a:prstGeom>
        </p:spPr>
        <p:txBody>
          <a:bodyPr lIns="0" tIns="0" rIns="0" bIns="0" rtlCol="0" anchor="t">
            <a:spAutoFit/>
          </a:bodyPr>
          <a:lstStyle/>
          <a:p>
            <a:pPr algn="l">
              <a:lnSpc>
                <a:spcPts val="9623"/>
              </a:lnSpc>
            </a:pPr>
            <a:r>
              <a:rPr lang="en-US" sz="4400" dirty="0">
                <a:solidFill>
                  <a:srgbClr val="09295B"/>
                </a:solidFill>
                <a:latin typeface="Chewy"/>
                <a:ea typeface="Chewy"/>
                <a:cs typeface="Chewy"/>
                <a:sym typeface="Chewy"/>
              </a:rPr>
              <a:t>Diagnosis</a:t>
            </a:r>
          </a:p>
        </p:txBody>
      </p:sp>
      <p:sp>
        <p:nvSpPr>
          <p:cNvPr id="7" name="TextBox 7"/>
          <p:cNvSpPr txBox="1"/>
          <p:nvPr/>
        </p:nvSpPr>
        <p:spPr>
          <a:xfrm>
            <a:off x="1028699" y="2205950"/>
            <a:ext cx="9314387" cy="1104148"/>
          </a:xfrm>
          <a:prstGeom prst="rect">
            <a:avLst/>
          </a:prstGeom>
        </p:spPr>
        <p:txBody>
          <a:bodyPr wrap="square" lIns="0" tIns="0" rIns="0" bIns="0" rtlCol="0" anchor="t">
            <a:spAutoFit/>
          </a:bodyPr>
          <a:lstStyle/>
          <a:p>
            <a:pPr algn="l">
              <a:lnSpc>
                <a:spcPts val="4579"/>
              </a:lnSpc>
              <a:spcBef>
                <a:spcPct val="0"/>
              </a:spcBef>
            </a:pPr>
            <a:r>
              <a:rPr lang="en-US" sz="2800" dirty="0">
                <a:solidFill>
                  <a:srgbClr val="09295B"/>
                </a:solidFill>
                <a:latin typeface="Handy Casual"/>
                <a:ea typeface="Handy Casual"/>
                <a:cs typeface="Handy Casual"/>
                <a:sym typeface="Handy Casual"/>
              </a:rPr>
              <a:t>Diagnosis of asthma in the UK follows guidelines from the National Institute for Health and Care Excellence (NICE, 2022).</a:t>
            </a:r>
          </a:p>
        </p:txBody>
      </p:sp>
      <p:sp>
        <p:nvSpPr>
          <p:cNvPr id="8" name="Freeform 8"/>
          <p:cNvSpPr/>
          <p:nvPr/>
        </p:nvSpPr>
        <p:spPr>
          <a:xfrm>
            <a:off x="10297204" y="1061741"/>
            <a:ext cx="3282398" cy="3592228"/>
          </a:xfrm>
          <a:custGeom>
            <a:avLst/>
            <a:gdLst/>
            <a:ahLst/>
            <a:cxnLst/>
            <a:rect l="l" t="t" r="r" b="b"/>
            <a:pathLst>
              <a:path w="3282398" h="3592228">
                <a:moveTo>
                  <a:pt x="0" y="0"/>
                </a:moveTo>
                <a:lnTo>
                  <a:pt x="3282398" y="0"/>
                </a:lnTo>
                <a:lnTo>
                  <a:pt x="3282398" y="3592227"/>
                </a:lnTo>
                <a:lnTo>
                  <a:pt x="0" y="359222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9" name="Freeform 9"/>
          <p:cNvSpPr/>
          <p:nvPr/>
        </p:nvSpPr>
        <p:spPr>
          <a:xfrm>
            <a:off x="10792799" y="3484791"/>
            <a:ext cx="6969332" cy="7031091"/>
          </a:xfrm>
          <a:custGeom>
            <a:avLst/>
            <a:gdLst/>
            <a:ahLst/>
            <a:cxnLst/>
            <a:rect l="l" t="t" r="r" b="b"/>
            <a:pathLst>
              <a:path w="9001734" h="7757858">
                <a:moveTo>
                  <a:pt x="0" y="0"/>
                </a:moveTo>
                <a:lnTo>
                  <a:pt x="9001734" y="0"/>
                </a:lnTo>
                <a:lnTo>
                  <a:pt x="9001734" y="7757858"/>
                </a:lnTo>
                <a:lnTo>
                  <a:pt x="0" y="7757858"/>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a:p>
        </p:txBody>
      </p:sp>
      <p:sp>
        <p:nvSpPr>
          <p:cNvPr id="10" name="TextBox 10"/>
          <p:cNvSpPr txBox="1"/>
          <p:nvPr/>
        </p:nvSpPr>
        <p:spPr>
          <a:xfrm>
            <a:off x="1028700" y="4076700"/>
            <a:ext cx="8267700" cy="2510303"/>
          </a:xfrm>
          <a:prstGeom prst="rect">
            <a:avLst/>
          </a:prstGeom>
        </p:spPr>
        <p:txBody>
          <a:bodyPr wrap="square" lIns="0" tIns="0" rIns="0" bIns="0" rtlCol="0" anchor="t">
            <a:spAutoFit/>
          </a:bodyPr>
          <a:lstStyle/>
          <a:p>
            <a:pPr algn="l">
              <a:lnSpc>
                <a:spcPts val="3349"/>
              </a:lnSpc>
            </a:pPr>
            <a:r>
              <a:rPr lang="en-US" sz="2400" dirty="0">
                <a:solidFill>
                  <a:srgbClr val="09295B"/>
                </a:solidFill>
                <a:latin typeface="Nunito"/>
                <a:ea typeface="Nunito"/>
                <a:cs typeface="Nunito"/>
                <a:sym typeface="Nunito"/>
              </a:rPr>
              <a:t>Diagnostic process includes:</a:t>
            </a:r>
          </a:p>
          <a:p>
            <a:pPr marL="342900" indent="-342900" algn="l">
              <a:lnSpc>
                <a:spcPts val="3349"/>
              </a:lnSpc>
              <a:buFont typeface="Arial" panose="020B0604020202020204" pitchFamily="34" charset="0"/>
              <a:buChar char="•"/>
            </a:pPr>
            <a:r>
              <a:rPr lang="en-US" sz="2000" dirty="0">
                <a:solidFill>
                  <a:srgbClr val="09295B"/>
                </a:solidFill>
                <a:latin typeface="Nunito"/>
                <a:ea typeface="Nunito"/>
                <a:cs typeface="Nunito"/>
                <a:sym typeface="Nunito"/>
              </a:rPr>
              <a:t>Detailed clinical history (symptoms, triggers, family history)</a:t>
            </a:r>
          </a:p>
          <a:p>
            <a:pPr marL="342900" indent="-342900" algn="l">
              <a:lnSpc>
                <a:spcPts val="3349"/>
              </a:lnSpc>
              <a:buFont typeface="Arial" panose="020B0604020202020204" pitchFamily="34" charset="0"/>
              <a:buChar char="•"/>
            </a:pPr>
            <a:r>
              <a:rPr lang="en-US" sz="2000" dirty="0">
                <a:solidFill>
                  <a:srgbClr val="09295B"/>
                </a:solidFill>
                <a:latin typeface="Nunito"/>
                <a:ea typeface="Nunito"/>
                <a:cs typeface="Nunito"/>
                <a:sym typeface="Nunito"/>
              </a:rPr>
              <a:t>Spirometry to measure lung function (FEV1/FVC ratio)</a:t>
            </a:r>
          </a:p>
          <a:p>
            <a:pPr marL="342900" indent="-342900" algn="l">
              <a:lnSpc>
                <a:spcPts val="3349"/>
              </a:lnSpc>
              <a:buFont typeface="Arial" panose="020B0604020202020204" pitchFamily="34" charset="0"/>
              <a:buChar char="•"/>
            </a:pPr>
            <a:r>
              <a:rPr lang="en-US" sz="2000" dirty="0">
                <a:solidFill>
                  <a:srgbClr val="09295B"/>
                </a:solidFill>
                <a:latin typeface="Nunito"/>
                <a:ea typeface="Nunito"/>
                <a:cs typeface="Nunito"/>
                <a:sym typeface="Nunito"/>
              </a:rPr>
              <a:t>Peak expiratory flow variability monitoring</a:t>
            </a:r>
          </a:p>
          <a:p>
            <a:pPr marL="342900" indent="-342900" algn="l">
              <a:lnSpc>
                <a:spcPts val="3349"/>
              </a:lnSpc>
              <a:buFont typeface="Arial" panose="020B0604020202020204" pitchFamily="34" charset="0"/>
              <a:buChar char="•"/>
            </a:pPr>
            <a:r>
              <a:rPr lang="en-US" sz="2000" dirty="0">
                <a:solidFill>
                  <a:srgbClr val="09295B"/>
                </a:solidFill>
                <a:latin typeface="Nunito"/>
                <a:ea typeface="Nunito"/>
                <a:cs typeface="Nunito"/>
                <a:sym typeface="Nunito"/>
              </a:rPr>
              <a:t>Fractional exhaled nitric oxide (</a:t>
            </a:r>
            <a:r>
              <a:rPr lang="en-US" sz="2000" dirty="0" err="1">
                <a:solidFill>
                  <a:srgbClr val="09295B"/>
                </a:solidFill>
                <a:latin typeface="Nunito"/>
                <a:ea typeface="Nunito"/>
                <a:cs typeface="Nunito"/>
                <a:sym typeface="Nunito"/>
              </a:rPr>
              <a:t>FeNO</a:t>
            </a:r>
            <a:r>
              <a:rPr lang="en-US" sz="2000" dirty="0">
                <a:solidFill>
                  <a:srgbClr val="09295B"/>
                </a:solidFill>
                <a:latin typeface="Nunito"/>
                <a:ea typeface="Nunito"/>
                <a:cs typeface="Nunito"/>
                <a:sym typeface="Nunito"/>
              </a:rPr>
              <a:t>) testing to detect airway inflammation</a:t>
            </a:r>
          </a:p>
        </p:txBody>
      </p:sp>
      <p:sp>
        <p:nvSpPr>
          <p:cNvPr id="11" name="TextBox 11"/>
          <p:cNvSpPr txBox="1"/>
          <p:nvPr/>
        </p:nvSpPr>
        <p:spPr>
          <a:xfrm>
            <a:off x="1031668" y="7220951"/>
            <a:ext cx="6969332" cy="1275349"/>
          </a:xfrm>
          <a:prstGeom prst="rect">
            <a:avLst/>
          </a:prstGeom>
        </p:spPr>
        <p:txBody>
          <a:bodyPr wrap="square" lIns="0" tIns="0" rIns="0" bIns="0" rtlCol="0" anchor="t">
            <a:spAutoFit/>
          </a:bodyPr>
          <a:lstStyle/>
          <a:p>
            <a:pPr algn="l">
              <a:lnSpc>
                <a:spcPts val="2545"/>
              </a:lnSpc>
            </a:pPr>
            <a:r>
              <a:rPr lang="en-US" sz="1899" dirty="0">
                <a:solidFill>
                  <a:srgbClr val="09295B"/>
                </a:solidFill>
                <a:latin typeface="Nunito"/>
                <a:ea typeface="Nunito"/>
                <a:cs typeface="Nunito"/>
                <a:sym typeface="Nunito"/>
              </a:rPr>
              <a:t>Objective testing is essential to confirm diagnosis and avoid misdiagnosis, which is common when relying solely on symptoms (NICE, 2022). Accurate diagnosis ensures appropriate treatment and reduces unnecessary medication use.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4E4E4"/>
        </a:solidFill>
        <a:effectLst/>
      </p:bgPr>
    </p:bg>
    <p:spTree>
      <p:nvGrpSpPr>
        <p:cNvPr id="1" name=""/>
        <p:cNvGrpSpPr/>
        <p:nvPr/>
      </p:nvGrpSpPr>
      <p:grpSpPr>
        <a:xfrm>
          <a:off x="0" y="0"/>
          <a:ext cx="0" cy="0"/>
          <a:chOff x="0" y="0"/>
          <a:chExt cx="0" cy="0"/>
        </a:xfrm>
      </p:grpSpPr>
      <p:sp>
        <p:nvSpPr>
          <p:cNvPr id="2" name="Freeform 2"/>
          <p:cNvSpPr/>
          <p:nvPr/>
        </p:nvSpPr>
        <p:spPr>
          <a:xfrm rot="8874307">
            <a:off x="10225170" y="104758"/>
            <a:ext cx="6008936" cy="4363990"/>
          </a:xfrm>
          <a:custGeom>
            <a:avLst/>
            <a:gdLst/>
            <a:ahLst/>
            <a:cxnLst/>
            <a:rect l="l" t="t" r="r" b="b"/>
            <a:pathLst>
              <a:path w="6008936" h="4363990">
                <a:moveTo>
                  <a:pt x="0" y="0"/>
                </a:moveTo>
                <a:lnTo>
                  <a:pt x="6008937" y="0"/>
                </a:lnTo>
                <a:lnTo>
                  <a:pt x="6008937" y="4363990"/>
                </a:lnTo>
                <a:lnTo>
                  <a:pt x="0" y="436399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5400000">
            <a:off x="10326460" y="2339806"/>
            <a:ext cx="10538429" cy="5588146"/>
          </a:xfrm>
          <a:custGeom>
            <a:avLst/>
            <a:gdLst/>
            <a:ahLst/>
            <a:cxnLst/>
            <a:rect l="l" t="t" r="r" b="b"/>
            <a:pathLst>
              <a:path w="10538429" h="6608858">
                <a:moveTo>
                  <a:pt x="0" y="0"/>
                </a:moveTo>
                <a:lnTo>
                  <a:pt x="10538430" y="0"/>
                </a:lnTo>
                <a:lnTo>
                  <a:pt x="10538430" y="6608858"/>
                </a:lnTo>
                <a:lnTo>
                  <a:pt x="0" y="6608858"/>
                </a:lnTo>
                <a:lnTo>
                  <a:pt x="0" y="0"/>
                </a:lnTo>
                <a:close/>
              </a:path>
            </a:pathLst>
          </a:custGeom>
          <a:blipFill>
            <a:blip r:embed="rId4">
              <a:extLst>
                <a:ext uri="{96DAC541-7B7A-43D3-8B79-37D633B846F1}">
                  <asvg:svgBlip xmlns:asvg="http://schemas.microsoft.com/office/drawing/2016/SVG/main" r:embed="rId5"/>
                </a:ext>
              </a:extLst>
            </a:blip>
            <a:stretch>
              <a:fillRect l="-30378" b="-1351"/>
            </a:stretch>
          </a:blipFill>
        </p:spPr>
        <p:txBody>
          <a:bodyPr/>
          <a:lstStyle/>
          <a:p>
            <a:endParaRPr lang="en-US"/>
          </a:p>
        </p:txBody>
      </p:sp>
      <p:sp>
        <p:nvSpPr>
          <p:cNvPr id="5" name="TextBox 5"/>
          <p:cNvSpPr txBox="1"/>
          <p:nvPr/>
        </p:nvSpPr>
        <p:spPr>
          <a:xfrm>
            <a:off x="1028700" y="952500"/>
            <a:ext cx="6612618" cy="1119537"/>
          </a:xfrm>
          <a:prstGeom prst="rect">
            <a:avLst/>
          </a:prstGeom>
        </p:spPr>
        <p:txBody>
          <a:bodyPr lIns="0" tIns="0" rIns="0" bIns="0" rtlCol="0" anchor="t">
            <a:spAutoFit/>
          </a:bodyPr>
          <a:lstStyle/>
          <a:p>
            <a:pPr algn="l">
              <a:lnSpc>
                <a:spcPts val="9623"/>
              </a:lnSpc>
            </a:pPr>
            <a:r>
              <a:rPr lang="en-US" sz="4800" dirty="0">
                <a:solidFill>
                  <a:srgbClr val="09295B"/>
                </a:solidFill>
                <a:latin typeface="Chewy"/>
                <a:ea typeface="Chewy"/>
                <a:cs typeface="Chewy"/>
                <a:sym typeface="Chewy"/>
              </a:rPr>
              <a:t>Initial Assessment</a:t>
            </a:r>
          </a:p>
        </p:txBody>
      </p:sp>
      <p:sp>
        <p:nvSpPr>
          <p:cNvPr id="6" name="TextBox 6"/>
          <p:cNvSpPr txBox="1"/>
          <p:nvPr/>
        </p:nvSpPr>
        <p:spPr>
          <a:xfrm>
            <a:off x="1028699" y="4152900"/>
            <a:ext cx="7820709" cy="3890809"/>
          </a:xfrm>
          <a:prstGeom prst="rect">
            <a:avLst/>
          </a:prstGeom>
        </p:spPr>
        <p:txBody>
          <a:bodyPr lIns="0" tIns="0" rIns="0" bIns="0" rtlCol="0" anchor="t">
            <a:spAutoFit/>
          </a:bodyPr>
          <a:lstStyle/>
          <a:p>
            <a:pPr marL="399727" lvl="1" algn="l">
              <a:lnSpc>
                <a:spcPts val="4369"/>
              </a:lnSpc>
            </a:pPr>
            <a:r>
              <a:rPr lang="en-US" sz="3200" dirty="0">
                <a:solidFill>
                  <a:srgbClr val="09295B"/>
                </a:solidFill>
                <a:latin typeface="Handy Casual"/>
                <a:ea typeface="Handy Casual"/>
                <a:cs typeface="Handy Casual"/>
                <a:sym typeface="Handy Casual"/>
              </a:rPr>
              <a:t>Key components:</a:t>
            </a:r>
          </a:p>
          <a:p>
            <a:pPr marL="971227" lvl="1" indent="-571500" algn="l">
              <a:lnSpc>
                <a:spcPts val="4369"/>
              </a:lnSpc>
              <a:buFont typeface="Arial" panose="020B0604020202020204" pitchFamily="34" charset="0"/>
              <a:buChar char="•"/>
            </a:pPr>
            <a:r>
              <a:rPr lang="en-US" sz="2400" dirty="0">
                <a:solidFill>
                  <a:srgbClr val="09295B"/>
                </a:solidFill>
                <a:latin typeface="Handy Casual"/>
                <a:ea typeface="Handy Casual"/>
                <a:cs typeface="Handy Casual"/>
                <a:sym typeface="Handy Casual"/>
              </a:rPr>
              <a:t>Assessment of symptom frequency and severity</a:t>
            </a:r>
          </a:p>
          <a:p>
            <a:pPr marL="971227" lvl="1" indent="-571500" algn="l">
              <a:lnSpc>
                <a:spcPts val="4369"/>
              </a:lnSpc>
              <a:buFont typeface="Arial" panose="020B0604020202020204" pitchFamily="34" charset="0"/>
              <a:buChar char="•"/>
            </a:pPr>
            <a:r>
              <a:rPr lang="en-US" sz="2400" dirty="0">
                <a:solidFill>
                  <a:srgbClr val="09295B"/>
                </a:solidFill>
                <a:latin typeface="Handy Casual"/>
                <a:ea typeface="Handy Casual"/>
                <a:cs typeface="Handy Casual"/>
                <a:sym typeface="Handy Casual"/>
              </a:rPr>
              <a:t>Evaluation of exacerbation risk</a:t>
            </a:r>
          </a:p>
          <a:p>
            <a:pPr marL="971227" lvl="1" indent="-571500" algn="l">
              <a:lnSpc>
                <a:spcPts val="4369"/>
              </a:lnSpc>
              <a:buFont typeface="Arial" panose="020B0604020202020204" pitchFamily="34" charset="0"/>
              <a:buChar char="•"/>
            </a:pPr>
            <a:r>
              <a:rPr lang="en-US" sz="2400" dirty="0">
                <a:solidFill>
                  <a:srgbClr val="09295B"/>
                </a:solidFill>
                <a:latin typeface="Handy Casual"/>
                <a:ea typeface="Handy Casual"/>
                <a:cs typeface="Handy Casual"/>
                <a:sym typeface="Handy Casual"/>
              </a:rPr>
              <a:t>Identification of triggers</a:t>
            </a:r>
          </a:p>
          <a:p>
            <a:pPr marL="971227" lvl="1" indent="-571500" algn="l">
              <a:lnSpc>
                <a:spcPts val="4369"/>
              </a:lnSpc>
              <a:buFont typeface="Arial" panose="020B0604020202020204" pitchFamily="34" charset="0"/>
              <a:buChar char="•"/>
            </a:pPr>
            <a:r>
              <a:rPr lang="en-US" sz="2400" dirty="0">
                <a:solidFill>
                  <a:srgbClr val="09295B"/>
                </a:solidFill>
                <a:latin typeface="Handy Casual"/>
                <a:ea typeface="Handy Casual"/>
                <a:cs typeface="Handy Casual"/>
                <a:sym typeface="Handy Casual"/>
              </a:rPr>
              <a:t>Review of inhaler technique</a:t>
            </a:r>
          </a:p>
          <a:p>
            <a:pPr marL="971227" lvl="1" indent="-571500" algn="l">
              <a:lnSpc>
                <a:spcPts val="4369"/>
              </a:lnSpc>
              <a:buFont typeface="Arial" panose="020B0604020202020204" pitchFamily="34" charset="0"/>
              <a:buChar char="•"/>
            </a:pPr>
            <a:r>
              <a:rPr lang="en-US" sz="2400" dirty="0">
                <a:solidFill>
                  <a:srgbClr val="09295B"/>
                </a:solidFill>
                <a:latin typeface="Handy Casual"/>
                <a:ea typeface="Handy Casual"/>
                <a:cs typeface="Handy Casual"/>
                <a:sym typeface="Handy Casual"/>
              </a:rPr>
              <a:t>Assessment of adherence to medication</a:t>
            </a:r>
          </a:p>
          <a:p>
            <a:pPr marL="971227" lvl="1" indent="-571500" algn="l">
              <a:lnSpc>
                <a:spcPts val="4369"/>
              </a:lnSpc>
              <a:buFont typeface="Arial" panose="020B0604020202020204" pitchFamily="34" charset="0"/>
              <a:buChar char="•"/>
            </a:pPr>
            <a:r>
              <a:rPr lang="en-US" sz="2400" dirty="0">
                <a:solidFill>
                  <a:srgbClr val="09295B"/>
                </a:solidFill>
                <a:latin typeface="Handy Casual"/>
                <a:ea typeface="Handy Casual"/>
                <a:cs typeface="Handy Casual"/>
                <a:sym typeface="Handy Casual"/>
              </a:rPr>
              <a:t>Identification of comorbidities</a:t>
            </a:r>
          </a:p>
        </p:txBody>
      </p:sp>
      <p:sp>
        <p:nvSpPr>
          <p:cNvPr id="7" name="TextBox 7">
            <a:extLst>
              <a:ext uri="{FF2B5EF4-FFF2-40B4-BE49-F238E27FC236}">
                <a16:creationId xmlns:a16="http://schemas.microsoft.com/office/drawing/2014/main" id="{DFE09500-D85F-545D-F2CF-E11BFD7A3641}"/>
              </a:ext>
            </a:extLst>
          </p:cNvPr>
          <p:cNvSpPr txBox="1"/>
          <p:nvPr/>
        </p:nvSpPr>
        <p:spPr>
          <a:xfrm>
            <a:off x="1028699" y="2552700"/>
            <a:ext cx="9314387" cy="1104148"/>
          </a:xfrm>
          <a:prstGeom prst="rect">
            <a:avLst/>
          </a:prstGeom>
        </p:spPr>
        <p:txBody>
          <a:bodyPr wrap="square" lIns="0" tIns="0" rIns="0" bIns="0" rtlCol="0" anchor="t">
            <a:spAutoFit/>
          </a:bodyPr>
          <a:lstStyle/>
          <a:p>
            <a:pPr algn="l">
              <a:lnSpc>
                <a:spcPts val="4579"/>
              </a:lnSpc>
              <a:spcBef>
                <a:spcPct val="0"/>
              </a:spcBef>
            </a:pPr>
            <a:r>
              <a:rPr lang="en-US" sz="2800" dirty="0">
                <a:solidFill>
                  <a:srgbClr val="09295B"/>
                </a:solidFill>
                <a:latin typeface="Handy Casual"/>
                <a:ea typeface="Handy Casual"/>
                <a:cs typeface="Handy Casual"/>
                <a:sym typeface="Handy Casual"/>
              </a:rPr>
              <a:t>Following diagnosis, a comprehensive initial assessment is required to determine disease severity and guide management.</a:t>
            </a:r>
          </a:p>
        </p:txBody>
      </p:sp>
      <p:sp>
        <p:nvSpPr>
          <p:cNvPr id="8" name="TextBox 7">
            <a:extLst>
              <a:ext uri="{FF2B5EF4-FFF2-40B4-BE49-F238E27FC236}">
                <a16:creationId xmlns:a16="http://schemas.microsoft.com/office/drawing/2014/main" id="{AEC09E0A-33C8-8EFD-3B21-7BF986ABAEF3}"/>
              </a:ext>
            </a:extLst>
          </p:cNvPr>
          <p:cNvSpPr txBox="1"/>
          <p:nvPr/>
        </p:nvSpPr>
        <p:spPr>
          <a:xfrm>
            <a:off x="1028698" y="8333758"/>
            <a:ext cx="11468102" cy="1694053"/>
          </a:xfrm>
          <a:prstGeom prst="rect">
            <a:avLst/>
          </a:prstGeom>
        </p:spPr>
        <p:txBody>
          <a:bodyPr wrap="square" lIns="0" tIns="0" rIns="0" bIns="0" rtlCol="0" anchor="t">
            <a:spAutoFit/>
          </a:bodyPr>
          <a:lstStyle/>
          <a:p>
            <a:pPr algn="l">
              <a:lnSpc>
                <a:spcPts val="4579"/>
              </a:lnSpc>
              <a:spcBef>
                <a:spcPct val="0"/>
              </a:spcBef>
            </a:pPr>
            <a:r>
              <a:rPr lang="en-US" sz="2800" dirty="0">
                <a:solidFill>
                  <a:srgbClr val="09295B"/>
                </a:solidFill>
                <a:latin typeface="Handy Casual"/>
                <a:ea typeface="Handy Casual"/>
                <a:cs typeface="Handy Casual"/>
                <a:sym typeface="Handy Casual"/>
              </a:rPr>
              <a:t>Structured tools such as asthma control questionnaires help </a:t>
            </a:r>
            <a:r>
              <a:rPr lang="en-US" sz="2800" dirty="0" err="1">
                <a:solidFill>
                  <a:srgbClr val="09295B"/>
                </a:solidFill>
                <a:latin typeface="Handy Casual"/>
                <a:ea typeface="Handy Casual"/>
                <a:cs typeface="Handy Casual"/>
                <a:sym typeface="Handy Casual"/>
              </a:rPr>
              <a:t>standardise</a:t>
            </a:r>
            <a:r>
              <a:rPr lang="en-US" sz="2800" dirty="0">
                <a:solidFill>
                  <a:srgbClr val="09295B"/>
                </a:solidFill>
                <a:latin typeface="Handy Casual"/>
                <a:ea typeface="Handy Casual"/>
                <a:cs typeface="Handy Casual"/>
                <a:sym typeface="Handy Casual"/>
              </a:rPr>
              <a:t> assessment and monitor disease progression (GINA, 2023). Regular assessment is essential to ensure optimal control and prevent complications.</a:t>
            </a:r>
          </a:p>
        </p:txBody>
      </p:sp>
      <p:sp>
        <p:nvSpPr>
          <p:cNvPr id="10" name="Freeform 16">
            <a:extLst>
              <a:ext uri="{FF2B5EF4-FFF2-40B4-BE49-F238E27FC236}">
                <a16:creationId xmlns:a16="http://schemas.microsoft.com/office/drawing/2014/main" id="{5A296D7F-732F-D362-0AFE-6D45B9A04E82}"/>
              </a:ext>
            </a:extLst>
          </p:cNvPr>
          <p:cNvSpPr/>
          <p:nvPr/>
        </p:nvSpPr>
        <p:spPr>
          <a:xfrm>
            <a:off x="13464933" y="2286753"/>
            <a:ext cx="4261482" cy="6170944"/>
          </a:xfrm>
          <a:custGeom>
            <a:avLst/>
            <a:gdLst/>
            <a:ahLst/>
            <a:cxnLst/>
            <a:rect l="l" t="t" r="r" b="b"/>
            <a:pathLst>
              <a:path w="2114541" h="3239548">
                <a:moveTo>
                  <a:pt x="0" y="0"/>
                </a:moveTo>
                <a:lnTo>
                  <a:pt x="2114541" y="0"/>
                </a:lnTo>
                <a:lnTo>
                  <a:pt x="2114541" y="3239548"/>
                </a:lnTo>
                <a:lnTo>
                  <a:pt x="0" y="323954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4E4E4"/>
        </a:solidFill>
        <a:effectLst/>
      </p:bgPr>
    </p:bg>
    <p:spTree>
      <p:nvGrpSpPr>
        <p:cNvPr id="1" name=""/>
        <p:cNvGrpSpPr/>
        <p:nvPr/>
      </p:nvGrpSpPr>
      <p:grpSpPr>
        <a:xfrm>
          <a:off x="0" y="0"/>
          <a:ext cx="0" cy="0"/>
          <a:chOff x="0" y="0"/>
          <a:chExt cx="0" cy="0"/>
        </a:xfrm>
      </p:grpSpPr>
      <p:sp>
        <p:nvSpPr>
          <p:cNvPr id="2" name="Freeform 2"/>
          <p:cNvSpPr/>
          <p:nvPr/>
        </p:nvSpPr>
        <p:spPr>
          <a:xfrm>
            <a:off x="1747270" y="3314700"/>
            <a:ext cx="16540730" cy="6972300"/>
          </a:xfrm>
          <a:custGeom>
            <a:avLst/>
            <a:gdLst/>
            <a:ahLst/>
            <a:cxnLst/>
            <a:rect l="l" t="t" r="r" b="b"/>
            <a:pathLst>
              <a:path w="9144000" h="5827946">
                <a:moveTo>
                  <a:pt x="0" y="0"/>
                </a:moveTo>
                <a:lnTo>
                  <a:pt x="9144000" y="0"/>
                </a:lnTo>
                <a:lnTo>
                  <a:pt x="9144000" y="5827946"/>
                </a:lnTo>
                <a:lnTo>
                  <a:pt x="0" y="5827946"/>
                </a:lnTo>
                <a:lnTo>
                  <a:pt x="0" y="0"/>
                </a:lnTo>
                <a:close/>
              </a:path>
            </a:pathLst>
          </a:custGeom>
          <a:blipFill>
            <a:blip r:embed="rId2">
              <a:extLst>
                <a:ext uri="{96DAC541-7B7A-43D3-8B79-37D633B846F1}">
                  <asvg:svgBlip xmlns:asvg="http://schemas.microsoft.com/office/drawing/2016/SVG/main" r:embed="rId3"/>
                </a:ext>
              </a:extLst>
            </a:blip>
            <a:stretch>
              <a:fillRect r="-30738"/>
            </a:stretch>
          </a:blipFill>
        </p:spPr>
        <p:txBody>
          <a:bodyPr/>
          <a:lstStyle/>
          <a:p>
            <a:endParaRPr lang="en-US"/>
          </a:p>
        </p:txBody>
      </p:sp>
      <p:grpSp>
        <p:nvGrpSpPr>
          <p:cNvPr id="6" name="Group 6"/>
          <p:cNvGrpSpPr/>
          <p:nvPr/>
        </p:nvGrpSpPr>
        <p:grpSpPr>
          <a:xfrm>
            <a:off x="5486400" y="4561506"/>
            <a:ext cx="8077200" cy="2995303"/>
            <a:chOff x="0" y="0"/>
            <a:chExt cx="2094464" cy="438916"/>
          </a:xfrm>
        </p:grpSpPr>
        <p:sp>
          <p:nvSpPr>
            <p:cNvPr id="7" name="Freeform 7"/>
            <p:cNvSpPr/>
            <p:nvPr/>
          </p:nvSpPr>
          <p:spPr>
            <a:xfrm>
              <a:off x="0" y="0"/>
              <a:ext cx="2094464" cy="438916"/>
            </a:xfrm>
            <a:custGeom>
              <a:avLst/>
              <a:gdLst/>
              <a:ahLst/>
              <a:cxnLst/>
              <a:rect l="l" t="t" r="r" b="b"/>
              <a:pathLst>
                <a:path w="2094464" h="438916">
                  <a:moveTo>
                    <a:pt x="1891264" y="0"/>
                  </a:moveTo>
                  <a:cubicBezTo>
                    <a:pt x="2003489" y="0"/>
                    <a:pt x="2094464" y="98255"/>
                    <a:pt x="2094464" y="219458"/>
                  </a:cubicBezTo>
                  <a:cubicBezTo>
                    <a:pt x="2094464" y="340662"/>
                    <a:pt x="2003489" y="438916"/>
                    <a:pt x="1891264" y="438916"/>
                  </a:cubicBezTo>
                  <a:lnTo>
                    <a:pt x="203200" y="438916"/>
                  </a:lnTo>
                  <a:cubicBezTo>
                    <a:pt x="90976" y="438916"/>
                    <a:pt x="0" y="340662"/>
                    <a:pt x="0" y="219458"/>
                  </a:cubicBezTo>
                  <a:cubicBezTo>
                    <a:pt x="0" y="98255"/>
                    <a:pt x="90976" y="0"/>
                    <a:pt x="203200" y="0"/>
                  </a:cubicBezTo>
                  <a:close/>
                </a:path>
              </a:pathLst>
            </a:custGeom>
            <a:ln w="38100" cap="sq">
              <a:solidFill>
                <a:srgbClr val="FFFFFF"/>
              </a:solidFill>
              <a:prstDash val="solid"/>
              <a:miter/>
            </a:ln>
          </p:spPr>
          <p:txBody>
            <a:bodyPr/>
            <a:lstStyle/>
            <a:p>
              <a:endParaRPr lang="en-US"/>
            </a:p>
          </p:txBody>
        </p:sp>
        <p:sp>
          <p:nvSpPr>
            <p:cNvPr id="8" name="TextBox 8"/>
            <p:cNvSpPr txBox="1"/>
            <p:nvPr/>
          </p:nvSpPr>
          <p:spPr>
            <a:xfrm>
              <a:off x="0" y="-9525"/>
              <a:ext cx="2094464" cy="448441"/>
            </a:xfrm>
            <a:prstGeom prst="rect">
              <a:avLst/>
            </a:prstGeom>
          </p:spPr>
          <p:txBody>
            <a:bodyPr lIns="50800" tIns="50800" rIns="50800" bIns="50800" rtlCol="0" anchor="ctr"/>
            <a:lstStyle/>
            <a:p>
              <a:pPr algn="ctr">
                <a:lnSpc>
                  <a:spcPts val="2949"/>
                </a:lnSpc>
              </a:pPr>
              <a:endParaRPr/>
            </a:p>
          </p:txBody>
        </p:sp>
      </p:grpSp>
      <p:sp>
        <p:nvSpPr>
          <p:cNvPr id="9" name="Freeform 9"/>
          <p:cNvSpPr/>
          <p:nvPr/>
        </p:nvSpPr>
        <p:spPr>
          <a:xfrm>
            <a:off x="-2595947" y="6240886"/>
            <a:ext cx="4343217" cy="4541927"/>
          </a:xfrm>
          <a:custGeom>
            <a:avLst/>
            <a:gdLst/>
            <a:ahLst/>
            <a:cxnLst/>
            <a:rect l="l" t="t" r="r" b="b"/>
            <a:pathLst>
              <a:path w="4343217" h="4541927">
                <a:moveTo>
                  <a:pt x="0" y="0"/>
                </a:moveTo>
                <a:lnTo>
                  <a:pt x="4343218" y="0"/>
                </a:lnTo>
                <a:lnTo>
                  <a:pt x="4343218" y="4541926"/>
                </a:lnTo>
                <a:lnTo>
                  <a:pt x="0" y="454192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1" name="Freeform 11"/>
          <p:cNvSpPr/>
          <p:nvPr/>
        </p:nvSpPr>
        <p:spPr>
          <a:xfrm rot="7219084">
            <a:off x="16087765" y="-1610531"/>
            <a:ext cx="3205551" cy="4077013"/>
          </a:xfrm>
          <a:custGeom>
            <a:avLst/>
            <a:gdLst/>
            <a:ahLst/>
            <a:cxnLst/>
            <a:rect l="l" t="t" r="r" b="b"/>
            <a:pathLst>
              <a:path w="3205551" h="4077013">
                <a:moveTo>
                  <a:pt x="0" y="0"/>
                </a:moveTo>
                <a:lnTo>
                  <a:pt x="3205551" y="0"/>
                </a:lnTo>
                <a:lnTo>
                  <a:pt x="3205551" y="4077013"/>
                </a:lnTo>
                <a:lnTo>
                  <a:pt x="0" y="407701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3" name="TextBox 13"/>
          <p:cNvSpPr txBox="1"/>
          <p:nvPr/>
        </p:nvSpPr>
        <p:spPr>
          <a:xfrm>
            <a:off x="1028700" y="1499875"/>
            <a:ext cx="7731697" cy="1119537"/>
          </a:xfrm>
          <a:prstGeom prst="rect">
            <a:avLst/>
          </a:prstGeom>
        </p:spPr>
        <p:txBody>
          <a:bodyPr lIns="0" tIns="0" rIns="0" bIns="0" rtlCol="0" anchor="t">
            <a:spAutoFit/>
          </a:bodyPr>
          <a:lstStyle/>
          <a:p>
            <a:pPr algn="l">
              <a:lnSpc>
                <a:spcPts val="9623"/>
              </a:lnSpc>
            </a:pPr>
            <a:r>
              <a:rPr lang="en-US" sz="4800" dirty="0">
                <a:solidFill>
                  <a:srgbClr val="09295B"/>
                </a:solidFill>
                <a:latin typeface="Chewy"/>
                <a:ea typeface="Chewy"/>
                <a:cs typeface="Chewy"/>
                <a:sym typeface="Chewy"/>
              </a:rPr>
              <a:t>Management (UK Guidelines)</a:t>
            </a:r>
          </a:p>
        </p:txBody>
      </p:sp>
      <p:sp>
        <p:nvSpPr>
          <p:cNvPr id="15" name="TextBox 15"/>
          <p:cNvSpPr txBox="1"/>
          <p:nvPr/>
        </p:nvSpPr>
        <p:spPr>
          <a:xfrm>
            <a:off x="9144000" y="1736855"/>
            <a:ext cx="7909270" cy="1259960"/>
          </a:xfrm>
          <a:prstGeom prst="rect">
            <a:avLst/>
          </a:prstGeom>
        </p:spPr>
        <p:txBody>
          <a:bodyPr lIns="0" tIns="0" rIns="0" bIns="0" rtlCol="0" anchor="t">
            <a:spAutoFit/>
          </a:bodyPr>
          <a:lstStyle/>
          <a:p>
            <a:pPr algn="l">
              <a:lnSpc>
                <a:spcPts val="3349"/>
              </a:lnSpc>
            </a:pPr>
            <a:r>
              <a:rPr lang="en-US" sz="2499" b="1" dirty="0">
                <a:solidFill>
                  <a:srgbClr val="09295B"/>
                </a:solidFill>
                <a:latin typeface="Nunito Bold"/>
                <a:ea typeface="Nunito Bold"/>
                <a:cs typeface="Nunito Bold"/>
                <a:sym typeface="Nunito Bold"/>
              </a:rPr>
              <a:t>Asthma management in the UK is guided by the British Thoracic Society (BTS/SIGN, 2019) and NICE guidelines.</a:t>
            </a:r>
          </a:p>
        </p:txBody>
      </p:sp>
      <p:sp>
        <p:nvSpPr>
          <p:cNvPr id="16" name="TextBox 16"/>
          <p:cNvSpPr txBox="1"/>
          <p:nvPr/>
        </p:nvSpPr>
        <p:spPr>
          <a:xfrm>
            <a:off x="6381806" y="4561506"/>
            <a:ext cx="7927592" cy="2823850"/>
          </a:xfrm>
          <a:prstGeom prst="rect">
            <a:avLst/>
          </a:prstGeom>
        </p:spPr>
        <p:txBody>
          <a:bodyPr wrap="square" lIns="0" tIns="0" rIns="0" bIns="0" rtlCol="0" anchor="t">
            <a:spAutoFit/>
          </a:bodyPr>
          <a:lstStyle/>
          <a:p>
            <a:pPr algn="l">
              <a:lnSpc>
                <a:spcPct val="150000"/>
              </a:lnSpc>
            </a:pPr>
            <a:r>
              <a:rPr lang="en-US" sz="2400" b="1" dirty="0">
                <a:solidFill>
                  <a:srgbClr val="FFFFFF"/>
                </a:solidFill>
                <a:latin typeface="Nunito Bold"/>
                <a:ea typeface="Nunito Bold"/>
                <a:cs typeface="Nunito Bold"/>
                <a:sym typeface="Nunito Bold"/>
              </a:rPr>
              <a:t>Stepwise approach:</a:t>
            </a:r>
          </a:p>
          <a:p>
            <a:pPr marL="342900" indent="-342900" algn="l">
              <a:lnSpc>
                <a:spcPct val="150000"/>
              </a:lnSpc>
              <a:buFont typeface="Arial" panose="020B0604020202020204" pitchFamily="34" charset="0"/>
              <a:buChar char="•"/>
            </a:pPr>
            <a:r>
              <a:rPr lang="en-US" sz="2000" b="1" dirty="0">
                <a:solidFill>
                  <a:srgbClr val="FFFFFF"/>
                </a:solidFill>
                <a:latin typeface="Nunito Bold"/>
                <a:ea typeface="Nunito Bold"/>
                <a:cs typeface="Nunito Bold"/>
                <a:sym typeface="Nunito Bold"/>
              </a:rPr>
              <a:t>Short-acting beta agonists (SABA) for symptom relief</a:t>
            </a:r>
          </a:p>
          <a:p>
            <a:pPr marL="342900" indent="-342900" algn="l">
              <a:lnSpc>
                <a:spcPct val="150000"/>
              </a:lnSpc>
              <a:buFont typeface="Arial" panose="020B0604020202020204" pitchFamily="34" charset="0"/>
              <a:buChar char="•"/>
            </a:pPr>
            <a:r>
              <a:rPr lang="en-US" sz="2000" b="1" dirty="0">
                <a:solidFill>
                  <a:srgbClr val="FFFFFF"/>
                </a:solidFill>
                <a:latin typeface="Nunito Bold"/>
                <a:ea typeface="Nunito Bold"/>
                <a:cs typeface="Nunito Bold"/>
                <a:sym typeface="Nunito Bold"/>
              </a:rPr>
              <a:t>Introduction of low-dose inhaled corticosteroids (ICS)</a:t>
            </a:r>
          </a:p>
          <a:p>
            <a:pPr marL="342900" indent="-342900" algn="l">
              <a:lnSpc>
                <a:spcPct val="150000"/>
              </a:lnSpc>
              <a:buFont typeface="Arial" panose="020B0604020202020204" pitchFamily="34" charset="0"/>
              <a:buChar char="•"/>
            </a:pPr>
            <a:r>
              <a:rPr lang="en-US" sz="2000" b="1" dirty="0">
                <a:solidFill>
                  <a:srgbClr val="FFFFFF"/>
                </a:solidFill>
                <a:latin typeface="Nunito Bold"/>
                <a:ea typeface="Nunito Bold"/>
                <a:cs typeface="Nunito Bold"/>
                <a:sym typeface="Nunito Bold"/>
              </a:rPr>
              <a:t>Addition of long-acting beta agonists (LABA)</a:t>
            </a:r>
          </a:p>
          <a:p>
            <a:pPr marL="342900" indent="-342900" algn="l">
              <a:lnSpc>
                <a:spcPct val="150000"/>
              </a:lnSpc>
              <a:buFont typeface="Arial" panose="020B0604020202020204" pitchFamily="34" charset="0"/>
              <a:buChar char="•"/>
            </a:pPr>
            <a:r>
              <a:rPr lang="en-US" sz="2000" b="1" dirty="0">
                <a:solidFill>
                  <a:srgbClr val="FFFFFF"/>
                </a:solidFill>
                <a:latin typeface="Nunito Bold"/>
                <a:ea typeface="Nunito Bold"/>
                <a:cs typeface="Nunito Bold"/>
                <a:sym typeface="Nunito Bold"/>
              </a:rPr>
              <a:t>Increased ICS dose or additional therapies</a:t>
            </a:r>
          </a:p>
          <a:p>
            <a:pPr marL="342900" indent="-342900" algn="l">
              <a:lnSpc>
                <a:spcPct val="150000"/>
              </a:lnSpc>
              <a:buFont typeface="Arial" panose="020B0604020202020204" pitchFamily="34" charset="0"/>
              <a:buChar char="•"/>
            </a:pPr>
            <a:r>
              <a:rPr lang="en-US" sz="2000" b="1" dirty="0">
                <a:solidFill>
                  <a:srgbClr val="FFFFFF"/>
                </a:solidFill>
                <a:latin typeface="Nunito Bold"/>
                <a:ea typeface="Nunito Bold"/>
                <a:cs typeface="Nunito Bold"/>
                <a:sym typeface="Nunito Bold"/>
              </a:rPr>
              <a:t>Use of biologics for severe asthma</a:t>
            </a:r>
          </a:p>
        </p:txBody>
      </p:sp>
      <p:sp>
        <p:nvSpPr>
          <p:cNvPr id="17" name="TextBox 17"/>
          <p:cNvSpPr txBox="1"/>
          <p:nvPr/>
        </p:nvSpPr>
        <p:spPr>
          <a:xfrm>
            <a:off x="5486400" y="8163318"/>
            <a:ext cx="12292880" cy="637995"/>
          </a:xfrm>
          <a:prstGeom prst="rect">
            <a:avLst/>
          </a:prstGeom>
        </p:spPr>
        <p:txBody>
          <a:bodyPr wrap="square" lIns="0" tIns="0" rIns="0" bIns="0" rtlCol="0" anchor="t">
            <a:spAutoFit/>
          </a:bodyPr>
          <a:lstStyle/>
          <a:p>
            <a:pPr algn="l">
              <a:lnSpc>
                <a:spcPts val="2545"/>
              </a:lnSpc>
            </a:pPr>
            <a:r>
              <a:rPr lang="en-US" sz="2000" b="1" dirty="0">
                <a:solidFill>
                  <a:srgbClr val="FFFFFF"/>
                </a:solidFill>
                <a:latin typeface="Nunito Bold"/>
                <a:ea typeface="Nunito Bold"/>
                <a:cs typeface="Nunito Bold"/>
                <a:sym typeface="Nunito Bold"/>
              </a:rPr>
              <a:t>This approach ensures treatment is tailored to the patient’s needs and adjusted based on response. Regular review is essential to step up or step-down treatment appropriately (SIGN, 2019).</a:t>
            </a:r>
          </a:p>
        </p:txBody>
      </p:sp>
      <p:sp>
        <p:nvSpPr>
          <p:cNvPr id="19" name="Freeform 19"/>
          <p:cNvSpPr/>
          <p:nvPr/>
        </p:nvSpPr>
        <p:spPr>
          <a:xfrm>
            <a:off x="16739319" y="2492091"/>
            <a:ext cx="1039961" cy="1439393"/>
          </a:xfrm>
          <a:custGeom>
            <a:avLst/>
            <a:gdLst/>
            <a:ahLst/>
            <a:cxnLst/>
            <a:rect l="l" t="t" r="r" b="b"/>
            <a:pathLst>
              <a:path w="1039961" h="1439393">
                <a:moveTo>
                  <a:pt x="0" y="0"/>
                </a:moveTo>
                <a:lnTo>
                  <a:pt x="1039962" y="0"/>
                </a:lnTo>
                <a:lnTo>
                  <a:pt x="1039962" y="1439393"/>
                </a:lnTo>
                <a:lnTo>
                  <a:pt x="0" y="143939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82E079-9FB3-4124-64EB-BE5CF9382726}"/>
            </a:ext>
          </a:extLst>
        </p:cNvPr>
        <p:cNvGrpSpPr/>
        <p:nvPr/>
      </p:nvGrpSpPr>
      <p:grpSpPr>
        <a:xfrm>
          <a:off x="0" y="0"/>
          <a:ext cx="0" cy="0"/>
          <a:chOff x="0" y="0"/>
          <a:chExt cx="0" cy="0"/>
        </a:xfrm>
      </p:grpSpPr>
      <p:grpSp>
        <p:nvGrpSpPr>
          <p:cNvPr id="6" name="Group 6">
            <a:extLst>
              <a:ext uri="{FF2B5EF4-FFF2-40B4-BE49-F238E27FC236}">
                <a16:creationId xmlns:a16="http://schemas.microsoft.com/office/drawing/2014/main" id="{9F612BA4-35DC-F68A-0F6C-B12EE59FD8CB}"/>
              </a:ext>
            </a:extLst>
          </p:cNvPr>
          <p:cNvGrpSpPr/>
          <p:nvPr/>
        </p:nvGrpSpPr>
        <p:grpSpPr>
          <a:xfrm>
            <a:off x="5486400" y="4561506"/>
            <a:ext cx="8077200" cy="2995303"/>
            <a:chOff x="0" y="0"/>
            <a:chExt cx="2094464" cy="438916"/>
          </a:xfrm>
        </p:grpSpPr>
        <p:sp>
          <p:nvSpPr>
            <p:cNvPr id="7" name="Freeform 7">
              <a:extLst>
                <a:ext uri="{FF2B5EF4-FFF2-40B4-BE49-F238E27FC236}">
                  <a16:creationId xmlns:a16="http://schemas.microsoft.com/office/drawing/2014/main" id="{3BAB5DB1-9134-8C14-C898-28003EFA2901}"/>
                </a:ext>
              </a:extLst>
            </p:cNvPr>
            <p:cNvSpPr/>
            <p:nvPr/>
          </p:nvSpPr>
          <p:spPr>
            <a:xfrm>
              <a:off x="0" y="0"/>
              <a:ext cx="2094464" cy="438916"/>
            </a:xfrm>
            <a:custGeom>
              <a:avLst/>
              <a:gdLst/>
              <a:ahLst/>
              <a:cxnLst/>
              <a:rect l="l" t="t" r="r" b="b"/>
              <a:pathLst>
                <a:path w="2094464" h="438916">
                  <a:moveTo>
                    <a:pt x="1891264" y="0"/>
                  </a:moveTo>
                  <a:cubicBezTo>
                    <a:pt x="2003489" y="0"/>
                    <a:pt x="2094464" y="98255"/>
                    <a:pt x="2094464" y="219458"/>
                  </a:cubicBezTo>
                  <a:cubicBezTo>
                    <a:pt x="2094464" y="340662"/>
                    <a:pt x="2003489" y="438916"/>
                    <a:pt x="1891264" y="438916"/>
                  </a:cubicBezTo>
                  <a:lnTo>
                    <a:pt x="203200" y="438916"/>
                  </a:lnTo>
                  <a:cubicBezTo>
                    <a:pt x="90976" y="438916"/>
                    <a:pt x="0" y="340662"/>
                    <a:pt x="0" y="219458"/>
                  </a:cubicBezTo>
                  <a:cubicBezTo>
                    <a:pt x="0" y="98255"/>
                    <a:pt x="90976" y="0"/>
                    <a:pt x="203200" y="0"/>
                  </a:cubicBezTo>
                  <a:close/>
                </a:path>
              </a:pathLst>
            </a:custGeom>
            <a:ln w="38100" cap="sq">
              <a:solidFill>
                <a:srgbClr val="FFFFFF"/>
              </a:solidFill>
              <a:prstDash val="solid"/>
              <a:miter/>
            </a:ln>
          </p:spPr>
          <p:txBody>
            <a:bodyPr/>
            <a:lstStyle/>
            <a:p>
              <a:endParaRPr lang="en-US"/>
            </a:p>
          </p:txBody>
        </p:sp>
        <p:sp>
          <p:nvSpPr>
            <p:cNvPr id="8" name="TextBox 8">
              <a:extLst>
                <a:ext uri="{FF2B5EF4-FFF2-40B4-BE49-F238E27FC236}">
                  <a16:creationId xmlns:a16="http://schemas.microsoft.com/office/drawing/2014/main" id="{AE6CFBEE-3A34-12E6-F10A-3669CDCD816B}"/>
                </a:ext>
              </a:extLst>
            </p:cNvPr>
            <p:cNvSpPr txBox="1"/>
            <p:nvPr/>
          </p:nvSpPr>
          <p:spPr>
            <a:xfrm>
              <a:off x="0" y="-9525"/>
              <a:ext cx="2094464" cy="448441"/>
            </a:xfrm>
            <a:prstGeom prst="rect">
              <a:avLst/>
            </a:prstGeom>
          </p:spPr>
          <p:txBody>
            <a:bodyPr lIns="50800" tIns="50800" rIns="50800" bIns="50800" rtlCol="0" anchor="ctr"/>
            <a:lstStyle/>
            <a:p>
              <a:pPr algn="ctr">
                <a:lnSpc>
                  <a:spcPts val="2949"/>
                </a:lnSpc>
              </a:pPr>
              <a:endParaRPr/>
            </a:p>
          </p:txBody>
        </p:sp>
      </p:grpSp>
      <p:sp>
        <p:nvSpPr>
          <p:cNvPr id="16" name="TextBox 16">
            <a:extLst>
              <a:ext uri="{FF2B5EF4-FFF2-40B4-BE49-F238E27FC236}">
                <a16:creationId xmlns:a16="http://schemas.microsoft.com/office/drawing/2014/main" id="{48803098-F4D1-4E21-C852-012ABDB4482F}"/>
              </a:ext>
            </a:extLst>
          </p:cNvPr>
          <p:cNvSpPr txBox="1"/>
          <p:nvPr/>
        </p:nvSpPr>
        <p:spPr>
          <a:xfrm>
            <a:off x="6381806" y="4561506"/>
            <a:ext cx="7927592" cy="2823850"/>
          </a:xfrm>
          <a:prstGeom prst="rect">
            <a:avLst/>
          </a:prstGeom>
        </p:spPr>
        <p:txBody>
          <a:bodyPr wrap="square" lIns="0" tIns="0" rIns="0" bIns="0" rtlCol="0" anchor="t">
            <a:spAutoFit/>
          </a:bodyPr>
          <a:lstStyle/>
          <a:p>
            <a:pPr algn="l">
              <a:lnSpc>
                <a:spcPct val="150000"/>
              </a:lnSpc>
            </a:pPr>
            <a:r>
              <a:rPr lang="en-US" sz="2400" b="1" dirty="0">
                <a:solidFill>
                  <a:srgbClr val="FFFFFF"/>
                </a:solidFill>
                <a:latin typeface="Nunito Bold"/>
                <a:ea typeface="Nunito Bold"/>
                <a:cs typeface="Nunito Bold"/>
                <a:sym typeface="Nunito Bold"/>
              </a:rPr>
              <a:t>Stepwise approach:</a:t>
            </a:r>
          </a:p>
          <a:p>
            <a:pPr marL="342900" indent="-342900" algn="l">
              <a:lnSpc>
                <a:spcPct val="150000"/>
              </a:lnSpc>
              <a:buFont typeface="Arial" panose="020B0604020202020204" pitchFamily="34" charset="0"/>
              <a:buChar char="•"/>
            </a:pPr>
            <a:r>
              <a:rPr lang="en-US" sz="2000" b="1" dirty="0">
                <a:solidFill>
                  <a:srgbClr val="FFFFFF"/>
                </a:solidFill>
                <a:latin typeface="Nunito Bold"/>
                <a:ea typeface="Nunito Bold"/>
                <a:cs typeface="Nunito Bold"/>
                <a:sym typeface="Nunito Bold"/>
              </a:rPr>
              <a:t>Short-acting beta agonists (SABA) for symptom relief</a:t>
            </a:r>
          </a:p>
          <a:p>
            <a:pPr marL="342900" indent="-342900" algn="l">
              <a:lnSpc>
                <a:spcPct val="150000"/>
              </a:lnSpc>
              <a:buFont typeface="Arial" panose="020B0604020202020204" pitchFamily="34" charset="0"/>
              <a:buChar char="•"/>
            </a:pPr>
            <a:r>
              <a:rPr lang="en-US" sz="2000" b="1" dirty="0">
                <a:solidFill>
                  <a:srgbClr val="FFFFFF"/>
                </a:solidFill>
                <a:latin typeface="Nunito Bold"/>
                <a:ea typeface="Nunito Bold"/>
                <a:cs typeface="Nunito Bold"/>
                <a:sym typeface="Nunito Bold"/>
              </a:rPr>
              <a:t>Introduction of low-dose inhaled corticosteroids (ICS)</a:t>
            </a:r>
          </a:p>
          <a:p>
            <a:pPr marL="342900" indent="-342900" algn="l">
              <a:lnSpc>
                <a:spcPct val="150000"/>
              </a:lnSpc>
              <a:buFont typeface="Arial" panose="020B0604020202020204" pitchFamily="34" charset="0"/>
              <a:buChar char="•"/>
            </a:pPr>
            <a:r>
              <a:rPr lang="en-US" sz="2000" b="1" dirty="0">
                <a:solidFill>
                  <a:srgbClr val="FFFFFF"/>
                </a:solidFill>
                <a:latin typeface="Nunito Bold"/>
                <a:ea typeface="Nunito Bold"/>
                <a:cs typeface="Nunito Bold"/>
                <a:sym typeface="Nunito Bold"/>
              </a:rPr>
              <a:t>Addition of long-acting beta agonists (LABA)</a:t>
            </a:r>
          </a:p>
          <a:p>
            <a:pPr marL="342900" indent="-342900" algn="l">
              <a:lnSpc>
                <a:spcPct val="150000"/>
              </a:lnSpc>
              <a:buFont typeface="Arial" panose="020B0604020202020204" pitchFamily="34" charset="0"/>
              <a:buChar char="•"/>
            </a:pPr>
            <a:r>
              <a:rPr lang="en-US" sz="2000" b="1" dirty="0">
                <a:solidFill>
                  <a:srgbClr val="FFFFFF"/>
                </a:solidFill>
                <a:latin typeface="Nunito Bold"/>
                <a:ea typeface="Nunito Bold"/>
                <a:cs typeface="Nunito Bold"/>
                <a:sym typeface="Nunito Bold"/>
              </a:rPr>
              <a:t>Increased ICS dose or additional therapies</a:t>
            </a:r>
          </a:p>
          <a:p>
            <a:pPr marL="342900" indent="-342900" algn="l">
              <a:lnSpc>
                <a:spcPct val="150000"/>
              </a:lnSpc>
              <a:buFont typeface="Arial" panose="020B0604020202020204" pitchFamily="34" charset="0"/>
              <a:buChar char="•"/>
            </a:pPr>
            <a:r>
              <a:rPr lang="en-US" sz="2000" b="1" dirty="0">
                <a:solidFill>
                  <a:srgbClr val="FFFFFF"/>
                </a:solidFill>
                <a:latin typeface="Nunito Bold"/>
                <a:ea typeface="Nunito Bold"/>
                <a:cs typeface="Nunito Bold"/>
                <a:sym typeface="Nunito Bold"/>
              </a:rPr>
              <a:t>Use of biologics for severe asthma</a:t>
            </a:r>
          </a:p>
        </p:txBody>
      </p:sp>
      <p:sp>
        <p:nvSpPr>
          <p:cNvPr id="17" name="TextBox 17">
            <a:extLst>
              <a:ext uri="{FF2B5EF4-FFF2-40B4-BE49-F238E27FC236}">
                <a16:creationId xmlns:a16="http://schemas.microsoft.com/office/drawing/2014/main" id="{B4E7F5A1-5EB0-D3D7-D240-2B26D717B3D1}"/>
              </a:ext>
            </a:extLst>
          </p:cNvPr>
          <p:cNvSpPr txBox="1"/>
          <p:nvPr/>
        </p:nvSpPr>
        <p:spPr>
          <a:xfrm>
            <a:off x="5486400" y="8163318"/>
            <a:ext cx="12292880" cy="637995"/>
          </a:xfrm>
          <a:prstGeom prst="rect">
            <a:avLst/>
          </a:prstGeom>
        </p:spPr>
        <p:txBody>
          <a:bodyPr wrap="square" lIns="0" tIns="0" rIns="0" bIns="0" rtlCol="0" anchor="t">
            <a:spAutoFit/>
          </a:bodyPr>
          <a:lstStyle/>
          <a:p>
            <a:pPr algn="l">
              <a:lnSpc>
                <a:spcPts val="2545"/>
              </a:lnSpc>
            </a:pPr>
            <a:r>
              <a:rPr lang="en-US" sz="2000" b="1" dirty="0">
                <a:solidFill>
                  <a:srgbClr val="FFFFFF"/>
                </a:solidFill>
                <a:latin typeface="Nunito Bold"/>
                <a:ea typeface="Nunito Bold"/>
                <a:cs typeface="Nunito Bold"/>
                <a:sym typeface="Nunito Bold"/>
              </a:rPr>
              <a:t>This approach ensures treatment is tailored to the patient’s needs and adjusted based on response. Regular review is essential to step up or step-down treatment appropriately (SIGN, 2019).</a:t>
            </a:r>
          </a:p>
        </p:txBody>
      </p:sp>
      <p:sp>
        <p:nvSpPr>
          <p:cNvPr id="19" name="Freeform 19">
            <a:extLst>
              <a:ext uri="{FF2B5EF4-FFF2-40B4-BE49-F238E27FC236}">
                <a16:creationId xmlns:a16="http://schemas.microsoft.com/office/drawing/2014/main" id="{F7A833E6-2573-72A9-2D56-E4C2EC115C9A}"/>
              </a:ext>
            </a:extLst>
          </p:cNvPr>
          <p:cNvSpPr/>
          <p:nvPr/>
        </p:nvSpPr>
        <p:spPr>
          <a:xfrm>
            <a:off x="16739319" y="2492091"/>
            <a:ext cx="1039961" cy="1439393"/>
          </a:xfrm>
          <a:custGeom>
            <a:avLst/>
            <a:gdLst/>
            <a:ahLst/>
            <a:cxnLst/>
            <a:rect l="l" t="t" r="r" b="b"/>
            <a:pathLst>
              <a:path w="1039961" h="1439393">
                <a:moveTo>
                  <a:pt x="0" y="0"/>
                </a:moveTo>
                <a:lnTo>
                  <a:pt x="1039962" y="0"/>
                </a:lnTo>
                <a:lnTo>
                  <a:pt x="1039962" y="1439393"/>
                </a:lnTo>
                <a:lnTo>
                  <a:pt x="0" y="14393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pic>
        <p:nvPicPr>
          <p:cNvPr id="3" name="Picture 2">
            <a:extLst>
              <a:ext uri="{FF2B5EF4-FFF2-40B4-BE49-F238E27FC236}">
                <a16:creationId xmlns:a16="http://schemas.microsoft.com/office/drawing/2014/main" id="{130D3659-8870-9DF7-30DE-CB5DC1EAAD1A}"/>
              </a:ext>
            </a:extLst>
          </p:cNvPr>
          <p:cNvPicPr>
            <a:picLocks noChangeAspect="1"/>
          </p:cNvPicPr>
          <p:nvPr/>
        </p:nvPicPr>
        <p:blipFill>
          <a:blip r:embed="rId4"/>
          <a:stretch>
            <a:fillRect/>
          </a:stretch>
        </p:blipFill>
        <p:spPr>
          <a:xfrm>
            <a:off x="4267200" y="2481262"/>
            <a:ext cx="9753600" cy="5324475"/>
          </a:xfrm>
          <a:prstGeom prst="rect">
            <a:avLst/>
          </a:prstGeom>
        </p:spPr>
      </p:pic>
      <p:pic>
        <p:nvPicPr>
          <p:cNvPr id="4" name="Picture 3">
            <a:extLst>
              <a:ext uri="{FF2B5EF4-FFF2-40B4-BE49-F238E27FC236}">
                <a16:creationId xmlns:a16="http://schemas.microsoft.com/office/drawing/2014/main" id="{36067F5D-D1C4-F67F-7C68-8FDC4BE00BFA}"/>
              </a:ext>
            </a:extLst>
          </p:cNvPr>
          <p:cNvPicPr>
            <a:picLocks noChangeAspect="1"/>
          </p:cNvPicPr>
          <p:nvPr/>
        </p:nvPicPr>
        <p:blipFill>
          <a:blip r:embed="rId5"/>
          <a:stretch>
            <a:fillRect/>
          </a:stretch>
        </p:blipFill>
        <p:spPr>
          <a:xfrm>
            <a:off x="0" y="0"/>
            <a:ext cx="18288000" cy="10287000"/>
          </a:xfrm>
          <a:prstGeom prst="rect">
            <a:avLst/>
          </a:prstGeom>
        </p:spPr>
      </p:pic>
    </p:spTree>
    <p:extLst>
      <p:ext uri="{BB962C8B-B14F-4D97-AF65-F5344CB8AC3E}">
        <p14:creationId xmlns:p14="http://schemas.microsoft.com/office/powerpoint/2010/main" val="3732646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5E5E5"/>
        </a:solidFill>
        <a:effectLst/>
      </p:bgPr>
    </p:bg>
    <p:spTree>
      <p:nvGrpSpPr>
        <p:cNvPr id="1" name=""/>
        <p:cNvGrpSpPr/>
        <p:nvPr/>
      </p:nvGrpSpPr>
      <p:grpSpPr>
        <a:xfrm>
          <a:off x="0" y="0"/>
          <a:ext cx="0" cy="0"/>
          <a:chOff x="0" y="0"/>
          <a:chExt cx="0" cy="0"/>
        </a:xfrm>
      </p:grpSpPr>
      <p:sp>
        <p:nvSpPr>
          <p:cNvPr id="2" name="Freeform 2"/>
          <p:cNvSpPr/>
          <p:nvPr/>
        </p:nvSpPr>
        <p:spPr>
          <a:xfrm rot="1593656">
            <a:off x="1263989" y="3549256"/>
            <a:ext cx="2829343" cy="3318877"/>
          </a:xfrm>
          <a:custGeom>
            <a:avLst/>
            <a:gdLst/>
            <a:ahLst/>
            <a:cxnLst/>
            <a:rect l="l" t="t" r="r" b="b"/>
            <a:pathLst>
              <a:path w="2829343" h="3318877">
                <a:moveTo>
                  <a:pt x="0" y="0"/>
                </a:moveTo>
                <a:lnTo>
                  <a:pt x="2829342" y="0"/>
                </a:lnTo>
                <a:lnTo>
                  <a:pt x="2829342" y="3318877"/>
                </a:lnTo>
                <a:lnTo>
                  <a:pt x="0" y="33188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1593656">
            <a:off x="6737362" y="4123492"/>
            <a:ext cx="2829343" cy="3318877"/>
          </a:xfrm>
          <a:custGeom>
            <a:avLst/>
            <a:gdLst/>
            <a:ahLst/>
            <a:cxnLst/>
            <a:rect l="l" t="t" r="r" b="b"/>
            <a:pathLst>
              <a:path w="2829343" h="3318877">
                <a:moveTo>
                  <a:pt x="0" y="0"/>
                </a:moveTo>
                <a:lnTo>
                  <a:pt x="2829343" y="0"/>
                </a:lnTo>
                <a:lnTo>
                  <a:pt x="2829343" y="3318877"/>
                </a:lnTo>
                <a:lnTo>
                  <a:pt x="0" y="33188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rot="1593656">
            <a:off x="12210736" y="3549256"/>
            <a:ext cx="2829343" cy="3318877"/>
          </a:xfrm>
          <a:custGeom>
            <a:avLst/>
            <a:gdLst/>
            <a:ahLst/>
            <a:cxnLst/>
            <a:rect l="l" t="t" r="r" b="b"/>
            <a:pathLst>
              <a:path w="2829343" h="3318877">
                <a:moveTo>
                  <a:pt x="0" y="0"/>
                </a:moveTo>
                <a:lnTo>
                  <a:pt x="2829342" y="0"/>
                </a:lnTo>
                <a:lnTo>
                  <a:pt x="2829342" y="3318877"/>
                </a:lnTo>
                <a:lnTo>
                  <a:pt x="0" y="33188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p:cNvSpPr/>
          <p:nvPr/>
        </p:nvSpPr>
        <p:spPr>
          <a:xfrm rot="9450317">
            <a:off x="-1010488" y="-966799"/>
            <a:ext cx="4597055" cy="2988086"/>
          </a:xfrm>
          <a:custGeom>
            <a:avLst/>
            <a:gdLst/>
            <a:ahLst/>
            <a:cxnLst/>
            <a:rect l="l" t="t" r="r" b="b"/>
            <a:pathLst>
              <a:path w="4597055" h="2988086">
                <a:moveTo>
                  <a:pt x="0" y="0"/>
                </a:moveTo>
                <a:lnTo>
                  <a:pt x="4597055" y="0"/>
                </a:lnTo>
                <a:lnTo>
                  <a:pt x="4597055" y="2988086"/>
                </a:lnTo>
                <a:lnTo>
                  <a:pt x="0" y="298808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Freeform 6"/>
          <p:cNvSpPr/>
          <p:nvPr/>
        </p:nvSpPr>
        <p:spPr>
          <a:xfrm>
            <a:off x="15971896" y="203520"/>
            <a:ext cx="3991806" cy="4001810"/>
          </a:xfrm>
          <a:custGeom>
            <a:avLst/>
            <a:gdLst/>
            <a:ahLst/>
            <a:cxnLst/>
            <a:rect l="l" t="t" r="r" b="b"/>
            <a:pathLst>
              <a:path w="3991806" h="4001810">
                <a:moveTo>
                  <a:pt x="0" y="0"/>
                </a:moveTo>
                <a:lnTo>
                  <a:pt x="3991806" y="0"/>
                </a:lnTo>
                <a:lnTo>
                  <a:pt x="3991806" y="4001810"/>
                </a:lnTo>
                <a:lnTo>
                  <a:pt x="0" y="400181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7" name="Freeform 7"/>
          <p:cNvSpPr/>
          <p:nvPr/>
        </p:nvSpPr>
        <p:spPr>
          <a:xfrm>
            <a:off x="15287158" y="7046955"/>
            <a:ext cx="4384074" cy="4676345"/>
          </a:xfrm>
          <a:custGeom>
            <a:avLst/>
            <a:gdLst/>
            <a:ahLst/>
            <a:cxnLst/>
            <a:rect l="l" t="t" r="r" b="b"/>
            <a:pathLst>
              <a:path w="4384074" h="4676345">
                <a:moveTo>
                  <a:pt x="0" y="0"/>
                </a:moveTo>
                <a:lnTo>
                  <a:pt x="4384074" y="0"/>
                </a:lnTo>
                <a:lnTo>
                  <a:pt x="4384074" y="4676345"/>
                </a:lnTo>
                <a:lnTo>
                  <a:pt x="0" y="467634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8" name="Freeform 8"/>
          <p:cNvSpPr/>
          <p:nvPr/>
        </p:nvSpPr>
        <p:spPr>
          <a:xfrm rot="9255442">
            <a:off x="-4455775" y="6673316"/>
            <a:ext cx="6583680" cy="6172200"/>
          </a:xfrm>
          <a:custGeom>
            <a:avLst/>
            <a:gdLst/>
            <a:ahLst/>
            <a:cxnLst/>
            <a:rect l="l" t="t" r="r" b="b"/>
            <a:pathLst>
              <a:path w="6583680" h="6172200">
                <a:moveTo>
                  <a:pt x="0" y="0"/>
                </a:moveTo>
                <a:lnTo>
                  <a:pt x="6583680" y="0"/>
                </a:lnTo>
                <a:lnTo>
                  <a:pt x="6583680" y="6172200"/>
                </a:lnTo>
                <a:lnTo>
                  <a:pt x="0" y="61722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12" name="TextBox 12"/>
          <p:cNvSpPr txBox="1"/>
          <p:nvPr/>
        </p:nvSpPr>
        <p:spPr>
          <a:xfrm>
            <a:off x="2014771" y="1148364"/>
            <a:ext cx="14258458" cy="1023357"/>
          </a:xfrm>
          <a:prstGeom prst="rect">
            <a:avLst/>
          </a:prstGeom>
        </p:spPr>
        <p:txBody>
          <a:bodyPr lIns="0" tIns="0" rIns="0" bIns="0" rtlCol="0" anchor="t">
            <a:spAutoFit/>
          </a:bodyPr>
          <a:lstStyle/>
          <a:p>
            <a:pPr algn="ctr">
              <a:lnSpc>
                <a:spcPts val="8573"/>
              </a:lnSpc>
            </a:pPr>
            <a:r>
              <a:rPr lang="en-US" sz="4800" dirty="0">
                <a:solidFill>
                  <a:srgbClr val="09295B"/>
                </a:solidFill>
                <a:latin typeface="Chewy"/>
                <a:ea typeface="Chewy"/>
                <a:cs typeface="Chewy"/>
                <a:sym typeface="Chewy"/>
              </a:rPr>
              <a:t>Comorbidities</a:t>
            </a:r>
          </a:p>
        </p:txBody>
      </p:sp>
      <p:sp>
        <p:nvSpPr>
          <p:cNvPr id="13" name="TextBox 13"/>
          <p:cNvSpPr txBox="1"/>
          <p:nvPr/>
        </p:nvSpPr>
        <p:spPr>
          <a:xfrm>
            <a:off x="1288039" y="7890275"/>
            <a:ext cx="4583936" cy="464847"/>
          </a:xfrm>
          <a:prstGeom prst="rect">
            <a:avLst/>
          </a:prstGeom>
        </p:spPr>
        <p:txBody>
          <a:bodyPr lIns="0" tIns="0" rIns="0" bIns="0" rtlCol="0" anchor="t">
            <a:spAutoFit/>
          </a:bodyPr>
          <a:lstStyle/>
          <a:p>
            <a:pPr algn="ctr">
              <a:lnSpc>
                <a:spcPts val="3540"/>
              </a:lnSpc>
              <a:spcBef>
                <a:spcPct val="0"/>
              </a:spcBef>
            </a:pPr>
            <a:r>
              <a:rPr lang="en-US" sz="3000" dirty="0">
                <a:solidFill>
                  <a:srgbClr val="09295B"/>
                </a:solidFill>
                <a:latin typeface="Handy Casual"/>
                <a:ea typeface="Handy Casual"/>
                <a:cs typeface="Handy Casual"/>
                <a:sym typeface="Handy Casual"/>
              </a:rPr>
              <a:t>Allergic rhinitis</a:t>
            </a:r>
          </a:p>
        </p:txBody>
      </p:sp>
      <p:sp>
        <p:nvSpPr>
          <p:cNvPr id="14" name="TextBox 14"/>
          <p:cNvSpPr txBox="1"/>
          <p:nvPr/>
        </p:nvSpPr>
        <p:spPr>
          <a:xfrm>
            <a:off x="6852032" y="7890275"/>
            <a:ext cx="4583936" cy="448841"/>
          </a:xfrm>
          <a:prstGeom prst="rect">
            <a:avLst/>
          </a:prstGeom>
        </p:spPr>
        <p:txBody>
          <a:bodyPr lIns="0" tIns="0" rIns="0" bIns="0" rtlCol="0" anchor="t">
            <a:spAutoFit/>
          </a:bodyPr>
          <a:lstStyle/>
          <a:p>
            <a:pPr algn="ctr">
              <a:lnSpc>
                <a:spcPts val="3540"/>
              </a:lnSpc>
              <a:spcBef>
                <a:spcPct val="0"/>
              </a:spcBef>
            </a:pPr>
            <a:r>
              <a:rPr lang="en-US" sz="3000" dirty="0">
                <a:solidFill>
                  <a:srgbClr val="09295B"/>
                </a:solidFill>
                <a:latin typeface="Handy Casual"/>
                <a:ea typeface="Handy Casual"/>
                <a:cs typeface="Handy Casual"/>
                <a:sym typeface="Handy Casual"/>
              </a:rPr>
              <a:t>Obesity</a:t>
            </a:r>
          </a:p>
        </p:txBody>
      </p:sp>
      <p:sp>
        <p:nvSpPr>
          <p:cNvPr id="15" name="TextBox 15"/>
          <p:cNvSpPr txBox="1"/>
          <p:nvPr/>
        </p:nvSpPr>
        <p:spPr>
          <a:xfrm>
            <a:off x="2655210" y="2549853"/>
            <a:ext cx="12977580" cy="464847"/>
          </a:xfrm>
          <a:prstGeom prst="rect">
            <a:avLst/>
          </a:prstGeom>
        </p:spPr>
        <p:txBody>
          <a:bodyPr lIns="0" tIns="0" rIns="0" bIns="0" rtlCol="0" anchor="t">
            <a:spAutoFit/>
          </a:bodyPr>
          <a:lstStyle/>
          <a:p>
            <a:pPr algn="ctr">
              <a:lnSpc>
                <a:spcPts val="3540"/>
              </a:lnSpc>
              <a:spcBef>
                <a:spcPct val="0"/>
              </a:spcBef>
            </a:pPr>
            <a:r>
              <a:rPr lang="en-US" sz="3000" dirty="0">
                <a:solidFill>
                  <a:srgbClr val="09295B"/>
                </a:solidFill>
                <a:latin typeface="Handy Casual"/>
                <a:ea typeface="Handy Casual"/>
                <a:cs typeface="Handy Casual"/>
                <a:sym typeface="Handy Casual"/>
              </a:rPr>
              <a:t>Asthma is often associated with other chronic conditions that can worsen outcomes.</a:t>
            </a:r>
          </a:p>
        </p:txBody>
      </p:sp>
      <p:sp>
        <p:nvSpPr>
          <p:cNvPr id="16" name="TextBox 16"/>
          <p:cNvSpPr txBox="1"/>
          <p:nvPr/>
        </p:nvSpPr>
        <p:spPr>
          <a:xfrm>
            <a:off x="11944806" y="7890275"/>
            <a:ext cx="4583936" cy="448841"/>
          </a:xfrm>
          <a:prstGeom prst="rect">
            <a:avLst/>
          </a:prstGeom>
        </p:spPr>
        <p:txBody>
          <a:bodyPr lIns="0" tIns="0" rIns="0" bIns="0" rtlCol="0" anchor="t">
            <a:spAutoFit/>
          </a:bodyPr>
          <a:lstStyle/>
          <a:p>
            <a:pPr algn="ctr">
              <a:lnSpc>
                <a:spcPts val="3540"/>
              </a:lnSpc>
              <a:spcBef>
                <a:spcPct val="0"/>
              </a:spcBef>
            </a:pPr>
            <a:r>
              <a:rPr lang="en-US" sz="3000" dirty="0">
                <a:solidFill>
                  <a:srgbClr val="09295B"/>
                </a:solidFill>
                <a:latin typeface="Handy Casual"/>
                <a:ea typeface="Handy Casual"/>
                <a:cs typeface="Handy Casual"/>
                <a:sym typeface="Handy Casual"/>
              </a:rPr>
              <a:t>Gastroesophageal reflux disease</a:t>
            </a:r>
          </a:p>
        </p:txBody>
      </p:sp>
      <p:pic>
        <p:nvPicPr>
          <p:cNvPr id="17" name="Picture 16">
            <a:extLst>
              <a:ext uri="{FF2B5EF4-FFF2-40B4-BE49-F238E27FC236}">
                <a16:creationId xmlns:a16="http://schemas.microsoft.com/office/drawing/2014/main" id="{7A31C82C-5C28-BE27-2FF4-919D9C707005}"/>
              </a:ext>
            </a:extLst>
          </p:cNvPr>
          <p:cNvPicPr>
            <a:picLocks noChangeAspect="1"/>
          </p:cNvPicPr>
          <p:nvPr/>
        </p:nvPicPr>
        <p:blipFill>
          <a:blip r:embed="rId12"/>
          <a:stretch>
            <a:fillRect/>
          </a:stretch>
        </p:blipFill>
        <p:spPr>
          <a:xfrm>
            <a:off x="1896009" y="3956335"/>
            <a:ext cx="2959588" cy="3315966"/>
          </a:xfrm>
          <a:prstGeom prst="ellipse">
            <a:avLst/>
          </a:prstGeom>
        </p:spPr>
      </p:pic>
      <p:pic>
        <p:nvPicPr>
          <p:cNvPr id="18" name="Picture 17">
            <a:extLst>
              <a:ext uri="{FF2B5EF4-FFF2-40B4-BE49-F238E27FC236}">
                <a16:creationId xmlns:a16="http://schemas.microsoft.com/office/drawing/2014/main" id="{2847F3AC-1C30-5CCE-7BFB-8463B04F1ECD}"/>
              </a:ext>
            </a:extLst>
          </p:cNvPr>
          <p:cNvPicPr>
            <a:picLocks noChangeAspect="1"/>
          </p:cNvPicPr>
          <p:nvPr/>
        </p:nvPicPr>
        <p:blipFill>
          <a:blip r:embed="rId13"/>
          <a:stretch>
            <a:fillRect/>
          </a:stretch>
        </p:blipFill>
        <p:spPr>
          <a:xfrm>
            <a:off x="7314269" y="4536888"/>
            <a:ext cx="3091988" cy="2972717"/>
          </a:xfrm>
          <a:prstGeom prst="ellipse">
            <a:avLst/>
          </a:prstGeom>
        </p:spPr>
      </p:pic>
      <p:pic>
        <p:nvPicPr>
          <p:cNvPr id="19" name="Picture 18">
            <a:extLst>
              <a:ext uri="{FF2B5EF4-FFF2-40B4-BE49-F238E27FC236}">
                <a16:creationId xmlns:a16="http://schemas.microsoft.com/office/drawing/2014/main" id="{D47928AC-D93B-A0C4-4827-1FDB06D1A3F1}"/>
              </a:ext>
            </a:extLst>
          </p:cNvPr>
          <p:cNvPicPr>
            <a:picLocks noChangeAspect="1"/>
          </p:cNvPicPr>
          <p:nvPr/>
        </p:nvPicPr>
        <p:blipFill>
          <a:blip r:embed="rId14"/>
          <a:stretch>
            <a:fillRect/>
          </a:stretch>
        </p:blipFill>
        <p:spPr>
          <a:xfrm>
            <a:off x="12833063" y="4022769"/>
            <a:ext cx="3091988" cy="3397321"/>
          </a:xfrm>
          <a:prstGeom prst="ellipse">
            <a:avLst/>
          </a:prstGeom>
        </p:spPr>
      </p:pic>
      <p:sp>
        <p:nvSpPr>
          <p:cNvPr id="20" name="TextBox 15">
            <a:extLst>
              <a:ext uri="{FF2B5EF4-FFF2-40B4-BE49-F238E27FC236}">
                <a16:creationId xmlns:a16="http://schemas.microsoft.com/office/drawing/2014/main" id="{B3A9E58D-D7F6-91A1-9F5B-F6065B861FB5}"/>
              </a:ext>
            </a:extLst>
          </p:cNvPr>
          <p:cNvSpPr txBox="1"/>
          <p:nvPr/>
        </p:nvSpPr>
        <p:spPr>
          <a:xfrm>
            <a:off x="2639168" y="9031793"/>
            <a:ext cx="12977580" cy="857286"/>
          </a:xfrm>
          <a:prstGeom prst="rect">
            <a:avLst/>
          </a:prstGeom>
        </p:spPr>
        <p:txBody>
          <a:bodyPr lIns="0" tIns="0" rIns="0" bIns="0" rtlCol="0" anchor="t">
            <a:spAutoFit/>
          </a:bodyPr>
          <a:lstStyle/>
          <a:p>
            <a:pPr algn="ctr">
              <a:lnSpc>
                <a:spcPts val="3540"/>
              </a:lnSpc>
              <a:spcBef>
                <a:spcPct val="0"/>
              </a:spcBef>
            </a:pPr>
            <a:r>
              <a:rPr lang="en-US" sz="2800" dirty="0">
                <a:solidFill>
                  <a:srgbClr val="09295B"/>
                </a:solidFill>
                <a:latin typeface="Handy Casual"/>
                <a:ea typeface="Handy Casual"/>
                <a:cs typeface="Handy Casual"/>
                <a:sym typeface="Handy Casual"/>
              </a:rPr>
              <a:t>These conditions can complicate asthma management and reduce treatment effectiveness. Addressing comorbidities is essential for achieving optimal asthma control (Boulet, 2018).</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E1E505-3231-CC43-20C4-65E0E1A799FD}"/>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51C628B3-50DE-D5E5-7FF6-E2127798A069}"/>
              </a:ext>
            </a:extLst>
          </p:cNvPr>
          <p:cNvSpPr/>
          <p:nvPr/>
        </p:nvSpPr>
        <p:spPr>
          <a:xfrm rot="9450317">
            <a:off x="-1010488" y="-966799"/>
            <a:ext cx="4597055" cy="2988086"/>
          </a:xfrm>
          <a:custGeom>
            <a:avLst/>
            <a:gdLst/>
            <a:ahLst/>
            <a:cxnLst/>
            <a:rect l="l" t="t" r="r" b="b"/>
            <a:pathLst>
              <a:path w="4597055" h="2988086">
                <a:moveTo>
                  <a:pt x="0" y="0"/>
                </a:moveTo>
                <a:lnTo>
                  <a:pt x="4597055" y="0"/>
                </a:lnTo>
                <a:lnTo>
                  <a:pt x="4597055" y="2988086"/>
                </a:lnTo>
                <a:lnTo>
                  <a:pt x="0" y="298808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E054F790-0484-FB0F-0C26-004BE9540686}"/>
              </a:ext>
            </a:extLst>
          </p:cNvPr>
          <p:cNvSpPr/>
          <p:nvPr/>
        </p:nvSpPr>
        <p:spPr>
          <a:xfrm>
            <a:off x="15971896" y="203520"/>
            <a:ext cx="3991806" cy="4001810"/>
          </a:xfrm>
          <a:custGeom>
            <a:avLst/>
            <a:gdLst/>
            <a:ahLst/>
            <a:cxnLst/>
            <a:rect l="l" t="t" r="r" b="b"/>
            <a:pathLst>
              <a:path w="3991806" h="4001810">
                <a:moveTo>
                  <a:pt x="0" y="0"/>
                </a:moveTo>
                <a:lnTo>
                  <a:pt x="3991806" y="0"/>
                </a:lnTo>
                <a:lnTo>
                  <a:pt x="3991806" y="4001810"/>
                </a:lnTo>
                <a:lnTo>
                  <a:pt x="0" y="400181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id="{448883B6-8731-B1DD-D8DF-06008CCD0A0F}"/>
              </a:ext>
            </a:extLst>
          </p:cNvPr>
          <p:cNvSpPr/>
          <p:nvPr/>
        </p:nvSpPr>
        <p:spPr>
          <a:xfrm>
            <a:off x="15287158" y="7046955"/>
            <a:ext cx="4384074" cy="4676345"/>
          </a:xfrm>
          <a:custGeom>
            <a:avLst/>
            <a:gdLst/>
            <a:ahLst/>
            <a:cxnLst/>
            <a:rect l="l" t="t" r="r" b="b"/>
            <a:pathLst>
              <a:path w="4384074" h="4676345">
                <a:moveTo>
                  <a:pt x="0" y="0"/>
                </a:moveTo>
                <a:lnTo>
                  <a:pt x="4384074" y="0"/>
                </a:lnTo>
                <a:lnTo>
                  <a:pt x="4384074" y="4676345"/>
                </a:lnTo>
                <a:lnTo>
                  <a:pt x="0" y="467634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8" name="Freeform 8">
            <a:extLst>
              <a:ext uri="{FF2B5EF4-FFF2-40B4-BE49-F238E27FC236}">
                <a16:creationId xmlns:a16="http://schemas.microsoft.com/office/drawing/2014/main" id="{8ABE0EE5-037E-0E11-C8F4-EF9F1B55343C}"/>
              </a:ext>
            </a:extLst>
          </p:cNvPr>
          <p:cNvSpPr/>
          <p:nvPr/>
        </p:nvSpPr>
        <p:spPr>
          <a:xfrm rot="9255442">
            <a:off x="-4455775" y="6673316"/>
            <a:ext cx="6583680" cy="6172200"/>
          </a:xfrm>
          <a:custGeom>
            <a:avLst/>
            <a:gdLst/>
            <a:ahLst/>
            <a:cxnLst/>
            <a:rect l="l" t="t" r="r" b="b"/>
            <a:pathLst>
              <a:path w="6583680" h="6172200">
                <a:moveTo>
                  <a:pt x="0" y="0"/>
                </a:moveTo>
                <a:lnTo>
                  <a:pt x="6583680" y="0"/>
                </a:lnTo>
                <a:lnTo>
                  <a:pt x="6583680" y="6172200"/>
                </a:lnTo>
                <a:lnTo>
                  <a:pt x="0" y="61722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2" name="TextBox 12">
            <a:extLst>
              <a:ext uri="{FF2B5EF4-FFF2-40B4-BE49-F238E27FC236}">
                <a16:creationId xmlns:a16="http://schemas.microsoft.com/office/drawing/2014/main" id="{DA97D19E-8C53-48A6-00BC-3D27A52CDF9C}"/>
              </a:ext>
            </a:extLst>
          </p:cNvPr>
          <p:cNvSpPr txBox="1"/>
          <p:nvPr/>
        </p:nvSpPr>
        <p:spPr>
          <a:xfrm>
            <a:off x="2014771" y="1148364"/>
            <a:ext cx="14258458" cy="1023357"/>
          </a:xfrm>
          <a:prstGeom prst="rect">
            <a:avLst/>
          </a:prstGeom>
        </p:spPr>
        <p:txBody>
          <a:bodyPr lIns="0" tIns="0" rIns="0" bIns="0" rtlCol="0" anchor="t">
            <a:spAutoFit/>
          </a:bodyPr>
          <a:lstStyle/>
          <a:p>
            <a:pPr algn="ctr">
              <a:lnSpc>
                <a:spcPts val="8573"/>
              </a:lnSpc>
            </a:pPr>
            <a:r>
              <a:rPr lang="en-US" sz="4800" dirty="0">
                <a:solidFill>
                  <a:srgbClr val="09295B"/>
                </a:solidFill>
                <a:latin typeface="Chewy"/>
                <a:ea typeface="Chewy"/>
                <a:cs typeface="Chewy"/>
                <a:sym typeface="Chewy"/>
              </a:rPr>
              <a:t>Prevention</a:t>
            </a:r>
          </a:p>
        </p:txBody>
      </p:sp>
      <p:sp>
        <p:nvSpPr>
          <p:cNvPr id="15" name="TextBox 15">
            <a:extLst>
              <a:ext uri="{FF2B5EF4-FFF2-40B4-BE49-F238E27FC236}">
                <a16:creationId xmlns:a16="http://schemas.microsoft.com/office/drawing/2014/main" id="{9D09036E-CE56-572B-4426-38B5B6F402CC}"/>
              </a:ext>
            </a:extLst>
          </p:cNvPr>
          <p:cNvSpPr txBox="1"/>
          <p:nvPr/>
        </p:nvSpPr>
        <p:spPr>
          <a:xfrm>
            <a:off x="2655210" y="2549853"/>
            <a:ext cx="12977580" cy="464847"/>
          </a:xfrm>
          <a:prstGeom prst="rect">
            <a:avLst/>
          </a:prstGeom>
        </p:spPr>
        <p:txBody>
          <a:bodyPr lIns="0" tIns="0" rIns="0" bIns="0" rtlCol="0" anchor="t">
            <a:spAutoFit/>
          </a:bodyPr>
          <a:lstStyle/>
          <a:p>
            <a:pPr algn="ctr">
              <a:lnSpc>
                <a:spcPts val="3540"/>
              </a:lnSpc>
              <a:spcBef>
                <a:spcPct val="0"/>
              </a:spcBef>
            </a:pPr>
            <a:r>
              <a:rPr lang="en-US" sz="3000" dirty="0">
                <a:solidFill>
                  <a:srgbClr val="09295B"/>
                </a:solidFill>
                <a:latin typeface="Handy Casual"/>
                <a:ea typeface="Handy Casual"/>
                <a:cs typeface="Handy Casual"/>
                <a:sym typeface="Handy Casual"/>
              </a:rPr>
              <a:t>Asthma prevention focuses on reducing exposure to risk factors and improving early management.</a:t>
            </a:r>
          </a:p>
        </p:txBody>
      </p:sp>
      <p:sp>
        <p:nvSpPr>
          <p:cNvPr id="16" name="TextBox 16">
            <a:extLst>
              <a:ext uri="{FF2B5EF4-FFF2-40B4-BE49-F238E27FC236}">
                <a16:creationId xmlns:a16="http://schemas.microsoft.com/office/drawing/2014/main" id="{1EA83707-106E-226C-93E7-B9799190D13F}"/>
              </a:ext>
            </a:extLst>
          </p:cNvPr>
          <p:cNvSpPr txBox="1"/>
          <p:nvPr/>
        </p:nvSpPr>
        <p:spPr>
          <a:xfrm>
            <a:off x="3165651" y="7012866"/>
            <a:ext cx="12977580" cy="857286"/>
          </a:xfrm>
          <a:prstGeom prst="rect">
            <a:avLst/>
          </a:prstGeom>
        </p:spPr>
        <p:txBody>
          <a:bodyPr wrap="square" lIns="0" tIns="0" rIns="0" bIns="0" rtlCol="0" anchor="t">
            <a:spAutoFit/>
          </a:bodyPr>
          <a:lstStyle/>
          <a:p>
            <a:pPr>
              <a:lnSpc>
                <a:spcPts val="3540"/>
              </a:lnSpc>
              <a:spcBef>
                <a:spcPct val="0"/>
              </a:spcBef>
            </a:pPr>
            <a:r>
              <a:rPr lang="en-US" sz="2800" dirty="0">
                <a:solidFill>
                  <a:srgbClr val="09295B"/>
                </a:solidFill>
                <a:latin typeface="Handy Casual"/>
                <a:ea typeface="Handy Casual"/>
                <a:cs typeface="Handy Casual"/>
                <a:sym typeface="Handy Casual"/>
              </a:rPr>
              <a:t>Preventive measures significantly reduce exacerbations and healthcare </a:t>
            </a:r>
            <a:r>
              <a:rPr lang="en-US" sz="2800" dirty="0" err="1">
                <a:solidFill>
                  <a:srgbClr val="09295B"/>
                </a:solidFill>
                <a:latin typeface="Handy Casual"/>
                <a:ea typeface="Handy Casual"/>
                <a:cs typeface="Handy Casual"/>
                <a:sym typeface="Handy Casual"/>
              </a:rPr>
              <a:t>utilisation</a:t>
            </a:r>
            <a:r>
              <a:rPr lang="en-US" sz="2800" dirty="0">
                <a:solidFill>
                  <a:srgbClr val="09295B"/>
                </a:solidFill>
                <a:latin typeface="Handy Casual"/>
                <a:ea typeface="Handy Casual"/>
                <a:cs typeface="Handy Casual"/>
                <a:sym typeface="Handy Casual"/>
              </a:rPr>
              <a:t> (WHO, 2023). Public health interventions play a crucial role in reducing the overall burden of asthma.</a:t>
            </a:r>
          </a:p>
        </p:txBody>
      </p:sp>
      <p:sp>
        <p:nvSpPr>
          <p:cNvPr id="20" name="TextBox 15">
            <a:extLst>
              <a:ext uri="{FF2B5EF4-FFF2-40B4-BE49-F238E27FC236}">
                <a16:creationId xmlns:a16="http://schemas.microsoft.com/office/drawing/2014/main" id="{59D5A9B0-9FB7-90C1-7603-7247F7BFA496}"/>
              </a:ext>
            </a:extLst>
          </p:cNvPr>
          <p:cNvSpPr txBox="1"/>
          <p:nvPr/>
        </p:nvSpPr>
        <p:spPr>
          <a:xfrm>
            <a:off x="3295649" y="3626946"/>
            <a:ext cx="12977580" cy="2203808"/>
          </a:xfrm>
          <a:prstGeom prst="rect">
            <a:avLst/>
          </a:prstGeom>
        </p:spPr>
        <p:txBody>
          <a:bodyPr lIns="0" tIns="0" rIns="0" bIns="0" rtlCol="0" anchor="t">
            <a:spAutoFit/>
          </a:bodyPr>
          <a:lstStyle/>
          <a:p>
            <a:pPr>
              <a:lnSpc>
                <a:spcPts val="3540"/>
              </a:lnSpc>
              <a:spcBef>
                <a:spcPct val="0"/>
              </a:spcBef>
            </a:pPr>
            <a:r>
              <a:rPr lang="en-US" sz="2800" dirty="0">
                <a:solidFill>
                  <a:srgbClr val="09295B"/>
                </a:solidFill>
                <a:latin typeface="Handy Casual"/>
                <a:ea typeface="Handy Casual"/>
                <a:cs typeface="Handy Casual"/>
                <a:sym typeface="Handy Casual"/>
              </a:rPr>
              <a:t>Preventive strategies:</a:t>
            </a:r>
          </a:p>
          <a:p>
            <a:pPr marL="457200" indent="-457200">
              <a:lnSpc>
                <a:spcPts val="3540"/>
              </a:lnSpc>
              <a:spcBef>
                <a:spcPct val="0"/>
              </a:spcBef>
              <a:buFont typeface="Arial" panose="020B0604020202020204" pitchFamily="34" charset="0"/>
              <a:buChar char="•"/>
            </a:pPr>
            <a:r>
              <a:rPr lang="en-US" sz="2400" dirty="0">
                <a:solidFill>
                  <a:srgbClr val="09295B"/>
                </a:solidFill>
                <a:latin typeface="Handy Casual"/>
                <a:ea typeface="Handy Casual"/>
                <a:cs typeface="Handy Casual"/>
                <a:sym typeface="Handy Casual"/>
              </a:rPr>
              <a:t>Avoidance of triggers such as smoke and allergens</a:t>
            </a:r>
          </a:p>
          <a:p>
            <a:pPr marL="457200" indent="-457200">
              <a:lnSpc>
                <a:spcPts val="3540"/>
              </a:lnSpc>
              <a:spcBef>
                <a:spcPct val="0"/>
              </a:spcBef>
              <a:buFont typeface="Arial" panose="020B0604020202020204" pitchFamily="34" charset="0"/>
              <a:buChar char="•"/>
            </a:pPr>
            <a:r>
              <a:rPr lang="en-US" sz="2400" dirty="0">
                <a:solidFill>
                  <a:srgbClr val="09295B"/>
                </a:solidFill>
                <a:latin typeface="Handy Casual"/>
                <a:ea typeface="Handy Casual"/>
                <a:cs typeface="Handy Casual"/>
                <a:sym typeface="Handy Casual"/>
              </a:rPr>
              <a:t>Improving indoor and outdoor air quality</a:t>
            </a:r>
          </a:p>
          <a:p>
            <a:pPr marL="457200" indent="-457200">
              <a:lnSpc>
                <a:spcPts val="3540"/>
              </a:lnSpc>
              <a:spcBef>
                <a:spcPct val="0"/>
              </a:spcBef>
              <a:buFont typeface="Arial" panose="020B0604020202020204" pitchFamily="34" charset="0"/>
              <a:buChar char="•"/>
            </a:pPr>
            <a:r>
              <a:rPr lang="en-US" sz="2400" dirty="0">
                <a:solidFill>
                  <a:srgbClr val="09295B"/>
                </a:solidFill>
                <a:latin typeface="Handy Casual"/>
                <a:ea typeface="Handy Casual"/>
                <a:cs typeface="Handy Casual"/>
                <a:sym typeface="Handy Casual"/>
              </a:rPr>
              <a:t>Vaccination against respiratory infections (e.g., influenza)</a:t>
            </a:r>
          </a:p>
          <a:p>
            <a:pPr marL="457200" indent="-457200">
              <a:lnSpc>
                <a:spcPts val="3540"/>
              </a:lnSpc>
              <a:spcBef>
                <a:spcPct val="0"/>
              </a:spcBef>
              <a:buFont typeface="Arial" panose="020B0604020202020204" pitchFamily="34" charset="0"/>
              <a:buChar char="•"/>
            </a:pPr>
            <a:r>
              <a:rPr lang="en-US" sz="2400" dirty="0">
                <a:solidFill>
                  <a:srgbClr val="09295B"/>
                </a:solidFill>
                <a:latin typeface="Handy Casual"/>
                <a:ea typeface="Handy Casual"/>
                <a:cs typeface="Handy Casual"/>
                <a:sym typeface="Handy Casual"/>
              </a:rPr>
              <a:t>Early diagnosis and patient education</a:t>
            </a:r>
          </a:p>
        </p:txBody>
      </p:sp>
      <p:pic>
        <p:nvPicPr>
          <p:cNvPr id="9" name="Picture 8">
            <a:extLst>
              <a:ext uri="{FF2B5EF4-FFF2-40B4-BE49-F238E27FC236}">
                <a16:creationId xmlns:a16="http://schemas.microsoft.com/office/drawing/2014/main" id="{903B78FF-DF04-D266-69B4-04051E075AA6}"/>
              </a:ext>
            </a:extLst>
          </p:cNvPr>
          <p:cNvPicPr>
            <a:picLocks noChangeAspect="1"/>
          </p:cNvPicPr>
          <p:nvPr/>
        </p:nvPicPr>
        <p:blipFill>
          <a:blip r:embed="rId10"/>
          <a:stretch>
            <a:fillRect/>
          </a:stretch>
        </p:blipFill>
        <p:spPr>
          <a:xfrm>
            <a:off x="13868400" y="3819236"/>
            <a:ext cx="3124200" cy="2389094"/>
          </a:xfrm>
          <a:prstGeom prst="rect">
            <a:avLst/>
          </a:prstGeom>
        </p:spPr>
      </p:pic>
      <p:sp>
        <p:nvSpPr>
          <p:cNvPr id="10" name="Freeform 17">
            <a:extLst>
              <a:ext uri="{FF2B5EF4-FFF2-40B4-BE49-F238E27FC236}">
                <a16:creationId xmlns:a16="http://schemas.microsoft.com/office/drawing/2014/main" id="{7FD6433E-0060-47CC-A34B-80A0D86945C4}"/>
              </a:ext>
            </a:extLst>
          </p:cNvPr>
          <p:cNvSpPr/>
          <p:nvPr/>
        </p:nvSpPr>
        <p:spPr>
          <a:xfrm>
            <a:off x="10897298" y="3792288"/>
            <a:ext cx="2373433" cy="2285940"/>
          </a:xfrm>
          <a:custGeom>
            <a:avLst/>
            <a:gdLst/>
            <a:ahLst/>
            <a:cxnLst/>
            <a:rect l="l" t="t" r="r" b="b"/>
            <a:pathLst>
              <a:path w="1254206" h="1303995">
                <a:moveTo>
                  <a:pt x="0" y="0"/>
                </a:moveTo>
                <a:lnTo>
                  <a:pt x="1254206" y="0"/>
                </a:lnTo>
                <a:lnTo>
                  <a:pt x="1254206" y="1303995"/>
                </a:lnTo>
                <a:lnTo>
                  <a:pt x="0" y="130399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Tree>
    <p:extLst>
      <p:ext uri="{BB962C8B-B14F-4D97-AF65-F5344CB8AC3E}">
        <p14:creationId xmlns:p14="http://schemas.microsoft.com/office/powerpoint/2010/main" val="448401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10800" y="-1815153"/>
            <a:ext cx="9074576" cy="12679796"/>
            <a:chOff x="0" y="0"/>
            <a:chExt cx="854257" cy="1068080"/>
          </a:xfrm>
        </p:grpSpPr>
        <p:sp>
          <p:nvSpPr>
            <p:cNvPr id="3" name="Freeform 3"/>
            <p:cNvSpPr/>
            <p:nvPr/>
          </p:nvSpPr>
          <p:spPr>
            <a:xfrm>
              <a:off x="0" y="0"/>
              <a:ext cx="854257" cy="1068080"/>
            </a:xfrm>
            <a:custGeom>
              <a:avLst/>
              <a:gdLst/>
              <a:ahLst/>
              <a:cxnLst/>
              <a:rect l="l" t="t" r="r" b="b"/>
              <a:pathLst>
                <a:path w="854257" h="1068080">
                  <a:moveTo>
                    <a:pt x="14910" y="0"/>
                  </a:moveTo>
                  <a:lnTo>
                    <a:pt x="839347" y="0"/>
                  </a:lnTo>
                  <a:cubicBezTo>
                    <a:pt x="847582" y="0"/>
                    <a:pt x="854257" y="6675"/>
                    <a:pt x="854257" y="14910"/>
                  </a:cubicBezTo>
                  <a:lnTo>
                    <a:pt x="854257" y="1053170"/>
                  </a:lnTo>
                  <a:cubicBezTo>
                    <a:pt x="854257" y="1061405"/>
                    <a:pt x="847582" y="1068080"/>
                    <a:pt x="839347" y="1068080"/>
                  </a:cubicBezTo>
                  <a:lnTo>
                    <a:pt x="14910" y="1068080"/>
                  </a:lnTo>
                  <a:cubicBezTo>
                    <a:pt x="6675" y="1068080"/>
                    <a:pt x="0" y="1061405"/>
                    <a:pt x="0" y="1053170"/>
                  </a:cubicBezTo>
                  <a:lnTo>
                    <a:pt x="0" y="14910"/>
                  </a:lnTo>
                  <a:cubicBezTo>
                    <a:pt x="0" y="6675"/>
                    <a:pt x="6675" y="0"/>
                    <a:pt x="14910" y="0"/>
                  </a:cubicBezTo>
                  <a:close/>
                </a:path>
              </a:pathLst>
            </a:custGeom>
            <a:solidFill>
              <a:srgbClr val="BF4840"/>
            </a:solidFill>
          </p:spPr>
        </p:sp>
        <p:sp>
          <p:nvSpPr>
            <p:cNvPr id="4" name="TextBox 4"/>
            <p:cNvSpPr txBox="1"/>
            <p:nvPr/>
          </p:nvSpPr>
          <p:spPr>
            <a:xfrm>
              <a:off x="0" y="-38100"/>
              <a:ext cx="854257" cy="110618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687799" y="899362"/>
            <a:ext cx="11217481" cy="2834963"/>
          </a:xfrm>
          <a:custGeom>
            <a:avLst/>
            <a:gdLst/>
            <a:ahLst/>
            <a:cxnLst/>
            <a:rect l="l" t="t" r="r" b="b"/>
            <a:pathLst>
              <a:path w="11217481" h="2834963">
                <a:moveTo>
                  <a:pt x="0" y="0"/>
                </a:moveTo>
                <a:lnTo>
                  <a:pt x="11217482" y="0"/>
                </a:lnTo>
                <a:lnTo>
                  <a:pt x="11217482" y="2834963"/>
                </a:lnTo>
                <a:lnTo>
                  <a:pt x="0" y="283496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6" name="TextBox 6"/>
          <p:cNvSpPr txBox="1"/>
          <p:nvPr/>
        </p:nvSpPr>
        <p:spPr>
          <a:xfrm>
            <a:off x="1295400" y="4454407"/>
            <a:ext cx="8458200" cy="4343753"/>
          </a:xfrm>
          <a:prstGeom prst="rect">
            <a:avLst/>
          </a:prstGeom>
        </p:spPr>
        <p:txBody>
          <a:bodyPr wrap="square" lIns="0" tIns="0" rIns="0" bIns="0" rtlCol="0" anchor="t">
            <a:spAutoFit/>
          </a:bodyPr>
          <a:lstStyle/>
          <a:p>
            <a:pPr algn="l">
              <a:lnSpc>
                <a:spcPts val="3075"/>
              </a:lnSpc>
            </a:pPr>
            <a:r>
              <a:rPr lang="en-US" sz="2770" dirty="0">
                <a:solidFill>
                  <a:srgbClr val="BF4840"/>
                </a:solidFill>
                <a:latin typeface="Cy Grotesk Key"/>
                <a:ea typeface="Cy Grotesk Key"/>
                <a:cs typeface="Cy Grotesk Key"/>
                <a:sym typeface="Cy Grotesk Key"/>
              </a:rPr>
              <a:t>Essential skills and values:</a:t>
            </a:r>
          </a:p>
          <a:p>
            <a:pPr algn="l">
              <a:lnSpc>
                <a:spcPts val="3075"/>
              </a:lnSpc>
            </a:pPr>
            <a:endParaRPr lang="en-US" sz="2770" dirty="0">
              <a:solidFill>
                <a:srgbClr val="BF4840"/>
              </a:solidFill>
              <a:latin typeface="Cy Grotesk Key"/>
              <a:ea typeface="Cy Grotesk Key"/>
              <a:cs typeface="Cy Grotesk Key"/>
              <a:sym typeface="Cy Grotesk Key"/>
            </a:endParaRPr>
          </a:p>
          <a:p>
            <a:pPr marL="457200" indent="-457200" algn="l">
              <a:lnSpc>
                <a:spcPts val="3075"/>
              </a:lnSpc>
              <a:buFont typeface="Arial" panose="020B0604020202020204" pitchFamily="34" charset="0"/>
              <a:buChar char="•"/>
            </a:pPr>
            <a:r>
              <a:rPr lang="en-US" sz="2400" dirty="0">
                <a:solidFill>
                  <a:srgbClr val="BF4840"/>
                </a:solidFill>
                <a:latin typeface="Cy Grotesk Key"/>
                <a:ea typeface="Cy Grotesk Key"/>
                <a:cs typeface="Cy Grotesk Key"/>
                <a:sym typeface="Cy Grotesk Key"/>
              </a:rPr>
              <a:t>Strong communication and interpersonal skills</a:t>
            </a:r>
          </a:p>
          <a:p>
            <a:pPr marL="457200" indent="-457200" algn="l">
              <a:lnSpc>
                <a:spcPts val="3075"/>
              </a:lnSpc>
              <a:buFont typeface="Arial" panose="020B0604020202020204" pitchFamily="34" charset="0"/>
              <a:buChar char="•"/>
            </a:pPr>
            <a:r>
              <a:rPr lang="en-US" sz="2400" dirty="0">
                <a:solidFill>
                  <a:srgbClr val="BF4840"/>
                </a:solidFill>
                <a:latin typeface="Cy Grotesk Key"/>
                <a:ea typeface="Cy Grotesk Key"/>
                <a:cs typeface="Cy Grotesk Key"/>
                <a:sym typeface="Cy Grotesk Key"/>
              </a:rPr>
              <a:t>Empathy and patient-</a:t>
            </a:r>
            <a:r>
              <a:rPr lang="en-US" sz="2400" dirty="0" err="1">
                <a:solidFill>
                  <a:srgbClr val="BF4840"/>
                </a:solidFill>
                <a:latin typeface="Cy Grotesk Key"/>
                <a:ea typeface="Cy Grotesk Key"/>
                <a:cs typeface="Cy Grotesk Key"/>
                <a:sym typeface="Cy Grotesk Key"/>
              </a:rPr>
              <a:t>centred</a:t>
            </a:r>
            <a:r>
              <a:rPr lang="en-US" sz="2400" dirty="0">
                <a:solidFill>
                  <a:srgbClr val="BF4840"/>
                </a:solidFill>
                <a:latin typeface="Cy Grotesk Key"/>
                <a:ea typeface="Cy Grotesk Key"/>
                <a:cs typeface="Cy Grotesk Key"/>
                <a:sym typeface="Cy Grotesk Key"/>
              </a:rPr>
              <a:t> care</a:t>
            </a:r>
          </a:p>
          <a:p>
            <a:pPr marL="457200" indent="-457200" algn="l">
              <a:lnSpc>
                <a:spcPts val="3075"/>
              </a:lnSpc>
              <a:buFont typeface="Arial" panose="020B0604020202020204" pitchFamily="34" charset="0"/>
              <a:buChar char="•"/>
            </a:pPr>
            <a:r>
              <a:rPr lang="en-US" sz="2400" dirty="0">
                <a:solidFill>
                  <a:srgbClr val="BF4840"/>
                </a:solidFill>
                <a:latin typeface="Cy Grotesk Key"/>
                <a:ea typeface="Cy Grotesk Key"/>
                <a:cs typeface="Cy Grotesk Key"/>
                <a:sym typeface="Cy Grotesk Key"/>
              </a:rPr>
              <a:t>Cultural competence</a:t>
            </a:r>
          </a:p>
          <a:p>
            <a:pPr marL="457200" indent="-457200" algn="l">
              <a:lnSpc>
                <a:spcPts val="3075"/>
              </a:lnSpc>
              <a:buFont typeface="Arial" panose="020B0604020202020204" pitchFamily="34" charset="0"/>
              <a:buChar char="•"/>
            </a:pPr>
            <a:r>
              <a:rPr lang="en-US" sz="2400" dirty="0">
                <a:solidFill>
                  <a:srgbClr val="BF4840"/>
                </a:solidFill>
                <a:latin typeface="Cy Grotesk Key"/>
                <a:ea typeface="Cy Grotesk Key"/>
                <a:cs typeface="Cy Grotesk Key"/>
                <a:sym typeface="Cy Grotesk Key"/>
              </a:rPr>
              <a:t>Ability to support shared decision-making</a:t>
            </a:r>
          </a:p>
          <a:p>
            <a:pPr marL="457200" indent="-457200" algn="l">
              <a:lnSpc>
                <a:spcPts val="3075"/>
              </a:lnSpc>
              <a:buFont typeface="Arial" panose="020B0604020202020204" pitchFamily="34" charset="0"/>
              <a:buChar char="•"/>
            </a:pPr>
            <a:r>
              <a:rPr lang="en-US" sz="2400" dirty="0">
                <a:solidFill>
                  <a:srgbClr val="BF4840"/>
                </a:solidFill>
                <a:latin typeface="Cy Grotesk Key"/>
                <a:ea typeface="Cy Grotesk Key"/>
                <a:cs typeface="Cy Grotesk Key"/>
                <a:sym typeface="Cy Grotesk Key"/>
              </a:rPr>
              <a:t>Education and coaching skills</a:t>
            </a:r>
          </a:p>
          <a:p>
            <a:pPr algn="l">
              <a:lnSpc>
                <a:spcPts val="3075"/>
              </a:lnSpc>
            </a:pPr>
            <a:endParaRPr lang="en-US" sz="2400" dirty="0">
              <a:solidFill>
                <a:srgbClr val="BF4840"/>
              </a:solidFill>
              <a:latin typeface="Cy Grotesk Key"/>
              <a:ea typeface="Cy Grotesk Key"/>
              <a:cs typeface="Cy Grotesk Key"/>
              <a:sym typeface="Cy Grotesk Key"/>
            </a:endParaRPr>
          </a:p>
          <a:p>
            <a:pPr algn="l">
              <a:lnSpc>
                <a:spcPts val="3075"/>
              </a:lnSpc>
            </a:pPr>
            <a:r>
              <a:rPr lang="en-US" sz="2400" dirty="0">
                <a:solidFill>
                  <a:srgbClr val="BF4840"/>
                </a:solidFill>
                <a:latin typeface="Cy Grotesk Key"/>
                <a:ea typeface="Cy Grotesk Key"/>
                <a:cs typeface="Cy Grotesk Key"/>
                <a:sym typeface="Cy Grotesk Key"/>
              </a:rPr>
              <a:t>Co-production involves patients actively participating in their care, leading to improved adherence, satisfaction, and health outcomes (Coulter, 2012).</a:t>
            </a:r>
          </a:p>
        </p:txBody>
      </p:sp>
      <p:sp>
        <p:nvSpPr>
          <p:cNvPr id="7" name="Freeform 7"/>
          <p:cNvSpPr/>
          <p:nvPr/>
        </p:nvSpPr>
        <p:spPr>
          <a:xfrm>
            <a:off x="11905280" y="2316843"/>
            <a:ext cx="6643237" cy="6631158"/>
          </a:xfrm>
          <a:custGeom>
            <a:avLst/>
            <a:gdLst/>
            <a:ahLst/>
            <a:cxnLst/>
            <a:rect l="l" t="t" r="r" b="b"/>
            <a:pathLst>
              <a:path w="6643237" h="6631158">
                <a:moveTo>
                  <a:pt x="0" y="0"/>
                </a:moveTo>
                <a:lnTo>
                  <a:pt x="6643237" y="0"/>
                </a:lnTo>
                <a:lnTo>
                  <a:pt x="6643237" y="6631158"/>
                </a:lnTo>
                <a:lnTo>
                  <a:pt x="0" y="6631158"/>
                </a:lnTo>
                <a:lnTo>
                  <a:pt x="0" y="0"/>
                </a:lnTo>
                <a:close/>
              </a:path>
            </a:pathLst>
          </a:custGeom>
          <a:blipFill>
            <a:blip r:embed="rId4"/>
            <a:stretch>
              <a:fillRect/>
            </a:stretch>
          </a:blipFill>
        </p:spPr>
      </p:sp>
      <p:sp>
        <p:nvSpPr>
          <p:cNvPr id="8" name="TextBox 8"/>
          <p:cNvSpPr txBox="1"/>
          <p:nvPr/>
        </p:nvSpPr>
        <p:spPr>
          <a:xfrm>
            <a:off x="2567297" y="1679432"/>
            <a:ext cx="8897333" cy="1542410"/>
          </a:xfrm>
          <a:prstGeom prst="rect">
            <a:avLst/>
          </a:prstGeom>
        </p:spPr>
        <p:txBody>
          <a:bodyPr lIns="0" tIns="0" rIns="0" bIns="0" rtlCol="0" anchor="t">
            <a:spAutoFit/>
          </a:bodyPr>
          <a:lstStyle/>
          <a:p>
            <a:pPr algn="l">
              <a:lnSpc>
                <a:spcPts val="6313"/>
              </a:lnSpc>
            </a:pPr>
            <a:r>
              <a:rPr lang="en-US" sz="4400" dirty="0">
                <a:solidFill>
                  <a:srgbClr val="FFFFFF"/>
                </a:solidFill>
                <a:latin typeface="Waffle Soft"/>
                <a:ea typeface="Waffle Soft"/>
                <a:cs typeface="Waffle Soft"/>
                <a:sym typeface="Waffle Soft"/>
              </a:rPr>
              <a:t>Skills, Values and </a:t>
            </a:r>
            <a:r>
              <a:rPr lang="en-US" sz="4400" dirty="0" err="1">
                <a:solidFill>
                  <a:srgbClr val="FFFFFF"/>
                </a:solidFill>
                <a:latin typeface="Waffle Soft"/>
                <a:ea typeface="Waffle Soft"/>
                <a:cs typeface="Waffle Soft"/>
                <a:sym typeface="Waffle Soft"/>
              </a:rPr>
              <a:t>Behaviours</a:t>
            </a:r>
            <a:r>
              <a:rPr lang="en-US" sz="4400" dirty="0">
                <a:solidFill>
                  <a:srgbClr val="FFFFFF"/>
                </a:solidFill>
                <a:latin typeface="Waffle Soft"/>
                <a:ea typeface="Waffle Soft"/>
                <a:cs typeface="Waffle Soft"/>
                <a:sym typeface="Waffle Soft"/>
              </a:rPr>
              <a:t> (Co-productive Care)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E334F9-1C23-F17F-F0DD-545D76AC37C4}"/>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FA7B2EE9-F7AD-5718-AE09-8E8C54C4157A}"/>
              </a:ext>
            </a:extLst>
          </p:cNvPr>
          <p:cNvPicPr>
            <a:picLocks noChangeAspect="1"/>
          </p:cNvPicPr>
          <p:nvPr/>
        </p:nvPicPr>
        <p:blipFill>
          <a:blip r:embed="rId2"/>
          <a:stretch>
            <a:fillRect/>
          </a:stretch>
        </p:blipFill>
        <p:spPr>
          <a:xfrm>
            <a:off x="16042" y="0"/>
            <a:ext cx="18230850" cy="10287000"/>
          </a:xfrm>
          <a:prstGeom prst="rect">
            <a:avLst/>
          </a:prstGeom>
        </p:spPr>
      </p:pic>
    </p:spTree>
    <p:extLst>
      <p:ext uri="{BB962C8B-B14F-4D97-AF65-F5344CB8AC3E}">
        <p14:creationId xmlns:p14="http://schemas.microsoft.com/office/powerpoint/2010/main" val="13186851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595525" y="1028700"/>
            <a:ext cx="6663775" cy="10779636"/>
          </a:xfrm>
          <a:custGeom>
            <a:avLst/>
            <a:gdLst/>
            <a:ahLst/>
            <a:cxnLst/>
            <a:rect l="l" t="t" r="r" b="b"/>
            <a:pathLst>
              <a:path w="6663775" h="10779636">
                <a:moveTo>
                  <a:pt x="0" y="0"/>
                </a:moveTo>
                <a:lnTo>
                  <a:pt x="6663775" y="0"/>
                </a:lnTo>
                <a:lnTo>
                  <a:pt x="6663775" y="10779636"/>
                </a:lnTo>
                <a:lnTo>
                  <a:pt x="0" y="1077963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a:off x="15767800" y="-1632216"/>
            <a:ext cx="5040401" cy="4114800"/>
          </a:xfrm>
          <a:custGeom>
            <a:avLst/>
            <a:gdLst/>
            <a:ahLst/>
            <a:cxnLst/>
            <a:rect l="l" t="t" r="r" b="b"/>
            <a:pathLst>
              <a:path w="5040401" h="4114800">
                <a:moveTo>
                  <a:pt x="0" y="0"/>
                </a:moveTo>
                <a:lnTo>
                  <a:pt x="5040400" y="0"/>
                </a:lnTo>
                <a:lnTo>
                  <a:pt x="5040400"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a:off x="-574076" y="7999564"/>
            <a:ext cx="2220490" cy="2533755"/>
          </a:xfrm>
          <a:custGeom>
            <a:avLst/>
            <a:gdLst/>
            <a:ahLst/>
            <a:cxnLst/>
            <a:rect l="l" t="t" r="r" b="b"/>
            <a:pathLst>
              <a:path w="2220490" h="2533755">
                <a:moveTo>
                  <a:pt x="0" y="0"/>
                </a:moveTo>
                <a:lnTo>
                  <a:pt x="2220490" y="0"/>
                </a:lnTo>
                <a:lnTo>
                  <a:pt x="2220490" y="2533754"/>
                </a:lnTo>
                <a:lnTo>
                  <a:pt x="0" y="253375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 name="Freeform 5"/>
          <p:cNvSpPr/>
          <p:nvPr/>
        </p:nvSpPr>
        <p:spPr>
          <a:xfrm rot="2244925">
            <a:off x="-84731" y="-976678"/>
            <a:ext cx="2552966" cy="2664386"/>
          </a:xfrm>
          <a:custGeom>
            <a:avLst/>
            <a:gdLst/>
            <a:ahLst/>
            <a:cxnLst/>
            <a:rect l="l" t="t" r="r" b="b"/>
            <a:pathLst>
              <a:path w="2552966" h="2664386">
                <a:moveTo>
                  <a:pt x="0" y="0"/>
                </a:moveTo>
                <a:lnTo>
                  <a:pt x="2552966" y="0"/>
                </a:lnTo>
                <a:lnTo>
                  <a:pt x="2552966" y="2664386"/>
                </a:lnTo>
                <a:lnTo>
                  <a:pt x="0" y="266438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6" name="Freeform 6"/>
          <p:cNvSpPr/>
          <p:nvPr/>
        </p:nvSpPr>
        <p:spPr>
          <a:xfrm>
            <a:off x="17018598" y="6418518"/>
            <a:ext cx="1660883" cy="4114800"/>
          </a:xfrm>
          <a:custGeom>
            <a:avLst/>
            <a:gdLst/>
            <a:ahLst/>
            <a:cxnLst/>
            <a:rect l="l" t="t" r="r" b="b"/>
            <a:pathLst>
              <a:path w="1660883" h="4114800">
                <a:moveTo>
                  <a:pt x="0" y="0"/>
                </a:moveTo>
                <a:lnTo>
                  <a:pt x="1660883" y="0"/>
                </a:lnTo>
                <a:lnTo>
                  <a:pt x="1660883"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7" name="Freeform 7"/>
          <p:cNvSpPr/>
          <p:nvPr/>
        </p:nvSpPr>
        <p:spPr>
          <a:xfrm>
            <a:off x="1028700" y="8945646"/>
            <a:ext cx="3972652" cy="4114800"/>
          </a:xfrm>
          <a:custGeom>
            <a:avLst/>
            <a:gdLst/>
            <a:ahLst/>
            <a:cxnLst/>
            <a:rect l="l" t="t" r="r" b="b"/>
            <a:pathLst>
              <a:path w="3972652" h="4114800">
                <a:moveTo>
                  <a:pt x="0" y="0"/>
                </a:moveTo>
                <a:lnTo>
                  <a:pt x="3972652" y="0"/>
                </a:lnTo>
                <a:lnTo>
                  <a:pt x="3972652"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grpSp>
        <p:nvGrpSpPr>
          <p:cNvPr id="8" name="Group 8"/>
          <p:cNvGrpSpPr/>
          <p:nvPr/>
        </p:nvGrpSpPr>
        <p:grpSpPr>
          <a:xfrm rot="176319">
            <a:off x="1101517" y="2169324"/>
            <a:ext cx="9566825" cy="3086100"/>
            <a:chOff x="0" y="0"/>
            <a:chExt cx="2519658" cy="812800"/>
          </a:xfrm>
        </p:grpSpPr>
        <p:sp>
          <p:nvSpPr>
            <p:cNvPr id="9" name="Freeform 9"/>
            <p:cNvSpPr/>
            <p:nvPr/>
          </p:nvSpPr>
          <p:spPr>
            <a:xfrm>
              <a:off x="0" y="0"/>
              <a:ext cx="2519658" cy="812800"/>
            </a:xfrm>
            <a:custGeom>
              <a:avLst/>
              <a:gdLst/>
              <a:ahLst/>
              <a:cxnLst/>
              <a:rect l="l" t="t" r="r" b="b"/>
              <a:pathLst>
                <a:path w="2519658" h="812800">
                  <a:moveTo>
                    <a:pt x="41272" y="0"/>
                  </a:moveTo>
                  <a:lnTo>
                    <a:pt x="2478386" y="0"/>
                  </a:lnTo>
                  <a:cubicBezTo>
                    <a:pt x="2489332" y="0"/>
                    <a:pt x="2499830" y="4348"/>
                    <a:pt x="2507569" y="12088"/>
                  </a:cubicBezTo>
                  <a:cubicBezTo>
                    <a:pt x="2515309" y="19828"/>
                    <a:pt x="2519658" y="30326"/>
                    <a:pt x="2519658" y="41272"/>
                  </a:cubicBezTo>
                  <a:lnTo>
                    <a:pt x="2519658" y="771528"/>
                  </a:lnTo>
                  <a:cubicBezTo>
                    <a:pt x="2519658" y="794322"/>
                    <a:pt x="2501180" y="812800"/>
                    <a:pt x="2478386" y="812800"/>
                  </a:cubicBezTo>
                  <a:lnTo>
                    <a:pt x="41272" y="812800"/>
                  </a:lnTo>
                  <a:cubicBezTo>
                    <a:pt x="30326" y="812800"/>
                    <a:pt x="19828" y="808452"/>
                    <a:pt x="12088" y="800712"/>
                  </a:cubicBezTo>
                  <a:cubicBezTo>
                    <a:pt x="4348" y="792972"/>
                    <a:pt x="0" y="782474"/>
                    <a:pt x="0" y="771528"/>
                  </a:cubicBezTo>
                  <a:lnTo>
                    <a:pt x="0" y="41272"/>
                  </a:lnTo>
                  <a:cubicBezTo>
                    <a:pt x="0" y="30326"/>
                    <a:pt x="4348" y="19828"/>
                    <a:pt x="12088" y="12088"/>
                  </a:cubicBezTo>
                  <a:cubicBezTo>
                    <a:pt x="19828" y="4348"/>
                    <a:pt x="30326" y="0"/>
                    <a:pt x="41272" y="0"/>
                  </a:cubicBezTo>
                  <a:close/>
                </a:path>
              </a:pathLst>
            </a:custGeom>
            <a:solidFill>
              <a:srgbClr val="FFFFFF"/>
            </a:solidFill>
          </p:spPr>
        </p:sp>
        <p:sp>
          <p:nvSpPr>
            <p:cNvPr id="10" name="TextBox 10"/>
            <p:cNvSpPr txBox="1"/>
            <p:nvPr/>
          </p:nvSpPr>
          <p:spPr>
            <a:xfrm>
              <a:off x="0" y="-38100"/>
              <a:ext cx="2519658" cy="850900"/>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rot="-130072">
            <a:off x="1891366" y="857310"/>
            <a:ext cx="6914119" cy="1913363"/>
            <a:chOff x="0" y="0"/>
            <a:chExt cx="2019189" cy="717840"/>
          </a:xfrm>
        </p:grpSpPr>
        <p:sp>
          <p:nvSpPr>
            <p:cNvPr id="12" name="Freeform 12"/>
            <p:cNvSpPr/>
            <p:nvPr/>
          </p:nvSpPr>
          <p:spPr>
            <a:xfrm>
              <a:off x="0" y="0"/>
              <a:ext cx="2019190" cy="717840"/>
            </a:xfrm>
            <a:custGeom>
              <a:avLst/>
              <a:gdLst/>
              <a:ahLst/>
              <a:cxnLst/>
              <a:rect l="l" t="t" r="r" b="b"/>
              <a:pathLst>
                <a:path w="2019190" h="717840">
                  <a:moveTo>
                    <a:pt x="51501" y="0"/>
                  </a:moveTo>
                  <a:lnTo>
                    <a:pt x="1967689" y="0"/>
                  </a:lnTo>
                  <a:cubicBezTo>
                    <a:pt x="1996132" y="0"/>
                    <a:pt x="2019190" y="23058"/>
                    <a:pt x="2019190" y="51501"/>
                  </a:cubicBezTo>
                  <a:lnTo>
                    <a:pt x="2019190" y="666339"/>
                  </a:lnTo>
                  <a:cubicBezTo>
                    <a:pt x="2019190" y="694782"/>
                    <a:pt x="1996132" y="717840"/>
                    <a:pt x="1967689" y="717840"/>
                  </a:cubicBezTo>
                  <a:lnTo>
                    <a:pt x="51501" y="717840"/>
                  </a:lnTo>
                  <a:cubicBezTo>
                    <a:pt x="23058" y="717840"/>
                    <a:pt x="0" y="694782"/>
                    <a:pt x="0" y="666339"/>
                  </a:cubicBezTo>
                  <a:lnTo>
                    <a:pt x="0" y="51501"/>
                  </a:lnTo>
                  <a:cubicBezTo>
                    <a:pt x="0" y="23058"/>
                    <a:pt x="23058" y="0"/>
                    <a:pt x="51501" y="0"/>
                  </a:cubicBezTo>
                  <a:close/>
                </a:path>
              </a:pathLst>
            </a:custGeom>
            <a:solidFill>
              <a:srgbClr val="6EC293"/>
            </a:solidFill>
          </p:spPr>
        </p:sp>
        <p:sp>
          <p:nvSpPr>
            <p:cNvPr id="13" name="TextBox 13"/>
            <p:cNvSpPr txBox="1"/>
            <p:nvPr/>
          </p:nvSpPr>
          <p:spPr>
            <a:xfrm>
              <a:off x="0" y="-38100"/>
              <a:ext cx="2019189" cy="755940"/>
            </a:xfrm>
            <a:prstGeom prst="rect">
              <a:avLst/>
            </a:prstGeom>
          </p:spPr>
          <p:txBody>
            <a:bodyPr lIns="50800" tIns="50800" rIns="50800" bIns="50800" rtlCol="0" anchor="ctr"/>
            <a:lstStyle/>
            <a:p>
              <a:pPr algn="ctr">
                <a:lnSpc>
                  <a:spcPts val="2659"/>
                </a:lnSpc>
              </a:pPr>
              <a:endParaRPr/>
            </a:p>
          </p:txBody>
        </p:sp>
      </p:grpSp>
      <p:sp>
        <p:nvSpPr>
          <p:cNvPr id="14" name="Freeform 14"/>
          <p:cNvSpPr/>
          <p:nvPr/>
        </p:nvSpPr>
        <p:spPr>
          <a:xfrm rot="5167269">
            <a:off x="6792007" y="-1632216"/>
            <a:ext cx="1159625" cy="4114800"/>
          </a:xfrm>
          <a:custGeom>
            <a:avLst/>
            <a:gdLst/>
            <a:ahLst/>
            <a:cxnLst/>
            <a:rect l="l" t="t" r="r" b="b"/>
            <a:pathLst>
              <a:path w="1159625" h="4114800">
                <a:moveTo>
                  <a:pt x="0" y="0"/>
                </a:moveTo>
                <a:lnTo>
                  <a:pt x="1159625" y="0"/>
                </a:lnTo>
                <a:lnTo>
                  <a:pt x="1159625" y="4114800"/>
                </a:lnTo>
                <a:lnTo>
                  <a:pt x="0" y="4114800"/>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5" name="TextBox 15"/>
          <p:cNvSpPr txBox="1"/>
          <p:nvPr/>
        </p:nvSpPr>
        <p:spPr>
          <a:xfrm>
            <a:off x="1305858" y="1331624"/>
            <a:ext cx="8976347" cy="890308"/>
          </a:xfrm>
          <a:prstGeom prst="rect">
            <a:avLst/>
          </a:prstGeom>
        </p:spPr>
        <p:txBody>
          <a:bodyPr lIns="0" tIns="0" rIns="0" bIns="0" rtlCol="0" anchor="t">
            <a:spAutoFit/>
          </a:bodyPr>
          <a:lstStyle/>
          <a:p>
            <a:pPr algn="ctr">
              <a:lnSpc>
                <a:spcPct val="150000"/>
              </a:lnSpc>
            </a:pPr>
            <a:r>
              <a:rPr lang="en-US" sz="4400" b="1" dirty="0">
                <a:solidFill>
                  <a:srgbClr val="000000"/>
                </a:solidFill>
                <a:latin typeface="Sailors Condensed"/>
                <a:ea typeface="Sailors Condensed"/>
                <a:cs typeface="Sailors Condensed"/>
                <a:sym typeface="Sailors Condensed"/>
              </a:rPr>
              <a:t>Recommendations</a:t>
            </a:r>
          </a:p>
        </p:txBody>
      </p:sp>
      <p:sp>
        <p:nvSpPr>
          <p:cNvPr id="18" name="TextBox 16">
            <a:extLst>
              <a:ext uri="{FF2B5EF4-FFF2-40B4-BE49-F238E27FC236}">
                <a16:creationId xmlns:a16="http://schemas.microsoft.com/office/drawing/2014/main" id="{2E6C1DCF-72F7-2B86-8993-F95166E6775F}"/>
              </a:ext>
            </a:extLst>
          </p:cNvPr>
          <p:cNvSpPr txBox="1"/>
          <p:nvPr/>
        </p:nvSpPr>
        <p:spPr>
          <a:xfrm>
            <a:off x="2083178" y="3857080"/>
            <a:ext cx="7927592" cy="3277820"/>
          </a:xfrm>
          <a:prstGeom prst="rect">
            <a:avLst/>
          </a:prstGeom>
        </p:spPr>
        <p:txBody>
          <a:bodyPr wrap="square" lIns="0" tIns="0" rIns="0" bIns="0" rtlCol="0" anchor="t">
            <a:spAutoFit/>
          </a:bodyPr>
          <a:lstStyle/>
          <a:p>
            <a:pPr algn="l">
              <a:lnSpc>
                <a:spcPct val="150000"/>
              </a:lnSpc>
            </a:pPr>
            <a:r>
              <a:rPr lang="en-US" sz="2400" b="1" dirty="0">
                <a:latin typeface="Nunito Bold"/>
                <a:ea typeface="Nunito Bold"/>
                <a:cs typeface="Nunito Bold"/>
                <a:sym typeface="Nunito Bold"/>
              </a:rPr>
              <a:t>To improve asthma management in the UK:</a:t>
            </a:r>
          </a:p>
          <a:p>
            <a:pPr marL="342900" indent="-342900" algn="l">
              <a:lnSpc>
                <a:spcPct val="150000"/>
              </a:lnSpc>
              <a:buFont typeface="Arial" panose="020B0604020202020204" pitchFamily="34" charset="0"/>
              <a:buChar char="•"/>
            </a:pPr>
            <a:r>
              <a:rPr lang="en-US" sz="2400" b="1" dirty="0">
                <a:latin typeface="Nunito Bold"/>
                <a:ea typeface="Nunito Bold"/>
                <a:cs typeface="Nunito Bold"/>
                <a:sym typeface="Nunito Bold"/>
              </a:rPr>
              <a:t>Strengthen nurse-led asthma clinics</a:t>
            </a:r>
          </a:p>
          <a:p>
            <a:pPr marL="342900" indent="-342900" algn="l">
              <a:lnSpc>
                <a:spcPct val="150000"/>
              </a:lnSpc>
              <a:buFont typeface="Arial" panose="020B0604020202020204" pitchFamily="34" charset="0"/>
              <a:buChar char="•"/>
            </a:pPr>
            <a:r>
              <a:rPr lang="en-US" sz="2400" b="1" dirty="0">
                <a:latin typeface="Nunito Bold"/>
                <a:ea typeface="Nunito Bold"/>
                <a:cs typeface="Nunito Bold"/>
                <a:sym typeface="Nunito Bold"/>
              </a:rPr>
              <a:t>Improve patient education on inhaler technique</a:t>
            </a:r>
          </a:p>
          <a:p>
            <a:pPr marL="342900" indent="-342900" algn="l">
              <a:lnSpc>
                <a:spcPct val="150000"/>
              </a:lnSpc>
              <a:buFont typeface="Arial" panose="020B0604020202020204" pitchFamily="34" charset="0"/>
              <a:buChar char="•"/>
            </a:pPr>
            <a:r>
              <a:rPr lang="en-US" sz="2400" b="1" dirty="0">
                <a:latin typeface="Nunito Bold"/>
                <a:ea typeface="Nunito Bold"/>
                <a:cs typeface="Nunito Bold"/>
                <a:sym typeface="Nunito Bold"/>
              </a:rPr>
              <a:t>Implement digital monitoring tools</a:t>
            </a:r>
          </a:p>
          <a:p>
            <a:pPr marL="342900" indent="-342900" algn="l">
              <a:lnSpc>
                <a:spcPct val="150000"/>
              </a:lnSpc>
              <a:buFont typeface="Arial" panose="020B0604020202020204" pitchFamily="34" charset="0"/>
              <a:buChar char="•"/>
            </a:pPr>
            <a:r>
              <a:rPr lang="en-US" sz="2400" b="1" dirty="0">
                <a:latin typeface="Nunito Bold"/>
                <a:ea typeface="Nunito Bold"/>
                <a:cs typeface="Nunito Bold"/>
                <a:sym typeface="Nunito Bold"/>
              </a:rPr>
              <a:t>Expand access to social prescribing</a:t>
            </a:r>
          </a:p>
          <a:p>
            <a:pPr marL="342900" indent="-342900" algn="l">
              <a:lnSpc>
                <a:spcPct val="150000"/>
              </a:lnSpc>
              <a:buFont typeface="Arial" panose="020B0604020202020204" pitchFamily="34" charset="0"/>
              <a:buChar char="•"/>
            </a:pPr>
            <a:r>
              <a:rPr lang="en-US" sz="2400" b="1" dirty="0">
                <a:latin typeface="Nunito Bold"/>
                <a:ea typeface="Nunito Bold"/>
                <a:cs typeface="Nunito Bold"/>
                <a:sym typeface="Nunito Bold"/>
              </a:rPr>
              <a:t>Enhance </a:t>
            </a:r>
            <a:r>
              <a:rPr lang="en-US" sz="2400" b="1" dirty="0" err="1">
                <a:latin typeface="Nunito Bold"/>
                <a:ea typeface="Nunito Bold"/>
                <a:cs typeface="Nunito Bold"/>
                <a:sym typeface="Nunito Bold"/>
              </a:rPr>
              <a:t>personalised</a:t>
            </a:r>
            <a:r>
              <a:rPr lang="en-US" sz="2400" b="1" dirty="0">
                <a:latin typeface="Nunito Bold"/>
                <a:ea typeface="Nunito Bold"/>
                <a:cs typeface="Nunito Bold"/>
                <a:sym typeface="Nunito Bold"/>
              </a:rPr>
              <a:t> care planning</a:t>
            </a:r>
            <a:endParaRPr lang="en-US" sz="2000" b="1" dirty="0">
              <a:latin typeface="Nunito Bold"/>
              <a:ea typeface="Nunito Bold"/>
              <a:cs typeface="Nunito Bold"/>
              <a:sym typeface="Nunito Bold"/>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450353" y="896073"/>
            <a:ext cx="15387294" cy="8532954"/>
          </a:xfrm>
          <a:custGeom>
            <a:avLst/>
            <a:gdLst/>
            <a:ahLst/>
            <a:cxnLst/>
            <a:rect l="l" t="t" r="r" b="b"/>
            <a:pathLst>
              <a:path w="15387294" h="8532954">
                <a:moveTo>
                  <a:pt x="0" y="0"/>
                </a:moveTo>
                <a:lnTo>
                  <a:pt x="15387294" y="0"/>
                </a:lnTo>
                <a:lnTo>
                  <a:pt x="15387294" y="8532954"/>
                </a:lnTo>
                <a:lnTo>
                  <a:pt x="0" y="853295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TextBox 4"/>
          <p:cNvSpPr txBox="1"/>
          <p:nvPr/>
        </p:nvSpPr>
        <p:spPr>
          <a:xfrm>
            <a:off x="4695334" y="4011827"/>
            <a:ext cx="8897333" cy="840366"/>
          </a:xfrm>
          <a:prstGeom prst="rect">
            <a:avLst/>
          </a:prstGeom>
        </p:spPr>
        <p:txBody>
          <a:bodyPr lIns="0" tIns="0" rIns="0" bIns="0" rtlCol="0" anchor="t">
            <a:spAutoFit/>
          </a:bodyPr>
          <a:lstStyle/>
          <a:p>
            <a:pPr algn="ctr">
              <a:lnSpc>
                <a:spcPts val="6313"/>
              </a:lnSpc>
            </a:pPr>
            <a:r>
              <a:rPr lang="en-US" sz="5900">
                <a:solidFill>
                  <a:srgbClr val="FFFFFF"/>
                </a:solidFill>
                <a:latin typeface="Waffle Soft"/>
                <a:ea typeface="Waffle Soft"/>
                <a:cs typeface="Waffle Soft"/>
                <a:sym typeface="Waffle Soft"/>
              </a:rPr>
              <a:t>CONCLUSION</a:t>
            </a:r>
          </a:p>
        </p:txBody>
      </p:sp>
      <p:sp>
        <p:nvSpPr>
          <p:cNvPr id="5" name="TextBox 5"/>
          <p:cNvSpPr txBox="1"/>
          <p:nvPr/>
        </p:nvSpPr>
        <p:spPr>
          <a:xfrm>
            <a:off x="3820810" y="5162550"/>
            <a:ext cx="11872690" cy="2308324"/>
          </a:xfrm>
          <a:prstGeom prst="rect">
            <a:avLst/>
          </a:prstGeom>
        </p:spPr>
        <p:txBody>
          <a:bodyPr lIns="0" tIns="0" rIns="0" bIns="0" rtlCol="0" anchor="t">
            <a:spAutoFit/>
          </a:bodyPr>
          <a:lstStyle/>
          <a:p>
            <a:pPr algn="just">
              <a:lnSpc>
                <a:spcPts val="2997"/>
              </a:lnSpc>
            </a:pPr>
            <a:r>
              <a:rPr lang="en-US" sz="2700" dirty="0">
                <a:solidFill>
                  <a:srgbClr val="FFFFFF"/>
                </a:solidFill>
                <a:latin typeface="Cy Grotesk Key"/>
                <a:ea typeface="Cy Grotesk Key"/>
                <a:cs typeface="Cy Grotesk Key"/>
                <a:sym typeface="Cy Grotesk Key"/>
              </a:rPr>
              <a:t>Asthma remains a significant chronic respiratory condition in the UK, requiring accurate diagnosis, effective treatment, and continuous management. Implementing evidence-based guidelines, </a:t>
            </a:r>
            <a:r>
              <a:rPr lang="en-US" sz="2700" dirty="0" err="1">
                <a:solidFill>
                  <a:srgbClr val="FFFFFF"/>
                </a:solidFill>
                <a:latin typeface="Cy Grotesk Key"/>
                <a:ea typeface="Cy Grotesk Key"/>
                <a:cs typeface="Cy Grotesk Key"/>
                <a:sym typeface="Cy Grotesk Key"/>
              </a:rPr>
              <a:t>personalised</a:t>
            </a:r>
            <a:r>
              <a:rPr lang="en-US" sz="2700" dirty="0">
                <a:solidFill>
                  <a:srgbClr val="FFFFFF"/>
                </a:solidFill>
                <a:latin typeface="Cy Grotesk Key"/>
                <a:ea typeface="Cy Grotesk Key"/>
                <a:cs typeface="Cy Grotesk Key"/>
                <a:sym typeface="Cy Grotesk Key"/>
              </a:rPr>
              <a:t> care, and patient-</a:t>
            </a:r>
            <a:r>
              <a:rPr lang="en-US" sz="2700" dirty="0" err="1">
                <a:solidFill>
                  <a:srgbClr val="FFFFFF"/>
                </a:solidFill>
                <a:latin typeface="Cy Grotesk Key"/>
                <a:ea typeface="Cy Grotesk Key"/>
                <a:cs typeface="Cy Grotesk Key"/>
                <a:sym typeface="Cy Grotesk Key"/>
              </a:rPr>
              <a:t>centred</a:t>
            </a:r>
            <a:r>
              <a:rPr lang="en-US" sz="2700" dirty="0">
                <a:solidFill>
                  <a:srgbClr val="FFFFFF"/>
                </a:solidFill>
                <a:latin typeface="Cy Grotesk Key"/>
                <a:ea typeface="Cy Grotesk Key"/>
                <a:cs typeface="Cy Grotesk Key"/>
                <a:sym typeface="Cy Grotesk Key"/>
              </a:rPr>
              <a:t> approaches can improve outcomes, reduce healthcare burden, and enhance quality of life through prevention, education, and co-productive care involving both patients and healthcare professionals.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4E4E4"/>
        </a:solidFill>
        <a:effectLst/>
      </p:bgPr>
    </p:bg>
    <p:spTree>
      <p:nvGrpSpPr>
        <p:cNvPr id="1" name=""/>
        <p:cNvGrpSpPr/>
        <p:nvPr/>
      </p:nvGrpSpPr>
      <p:grpSpPr>
        <a:xfrm>
          <a:off x="0" y="0"/>
          <a:ext cx="0" cy="0"/>
          <a:chOff x="0" y="0"/>
          <a:chExt cx="0" cy="0"/>
        </a:xfrm>
      </p:grpSpPr>
      <p:sp>
        <p:nvSpPr>
          <p:cNvPr id="3" name="TextBox 3"/>
          <p:cNvSpPr txBox="1"/>
          <p:nvPr/>
        </p:nvSpPr>
        <p:spPr>
          <a:xfrm>
            <a:off x="4343400" y="114300"/>
            <a:ext cx="9255465" cy="837858"/>
          </a:xfrm>
          <a:prstGeom prst="rect">
            <a:avLst/>
          </a:prstGeom>
        </p:spPr>
        <p:txBody>
          <a:bodyPr lIns="0" tIns="0" rIns="0" bIns="0" rtlCol="0" anchor="t">
            <a:spAutoFit/>
          </a:bodyPr>
          <a:lstStyle/>
          <a:p>
            <a:pPr algn="ctr">
              <a:lnSpc>
                <a:spcPct val="150000"/>
              </a:lnSpc>
            </a:pPr>
            <a:r>
              <a:rPr lang="en-US" sz="4000" spc="297" dirty="0">
                <a:solidFill>
                  <a:srgbClr val="09295B"/>
                </a:solidFill>
                <a:latin typeface="Chewy"/>
                <a:ea typeface="Chewy"/>
                <a:cs typeface="Chewy"/>
                <a:sym typeface="Chewy"/>
              </a:rPr>
              <a:t>References</a:t>
            </a:r>
          </a:p>
        </p:txBody>
      </p:sp>
      <p:sp>
        <p:nvSpPr>
          <p:cNvPr id="17" name="Rectangle 16">
            <a:extLst>
              <a:ext uri="{FF2B5EF4-FFF2-40B4-BE49-F238E27FC236}">
                <a16:creationId xmlns:a16="http://schemas.microsoft.com/office/drawing/2014/main" id="{2419CF3C-A0E4-8F8B-0B99-B746202D19E9}"/>
              </a:ext>
            </a:extLst>
          </p:cNvPr>
          <p:cNvSpPr>
            <a:spLocks noChangeArrowheads="1"/>
          </p:cNvSpPr>
          <p:nvPr/>
        </p:nvSpPr>
        <p:spPr bwMode="auto">
          <a:xfrm>
            <a:off x="1028700" y="1034683"/>
            <a:ext cx="16230600" cy="82176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buFont typeface="Arial" panose="020B0604020202020204" pitchFamily="34" charset="0"/>
              <a:buChar char="•"/>
            </a:pPr>
            <a:r>
              <a:rPr lang="en-US" sz="1600" dirty="0"/>
              <a:t>Asthma UK (2024) </a:t>
            </a:r>
            <a:r>
              <a:rPr lang="en-US" sz="1600" i="1" dirty="0"/>
              <a:t>Asthma facts and statistics</a:t>
            </a:r>
            <a:r>
              <a:rPr lang="en-US" sz="1600" dirty="0"/>
              <a:t>. Available at: </a:t>
            </a:r>
            <a:r>
              <a:rPr lang="en-US" sz="1600" dirty="0">
                <a:hlinkClick r:id="rId2"/>
              </a:rPr>
              <a:t>https://www.asthma.org.uk/about/media/facts-and-statistics/</a:t>
            </a:r>
            <a:r>
              <a:rPr lang="en-US" sz="1600" dirty="0"/>
              <a:t> (Accessed: 7 April 2026).</a:t>
            </a:r>
          </a:p>
          <a:p>
            <a:pPr marL="285750" indent="-285750">
              <a:buFont typeface="Arial" panose="020B0604020202020204" pitchFamily="34" charset="0"/>
              <a:buChar char="•"/>
            </a:pPr>
            <a:r>
              <a:rPr lang="en-US" sz="1600" dirty="0"/>
              <a:t>Barnes, P.J. (2017) ‘Asthma mechanisms’, </a:t>
            </a:r>
            <a:r>
              <a:rPr lang="en-US" sz="1600" i="1" dirty="0"/>
              <a:t>New England Journal of Medicine</a:t>
            </a:r>
            <a:r>
              <a:rPr lang="en-US" sz="1600" dirty="0"/>
              <a:t>. Available at: https://www.nejm.org/doi/full/10.1056/NEJMra1600287 (Accessed: 7 April 2026).</a:t>
            </a:r>
          </a:p>
          <a:p>
            <a:pPr marL="285750" indent="-285750">
              <a:buFont typeface="Arial" panose="020B0604020202020204" pitchFamily="34" charset="0"/>
              <a:buChar char="•"/>
            </a:pPr>
            <a:r>
              <a:rPr lang="en-US" sz="1600" dirty="0"/>
              <a:t>Boulet, L.P. (2018) ‘Asthma comorbidities’, </a:t>
            </a:r>
            <a:r>
              <a:rPr lang="en-US" sz="1600" i="1" dirty="0"/>
              <a:t>Journal of Allergy and Clinical Immunology</a:t>
            </a:r>
            <a:r>
              <a:rPr lang="en-US" sz="1600" dirty="0"/>
              <a:t>, 141(6), pp. 1975–1984. Available at: https://www.jacionline.org/article/S0091-6749(18)30314-9/fulltext (Accessed: 7 April 2026).</a:t>
            </a:r>
          </a:p>
          <a:p>
            <a:pPr marL="285750" indent="-285750">
              <a:buFont typeface="Arial" panose="020B0604020202020204" pitchFamily="34" charset="0"/>
              <a:buChar char="•"/>
            </a:pPr>
            <a:r>
              <a:rPr lang="en-US" sz="1600" dirty="0"/>
              <a:t>British Thoracic Society (2019) </a:t>
            </a:r>
            <a:r>
              <a:rPr lang="en-US" sz="1600" i="1" dirty="0"/>
              <a:t>British guideline on asthma</a:t>
            </a:r>
            <a:r>
              <a:rPr lang="en-US" sz="1600" dirty="0"/>
              <a:t>. Available at: </a:t>
            </a:r>
            <a:r>
              <a:rPr lang="en-US" sz="1600" dirty="0">
                <a:hlinkClick r:id="rId3"/>
              </a:rPr>
              <a:t>https://www.brit-thoracic.org.uk/quality-improvement/guidelines/asthma/</a:t>
            </a:r>
            <a:r>
              <a:rPr lang="en-US" sz="1600" dirty="0"/>
              <a:t> (Accessed: 7 April 2026).</a:t>
            </a:r>
          </a:p>
          <a:p>
            <a:pPr marL="285750" indent="-285750">
              <a:buFont typeface="Arial" panose="020B0604020202020204" pitchFamily="34" charset="0"/>
              <a:buChar char="•"/>
            </a:pPr>
            <a:r>
              <a:rPr lang="en-US" sz="1600" dirty="0"/>
              <a:t>Coulter, A. (2012) </a:t>
            </a:r>
            <a:r>
              <a:rPr lang="en-US" sz="1600" i="1" dirty="0"/>
              <a:t>Patient engagement</a:t>
            </a:r>
            <a:r>
              <a:rPr lang="en-US" sz="1600" dirty="0"/>
              <a:t>. Maidenhead: Open University Press.</a:t>
            </a:r>
          </a:p>
          <a:p>
            <a:pPr marL="285750" indent="-285750">
              <a:buFont typeface="Arial" panose="020B0604020202020204" pitchFamily="34" charset="0"/>
              <a:buChar char="•"/>
            </a:pPr>
            <a:r>
              <a:rPr lang="en-US" sz="1600" dirty="0" err="1"/>
              <a:t>Dharmage</a:t>
            </a:r>
            <a:r>
              <a:rPr lang="en-US" sz="1600" dirty="0"/>
              <a:t>, S.C. et al. (2019) ‘Epidemiology of asthma’, </a:t>
            </a:r>
            <a:r>
              <a:rPr lang="en-US" sz="1600" i="1" dirty="0"/>
              <a:t>Nature Reviews Disease Primers</a:t>
            </a:r>
            <a:r>
              <a:rPr lang="en-US" sz="1600" dirty="0"/>
              <a:t>, 5(1). Available at: https://www.nature.com/articles/s41572-019-0113-2 (Accessed: 7 April 2026).</a:t>
            </a:r>
          </a:p>
          <a:p>
            <a:pPr marL="285750" indent="-285750">
              <a:buFont typeface="Arial" panose="020B0604020202020204" pitchFamily="34" charset="0"/>
              <a:buChar char="•"/>
            </a:pPr>
            <a:r>
              <a:rPr lang="en-US" sz="1600" dirty="0"/>
              <a:t>Global Initiative for Asthma (GINA) (2023) </a:t>
            </a:r>
            <a:r>
              <a:rPr lang="en-US" sz="1600" i="1" dirty="0"/>
              <a:t>Global Strategy for Asthma Management and Prevention</a:t>
            </a:r>
            <a:r>
              <a:rPr lang="en-US" sz="1600" dirty="0"/>
              <a:t>. Available at: </a:t>
            </a:r>
            <a:r>
              <a:rPr lang="en-US" sz="1600" dirty="0">
                <a:hlinkClick r:id="rId4"/>
              </a:rPr>
              <a:t>https://ginasthma.org</a:t>
            </a:r>
            <a:r>
              <a:rPr lang="en-US" sz="1600" dirty="0"/>
              <a:t> (Accessed: 7 April 2026).</a:t>
            </a:r>
          </a:p>
          <a:p>
            <a:pPr marL="285750" indent="-285750">
              <a:buFont typeface="Arial" panose="020B0604020202020204" pitchFamily="34" charset="0"/>
              <a:buChar char="•"/>
            </a:pPr>
            <a:r>
              <a:rPr lang="en-US" sz="1600" dirty="0"/>
              <a:t>Global Burden of Disease Study (2020) ‘Global burden of asthma’, </a:t>
            </a:r>
            <a:r>
              <a:rPr lang="en-US" sz="1600" i="1" dirty="0"/>
              <a:t>The Lancet</a:t>
            </a:r>
            <a:r>
              <a:rPr lang="en-US" sz="1600" dirty="0"/>
              <a:t>. Available at: </a:t>
            </a:r>
            <a:r>
              <a:rPr lang="en-US" sz="1600" dirty="0">
                <a:hlinkClick r:id="rId5"/>
              </a:rPr>
              <a:t>https://www.thelancet.com/gbd</a:t>
            </a:r>
            <a:r>
              <a:rPr lang="en-US" sz="1600" dirty="0"/>
              <a:t> (Accessed: 7 April 2026).</a:t>
            </a:r>
          </a:p>
          <a:p>
            <a:pPr marL="285750" indent="-285750">
              <a:buFont typeface="Arial" panose="020B0604020202020204" pitchFamily="34" charset="0"/>
              <a:buChar char="•"/>
            </a:pPr>
            <a:r>
              <a:rPr lang="en-US" sz="1600" dirty="0"/>
              <a:t>Mukherjee, M. et al. (2016) ‘The epidemiology, healthcare and societal burden and costs of asthma in the UK’, </a:t>
            </a:r>
            <a:r>
              <a:rPr lang="en-US" sz="1600" i="1" dirty="0"/>
              <a:t>Thorax</a:t>
            </a:r>
            <a:r>
              <a:rPr lang="en-US" sz="1600" dirty="0"/>
              <a:t>, 71(8), pp. 708–714. Available at: https://thorax.bmj.com/content/71/8/708 (Accessed: 7 April 2026).</a:t>
            </a:r>
          </a:p>
          <a:p>
            <a:pPr marL="285750" indent="-285750">
              <a:buFont typeface="Arial" panose="020B0604020202020204" pitchFamily="34" charset="0"/>
              <a:buChar char="•"/>
            </a:pPr>
            <a:r>
              <a:rPr lang="en-US" sz="1600" dirty="0"/>
              <a:t>NHS England (2019) </a:t>
            </a:r>
            <a:r>
              <a:rPr lang="en-US" sz="1600" i="1" dirty="0"/>
              <a:t>The Comprehensive Model of </a:t>
            </a:r>
            <a:r>
              <a:rPr lang="en-US" sz="1600" i="1" dirty="0" err="1"/>
              <a:t>Personalised</a:t>
            </a:r>
            <a:r>
              <a:rPr lang="en-US" sz="1600" i="1" dirty="0"/>
              <a:t> Care</a:t>
            </a:r>
            <a:r>
              <a:rPr lang="en-US" sz="1600" dirty="0"/>
              <a:t>. Available at: </a:t>
            </a:r>
            <a:r>
              <a:rPr lang="en-US" sz="1600" dirty="0">
                <a:hlinkClick r:id="rId6"/>
              </a:rPr>
              <a:t>https://www.england.nhs.uk/personalisedcare/comprehensive-model/</a:t>
            </a:r>
            <a:r>
              <a:rPr lang="en-US" sz="1600" dirty="0"/>
              <a:t> (Accessed: 7 April 2026).</a:t>
            </a:r>
          </a:p>
          <a:p>
            <a:pPr marL="285750" indent="-285750">
              <a:buFont typeface="Arial" panose="020B0604020202020204" pitchFamily="34" charset="0"/>
              <a:buChar char="•"/>
            </a:pPr>
            <a:r>
              <a:rPr lang="en-US" sz="1600" dirty="0"/>
              <a:t>NHS England (2023) </a:t>
            </a:r>
            <a:r>
              <a:rPr lang="en-US" sz="1600" i="1" dirty="0"/>
              <a:t>Respiratory disease statistics</a:t>
            </a:r>
            <a:r>
              <a:rPr lang="en-US" sz="1600" dirty="0"/>
              <a:t>. Available at: </a:t>
            </a:r>
            <a:r>
              <a:rPr lang="en-US" sz="1600" dirty="0">
                <a:hlinkClick r:id="rId7"/>
              </a:rPr>
              <a:t>https://www.england.nhs.uk</a:t>
            </a:r>
            <a:r>
              <a:rPr lang="en-US" sz="1600" dirty="0"/>
              <a:t> (Accessed: 7 April 2026).</a:t>
            </a:r>
          </a:p>
          <a:p>
            <a:pPr marL="285750" indent="-285750">
              <a:buFont typeface="Arial" panose="020B0604020202020204" pitchFamily="34" charset="0"/>
              <a:buChar char="•"/>
            </a:pPr>
            <a:r>
              <a:rPr lang="en-US" sz="1600" dirty="0"/>
              <a:t>National Institute for Health and Care Excellence (NICE) (2022) </a:t>
            </a:r>
            <a:r>
              <a:rPr lang="en-US" sz="1600" i="1" dirty="0"/>
              <a:t>Asthma: diagnosis, monitoring and chronic asthma management (NG80)</a:t>
            </a:r>
            <a:r>
              <a:rPr lang="en-US" sz="1600" dirty="0"/>
              <a:t>. Available at: </a:t>
            </a:r>
            <a:r>
              <a:rPr lang="en-US" sz="1600" dirty="0">
                <a:hlinkClick r:id="rId8"/>
              </a:rPr>
              <a:t>https://www.nice.org.uk/guidance/ng80</a:t>
            </a:r>
            <a:r>
              <a:rPr lang="en-US" sz="1600" dirty="0"/>
              <a:t> (Accessed: 7 April 2026).</a:t>
            </a:r>
          </a:p>
          <a:p>
            <a:pPr marL="285750" indent="-285750">
              <a:buFont typeface="Arial" panose="020B0604020202020204" pitchFamily="34" charset="0"/>
              <a:buChar char="•"/>
            </a:pPr>
            <a:r>
              <a:rPr lang="en-US" sz="1600" dirty="0"/>
              <a:t>Papi, A. et al. (2018) ‘Asthma’, </a:t>
            </a:r>
            <a:r>
              <a:rPr lang="en-US" sz="1600" i="1" dirty="0"/>
              <a:t>The Lancet</a:t>
            </a:r>
            <a:r>
              <a:rPr lang="en-US" sz="1600" dirty="0"/>
              <a:t>, 391(10122), pp. 783–800. Available at: https://www.thelancet.com/article/S0140-6736(17)33311-1/fulltext (Accessed: 7 April 2026).</a:t>
            </a:r>
          </a:p>
          <a:p>
            <a:pPr marL="285750" indent="-285750">
              <a:buFont typeface="Arial" panose="020B0604020202020204" pitchFamily="34" charset="0"/>
              <a:buChar char="•"/>
            </a:pPr>
            <a:r>
              <a:rPr lang="en-US" sz="1600" dirty="0"/>
              <a:t>Public Health England (2021) </a:t>
            </a:r>
            <a:r>
              <a:rPr lang="en-US" sz="1600" i="1" dirty="0"/>
              <a:t>Asthma data and analysis</a:t>
            </a:r>
            <a:r>
              <a:rPr lang="en-US" sz="1600" dirty="0"/>
              <a:t>. Available at: </a:t>
            </a:r>
            <a:r>
              <a:rPr lang="en-US" sz="1600" dirty="0">
                <a:hlinkClick r:id="rId9"/>
              </a:rPr>
              <a:t>https://www.gov.uk/government/organisations/public-health-england</a:t>
            </a:r>
            <a:r>
              <a:rPr lang="en-US" sz="1600" dirty="0"/>
              <a:t> (Accessed: 7 April 2026).</a:t>
            </a:r>
          </a:p>
          <a:p>
            <a:pPr marL="285750" indent="-285750">
              <a:buFont typeface="Arial" panose="020B0604020202020204" pitchFamily="34" charset="0"/>
              <a:buChar char="•"/>
            </a:pPr>
            <a:r>
              <a:rPr lang="en-US" sz="1600" dirty="0"/>
              <a:t>Royal College of Physicians (2014) </a:t>
            </a:r>
            <a:r>
              <a:rPr lang="en-US" sz="1600" i="1" dirty="0"/>
              <a:t>Why asthma still kills</a:t>
            </a:r>
            <a:r>
              <a:rPr lang="en-US" sz="1600" dirty="0"/>
              <a:t>. Available at: </a:t>
            </a:r>
            <a:r>
              <a:rPr lang="en-US" sz="1600" dirty="0">
                <a:hlinkClick r:id="rId10"/>
              </a:rPr>
              <a:t>https://www.rcplondon.ac.uk/projects/outputs/why-asthma-still-kills</a:t>
            </a:r>
            <a:r>
              <a:rPr lang="en-US" sz="1600" dirty="0"/>
              <a:t> (Accessed: 7 April 2026).</a:t>
            </a:r>
          </a:p>
          <a:p>
            <a:pPr marL="285750" indent="-285750">
              <a:buFont typeface="Arial" panose="020B0604020202020204" pitchFamily="34" charset="0"/>
              <a:buChar char="•"/>
            </a:pPr>
            <a:r>
              <a:rPr lang="en-US" sz="1600" dirty="0"/>
              <a:t>Scottish Intercollegiate Guidelines Network (SIGN) (2019) </a:t>
            </a:r>
            <a:r>
              <a:rPr lang="en-US" sz="1600" i="1" dirty="0"/>
              <a:t>British guideline on asthma</a:t>
            </a:r>
            <a:r>
              <a:rPr lang="en-US" sz="1600" dirty="0"/>
              <a:t>. Available at: </a:t>
            </a:r>
            <a:r>
              <a:rPr lang="en-US" sz="1600" dirty="0">
                <a:hlinkClick r:id="rId11"/>
              </a:rPr>
              <a:t>https://www.sign.ac.uk</a:t>
            </a:r>
            <a:r>
              <a:rPr lang="en-US" sz="1600" dirty="0"/>
              <a:t> (Accessed: 7 April 2026).</a:t>
            </a:r>
          </a:p>
          <a:p>
            <a:pPr marL="285750" indent="-285750">
              <a:buFont typeface="Arial" panose="020B0604020202020204" pitchFamily="34" charset="0"/>
              <a:buChar char="•"/>
            </a:pPr>
            <a:r>
              <a:rPr lang="en-US" sz="1600" dirty="0"/>
              <a:t>Taylor, D.R. et al. (2008) ‘Exhaled nitric oxide measurements’, </a:t>
            </a:r>
            <a:r>
              <a:rPr lang="en-US" sz="1600" i="1" dirty="0"/>
              <a:t>Thorax</a:t>
            </a:r>
            <a:r>
              <a:rPr lang="en-US" sz="1600" dirty="0"/>
              <a:t>, 63(9), pp. 817–827. Available at: </a:t>
            </a:r>
            <a:r>
              <a:rPr lang="en-US" sz="1600" dirty="0">
                <a:hlinkClick r:id="rId12"/>
              </a:rPr>
              <a:t>https://thorax.bmj.com/content/63/9/817</a:t>
            </a:r>
            <a:r>
              <a:rPr lang="en-US" sz="1600" dirty="0"/>
              <a:t> (Accessed: 7 April 2026).</a:t>
            </a:r>
          </a:p>
          <a:p>
            <a:pPr marL="285750" indent="-285750">
              <a:buFont typeface="Arial" panose="020B0604020202020204" pitchFamily="34" charset="0"/>
              <a:buChar char="•"/>
            </a:pPr>
            <a:r>
              <a:rPr lang="en-US" sz="1600" dirty="0"/>
              <a:t>World Health Organization (WHO) (2023) </a:t>
            </a:r>
            <a:r>
              <a:rPr lang="en-US" sz="1600" i="1" dirty="0"/>
              <a:t>Asthma Fact Sheet</a:t>
            </a:r>
            <a:r>
              <a:rPr lang="en-US" sz="1600" dirty="0"/>
              <a:t>. Available at: </a:t>
            </a:r>
            <a:r>
              <a:rPr lang="en-US" sz="1600" dirty="0">
                <a:hlinkClick r:id="rId13"/>
              </a:rPr>
              <a:t>https://www.who.int/news-room/fact-sheets/detail/asthma</a:t>
            </a:r>
            <a:r>
              <a:rPr lang="en-US" sz="1600" dirty="0"/>
              <a:t> (Accessed: 7 April 2026).</a:t>
            </a:r>
          </a:p>
          <a:p>
            <a:pPr marL="285750" indent="-285750">
              <a:buFont typeface="Arial" panose="020B0604020202020204" pitchFamily="34" charset="0"/>
              <a:buChar char="•"/>
            </a:pPr>
            <a:r>
              <a:rPr lang="en-US" sz="1600" dirty="0"/>
              <a:t>OECD (2020) </a:t>
            </a:r>
            <a:r>
              <a:rPr lang="en-US" sz="1600" i="1" dirty="0"/>
              <a:t>Health statistics</a:t>
            </a:r>
            <a:r>
              <a:rPr lang="en-US" sz="1600" dirty="0"/>
              <a:t>. Available at: </a:t>
            </a:r>
            <a:r>
              <a:rPr lang="en-US" sz="1600" dirty="0">
                <a:hlinkClick r:id="rId14"/>
              </a:rPr>
              <a:t>https://www.oecd.org/health/health-data.htm</a:t>
            </a:r>
            <a:r>
              <a:rPr lang="en-US" sz="1600" dirty="0"/>
              <a:t> (Accessed: 7 April 2026).</a:t>
            </a:r>
          </a:p>
          <a:p>
            <a:pPr marL="285750" indent="-285750">
              <a:buFont typeface="Arial" panose="020B0604020202020204" pitchFamily="34" charset="0"/>
              <a:buChar char="•"/>
            </a:pPr>
            <a:r>
              <a:rPr lang="en-US" sz="1600" dirty="0"/>
              <a:t>Centers for Disease Control and Prevention (CDC) (2022) </a:t>
            </a:r>
            <a:r>
              <a:rPr lang="en-US" sz="1600" i="1" dirty="0"/>
              <a:t>Asthma overview</a:t>
            </a:r>
            <a:r>
              <a:rPr lang="en-US" sz="1600" dirty="0"/>
              <a:t>. Available at: </a:t>
            </a:r>
            <a:r>
              <a:rPr lang="en-US" sz="1600" dirty="0">
                <a:hlinkClick r:id="rId15"/>
              </a:rPr>
              <a:t>https://www.cdc.gov/asthma</a:t>
            </a:r>
            <a:r>
              <a:rPr lang="en-US" sz="1600" dirty="0"/>
              <a:t> (Accessed: 7 April 2026).</a:t>
            </a:r>
          </a:p>
          <a:p>
            <a:pPr marL="285750" indent="-285750">
              <a:buFont typeface="Arial" panose="020B0604020202020204" pitchFamily="34" charset="0"/>
              <a:buChar char="•"/>
            </a:pPr>
            <a:r>
              <a:rPr lang="en-US" sz="1600" dirty="0"/>
              <a:t>European Respiratory Society (2021) </a:t>
            </a:r>
            <a:r>
              <a:rPr lang="en-US" sz="1600" i="1" dirty="0"/>
              <a:t>Respiratory health data</a:t>
            </a:r>
            <a:r>
              <a:rPr lang="en-US" sz="1600" dirty="0"/>
              <a:t>. Available at: </a:t>
            </a:r>
            <a:r>
              <a:rPr lang="en-US" sz="1600" dirty="0">
                <a:hlinkClick r:id="rId16"/>
              </a:rPr>
              <a:t>https://www.ersnet.org</a:t>
            </a:r>
            <a:r>
              <a:rPr lang="en-US" sz="1600" dirty="0"/>
              <a:t> (Accessed: 7 April 2026).</a:t>
            </a:r>
          </a:p>
          <a:p>
            <a:pPr marL="285750" indent="-285750">
              <a:buFont typeface="Arial" panose="020B0604020202020204" pitchFamily="34" charset="0"/>
              <a:buChar char="•"/>
            </a:pPr>
            <a:r>
              <a:rPr lang="en-US" sz="1600" dirty="0"/>
              <a:t>Allergy UK (2022) </a:t>
            </a:r>
            <a:r>
              <a:rPr lang="en-US" sz="1600" i="1" dirty="0"/>
              <a:t>Allergy and asthma information</a:t>
            </a:r>
            <a:r>
              <a:rPr lang="en-US" sz="1600" dirty="0"/>
              <a:t>. Available at: </a:t>
            </a:r>
            <a:r>
              <a:rPr lang="en-US" sz="1600" dirty="0">
                <a:hlinkClick r:id="rId17"/>
              </a:rPr>
              <a:t>https://www.allergyuk.org</a:t>
            </a:r>
            <a:r>
              <a:rPr lang="en-US" sz="1600" dirty="0"/>
              <a:t> (Accessed: 7 April 2026).</a:t>
            </a:r>
          </a:p>
          <a:p>
            <a:pPr marL="285750" indent="-285750">
              <a:buFont typeface="Arial" panose="020B0604020202020204" pitchFamily="34" charset="0"/>
              <a:buChar char="•"/>
            </a:pPr>
            <a:r>
              <a:rPr lang="en-US" sz="1600" dirty="0"/>
              <a:t>British Lung Foundation (2023) </a:t>
            </a:r>
            <a:r>
              <a:rPr lang="en-US" sz="1600" i="1" dirty="0"/>
              <a:t>Asthma information</a:t>
            </a:r>
            <a:r>
              <a:rPr lang="en-US" sz="1600" dirty="0"/>
              <a:t>. Available at: </a:t>
            </a:r>
            <a:r>
              <a:rPr lang="en-US" sz="1600" dirty="0">
                <a:hlinkClick r:id="rId18"/>
              </a:rPr>
              <a:t>https://www.blf.org.uk</a:t>
            </a:r>
            <a:r>
              <a:rPr lang="en-US" sz="1600" dirty="0"/>
              <a:t> (Accessed: 7 April 2026).</a:t>
            </a:r>
          </a:p>
          <a:p>
            <a:pPr marL="285750" indent="-285750">
              <a:buFont typeface="Arial" panose="020B0604020202020204" pitchFamily="34" charset="0"/>
              <a:buChar char="•"/>
            </a:pPr>
            <a:r>
              <a:rPr lang="en-US" sz="1600" dirty="0"/>
              <a:t>Department of Health and Social Care (2020) </a:t>
            </a:r>
            <a:r>
              <a:rPr lang="en-US" sz="1600" i="1" dirty="0"/>
              <a:t>UK health policy</a:t>
            </a:r>
            <a:r>
              <a:rPr lang="en-US" sz="1600" dirty="0"/>
              <a:t>. Available at: </a:t>
            </a:r>
            <a:r>
              <a:rPr lang="en-US" sz="1600" dirty="0">
                <a:hlinkClick r:id="rId19"/>
              </a:rPr>
              <a:t>https://www.gov.uk/government/organisations/department-of-health-and-social-care</a:t>
            </a:r>
            <a:r>
              <a:rPr lang="en-US" sz="1600" dirty="0"/>
              <a:t> (Accessed: 7 April 2026).</a:t>
            </a:r>
          </a:p>
          <a:p>
            <a:pPr marL="285750" indent="-285750">
              <a:buFont typeface="Arial" panose="020B0604020202020204" pitchFamily="34" charset="0"/>
              <a:buChar char="•"/>
            </a:pPr>
            <a:r>
              <a:rPr lang="en-US" sz="1600" dirty="0"/>
              <a:t>Hekking, P.P. et al. (2015) ‘The prevalence of severe refractory asthma’, </a:t>
            </a:r>
            <a:r>
              <a:rPr lang="en-US" sz="1600" i="1" dirty="0"/>
              <a:t>Journal of Allergy and Clinical Immunology</a:t>
            </a:r>
            <a:r>
              <a:rPr lang="en-US" sz="1600" dirty="0"/>
              <a:t>. Available at: https://www.jacionline.org/article/S0091-6749(15)00372-8/fulltext (Accessed: 7 April 2026).</a:t>
            </a:r>
          </a:p>
          <a:p>
            <a:pPr marL="285750" indent="-285750">
              <a:buFont typeface="Arial" panose="020B0604020202020204" pitchFamily="34" charset="0"/>
              <a:buChar char="•"/>
            </a:pPr>
            <a:r>
              <a:rPr lang="en-US" sz="1600" dirty="0"/>
              <a:t>National Asthma Audit (2020) </a:t>
            </a:r>
            <a:r>
              <a:rPr lang="en-US" sz="1600" i="1" dirty="0"/>
              <a:t>Audit report</a:t>
            </a:r>
            <a:r>
              <a:rPr lang="en-US" sz="1600" dirty="0"/>
              <a:t>. Available at: https://www.rcplondon.ac.uk/projects/national-asthma-audit (Accessed: 7 April 2026).</a:t>
            </a:r>
          </a:p>
          <a:p>
            <a:pPr marL="285750" indent="-285750">
              <a:buFont typeface="Arial" panose="020B0604020202020204" pitchFamily="34" charset="0"/>
              <a:buChar char="•"/>
            </a:pPr>
            <a:r>
              <a:rPr lang="en-US" sz="1600" dirty="0"/>
              <a:t>NHS Digital (2022) </a:t>
            </a:r>
            <a:r>
              <a:rPr lang="en-US" sz="1600" i="1" dirty="0"/>
              <a:t>Hospital admissions data</a:t>
            </a:r>
            <a:r>
              <a:rPr lang="en-US" sz="1600" dirty="0"/>
              <a:t>. Available at: </a:t>
            </a:r>
            <a:r>
              <a:rPr lang="en-US" sz="1600" dirty="0">
                <a:hlinkClick r:id="rId20"/>
              </a:rPr>
              <a:t>https://digital.nhs.uk</a:t>
            </a:r>
            <a:r>
              <a:rPr lang="en-US" sz="1600" dirty="0"/>
              <a:t> (Accessed: 7 April 2026).</a:t>
            </a:r>
          </a:p>
          <a:p>
            <a:pPr marL="285750" indent="-285750">
              <a:buFont typeface="Arial" panose="020B0604020202020204" pitchFamily="34" charset="0"/>
              <a:buChar char="•"/>
            </a:pPr>
            <a:r>
              <a:rPr lang="en-US" sz="1600" dirty="0"/>
              <a:t>NHS England (2019) </a:t>
            </a:r>
            <a:r>
              <a:rPr lang="en-US" sz="1600" i="1" dirty="0"/>
              <a:t>The NHS Long Term Plan</a:t>
            </a:r>
            <a:r>
              <a:rPr lang="en-US" sz="1600" dirty="0"/>
              <a:t>. Available at: </a:t>
            </a:r>
            <a:r>
              <a:rPr lang="en-US" sz="1600" dirty="0">
                <a:hlinkClick r:id="rId21"/>
              </a:rPr>
              <a:t>https://www.longtermplan.nhs.uk</a:t>
            </a:r>
            <a:r>
              <a:rPr lang="en-US" sz="1600" dirty="0"/>
              <a:t> (Accessed: 7 April 2026).</a:t>
            </a:r>
          </a:p>
          <a:p>
            <a:pPr marL="285750" indent="-285750">
              <a:buFont typeface="Arial" panose="020B0604020202020204" pitchFamily="34" charset="0"/>
              <a:buChar char="•"/>
            </a:pPr>
            <a:r>
              <a:rPr lang="en-US" sz="1600" dirty="0"/>
              <a:t>Pinnock, H. (2015) ‘Supported self-management for asthma’, </a:t>
            </a:r>
            <a:r>
              <a:rPr lang="en-US" sz="1600" i="1" dirty="0"/>
              <a:t>Primary Care Respiratory Journal</a:t>
            </a:r>
            <a:r>
              <a:rPr lang="en-US" sz="1600" dirty="0"/>
              <a:t>. Available at: https://www.nature.com/articles/npjpcrm201527 (Accessed: 7 April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126</TotalTime>
  <Words>2137</Words>
  <Application>Microsoft Office PowerPoint</Application>
  <PresentationFormat>Custom</PresentationFormat>
  <Paragraphs>151</Paragraphs>
  <Slides>16</Slides>
  <Notes>0</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16</vt:i4>
      </vt:variant>
    </vt:vector>
  </HeadingPairs>
  <TitlesOfParts>
    <vt:vector size="32" baseType="lpstr">
      <vt:lpstr>Calibri</vt:lpstr>
      <vt:lpstr>Nunito Bold</vt:lpstr>
      <vt:lpstr>Chewy</vt:lpstr>
      <vt:lpstr>Open Sauce Bold</vt:lpstr>
      <vt:lpstr>Nunito</vt:lpstr>
      <vt:lpstr>Sailors Condensed</vt:lpstr>
      <vt:lpstr>Cy Grotesk Key</vt:lpstr>
      <vt:lpstr>Arial</vt:lpstr>
      <vt:lpstr>Times New Roman</vt:lpstr>
      <vt:lpstr>Waffle Soft</vt:lpstr>
      <vt:lpstr>Nunito Medium</vt:lpstr>
      <vt:lpstr>Open Sauce Heavy</vt:lpstr>
      <vt:lpstr>Londrina Solid</vt:lpstr>
      <vt:lpstr>Open Sauce</vt:lpstr>
      <vt:lpstr>Handy Casual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Modern Illustrative Health Educational Awareness And Support Asthma Awareness Presentation</dc:title>
  <cp:lastModifiedBy>Jashim Uddin</cp:lastModifiedBy>
  <cp:revision>6</cp:revision>
  <dcterms:created xsi:type="dcterms:W3CDTF">2006-08-16T00:00:00Z</dcterms:created>
  <dcterms:modified xsi:type="dcterms:W3CDTF">2026-04-15T17:06:21Z</dcterms:modified>
  <dc:identifier>DAHGKkVGV90</dc:identifier>
</cp:coreProperties>
</file>