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0" orient="horz" pos="2160" userDrawn="1">
          <p15:clr>
            <a:srgbClr val="A4A3A4"/>
          </p15:clr>
        </p15:guide>
        <p15:guide id="1"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21" autoAdjust="0"/>
    <p:restoredTop sz="94660"/>
  </p:normalViewPr>
  <p:slideViewPr>
    <p:cSldViewPr>
      <p:cViewPr varScale="1">
        <p:scale>
          <a:sx n="68" d="100"/>
          <a:sy n="68" d="100"/>
        </p:scale>
        <p:origin x="-1458"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noEditPoints="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noEditPoints="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A35B663-FA31-4971-AD20-F2A755510AB7}" type="datetimeFigureOut">
              <a:rPr lang="en-US" smtClean="0"/>
              <a:t>4/19/22</a:t>
            </a:fld>
            <a:endParaRPr lang="en-US"/>
          </a:p>
        </p:txBody>
      </p:sp>
      <p:sp>
        <p:nvSpPr>
          <p:cNvPr id="4" name="Slide Image Placeholder 3"/>
          <p:cNvSpPr>
            <a:spLocks noGrp="1" noRot="1" noChangeAspect="1" noEditPoints="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noEditPoints="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noEditPoints="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noEditPoints="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589231B-6731-4860-BE28-A157F70E2342}"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1143000" y="685800"/>
            <a:ext cx="4572000" cy="34290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dirty="0"/>
          </a:p>
        </p:txBody>
      </p:sp>
      <p:sp>
        <p:nvSpPr>
          <p:cNvPr id="4" name="Slide Number Placeholder 3"/>
          <p:cNvSpPr>
            <a:spLocks noGrp="1" noEditPoints="1"/>
          </p:cNvSpPr>
          <p:nvPr>
            <p:ph type="sldNum" sz="quarter" idx="5"/>
          </p:nvPr>
        </p:nvSpPr>
        <p:spPr>
          <a:prstGeom prst="rect">
            <a:avLst/>
          </a:prstGeom>
        </p:spPr>
        <p:txBody>
          <a:bodyPr/>
          <a:lstStyle/>
          <a:p>
            <a:fld id="{96EBB319-4A3B-4540-96D8-5B51677487F0}"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1143000" y="685800"/>
            <a:ext cx="4572000" cy="34290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C07304A0-3EAD-4760-8EC9-4082F0C726D0}"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normAutofit/>
          </a:bodyPr>
          <a:lstStyle/>
          <a:p>
            <a:endParaRPr lang="en-US" dirty="0"/>
          </a:p>
        </p:txBody>
      </p:sp>
      <p:sp>
        <p:nvSpPr>
          <p:cNvPr id="4" name="Slide Number Placeholder 3"/>
          <p:cNvSpPr>
            <a:spLocks noGrp="1" noEditPoints="1"/>
          </p:cNvSpPr>
          <p:nvPr>
            <p:ph type="sldNum" sz="quarter" idx="10"/>
          </p:nvPr>
        </p:nvSpPr>
        <p:spPr/>
        <p:txBody>
          <a:bodyPr/>
          <a:lstStyle/>
          <a:p>
            <a:fld id="{F589231B-6731-4860-BE28-A157F70E2342}" type="slidenum">
              <a:rPr lang="en-US" smtClean="0"/>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1143000" y="685800"/>
            <a:ext cx="4572000" cy="34290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A807DA15-6A32-4352-BF31-6DD76427BAE8}" type="slidenum">
              <a:rPr lang="en-US" smtClean="0"/>
              <a:t>17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noEditPoints="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noEditPoints="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pPr lvl="0"/>
            <a:r>
              <a:rPr kumimoji="0" lang="en-US"/>
              <a:t>Click to edit Master subtitle style</a:t>
            </a:r>
          </a:p>
        </p:txBody>
      </p:sp>
      <p:sp>
        <p:nvSpPr>
          <p:cNvPr id="30" name="Date Placeholder 29"/>
          <p:cNvSpPr>
            <a:spLocks noGrp="1" noEditPoints="1"/>
          </p:cNvSpPr>
          <p:nvPr>
            <p:ph type="dt" sz="half" idx="10"/>
          </p:nvPr>
        </p:nvSpPr>
        <p:spPr/>
        <p:txBody>
          <a:bodyPr/>
          <a:lstStyle/>
          <a:p>
            <a:fld id="{1D8BD707-D9CF-40AE-B4C6-C98DA3205C09}" type="datetimeFigureOut">
              <a:rPr lang="en-US" smtClean="0"/>
              <a:t>4/19/22</a:t>
            </a:fld>
            <a:endParaRPr lang="en-US"/>
          </a:p>
        </p:txBody>
      </p:sp>
      <p:sp>
        <p:nvSpPr>
          <p:cNvPr id="19" name="Footer Placeholder 18"/>
          <p:cNvSpPr>
            <a:spLocks noGrp="1" noEditPoints="1"/>
          </p:cNvSpPr>
          <p:nvPr>
            <p:ph type="ftr" sz="quarter" idx="11"/>
          </p:nvPr>
        </p:nvSpPr>
        <p:spPr/>
        <p:txBody>
          <a:bodyPr/>
          <a:lstStyle/>
          <a:p>
            <a:endParaRPr lang="en-US"/>
          </a:p>
        </p:txBody>
      </p:sp>
      <p:sp>
        <p:nvSpPr>
          <p:cNvPr id="27" name="Slide Number Placeholder 26"/>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kumimoji="0" lang="en-US"/>
              <a:t>Click to edit Master title style</a:t>
            </a:r>
          </a:p>
        </p:txBody>
      </p:sp>
      <p:sp>
        <p:nvSpPr>
          <p:cNvPr id="3" name="Content Placeholder 2"/>
          <p:cNvSpPr>
            <a:spLocks noGrp="1" noEditPoints="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noEditPoints="1"/>
          </p:cNvSpPr>
          <p:nvPr>
            <p:ph type="dt" sz="half" idx="10"/>
          </p:nvPr>
        </p:nvSpPr>
        <p:spPr/>
        <p:txBody>
          <a:bodyPr/>
          <a:lstStyle/>
          <a:p>
            <a:fld id="{1D8BD707-D9CF-40AE-B4C6-C98DA3205C09}" type="datetimeFigureOut">
              <a:rPr lang="en-US" smtClean="0"/>
              <a:t>4/19/22</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6" name="Slide Number Placeholder 5"/>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noEditPoints="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noEditPoints="1"/>
          </p:cNvSpPr>
          <p:nvPr>
            <p:ph type="dt" sz="half" idx="10"/>
          </p:nvPr>
        </p:nvSpPr>
        <p:spPr/>
        <p:txBody>
          <a:bodyPr/>
          <a:lstStyle/>
          <a:p>
            <a:fld id="{1D8BD707-D9CF-40AE-B4C6-C98DA3205C09}" type="datetimeFigureOut">
              <a:rPr lang="en-US" smtClean="0"/>
              <a:t>4/19/22</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6" name="Slide Number Placeholder 5"/>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noEditPoints="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noEditPoints="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noEditPoints="1"/>
          </p:cNvSpPr>
          <p:nvPr>
            <p:ph type="dt" sz="half" idx="10"/>
          </p:nvPr>
        </p:nvSpPr>
        <p:spPr/>
        <p:txBody>
          <a:bodyPr/>
          <a:lstStyle/>
          <a:p>
            <a:fld id="{1D8BD707-D9CF-40AE-B4C6-C98DA3205C09}" type="datetimeFigureOut">
              <a:rPr lang="en-US" smtClean="0"/>
              <a:t>4/19/22</a:t>
            </a:fld>
            <a:endParaRPr lang="en-US"/>
          </a:p>
        </p:txBody>
      </p:sp>
      <p:sp>
        <p:nvSpPr>
          <p:cNvPr id="6" name="Footer Placeholder 5"/>
          <p:cNvSpPr>
            <a:spLocks noGrp="1" noEditPoints="1"/>
          </p:cNvSpPr>
          <p:nvPr>
            <p:ph type="ftr" sz="quarter" idx="11"/>
          </p:nvPr>
        </p:nvSpPr>
        <p:spPr/>
        <p:txBody>
          <a:bodyPr/>
          <a:lstStyle/>
          <a:p>
            <a:endParaRPr lang="en-US"/>
          </a:p>
        </p:txBody>
      </p:sp>
      <p:sp>
        <p:nvSpPr>
          <p:cNvPr id="7" name="Slide Number Placeholder 6"/>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457200" y="704088"/>
            <a:ext cx="8229600" cy="1143000"/>
          </a:xfrm>
        </p:spPr>
        <p:txBody>
          <a:bodyPr tIns="45720" anchor="b"/>
          <a:lstStyle/>
          <a:p>
            <a:r>
              <a:rPr kumimoji="0" lang="en-US"/>
              <a:t>Click to edit Master title style</a:t>
            </a:r>
          </a:p>
        </p:txBody>
      </p:sp>
      <p:sp>
        <p:nvSpPr>
          <p:cNvPr id="3" name="Text Placeholder 2"/>
          <p:cNvSpPr>
            <a:spLocks noGrp="1" noEditPoints="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noEditPoints="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noEditPoints="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noEditPoints="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noEditPoints="1"/>
          </p:cNvSpPr>
          <p:nvPr>
            <p:ph type="dt" sz="half" idx="10"/>
          </p:nvPr>
        </p:nvSpPr>
        <p:spPr/>
        <p:txBody>
          <a:bodyPr/>
          <a:lstStyle/>
          <a:p>
            <a:fld id="{1D8BD707-D9CF-40AE-B4C6-C98DA3205C09}" type="datetimeFigureOut">
              <a:rPr lang="en-US" smtClean="0"/>
              <a:t>4/19/22</a:t>
            </a:fld>
            <a:endParaRPr lang="en-US"/>
          </a:p>
        </p:txBody>
      </p:sp>
      <p:sp>
        <p:nvSpPr>
          <p:cNvPr id="8" name="Footer Placeholder 7"/>
          <p:cNvSpPr>
            <a:spLocks noGrp="1" noEditPoints="1"/>
          </p:cNvSpPr>
          <p:nvPr>
            <p:ph type="ftr" sz="quarter" idx="11"/>
          </p:nvPr>
        </p:nvSpPr>
        <p:spPr/>
        <p:txBody>
          <a:bodyPr/>
          <a:lstStyle/>
          <a:p>
            <a:endParaRPr lang="en-US"/>
          </a:p>
        </p:txBody>
      </p:sp>
      <p:sp>
        <p:nvSpPr>
          <p:cNvPr id="9" name="Slide Number Placeholder 8"/>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noEditPoints="1"/>
          </p:cNvSpPr>
          <p:nvPr>
            <p:ph type="dt" sz="half" idx="10"/>
          </p:nvPr>
        </p:nvSpPr>
        <p:spPr/>
        <p:txBody>
          <a:bodyPr/>
          <a:lstStyle/>
          <a:p>
            <a:fld id="{1D8BD707-D9CF-40AE-B4C6-C98DA3205C09}" type="datetimeFigureOut">
              <a:rPr lang="en-US" smtClean="0"/>
              <a:t>4/19/22</a:t>
            </a:fld>
            <a:endParaRPr lang="en-US"/>
          </a:p>
        </p:txBody>
      </p:sp>
      <p:sp>
        <p:nvSpPr>
          <p:cNvPr id="4" name="Footer Placeholder 3"/>
          <p:cNvSpPr>
            <a:spLocks noGrp="1" noEditPoints="1"/>
          </p:cNvSpPr>
          <p:nvPr>
            <p:ph type="ftr" sz="quarter" idx="11"/>
          </p:nvPr>
        </p:nvSpPr>
        <p:spPr/>
        <p:txBody>
          <a:bodyPr/>
          <a:lstStyle/>
          <a:p>
            <a:endParaRPr lang="en-US"/>
          </a:p>
        </p:txBody>
      </p:sp>
      <p:sp>
        <p:nvSpPr>
          <p:cNvPr id="5" name="Slide Number Placeholder 4"/>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noEditPoints="1"/>
          </p:cNvSpPr>
          <p:nvPr>
            <p:ph type="dt" sz="half" idx="10"/>
          </p:nvPr>
        </p:nvSpPr>
        <p:spPr/>
        <p:txBody>
          <a:bodyPr/>
          <a:lstStyle/>
          <a:p>
            <a:fld id="{1D8BD707-D9CF-40AE-B4C6-C98DA3205C09}" type="datetimeFigureOut">
              <a:rPr lang="en-US" smtClean="0"/>
              <a:t>4/19/22</a:t>
            </a:fld>
            <a:endParaRPr lang="en-US"/>
          </a:p>
        </p:txBody>
      </p:sp>
      <p:sp>
        <p:nvSpPr>
          <p:cNvPr id="3" name="Footer Placeholder 2"/>
          <p:cNvSpPr>
            <a:spLocks noGrp="1" noEditPoints="1"/>
          </p:cNvSpPr>
          <p:nvPr>
            <p:ph type="ftr" sz="quarter" idx="11"/>
          </p:nvPr>
        </p:nvSpPr>
        <p:spPr/>
        <p:txBody>
          <a:bodyPr/>
          <a:lstStyle/>
          <a:p>
            <a:endParaRPr lang="en-US"/>
          </a:p>
        </p:txBody>
      </p:sp>
      <p:sp>
        <p:nvSpPr>
          <p:cNvPr id="4" name="Slide Number Placeholder 3"/>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noEditPoints="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noEditPoints="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noEditPoints="1"/>
          </p:cNvSpPr>
          <p:nvPr>
            <p:ph type="dt" sz="half" idx="10"/>
          </p:nvPr>
        </p:nvSpPr>
        <p:spPr/>
        <p:txBody>
          <a:bodyPr/>
          <a:lstStyle/>
          <a:p>
            <a:fld id="{1D8BD707-D9CF-40AE-B4C6-C98DA3205C09}" type="datetimeFigureOut">
              <a:rPr lang="en-US" smtClean="0"/>
              <a:t>4/19/22</a:t>
            </a:fld>
            <a:endParaRPr lang="en-US"/>
          </a:p>
        </p:txBody>
      </p:sp>
      <p:sp>
        <p:nvSpPr>
          <p:cNvPr id="6" name="Footer Placeholder 5"/>
          <p:cNvSpPr>
            <a:spLocks noGrp="1" noEditPoints="1"/>
          </p:cNvSpPr>
          <p:nvPr>
            <p:ph type="ftr" sz="quarter" idx="11"/>
          </p:nvPr>
        </p:nvSpPr>
        <p:spPr/>
        <p:txBody>
          <a:bodyPr/>
          <a:lstStyle/>
          <a:p>
            <a:endParaRPr lang="en-US"/>
          </a:p>
        </p:txBody>
      </p:sp>
      <p:sp>
        <p:nvSpPr>
          <p:cNvPr id="7" name="Slide Number Placeholder 6"/>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noEditPoints="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noEditPoints="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noEditPoints="1"/>
          </p:cNvSpPr>
          <p:nvPr>
            <p:ph type="dt" sz="half" idx="10"/>
          </p:nvPr>
        </p:nvSpPr>
        <p:spPr/>
        <p:txBody>
          <a:bodyPr/>
          <a:lstStyle/>
          <a:p>
            <a:fld id="{1D8BD707-D9CF-40AE-B4C6-C98DA3205C09}" type="datetimeFigureOut">
              <a:rPr lang="en-US" smtClean="0"/>
              <a:t>4/19/22</a:t>
            </a:fld>
            <a:endParaRPr lang="en-US"/>
          </a:p>
        </p:txBody>
      </p:sp>
      <p:sp>
        <p:nvSpPr>
          <p:cNvPr id="6" name="Footer Placeholder 5"/>
          <p:cNvSpPr>
            <a:spLocks noGrp="1" noEditPoints="1"/>
          </p:cNvSpPr>
          <p:nvPr>
            <p:ph type="ftr" sz="quarter" idx="11"/>
          </p:nvPr>
        </p:nvSpPr>
        <p:spPr/>
        <p:txBody>
          <a:bodyPr/>
          <a:lstStyle/>
          <a:p>
            <a:endParaRPr lang="en-US"/>
          </a:p>
        </p:txBody>
      </p:sp>
      <p:sp>
        <p:nvSpPr>
          <p:cNvPr id="7" name="Slide Number Placeholder 6"/>
          <p:cNvSpPr>
            <a:spLocks noGrp="1" noEditPoints="1"/>
          </p:cNvSpPr>
          <p:nvPr>
            <p:ph type="sldNum" sz="quarter" idx="12"/>
          </p:nvPr>
        </p:nvSpPr>
        <p:spPr>
          <a:xfrm>
            <a:off x="8077200" y="6356350"/>
            <a:ext cx="609600" cy="365125"/>
          </a:xfrm>
        </p:spPr>
        <p:txBody>
          <a:bodyPr/>
          <a:lstStyle/>
          <a:p>
            <a:fld id="{B6F15528-21DE-4FAA-801E-634DDDAF4B2B}" type="slidenum">
              <a:rPr lang="en-US" smtClean="0"/>
              <a:t>‹#›</a:t>
            </a:fld>
            <a:endParaRPr lang="en-US"/>
          </a:p>
        </p:txBody>
      </p:sp>
      <p:sp>
        <p:nvSpPr>
          <p:cNvPr id="3" name="Picture Placeholder 2"/>
          <p:cNvSpPr>
            <a:spLocks noGrp="1" noEditPoints="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pPr lvl="0"/>
            <a:r>
              <a:rPr kumimoji="0" lang="en-US"/>
              <a:t>Click icon to add picture</a:t>
            </a:r>
            <a:endParaRPr kumimoji="0" lang="en-US" dirty="0"/>
          </a:p>
        </p:txBody>
      </p:sp>
      <p:sp>
        <p:nvSpPr>
          <p:cNvPr id="10" name="Freeform 9"/>
          <p:cNvSpPr/>
          <p:nvPr/>
        </p:nvSpPr>
        <p:spPr bwMode="auto">
          <a:xfrm flipV="1">
            <a:off x="-9525" y="5816600"/>
            <a:ext cx="9163050" cy="1041400"/>
          </a:xfrm>
          <a:custGeom>
            <a:avLst/>
            <a:gdLst/>
            <a:ahLst/>
            <a:cxnLst/>
            <a:rect l="l" t="t" r="r" b="b"/>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a:lstStyle/>
          <a:p>
            <a:pPr marL="0" algn="l" rtl="0" eaLnBrk="1" latinLnBrk="0" hangingPunct="1"/>
            <a:endParaRPr kumimoji="0" lang="en-US">
              <a:solidFill>
                <a:schemeClr val="tx1"/>
              </a:solidFill>
              <a:latin typeface="+mn-lt"/>
              <a:ea typeface="+mn-ea"/>
              <a:cs typeface="+mn-cs"/>
            </a:endParaRPr>
          </a:p>
        </p:txBody>
      </p:sp>
      <p:sp>
        <p:nvSpPr>
          <p:cNvPr id="11" name="Freeform 10"/>
          <p:cNvSpPr/>
          <p:nvPr/>
        </p:nvSpPr>
        <p:spPr bwMode="auto">
          <a:xfrm flipV="1">
            <a:off x="4381500" y="6219825"/>
            <a:ext cx="4762500" cy="638175"/>
          </a:xfrm>
          <a:custGeom>
            <a:avLst/>
            <a:gdLst/>
            <a:ahLst/>
            <a:cxnLst/>
            <a:rect l="l" t="t" r="r" b="b"/>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kumimoji="0" lang="en-US"/>
              <a:t>Click to edit Master title style</a:t>
            </a:r>
          </a:p>
        </p:txBody>
      </p:sp>
      <p:sp>
        <p:nvSpPr>
          <p:cNvPr id="3" name="Vertical Text Placeholder 2"/>
          <p:cNvSpPr>
            <a:spLocks noGrp="1" noEditPoints="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noEditPoints="1"/>
          </p:cNvSpPr>
          <p:nvPr>
            <p:ph type="dt" sz="half" idx="10"/>
          </p:nvPr>
        </p:nvSpPr>
        <p:spPr/>
        <p:txBody>
          <a:bodyPr/>
          <a:lstStyle/>
          <a:p>
            <a:fld id="{1D8BD707-D9CF-40AE-B4C6-C98DA3205C09}" type="datetimeFigureOut">
              <a:rPr lang="en-US" smtClean="0"/>
              <a:t>4/19/22</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6" name="Slide Number Placeholder 5"/>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noEditPoints="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noEditPoints="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noEditPoints="1"/>
          </p:cNvSpPr>
          <p:nvPr>
            <p:ph type="dt" sz="half" idx="10"/>
          </p:nvPr>
        </p:nvSpPr>
        <p:spPr/>
        <p:txBody>
          <a:bodyPr/>
          <a:lstStyle/>
          <a:p>
            <a:fld id="{1D8BD707-D9CF-40AE-B4C6-C98DA3205C09}" type="datetimeFigureOut">
              <a:rPr lang="en-US" smtClean="0"/>
              <a:t>4/19/22</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6" name="Slide Number Placeholder 5"/>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p:nvPr/>
        </p:nvSpPr>
        <p:spPr bwMode="auto">
          <a:xfrm>
            <a:off x="-9525" y="-7144"/>
            <a:ext cx="9163050" cy="1041400"/>
          </a:xfrm>
          <a:custGeom>
            <a:avLst/>
            <a:gdLst/>
            <a:ahLst/>
            <a:cxnLst/>
            <a:rect l="l" t="t" r="r" b="b"/>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a:lstStyle/>
          <a:p>
            <a:pPr marL="0" algn="l" rtl="0" eaLnBrk="1" latinLnBrk="0" hangingPunct="1"/>
            <a:endParaRPr kumimoji="0" lang="en-US">
              <a:solidFill>
                <a:schemeClr val="tx1"/>
              </a:solidFill>
              <a:latin typeface="+mn-lt"/>
              <a:ea typeface="+mn-ea"/>
              <a:cs typeface="+mn-cs"/>
            </a:endParaRPr>
          </a:p>
        </p:txBody>
      </p:sp>
      <p:sp>
        <p:nvSpPr>
          <p:cNvPr id="8" name="Freeform 7"/>
          <p:cNvSpPr/>
          <p:nvPr/>
        </p:nvSpPr>
        <p:spPr bwMode="auto">
          <a:xfrm>
            <a:off x="4381500" y="-7144"/>
            <a:ext cx="4762500" cy="638175"/>
          </a:xfrm>
          <a:custGeom>
            <a:avLst/>
            <a:gdLst/>
            <a:ahLst/>
            <a:cxnLst/>
            <a:rect l="l" t="t" r="r" b="b"/>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noEditPoints="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noEditPoints="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noEditPoints="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D8BD707-D9CF-40AE-B4C6-C98DA3205C09}" type="datetimeFigureOut">
              <a:rPr lang="en-US" smtClean="0"/>
              <a:t>4/19/22</a:t>
            </a:fld>
            <a:endParaRPr lang="en-US"/>
          </a:p>
        </p:txBody>
      </p:sp>
      <p:sp>
        <p:nvSpPr>
          <p:cNvPr id="22" name="Footer Placeholder 21"/>
          <p:cNvSpPr>
            <a:spLocks noGrp="1" noEditPoints="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noEditPoints="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6F15528-21DE-4FAA-801E-634DDDAF4B2B}" type="slidenum">
              <a:rPr lang="en-US" smtClean="0"/>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p:nvPr/>
          </p:nvSpPr>
          <p:spPr bwMode="auto">
            <a:xfrm rot="21435692">
              <a:off x="-19045" y="216550"/>
              <a:ext cx="9163050" cy="649224"/>
            </a:xfrm>
            <a:custGeom>
              <a:avLst/>
              <a:gdLst/>
              <a:ahLst/>
              <a:cxnLst/>
              <a:rect l="l" t="t" r="r" b="b"/>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16000">
                    <a:schemeClr val="accent2">
                      <a:shade val="75000"/>
                      <a:alpha val="56000"/>
                    </a:schemeClr>
                  </a:gs>
                  <a:gs pos="74000">
                    <a:schemeClr val="accent3">
                      <a:shade val="75000"/>
                    </a:schemeClr>
                  </a:gs>
                  <a:gs pos="86000">
                    <a:schemeClr val="tx1">
                      <a:alpha val="29000"/>
                    </a:schemeClr>
                  </a:gs>
                </a:gsLst>
                <a:lin ang="5400000" scaled="1"/>
              </a:gradFill>
              <a:prstDash val="solid"/>
              <a:round/>
              <a:headEnd type="none" w="med" len="med"/>
              <a:tailEnd type="none" w="med" len="med"/>
            </a:ln>
            <a:effectLst/>
          </p:spPr>
          <p:txBody>
            <a:bodyPr vert="horz" wrap="square" lIns="91440" tIns="45720" rIns="91440" bIns="45720" anchor="t"/>
            <a:lstStyle/>
            <a:p>
              <a:endParaRPr kumimoji="0" lang="en-US"/>
            </a:p>
          </p:txBody>
        </p:sp>
        <p:sp>
          <p:nvSpPr>
            <p:cNvPr id="13" name="Freeform 12"/>
            <p:cNvSpPr/>
            <p:nvPr/>
          </p:nvSpPr>
          <p:spPr bwMode="auto">
            <a:xfrm rot="21435692">
              <a:off x="-14309" y="290003"/>
              <a:ext cx="9175812" cy="530352"/>
            </a:xfrm>
            <a:custGeom>
              <a:avLst/>
              <a:gdLst/>
              <a:ahLst/>
              <a:cxnLst/>
              <a:rect l="l" t="t" r="r" b="b"/>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33000">
                    <a:schemeClr val="accent2">
                      <a:alpha val="56000"/>
                    </a:schemeClr>
                  </a:gs>
                  <a:gs pos="44000">
                    <a:schemeClr val="accent1"/>
                  </a:gs>
                  <a:gs pos="74000">
                    <a:schemeClr val="accent4"/>
                  </a:gs>
                </a:gsLst>
                <a:lin ang="5400000" scaled="1"/>
              </a:gradFill>
              <a:prstDash val="solid"/>
              <a:round/>
              <a:headEnd type="none" w="med" len="med"/>
              <a:tailEnd type="none" w="med" len="med"/>
            </a:ln>
            <a:effectLst/>
          </p:spPr>
          <p:txBody>
            <a:bodyPr vert="horz" wrap="square" lIns="91440" tIns="45720" rIns="91440" bIns="45720" anchor="t"/>
            <a:lstStyle/>
            <a:p>
              <a:endParaRPr kumimoji="0" lang="en-US"/>
            </a:p>
          </p:txBody>
        </p:sp>
      </p:gr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ctrTitle"/>
          </p:nvPr>
        </p:nvSpPr>
        <p:spPr/>
        <p:txBody>
          <a:bodyPr>
            <a:normAutofit/>
          </a:bodyPr>
          <a:lstStyle/>
          <a:p>
            <a:r>
              <a:rPr lang="en-GB" sz="3600" dirty="0"/>
              <a:t>Academic and Employability skills</a:t>
            </a:r>
            <a:br>
              <a:rPr lang="en-GB" sz="3600" dirty="0"/>
            </a:br>
            <a:r>
              <a:rPr lang="en-GB" sz="3600" dirty="0"/>
              <a:t>BMSW4001 </a:t>
            </a:r>
            <a:endParaRPr lang="en-US" sz="3600" dirty="0"/>
          </a:p>
        </p:txBody>
      </p:sp>
      <p:sp>
        <p:nvSpPr>
          <p:cNvPr id="3" name="Subtitle 2"/>
          <p:cNvSpPr>
            <a:spLocks noGrp="1" noEditPoints="1"/>
          </p:cNvSpPr>
          <p:nvPr>
            <p:ph type="subTitle" idx="1"/>
          </p:nvPr>
        </p:nvSpPr>
        <p:spPr/>
        <p:txBody>
          <a:bodyPr>
            <a:normAutofit fontScale="85000" lnSpcReduction="20000"/>
          </a:bodyPr>
          <a:lstStyle/>
          <a:p>
            <a:r>
              <a:rPr lang="en-GB" dirty="0">
                <a:latin typeface="Arial" panose="020B0604020202020204" pitchFamily="34" charset="0"/>
                <a:cs typeface="Arial" panose="020B0604020202020204" pitchFamily="34" charset="0"/>
              </a:rPr>
              <a:t>Logistics specialist career</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Stela Zacon </a:t>
            </a:r>
          </a:p>
          <a:p>
            <a:r>
              <a:rPr lang="en-GB" dirty="0">
                <a:latin typeface="Arial" panose="020B0604020202020204" pitchFamily="34" charset="0"/>
                <a:cs typeface="Arial" panose="020B0604020202020204" pitchFamily="34" charset="0"/>
              </a:rPr>
              <a:t>Student ID: 2118130 </a:t>
            </a:r>
            <a:endParaRPr lang="en-US"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dirty="0"/>
              <a:t>Introduction</a:t>
            </a:r>
          </a:p>
        </p:txBody>
      </p:sp>
      <p:sp>
        <p:nvSpPr>
          <p:cNvPr id="3" name="Content Placeholder 2"/>
          <p:cNvSpPr>
            <a:spLocks noGrp="1" noEditPoints="1"/>
          </p:cNvSpPr>
          <p:nvPr>
            <p:ph idx="1"/>
          </p:nvPr>
        </p:nvSpPr>
        <p:spPr/>
        <p:txBody>
          <a:bodyPr>
            <a:normAutofit lnSpcReduction="10000"/>
          </a:bodyPr>
          <a:lstStyle/>
          <a:p>
            <a:r>
              <a:rPr lang="en-US" dirty="0"/>
              <a:t>A logistics specialist is in control of everything that takes place throughout the manufacturing, shipping, and receipt of a product, including the packaging. </a:t>
            </a:r>
          </a:p>
          <a:p>
            <a:r>
              <a:rPr lang="en-US" dirty="0"/>
              <a:t>Assistance with logistical procedures and inventory control systems is available. </a:t>
            </a:r>
          </a:p>
          <a:p>
            <a:r>
              <a:rPr lang="en-US" dirty="0"/>
              <a:t>They also collaborate with in-house sales representatives to ensure that clients get the correct merchandise as promptly as possible. </a:t>
            </a:r>
          </a:p>
          <a:p>
            <a:r>
              <a:rPr lang="en-US" dirty="0"/>
              <a:t>In addition, logistics specialists provide reports that detail the amount of money spent on transportation for various projects and transfers, among other things.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dirty="0"/>
              <a:t>Conti…</a:t>
            </a:r>
          </a:p>
        </p:txBody>
      </p:sp>
      <p:sp>
        <p:nvSpPr>
          <p:cNvPr id="3" name="Content Placeholder 2"/>
          <p:cNvSpPr>
            <a:spLocks noGrp="1" noEditPoints="1"/>
          </p:cNvSpPr>
          <p:nvPr>
            <p:ph idx="1"/>
          </p:nvPr>
        </p:nvSpPr>
        <p:spPr/>
        <p:txBody>
          <a:bodyPr/>
          <a:lstStyle/>
          <a:p>
            <a:r>
              <a:rPr lang="en-US" dirty="0"/>
              <a:t>Transportation and logistics specialists operate in the transportation and logistics departments of a broad variety of enterprises. </a:t>
            </a:r>
          </a:p>
          <a:p>
            <a:r>
              <a:rPr lang="en-US" dirty="0"/>
              <a:t>The majority of logistics professionals have a high school graduation and have at least five years of experience in the field of logistics management or coordination. </a:t>
            </a:r>
          </a:p>
          <a:p>
            <a:r>
              <a:rPr lang="en-US" dirty="0"/>
              <a:t>It is essential for logistics professionals to be able to manage their time effectively, as well as to be effective at managing their time.</a:t>
            </a:r>
          </a:p>
          <a:p>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dirty="0"/>
              <a:t>Roles &amp; Responsibilities</a:t>
            </a:r>
          </a:p>
        </p:txBody>
      </p:sp>
      <p:sp>
        <p:nvSpPr>
          <p:cNvPr id="3" name="Content Placeholder 2"/>
          <p:cNvSpPr>
            <a:spLocks noGrp="1" noEditPoints="1"/>
          </p:cNvSpPr>
          <p:nvPr>
            <p:ph idx="1"/>
          </p:nvPr>
        </p:nvSpPr>
        <p:spPr/>
        <p:txBody>
          <a:bodyPr>
            <a:normAutofit/>
          </a:bodyPr>
          <a:lstStyle/>
          <a:p>
            <a:r>
              <a:rPr lang="en-US" dirty="0"/>
              <a:t>Establish and manage the maximum and minimum amounts of consumable inventories in your facility.</a:t>
            </a:r>
          </a:p>
          <a:p>
            <a:r>
              <a:rPr lang="en-US" dirty="0"/>
              <a:t>Collaboration with the in-house sales staff to ensure that client orders are completed correctly and on time is essential.</a:t>
            </a:r>
          </a:p>
          <a:p>
            <a:r>
              <a:rPr lang="en-US" dirty="0"/>
              <a:t>Aid in the planning of logistical transportation and storage</a:t>
            </a:r>
          </a:p>
          <a:p>
            <a:r>
              <a:rPr lang="en-US" dirty="0"/>
              <a:t>Make use of a computer to input orders and follow shipment progress via a variety of shipping channels.</a:t>
            </a:r>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dirty="0"/>
              <a:t>Conti…</a:t>
            </a:r>
          </a:p>
        </p:txBody>
      </p:sp>
      <p:sp>
        <p:nvSpPr>
          <p:cNvPr id="3" name="Content Placeholder 2"/>
          <p:cNvSpPr>
            <a:spLocks noGrp="1" noEditPoints="1"/>
          </p:cNvSpPr>
          <p:nvPr>
            <p:ph idx="1"/>
          </p:nvPr>
        </p:nvSpPr>
        <p:spPr/>
        <p:txBody>
          <a:bodyPr/>
          <a:lstStyle/>
          <a:p>
            <a:pPr>
              <a:buNone/>
            </a:pPr>
            <a:endParaRPr lang="en-US" dirty="0"/>
          </a:p>
          <a:p>
            <a:r>
              <a:rPr lang="en-US" dirty="0"/>
              <a:t>Review and approve time sheets for delivery and pick-up times.</a:t>
            </a:r>
          </a:p>
          <a:p>
            <a:r>
              <a:rPr lang="en-US" dirty="0"/>
              <a:t>Ensure that inventory control systems are maintained and up to date.</a:t>
            </a:r>
          </a:p>
          <a:p>
            <a:r>
              <a:rPr lang="en-US" dirty="0"/>
              <a:t>Contribute to the upkeep of logistical regulations, procedures, support plans, and other critical data.</a:t>
            </a:r>
          </a:p>
          <a:p>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dirty="0"/>
              <a:t>Qualification required</a:t>
            </a:r>
          </a:p>
        </p:txBody>
      </p:sp>
      <p:sp>
        <p:nvSpPr>
          <p:cNvPr id="3" name="Content Placeholder 2"/>
          <p:cNvSpPr>
            <a:spLocks noGrp="1" noEditPoints="1"/>
          </p:cNvSpPr>
          <p:nvPr>
            <p:ph idx="1"/>
          </p:nvPr>
        </p:nvSpPr>
        <p:spPr/>
        <p:txBody>
          <a:bodyPr>
            <a:normAutofit fontScale="92500"/>
          </a:bodyPr>
          <a:lstStyle/>
          <a:p>
            <a:pPr algn="just">
              <a:buNone/>
            </a:pPr>
            <a:endParaRPr lang="en-US" dirty="0"/>
          </a:p>
          <a:p>
            <a:pPr algn="just"/>
            <a:r>
              <a:rPr lang="en-US" dirty="0"/>
              <a:t>Employers are increasingly interested in candidates with experience in logistics, transportation, and supply chain management. </a:t>
            </a:r>
          </a:p>
          <a:p>
            <a:pPr algn="just"/>
            <a:r>
              <a:rPr lang="en-US" dirty="0"/>
              <a:t>All graduates are eligible to pursue a career in logistics and distribution/supply chain management.</a:t>
            </a:r>
          </a:p>
          <a:p>
            <a:pPr algn="just"/>
            <a:r>
              <a:rPr lang="en-US" dirty="0"/>
              <a:t>Just a few of the courses taught at the school include supply chain management and big data, the world economy, consumer and business buyer behavior, supply chain network design, supply chain sustainability, and environmental sustainability and management.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dirty="0"/>
              <a:t>Skills</a:t>
            </a:r>
          </a:p>
        </p:txBody>
      </p:sp>
      <p:sp>
        <p:nvSpPr>
          <p:cNvPr id="3" name="Content Placeholder 2"/>
          <p:cNvSpPr>
            <a:spLocks noGrp="1" noEditPoints="1"/>
          </p:cNvSpPr>
          <p:nvPr>
            <p:ph idx="1"/>
          </p:nvPr>
        </p:nvSpPr>
        <p:spPr/>
        <p:txBody>
          <a:bodyPr>
            <a:normAutofit lnSpcReduction="10000"/>
          </a:bodyPr>
          <a:lstStyle/>
          <a:p>
            <a:r>
              <a:rPr lang="en-US" dirty="0"/>
              <a:t>Those who choose to pursue a higher education have a plethora of options available to them. </a:t>
            </a:r>
          </a:p>
          <a:p>
            <a:r>
              <a:rPr lang="en-US" dirty="0"/>
              <a:t>In the case that your first degree is not in logistics or supply chain, these credentials may be of assistance in obtaining a position in the industry. </a:t>
            </a:r>
          </a:p>
          <a:p>
            <a:r>
              <a:rPr lang="en-US" dirty="0"/>
              <a:t>After doing an analysis of the local business environment, a logistics professional must understand how to order, monitor, and receive goods, as well as check compliance and manage a budget. </a:t>
            </a:r>
          </a:p>
          <a:p>
            <a:r>
              <a:rPr lang="en-US" dirty="0"/>
              <a:t>You have the option of purchasing products and services at the national, regional, or global level.</a:t>
            </a:r>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dirty="0" err="1"/>
              <a:t>Contii</a:t>
            </a:r>
            <a:r>
              <a:rPr lang="en-US" dirty="0"/>
              <a:t>…</a:t>
            </a:r>
          </a:p>
        </p:txBody>
      </p:sp>
      <p:sp>
        <p:nvSpPr>
          <p:cNvPr id="3" name="Content Placeholder 2"/>
          <p:cNvSpPr>
            <a:spLocks noGrp="1" noEditPoints="1"/>
          </p:cNvSpPr>
          <p:nvPr>
            <p:ph idx="1"/>
          </p:nvPr>
        </p:nvSpPr>
        <p:spPr/>
        <p:txBody>
          <a:bodyPr/>
          <a:lstStyle/>
          <a:p>
            <a:r>
              <a:rPr lang="en-US" dirty="0"/>
              <a:t>It assists in the management of a variety of security-related elements.</a:t>
            </a:r>
          </a:p>
          <a:p>
            <a:r>
              <a:rPr lang="en-US" dirty="0"/>
              <a:t>Working with the coordinator, the logistics expert is responsible for ensuring that all components of the project are properly planned.</a:t>
            </a:r>
          </a:p>
          <a:p>
            <a:r>
              <a:rPr lang="en-US" dirty="0"/>
              <a:t>From the types of programs to the resources to the objects to travel to and from work locations and accommodations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dirty="0"/>
              <a:t>Conti…</a:t>
            </a:r>
          </a:p>
        </p:txBody>
      </p:sp>
      <p:sp>
        <p:nvSpPr>
          <p:cNvPr id="3" name="Content Placeholder 2"/>
          <p:cNvSpPr>
            <a:spLocks noGrp="1" noEditPoints="1"/>
          </p:cNvSpPr>
          <p:nvPr>
            <p:ph idx="1"/>
          </p:nvPr>
        </p:nvSpPr>
        <p:spPr/>
        <p:txBody>
          <a:bodyPr>
            <a:normAutofit fontScale="92500" lnSpcReduction="10000"/>
          </a:bodyPr>
          <a:lstStyle/>
          <a:p>
            <a:pPr>
              <a:buNone/>
            </a:pPr>
            <a:endParaRPr lang="en-US" dirty="0"/>
          </a:p>
          <a:p>
            <a:r>
              <a:rPr lang="en-US" dirty="0"/>
              <a:t>He or she is in charge of ensuring that the safety procedures established by the coordination team are followed (safety plans, medical evacuations, and so on). </a:t>
            </a:r>
          </a:p>
          <a:p>
            <a:r>
              <a:rPr lang="en-US" dirty="0"/>
              <a:t>There is a person who is in charge of making sure that the tools are up to current at all times. </a:t>
            </a:r>
          </a:p>
          <a:p>
            <a:r>
              <a:rPr lang="en-US" dirty="0"/>
              <a:t>As a result of maintaining a close eye on environmental safety and security trends, he or she is able to help with environmental and security assessments. </a:t>
            </a:r>
          </a:p>
          <a:p>
            <a:r>
              <a:rPr lang="en-US" dirty="0"/>
              <a:t>Before he or she goes, double-check that all safety precautions have been taken.</a:t>
            </a:r>
          </a:p>
          <a:p>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381000" y="228600"/>
            <a:ext cx="8229600" cy="1143000"/>
          </a:xfrm>
        </p:spPr>
        <p:txBody>
          <a:bodyPr/>
          <a:lstStyle/>
          <a:p>
            <a:r>
              <a:rPr lang="en-US" dirty="0"/>
              <a:t>SWOT Analysis</a:t>
            </a:r>
          </a:p>
        </p:txBody>
      </p:sp>
      <p:sp>
        <p:nvSpPr>
          <p:cNvPr id="3" name="Content Placeholder 2"/>
          <p:cNvSpPr>
            <a:spLocks noGrp="1" noEditPoints="1"/>
          </p:cNvSpPr>
          <p:nvPr>
            <p:ph idx="1"/>
          </p:nvPr>
        </p:nvSpPr>
        <p:spPr/>
        <p:txBody>
          <a:bodyPr/>
          <a:lstStyle/>
          <a:p>
            <a:endParaRPr lang="en-US"/>
          </a:p>
        </p:txBody>
      </p:sp>
      <p:pic>
        <p:nvPicPr>
          <p:cNvPr id="4" name="Picture 3" descr="3D Personal SWOT"/>
          <p:cNvPicPr/>
          <p:nvPr/>
        </p:nvPicPr>
        <p:blipFill>
          <a:blip r:embed="rId2"/>
          <a:srcRect/>
          <a:stretch>
            <a:fillRect/>
          </a:stretch>
        </p:blipFill>
        <p:spPr bwMode="auto">
          <a:xfrm>
            <a:off x="0" y="1371600"/>
            <a:ext cx="9144000" cy="5486400"/>
          </a:xfrm>
          <a:prstGeom prst="rect">
            <a:avLst/>
          </a:prstGeom>
          <a:noFill/>
          <a:ln w="9525">
            <a:noFill/>
            <a:miter lim="800000"/>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dirty="0"/>
              <a:t>Personal experience</a:t>
            </a:r>
          </a:p>
        </p:txBody>
      </p:sp>
      <p:sp>
        <p:nvSpPr>
          <p:cNvPr id="3" name="Content Placeholder 2"/>
          <p:cNvSpPr>
            <a:spLocks noGrp="1" noEditPoints="1"/>
          </p:cNvSpPr>
          <p:nvPr>
            <p:ph idx="1"/>
          </p:nvPr>
        </p:nvSpPr>
        <p:spPr/>
        <p:txBody>
          <a:bodyPr>
            <a:normAutofit fontScale="92500" lnSpcReduction="20000"/>
          </a:bodyPr>
          <a:lstStyle/>
          <a:p>
            <a:pPr algn="just"/>
            <a:r>
              <a:rPr lang="en-US" dirty="0"/>
              <a:t>For four years, I worked as a logistics specialist for a Russian company for which I was previously employed. </a:t>
            </a:r>
          </a:p>
          <a:p>
            <a:pPr algn="just"/>
            <a:r>
              <a:rPr lang="en-US" dirty="0"/>
              <a:t>Because of my limited command of the English language, I was forced to look for new job when I came in London in 2018. As soon as I graduated from high school, I went to work at a little beauty shop. </a:t>
            </a:r>
          </a:p>
          <a:p>
            <a:pPr algn="just"/>
            <a:r>
              <a:rPr lang="en-US" dirty="0"/>
              <a:t>The firm for which I worked for a year before starting my own online business was a good fit. </a:t>
            </a:r>
          </a:p>
          <a:p>
            <a:pPr algn="just"/>
            <a:r>
              <a:rPr lang="en-US" dirty="0"/>
              <a:t>While I'm in college, I want to work as an airport registration agent to supplement my income. </a:t>
            </a:r>
          </a:p>
          <a:p>
            <a:pPr algn="just"/>
            <a:r>
              <a:rPr lang="en-US" dirty="0"/>
              <a:t>As part of my efforts to better understand different languages, I'm taking a lot of English classes, reading a lot about this profession, and learning how to delegate.</a:t>
            </a:r>
          </a:p>
          <a:p>
            <a:pPr algn="just"/>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dirty="0"/>
              <a:t>Personal Development Plan</a:t>
            </a:r>
          </a:p>
        </p:txBody>
      </p:sp>
      <p:sp>
        <p:nvSpPr>
          <p:cNvPr id="3" name="Content Placeholder 2"/>
          <p:cNvSpPr>
            <a:spLocks noGrp="1" noEditPoints="1"/>
          </p:cNvSpPr>
          <p:nvPr>
            <p:ph idx="1"/>
          </p:nvPr>
        </p:nvSpPr>
        <p:spPr/>
        <p:txBody>
          <a:bodyPr>
            <a:normAutofit fontScale="92500" lnSpcReduction="20000"/>
          </a:bodyPr>
          <a:lstStyle/>
          <a:p>
            <a:r>
              <a:rPr lang="en-US" dirty="0"/>
              <a:t>I should also continue to extend my horizons and deepen my understanding of many topics. </a:t>
            </a:r>
          </a:p>
          <a:p>
            <a:r>
              <a:rPr lang="en-US" dirty="0"/>
              <a:t>Personal development is a lifelong process that takes place during one's whole existence.</a:t>
            </a:r>
          </a:p>
          <a:p>
            <a:r>
              <a:rPr lang="en-US" dirty="0"/>
              <a:t>Personal development is critical for the well-being of both people and society as a whole, yet it is also difficult to achieve. </a:t>
            </a:r>
          </a:p>
          <a:p>
            <a:r>
              <a:rPr lang="en-US" dirty="0"/>
              <a:t>Utilizing one's strengths and talents to the fullest extent possible can help both the person and others in their immediate surroundings. </a:t>
            </a:r>
          </a:p>
          <a:p>
            <a:r>
              <a:rPr lang="en-US" dirty="0"/>
              <a:t>According to the National Health Service, developing a sense of purpose and increasing self-confidence may improve mental health via the acquisition of new skills.</a:t>
            </a:r>
          </a:p>
          <a:p>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dirty="0" err="1"/>
              <a:t>Contii</a:t>
            </a:r>
            <a:r>
              <a:rPr lang="en-US" dirty="0"/>
              <a:t>…</a:t>
            </a:r>
          </a:p>
        </p:txBody>
      </p:sp>
      <p:sp>
        <p:nvSpPr>
          <p:cNvPr id="3" name="Content Placeholder 2"/>
          <p:cNvSpPr>
            <a:spLocks noGrp="1" noEditPoints="1"/>
          </p:cNvSpPr>
          <p:nvPr>
            <p:ph idx="1"/>
          </p:nvPr>
        </p:nvSpPr>
        <p:spPr/>
        <p:txBody>
          <a:bodyPr/>
          <a:lstStyle/>
          <a:p>
            <a:r>
              <a:rPr lang="en-US" dirty="0"/>
              <a:t>It assists in the establishment of clear, measurable goals for one's own personal development.</a:t>
            </a:r>
          </a:p>
          <a:p>
            <a:r>
              <a:rPr lang="en-US" dirty="0"/>
              <a:t>This tool assists you in recognizing your own personal strengths and shortcomings</a:t>
            </a:r>
          </a:p>
          <a:p>
            <a:r>
              <a:rPr lang="en-US" dirty="0"/>
              <a:t>It improves one's chances of securing a job interview.</a:t>
            </a:r>
          </a:p>
          <a:p>
            <a:r>
              <a:rPr lang="en-US" dirty="0"/>
              <a:t>There are several advantages to using it.</a:t>
            </a:r>
          </a:p>
          <a:p>
            <a:r>
              <a:rPr lang="en-US" dirty="0"/>
              <a:t>It gives you the energy to keep going</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dirty="0"/>
              <a:t>Conti…</a:t>
            </a:r>
          </a:p>
        </p:txBody>
      </p:sp>
      <p:sp>
        <p:nvSpPr>
          <p:cNvPr id="3" name="Content Placeholder 2"/>
          <p:cNvSpPr>
            <a:spLocks noGrp="1" noEditPoints="1"/>
          </p:cNvSpPr>
          <p:nvPr>
            <p:ph idx="1"/>
          </p:nvPr>
        </p:nvSpPr>
        <p:spPr/>
        <p:txBody>
          <a:bodyPr>
            <a:normAutofit fontScale="92500" lnSpcReduction="10000"/>
          </a:bodyPr>
          <a:lstStyle/>
          <a:p>
            <a:r>
              <a:rPr lang="en-US" dirty="0"/>
              <a:t>Personal development is necessary if you want to achieve your full potential in any aspect of your life, whether it be academic, professional, or personal. </a:t>
            </a:r>
          </a:p>
          <a:p>
            <a:r>
              <a:rPr lang="en-US" dirty="0"/>
              <a:t>When you accomplish your life goals, your mental health and general happiness will improve as a result of your efforts.</a:t>
            </a:r>
          </a:p>
          <a:p>
            <a:r>
              <a:rPr lang="en-US" dirty="0"/>
              <a:t>It is a useful tool for keeping track of where you have gone and where you want to go.</a:t>
            </a:r>
          </a:p>
          <a:p>
            <a:r>
              <a:rPr lang="en-US" dirty="0"/>
              <a:t>When people utilize it, they report that they have a greater sense of meaning and purpose in their life.</a:t>
            </a:r>
          </a:p>
          <a:p>
            <a:r>
              <a:rPr lang="en-US" dirty="0"/>
              <a:t>One's mental well-being and stress levels are improved as a result of doing so.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dirty="0"/>
              <a:t>Conclusion</a:t>
            </a:r>
          </a:p>
        </p:txBody>
      </p:sp>
      <p:sp>
        <p:nvSpPr>
          <p:cNvPr id="3" name="Content Placeholder 2"/>
          <p:cNvSpPr>
            <a:spLocks noGrp="1" noEditPoints="1"/>
          </p:cNvSpPr>
          <p:nvPr>
            <p:ph idx="1"/>
          </p:nvPr>
        </p:nvSpPr>
        <p:spPr/>
        <p:txBody>
          <a:bodyPr>
            <a:normAutofit fontScale="92500" lnSpcReduction="10000"/>
          </a:bodyPr>
          <a:lstStyle/>
          <a:p>
            <a:pPr algn="just"/>
            <a:r>
              <a:rPr lang="en-US" dirty="0"/>
              <a:t>Supply chain management has seen substantial transformations since its start. </a:t>
            </a:r>
          </a:p>
          <a:p>
            <a:pPr algn="just"/>
            <a:r>
              <a:rPr lang="en-US" dirty="0"/>
              <a:t>When it comes to the future of business, face-to-face management, paper-based order processing, and manual tracking will all be standard practice. </a:t>
            </a:r>
          </a:p>
          <a:p>
            <a:pPr algn="just"/>
            <a:r>
              <a:rPr lang="en-US" dirty="0"/>
              <a:t>These tools have already been put to use throughout the supply chain. </a:t>
            </a:r>
          </a:p>
          <a:p>
            <a:pPr algn="just"/>
            <a:r>
              <a:rPr lang="en-US" dirty="0"/>
              <a:t>The internet-based supply chain management, e-business, e-procurement, e-commerce, electronic internet marketing, and electronic internet marketing were all able to take advantage of this revolution in the technological environment.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dirty="0"/>
              <a:t>Conti…</a:t>
            </a:r>
          </a:p>
        </p:txBody>
      </p:sp>
      <p:sp>
        <p:nvSpPr>
          <p:cNvPr id="3" name="Content Placeholder 2"/>
          <p:cNvSpPr>
            <a:spLocks noGrp="1" noEditPoints="1"/>
          </p:cNvSpPr>
          <p:nvPr>
            <p:ph idx="1"/>
          </p:nvPr>
        </p:nvSpPr>
        <p:spPr/>
        <p:txBody>
          <a:bodyPr>
            <a:normAutofit fontScale="92500" lnSpcReduction="10000"/>
          </a:bodyPr>
          <a:lstStyle/>
          <a:p>
            <a:pPr algn="just"/>
            <a:r>
              <a:rPr lang="en-US" dirty="0"/>
              <a:t>As a consequence of digitization and information technology, several areas of supply chains have undergone significant transformation. </a:t>
            </a:r>
          </a:p>
          <a:p>
            <a:pPr algn="just"/>
            <a:r>
              <a:rPr lang="en-US" dirty="0"/>
              <a:t>In terms of features and components, information and communications technology (ICT) has an influence on a variety of areas of supply chain management (SCM). </a:t>
            </a:r>
          </a:p>
          <a:p>
            <a:pPr algn="just"/>
            <a:r>
              <a:rPr lang="en-US" dirty="0"/>
              <a:t>Managers are trained in information and communications technology (ICT) in order to better understand and apply ICT in supply chain management systems. </a:t>
            </a:r>
          </a:p>
          <a:p>
            <a:pPr algn="just"/>
            <a:r>
              <a:rPr lang="en-US" dirty="0"/>
              <a:t>As a consequence of the introduction of the internet, supply chain innovation as well as cost-cutting choices have grown in popularity.</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dirty="0"/>
              <a:t>References</a:t>
            </a:r>
          </a:p>
        </p:txBody>
      </p:sp>
      <p:sp>
        <p:nvSpPr>
          <p:cNvPr id="3" name="Content Placeholder 2"/>
          <p:cNvSpPr>
            <a:spLocks noGrp="1" noEditPoints="1"/>
          </p:cNvSpPr>
          <p:nvPr>
            <p:ph idx="1"/>
          </p:nvPr>
        </p:nvSpPr>
        <p:spPr/>
        <p:txBody>
          <a:bodyPr>
            <a:normAutofit/>
          </a:bodyPr>
          <a:lstStyle/>
          <a:p>
            <a:r>
              <a:rPr lang="en-US" dirty="0"/>
              <a:t>Hofmann, Sebastian. "Distribution logistics - definition, basics, examples". Retrieved 3 March 2022.</a:t>
            </a:r>
          </a:p>
          <a:p>
            <a:r>
              <a:rPr lang="en-US" dirty="0" err="1"/>
              <a:t>Cozzolino</a:t>
            </a:r>
            <a:r>
              <a:rPr lang="en-US" dirty="0"/>
              <a:t> Alessandra, Humanitarian Logistics and Supply Chain Management, In Humanitarian Logistics, Springer Berlin Heidelberg 2012</a:t>
            </a:r>
          </a:p>
          <a:p>
            <a:r>
              <a:rPr lang="en-US" dirty="0"/>
              <a:t>Torre, I.S. </a:t>
            </a:r>
            <a:r>
              <a:rPr lang="en-US" dirty="0" err="1"/>
              <a:t>Dolinskaya</a:t>
            </a:r>
            <a:r>
              <a:rPr lang="en-US" dirty="0"/>
              <a:t>, K.R. </a:t>
            </a:r>
            <a:r>
              <a:rPr lang="en-US" dirty="0" err="1"/>
              <a:t>Smilowitz</a:t>
            </a:r>
            <a:r>
              <a:rPr lang="en-US" dirty="0"/>
              <a:t>, Disaster relief routing: Integrating research and practice Socio-Economic Planning Sciences vol46, March 2012</a:t>
            </a:r>
          </a:p>
          <a:p>
            <a:r>
              <a:rPr lang="en-US" dirty="0" err="1"/>
              <a:t>Nyhuis</a:t>
            </a:r>
            <a:r>
              <a:rPr lang="en-US" dirty="0"/>
              <a:t> P., </a:t>
            </a:r>
            <a:r>
              <a:rPr lang="en-US" dirty="0" err="1"/>
              <a:t>Wiendahi</a:t>
            </a:r>
            <a:r>
              <a:rPr lang="en-US" dirty="0"/>
              <a:t> Hans-Peter, Fundamentals of Production Logistics, Springer Berlin Heidelberg 2009</a:t>
            </a:r>
          </a:p>
          <a:p>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9</TotalTime>
  <Words>1201</Words>
  <Application>Microsoft Office PowerPoint</Application>
  <PresentationFormat>On-screen Show (4:3)</PresentationFormat>
  <Paragraphs>81</Paragraphs>
  <Slides>17</Slides>
  <Notes>4</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Flow</vt:lpstr>
      <vt:lpstr>Academic and Employability skills BMSW4001 </vt:lpstr>
      <vt:lpstr>Introduction</vt:lpstr>
      <vt:lpstr>Conti…</vt:lpstr>
      <vt:lpstr>Roles &amp; Responsibilities</vt:lpstr>
      <vt:lpstr>Conti…</vt:lpstr>
      <vt:lpstr>Qualification required</vt:lpstr>
      <vt:lpstr>Skills</vt:lpstr>
      <vt:lpstr>Contii…</vt:lpstr>
      <vt:lpstr>Conti…</vt:lpstr>
      <vt:lpstr>SWOT Analysis</vt:lpstr>
      <vt:lpstr>Personal experience</vt:lpstr>
      <vt:lpstr>Personal Development Plan</vt:lpstr>
      <vt:lpstr>Contii…</vt:lpstr>
      <vt:lpstr>Conti…</vt:lpstr>
      <vt:lpstr>Conclusion</vt:lpstr>
      <vt:lpstr>Conti…</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Logistics Specialist Career</dc:title>
  <dc:creator>IT COMPUTERS</dc:creator>
  <cp:lastModifiedBy>Stela Zacon</cp:lastModifiedBy>
  <cp:revision>5</cp:revision>
  <dcterms:created xsi:type="dcterms:W3CDTF">2006-08-16T00:00:00Z</dcterms:created>
  <dcterms:modified xsi:type="dcterms:W3CDTF">2022-04-19T08:45:18Z</dcterms:modified>
</cp:coreProperties>
</file>