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4"/>
  </p:sldMasterIdLst>
  <p:notesMasterIdLst>
    <p:notesMasterId r:id="rId19"/>
  </p:notesMasterIdLst>
  <p:handoutMasterIdLst>
    <p:handoutMasterId r:id="rId20"/>
  </p:handoutMasterIdLst>
  <p:sldIdLst>
    <p:sldId id="256" r:id="rId5"/>
    <p:sldId id="258" r:id="rId6"/>
    <p:sldId id="257" r:id="rId7"/>
    <p:sldId id="259" r:id="rId8"/>
    <p:sldId id="260" r:id="rId9"/>
    <p:sldId id="262" r:id="rId10"/>
    <p:sldId id="263" r:id="rId11"/>
    <p:sldId id="264" r:id="rId12"/>
    <p:sldId id="265" r:id="rId13"/>
    <p:sldId id="266" r:id="rId14"/>
    <p:sldId id="267" r:id="rId15"/>
    <p:sldId id="269" r:id="rId16"/>
    <p:sldId id="261" r:id="rId17"/>
    <p:sldId id="268"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7636C3A-C89D-4B2F-8D48-A2E447A38BEF}" v="48" dt="2020-01-07T14:36:35.92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3" d="100"/>
          <a:sy n="73" d="100"/>
        </p:scale>
        <p:origin x="86"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5/10/relationships/revisionInfo" Target="revisionInfo.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laire Thomson (1603261)" userId="5f722929-11a9-4f05-996f-fa10701e8ba2" providerId="ADAL" clId="{A7636C3A-C89D-4B2F-8D48-A2E447A38BEF}"/>
    <pc:docChg chg="undo custSel addSld delSld modSld sldOrd">
      <pc:chgData name="Claire Thomson (1603261)" userId="5f722929-11a9-4f05-996f-fa10701e8ba2" providerId="ADAL" clId="{A7636C3A-C89D-4B2F-8D48-A2E447A38BEF}" dt="2020-01-07T14:36:48.975" v="7003" actId="1076"/>
      <pc:docMkLst>
        <pc:docMk/>
      </pc:docMkLst>
      <pc:sldChg chg="addSp modSp">
        <pc:chgData name="Claire Thomson (1603261)" userId="5f722929-11a9-4f05-996f-fa10701e8ba2" providerId="ADAL" clId="{A7636C3A-C89D-4B2F-8D48-A2E447A38BEF}" dt="2020-01-06T13:19:01.878" v="217" actId="20577"/>
        <pc:sldMkLst>
          <pc:docMk/>
          <pc:sldMk cId="58625465" sldId="256"/>
        </pc:sldMkLst>
        <pc:spChg chg="mod">
          <ac:chgData name="Claire Thomson (1603261)" userId="5f722929-11a9-4f05-996f-fa10701e8ba2" providerId="ADAL" clId="{A7636C3A-C89D-4B2F-8D48-A2E447A38BEF}" dt="2020-01-06T13:19:01.878" v="217" actId="20577"/>
          <ac:spMkLst>
            <pc:docMk/>
            <pc:sldMk cId="58625465" sldId="256"/>
            <ac:spMk id="2" creationId="{062B997B-FBFD-431E-884D-87E0B367C2C5}"/>
          </ac:spMkLst>
        </pc:spChg>
        <pc:spChg chg="mod">
          <ac:chgData name="Claire Thomson (1603261)" userId="5f722929-11a9-4f05-996f-fa10701e8ba2" providerId="ADAL" clId="{A7636C3A-C89D-4B2F-8D48-A2E447A38BEF}" dt="2020-01-04T01:06:29.011" v="161" actId="20577"/>
          <ac:spMkLst>
            <pc:docMk/>
            <pc:sldMk cId="58625465" sldId="256"/>
            <ac:spMk id="3" creationId="{F8ED6DC6-83EE-4078-9F96-48EE2B4CD6A3}"/>
          </ac:spMkLst>
        </pc:spChg>
        <pc:spChg chg="add mod">
          <ac:chgData name="Claire Thomson (1603261)" userId="5f722929-11a9-4f05-996f-fa10701e8ba2" providerId="ADAL" clId="{A7636C3A-C89D-4B2F-8D48-A2E447A38BEF}" dt="2020-01-04T01:39:35.785" v="211" actId="1076"/>
          <ac:spMkLst>
            <pc:docMk/>
            <pc:sldMk cId="58625465" sldId="256"/>
            <ac:spMk id="6" creationId="{B9BBAA16-CB21-4846-91E1-2213786D6D9F}"/>
          </ac:spMkLst>
        </pc:spChg>
        <pc:picChg chg="add mod">
          <ac:chgData name="Claire Thomson (1603261)" userId="5f722929-11a9-4f05-996f-fa10701e8ba2" providerId="ADAL" clId="{A7636C3A-C89D-4B2F-8D48-A2E447A38BEF}" dt="2020-01-04T01:38:27.648" v="207" actId="1076"/>
          <ac:picMkLst>
            <pc:docMk/>
            <pc:sldMk cId="58625465" sldId="256"/>
            <ac:picMk id="1026" creationId="{6BABF6C7-17FD-4232-8592-DCF995DB72A3}"/>
          </ac:picMkLst>
        </pc:picChg>
      </pc:sldChg>
      <pc:sldChg chg="addSp modSp add">
        <pc:chgData name="Claire Thomson (1603261)" userId="5f722929-11a9-4f05-996f-fa10701e8ba2" providerId="ADAL" clId="{A7636C3A-C89D-4B2F-8D48-A2E447A38BEF}" dt="2020-01-06T15:30:48.008" v="2426" actId="20577"/>
        <pc:sldMkLst>
          <pc:docMk/>
          <pc:sldMk cId="3366846232" sldId="257"/>
        </pc:sldMkLst>
        <pc:spChg chg="add mod">
          <ac:chgData name="Claire Thomson (1603261)" userId="5f722929-11a9-4f05-996f-fa10701e8ba2" providerId="ADAL" clId="{A7636C3A-C89D-4B2F-8D48-A2E447A38BEF}" dt="2020-01-06T15:30:48.008" v="2426" actId="20577"/>
          <ac:spMkLst>
            <pc:docMk/>
            <pc:sldMk cId="3366846232" sldId="257"/>
            <ac:spMk id="3" creationId="{030EAC9C-2F4D-4E13-91E6-B20C4DA9F15D}"/>
          </ac:spMkLst>
        </pc:spChg>
      </pc:sldChg>
      <pc:sldChg chg="addSp modSp add ord">
        <pc:chgData name="Claire Thomson (1603261)" userId="5f722929-11a9-4f05-996f-fa10701e8ba2" providerId="ADAL" clId="{A7636C3A-C89D-4B2F-8D48-A2E447A38BEF}" dt="2020-01-06T15:24:47.703" v="1914" actId="20577"/>
        <pc:sldMkLst>
          <pc:docMk/>
          <pc:sldMk cId="3747464956" sldId="258"/>
        </pc:sldMkLst>
        <pc:spChg chg="add mod">
          <ac:chgData name="Claire Thomson (1603261)" userId="5f722929-11a9-4f05-996f-fa10701e8ba2" providerId="ADAL" clId="{A7636C3A-C89D-4B2F-8D48-A2E447A38BEF}" dt="2020-01-06T15:24:47.703" v="1914" actId="20577"/>
          <ac:spMkLst>
            <pc:docMk/>
            <pc:sldMk cId="3747464956" sldId="258"/>
            <ac:spMk id="3" creationId="{270C7841-D341-42A2-8FD7-C8F04CC4B732}"/>
          </ac:spMkLst>
        </pc:spChg>
      </pc:sldChg>
      <pc:sldChg chg="addSp modSp add">
        <pc:chgData name="Claire Thomson (1603261)" userId="5f722929-11a9-4f05-996f-fa10701e8ba2" providerId="ADAL" clId="{A7636C3A-C89D-4B2F-8D48-A2E447A38BEF}" dt="2020-01-06T15:36:21.844" v="2777" actId="20577"/>
        <pc:sldMkLst>
          <pc:docMk/>
          <pc:sldMk cId="3918150228" sldId="259"/>
        </pc:sldMkLst>
        <pc:spChg chg="add mod">
          <ac:chgData name="Claire Thomson (1603261)" userId="5f722929-11a9-4f05-996f-fa10701e8ba2" providerId="ADAL" clId="{A7636C3A-C89D-4B2F-8D48-A2E447A38BEF}" dt="2020-01-06T15:36:21.844" v="2777" actId="20577"/>
          <ac:spMkLst>
            <pc:docMk/>
            <pc:sldMk cId="3918150228" sldId="259"/>
            <ac:spMk id="3" creationId="{FAFA3841-738D-4D76-ABD9-F23B80B96BCF}"/>
          </ac:spMkLst>
        </pc:spChg>
      </pc:sldChg>
      <pc:sldChg chg="addSp modSp add">
        <pc:chgData name="Claire Thomson (1603261)" userId="5f722929-11a9-4f05-996f-fa10701e8ba2" providerId="ADAL" clId="{A7636C3A-C89D-4B2F-8D48-A2E447A38BEF}" dt="2020-01-06T15:44:30.022" v="3499" actId="20577"/>
        <pc:sldMkLst>
          <pc:docMk/>
          <pc:sldMk cId="1205334845" sldId="260"/>
        </pc:sldMkLst>
        <pc:spChg chg="add mod">
          <ac:chgData name="Claire Thomson (1603261)" userId="5f722929-11a9-4f05-996f-fa10701e8ba2" providerId="ADAL" clId="{A7636C3A-C89D-4B2F-8D48-A2E447A38BEF}" dt="2020-01-06T15:44:30.022" v="3499" actId="20577"/>
          <ac:spMkLst>
            <pc:docMk/>
            <pc:sldMk cId="1205334845" sldId="260"/>
            <ac:spMk id="3" creationId="{C3C0734C-4515-4296-B682-FA1E6648BDDF}"/>
          </ac:spMkLst>
        </pc:spChg>
      </pc:sldChg>
      <pc:sldChg chg="addSp delSp modSp add ord">
        <pc:chgData name="Claire Thomson (1603261)" userId="5f722929-11a9-4f05-996f-fa10701e8ba2" providerId="ADAL" clId="{A7636C3A-C89D-4B2F-8D48-A2E447A38BEF}" dt="2020-01-07T14:08:10.562" v="6291" actId="20577"/>
        <pc:sldMkLst>
          <pc:docMk/>
          <pc:sldMk cId="3625646773" sldId="261"/>
        </pc:sldMkLst>
        <pc:spChg chg="add del mod">
          <ac:chgData name="Claire Thomson (1603261)" userId="5f722929-11a9-4f05-996f-fa10701e8ba2" providerId="ADAL" clId="{A7636C3A-C89D-4B2F-8D48-A2E447A38BEF}" dt="2020-01-06T15:46:27.048" v="3505"/>
          <ac:spMkLst>
            <pc:docMk/>
            <pc:sldMk cId="3625646773" sldId="261"/>
            <ac:spMk id="3" creationId="{C649D4CF-02C9-4BC9-8E5B-758B215DB918}"/>
          </ac:spMkLst>
        </pc:spChg>
        <pc:spChg chg="add del mod">
          <ac:chgData name="Claire Thomson (1603261)" userId="5f722929-11a9-4f05-996f-fa10701e8ba2" providerId="ADAL" clId="{A7636C3A-C89D-4B2F-8D48-A2E447A38BEF}" dt="2020-01-06T20:52:51.373" v="3518"/>
          <ac:spMkLst>
            <pc:docMk/>
            <pc:sldMk cId="3625646773" sldId="261"/>
            <ac:spMk id="4" creationId="{0379DA3F-D030-4C20-88D4-20F0E927BA4F}"/>
          </ac:spMkLst>
        </pc:spChg>
        <pc:spChg chg="add mod">
          <ac:chgData name="Claire Thomson (1603261)" userId="5f722929-11a9-4f05-996f-fa10701e8ba2" providerId="ADAL" clId="{A7636C3A-C89D-4B2F-8D48-A2E447A38BEF}" dt="2020-01-07T14:08:10.562" v="6291" actId="20577"/>
          <ac:spMkLst>
            <pc:docMk/>
            <pc:sldMk cId="3625646773" sldId="261"/>
            <ac:spMk id="5" creationId="{9699DA1F-10B9-4ACC-A77C-349515EE0E52}"/>
          </ac:spMkLst>
        </pc:spChg>
      </pc:sldChg>
      <pc:sldChg chg="addSp modSp add">
        <pc:chgData name="Claire Thomson (1603261)" userId="5f722929-11a9-4f05-996f-fa10701e8ba2" providerId="ADAL" clId="{A7636C3A-C89D-4B2F-8D48-A2E447A38BEF}" dt="2020-01-07T11:42:09.357" v="3952" actId="20577"/>
        <pc:sldMkLst>
          <pc:docMk/>
          <pc:sldMk cId="3593814179" sldId="262"/>
        </pc:sldMkLst>
        <pc:spChg chg="add mod">
          <ac:chgData name="Claire Thomson (1603261)" userId="5f722929-11a9-4f05-996f-fa10701e8ba2" providerId="ADAL" clId="{A7636C3A-C89D-4B2F-8D48-A2E447A38BEF}" dt="2020-01-07T11:42:09.357" v="3952" actId="20577"/>
          <ac:spMkLst>
            <pc:docMk/>
            <pc:sldMk cId="3593814179" sldId="262"/>
            <ac:spMk id="3" creationId="{C3CE4AB7-E405-4E2E-B7B6-E5599D50BA74}"/>
          </ac:spMkLst>
        </pc:spChg>
      </pc:sldChg>
      <pc:sldChg chg="addSp modSp add">
        <pc:chgData name="Claire Thomson (1603261)" userId="5f722929-11a9-4f05-996f-fa10701e8ba2" providerId="ADAL" clId="{A7636C3A-C89D-4B2F-8D48-A2E447A38BEF}" dt="2020-01-07T11:45:14.894" v="4260" actId="20577"/>
        <pc:sldMkLst>
          <pc:docMk/>
          <pc:sldMk cId="2641534243" sldId="263"/>
        </pc:sldMkLst>
        <pc:spChg chg="add mod">
          <ac:chgData name="Claire Thomson (1603261)" userId="5f722929-11a9-4f05-996f-fa10701e8ba2" providerId="ADAL" clId="{A7636C3A-C89D-4B2F-8D48-A2E447A38BEF}" dt="2020-01-07T11:45:14.894" v="4260" actId="20577"/>
          <ac:spMkLst>
            <pc:docMk/>
            <pc:sldMk cId="2641534243" sldId="263"/>
            <ac:spMk id="3" creationId="{293AB517-13C8-434D-899D-B3D02682864D}"/>
          </ac:spMkLst>
        </pc:spChg>
      </pc:sldChg>
      <pc:sldChg chg="addSp modSp add">
        <pc:chgData name="Claire Thomson (1603261)" userId="5f722929-11a9-4f05-996f-fa10701e8ba2" providerId="ADAL" clId="{A7636C3A-C89D-4B2F-8D48-A2E447A38BEF}" dt="2020-01-07T11:48:32.949" v="4688" actId="20577"/>
        <pc:sldMkLst>
          <pc:docMk/>
          <pc:sldMk cId="3075161330" sldId="264"/>
        </pc:sldMkLst>
        <pc:spChg chg="add mod">
          <ac:chgData name="Claire Thomson (1603261)" userId="5f722929-11a9-4f05-996f-fa10701e8ba2" providerId="ADAL" clId="{A7636C3A-C89D-4B2F-8D48-A2E447A38BEF}" dt="2020-01-07T11:48:32.949" v="4688" actId="20577"/>
          <ac:spMkLst>
            <pc:docMk/>
            <pc:sldMk cId="3075161330" sldId="264"/>
            <ac:spMk id="3" creationId="{3CBE6A53-4473-4BE1-B129-262D9F8D15DB}"/>
          </ac:spMkLst>
        </pc:spChg>
      </pc:sldChg>
      <pc:sldChg chg="addSp modSp add">
        <pc:chgData name="Claire Thomson (1603261)" userId="5f722929-11a9-4f05-996f-fa10701e8ba2" providerId="ADAL" clId="{A7636C3A-C89D-4B2F-8D48-A2E447A38BEF}" dt="2020-01-07T11:51:47.340" v="5024" actId="20577"/>
        <pc:sldMkLst>
          <pc:docMk/>
          <pc:sldMk cId="2516805246" sldId="265"/>
        </pc:sldMkLst>
        <pc:spChg chg="add mod">
          <ac:chgData name="Claire Thomson (1603261)" userId="5f722929-11a9-4f05-996f-fa10701e8ba2" providerId="ADAL" clId="{A7636C3A-C89D-4B2F-8D48-A2E447A38BEF}" dt="2020-01-07T11:51:47.340" v="5024" actId="20577"/>
          <ac:spMkLst>
            <pc:docMk/>
            <pc:sldMk cId="2516805246" sldId="265"/>
            <ac:spMk id="3" creationId="{AA3946E1-3196-452F-B254-F07543687D33}"/>
          </ac:spMkLst>
        </pc:spChg>
      </pc:sldChg>
      <pc:sldChg chg="addSp delSp modSp add del">
        <pc:chgData name="Claire Thomson (1603261)" userId="5f722929-11a9-4f05-996f-fa10701e8ba2" providerId="ADAL" clId="{A7636C3A-C89D-4B2F-8D48-A2E447A38BEF}" dt="2020-01-07T11:52:00.067" v="5027" actId="47"/>
        <pc:sldMkLst>
          <pc:docMk/>
          <pc:sldMk cId="267180052" sldId="266"/>
        </pc:sldMkLst>
        <pc:spChg chg="add del mod">
          <ac:chgData name="Claire Thomson (1603261)" userId="5f722929-11a9-4f05-996f-fa10701e8ba2" providerId="ADAL" clId="{A7636C3A-C89D-4B2F-8D48-A2E447A38BEF}" dt="2020-01-04T01:37:26.571" v="200" actId="1076"/>
          <ac:spMkLst>
            <pc:docMk/>
            <pc:sldMk cId="267180052" sldId="266"/>
            <ac:spMk id="3" creationId="{1B697246-919A-472B-BB39-18D524DDB75D}"/>
          </ac:spMkLst>
        </pc:spChg>
        <pc:spChg chg="add del mod">
          <ac:chgData name="Claire Thomson (1603261)" userId="5f722929-11a9-4f05-996f-fa10701e8ba2" providerId="ADAL" clId="{A7636C3A-C89D-4B2F-8D48-A2E447A38BEF}" dt="2020-01-04T01:36:12.215" v="186" actId="478"/>
          <ac:spMkLst>
            <pc:docMk/>
            <pc:sldMk cId="267180052" sldId="266"/>
            <ac:spMk id="4" creationId="{EFC04977-9E3A-48B9-812B-6ABD956453FE}"/>
          </ac:spMkLst>
        </pc:spChg>
        <pc:spChg chg="add mod">
          <ac:chgData name="Claire Thomson (1603261)" userId="5f722929-11a9-4f05-996f-fa10701e8ba2" providerId="ADAL" clId="{A7636C3A-C89D-4B2F-8D48-A2E447A38BEF}" dt="2020-01-04T01:37:36.015" v="202" actId="14100"/>
          <ac:spMkLst>
            <pc:docMk/>
            <pc:sldMk cId="267180052" sldId="266"/>
            <ac:spMk id="5" creationId="{B7B742FF-FF76-4C15-942E-5D578BCAC2E9}"/>
          </ac:spMkLst>
        </pc:spChg>
        <pc:spChg chg="add mod">
          <ac:chgData name="Claire Thomson (1603261)" userId="5f722929-11a9-4f05-996f-fa10701e8ba2" providerId="ADAL" clId="{A7636C3A-C89D-4B2F-8D48-A2E447A38BEF}" dt="2020-01-04T01:37:59.784" v="206"/>
          <ac:spMkLst>
            <pc:docMk/>
            <pc:sldMk cId="267180052" sldId="266"/>
            <ac:spMk id="6" creationId="{86EA7144-13F7-48CF-ACE7-39C944C0A034}"/>
          </ac:spMkLst>
        </pc:spChg>
      </pc:sldChg>
      <pc:sldChg chg="addSp modSp add">
        <pc:chgData name="Claire Thomson (1603261)" userId="5f722929-11a9-4f05-996f-fa10701e8ba2" providerId="ADAL" clId="{A7636C3A-C89D-4B2F-8D48-A2E447A38BEF}" dt="2020-01-07T11:55:56.844" v="5468" actId="20577"/>
        <pc:sldMkLst>
          <pc:docMk/>
          <pc:sldMk cId="951230030" sldId="266"/>
        </pc:sldMkLst>
        <pc:spChg chg="add mod">
          <ac:chgData name="Claire Thomson (1603261)" userId="5f722929-11a9-4f05-996f-fa10701e8ba2" providerId="ADAL" clId="{A7636C3A-C89D-4B2F-8D48-A2E447A38BEF}" dt="2020-01-07T11:55:56.844" v="5468" actId="20577"/>
          <ac:spMkLst>
            <pc:docMk/>
            <pc:sldMk cId="951230030" sldId="266"/>
            <ac:spMk id="3" creationId="{02623A81-E70F-44F0-91F3-DC5A77802F2C}"/>
          </ac:spMkLst>
        </pc:spChg>
      </pc:sldChg>
      <pc:sldChg chg="addSp modSp add">
        <pc:chgData name="Claire Thomson (1603261)" userId="5f722929-11a9-4f05-996f-fa10701e8ba2" providerId="ADAL" clId="{A7636C3A-C89D-4B2F-8D48-A2E447A38BEF}" dt="2020-01-07T14:29:25.080" v="6376" actId="1076"/>
        <pc:sldMkLst>
          <pc:docMk/>
          <pc:sldMk cId="3320483590" sldId="267"/>
        </pc:sldMkLst>
        <pc:spChg chg="add mod">
          <ac:chgData name="Claire Thomson (1603261)" userId="5f722929-11a9-4f05-996f-fa10701e8ba2" providerId="ADAL" clId="{A7636C3A-C89D-4B2F-8D48-A2E447A38BEF}" dt="2020-01-07T14:29:25.080" v="6376" actId="1076"/>
          <ac:spMkLst>
            <pc:docMk/>
            <pc:sldMk cId="3320483590" sldId="267"/>
            <ac:spMk id="3" creationId="{6660A354-83A0-499A-AE93-BA228060B89A}"/>
          </ac:spMkLst>
        </pc:spChg>
      </pc:sldChg>
      <pc:sldChg chg="addSp modSp add">
        <pc:chgData name="Claire Thomson (1603261)" userId="5f722929-11a9-4f05-996f-fa10701e8ba2" providerId="ADAL" clId="{A7636C3A-C89D-4B2F-8D48-A2E447A38BEF}" dt="2020-01-07T14:28:53.167" v="6371" actId="20577"/>
        <pc:sldMkLst>
          <pc:docMk/>
          <pc:sldMk cId="1599747402" sldId="268"/>
        </pc:sldMkLst>
        <pc:spChg chg="add mod">
          <ac:chgData name="Claire Thomson (1603261)" userId="5f722929-11a9-4f05-996f-fa10701e8ba2" providerId="ADAL" clId="{A7636C3A-C89D-4B2F-8D48-A2E447A38BEF}" dt="2020-01-07T14:28:53.167" v="6371" actId="20577"/>
          <ac:spMkLst>
            <pc:docMk/>
            <pc:sldMk cId="1599747402" sldId="268"/>
            <ac:spMk id="3" creationId="{B15F5951-3E49-4792-8F7B-669FD6D4A908}"/>
          </ac:spMkLst>
        </pc:spChg>
      </pc:sldChg>
      <pc:sldChg chg="addSp modSp add">
        <pc:chgData name="Claire Thomson (1603261)" userId="5f722929-11a9-4f05-996f-fa10701e8ba2" providerId="ADAL" clId="{A7636C3A-C89D-4B2F-8D48-A2E447A38BEF}" dt="2020-01-07T14:36:48.975" v="7003" actId="1076"/>
        <pc:sldMkLst>
          <pc:docMk/>
          <pc:sldMk cId="818590183" sldId="269"/>
        </pc:sldMkLst>
        <pc:spChg chg="add mod">
          <ac:chgData name="Claire Thomson (1603261)" userId="5f722929-11a9-4f05-996f-fa10701e8ba2" providerId="ADAL" clId="{A7636C3A-C89D-4B2F-8D48-A2E447A38BEF}" dt="2020-01-07T14:35:17.022" v="6995" actId="20577"/>
          <ac:spMkLst>
            <pc:docMk/>
            <pc:sldMk cId="818590183" sldId="269"/>
            <ac:spMk id="3" creationId="{A42E9D81-C49D-4101-A165-FC75A0CAEDD8}"/>
          </ac:spMkLst>
        </pc:spChg>
        <pc:spChg chg="add mod">
          <ac:chgData name="Claire Thomson (1603261)" userId="5f722929-11a9-4f05-996f-fa10701e8ba2" providerId="ADAL" clId="{A7636C3A-C89D-4B2F-8D48-A2E447A38BEF}" dt="2020-01-07T14:36:48.975" v="7003" actId="1076"/>
          <ac:spMkLst>
            <pc:docMk/>
            <pc:sldMk cId="818590183" sldId="269"/>
            <ac:spMk id="5" creationId="{36A2BC4A-03EC-40B1-9AFE-BD9A8BDA5D85}"/>
          </ac:spMkLst>
        </pc:spChg>
        <pc:picChg chg="add mod">
          <ac:chgData name="Claire Thomson (1603261)" userId="5f722929-11a9-4f05-996f-fa10701e8ba2" providerId="ADAL" clId="{A7636C3A-C89D-4B2F-8D48-A2E447A38BEF}" dt="2020-01-07T14:36:18.224" v="6998" actId="1076"/>
          <ac:picMkLst>
            <pc:docMk/>
            <pc:sldMk cId="818590183" sldId="269"/>
            <ac:picMk id="4" creationId="{2726E2E3-299E-4C17-8F60-A223B8154518}"/>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708CE21C-8901-46EC-B52F-55644BEDAA6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B158AF6C-EAA3-4EF7-9490-11688D373FCA}"/>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BE352014-3BFA-4F23-A638-03746EB23BD9}" type="datetimeFigureOut">
              <a:rPr lang="en-GB" smtClean="0"/>
              <a:t>06/01/2020</a:t>
            </a:fld>
            <a:endParaRPr lang="en-GB"/>
          </a:p>
        </p:txBody>
      </p:sp>
      <p:sp>
        <p:nvSpPr>
          <p:cNvPr id="4" name="Footer Placeholder 3">
            <a:extLst>
              <a:ext uri="{FF2B5EF4-FFF2-40B4-BE49-F238E27FC236}">
                <a16:creationId xmlns:a16="http://schemas.microsoft.com/office/drawing/2014/main" id="{6A3FFB34-FBFD-4C1F-8614-764D7A51E797}"/>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DDDC6C75-B972-4A94-A1E7-C436D7231F2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A4300F59-5F80-4C80-9D78-2667D2D05B77}" type="slidenum">
              <a:rPr lang="en-GB" smtClean="0"/>
              <a:t>‹#›</a:t>
            </a:fld>
            <a:endParaRPr lang="en-GB"/>
          </a:p>
        </p:txBody>
      </p:sp>
    </p:spTree>
    <p:extLst>
      <p:ext uri="{BB962C8B-B14F-4D97-AF65-F5344CB8AC3E}">
        <p14:creationId xmlns:p14="http://schemas.microsoft.com/office/powerpoint/2010/main" val="528147602"/>
      </p:ext>
    </p:extLst>
  </p:cSld>
  <p:clrMap bg1="lt1" tx1="dk1" bg2="lt2" tx2="dk2" accent1="accent1" accent2="accent2" accent3="accent3" accent4="accent4" accent5="accent5" accent6="accent6" hlink="hlink" folHlink="folHlink"/>
  <p:hf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913DF3E-794D-4F6D-AA72-67AEABAA14E4}" type="datetimeFigureOut">
              <a:rPr lang="en-GB" smtClean="0"/>
              <a:t>05/01/2020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04C581F-5955-4254-A25F-8E7977FDC447}" type="slidenum">
              <a:rPr lang="en-GB" smtClean="0"/>
              <a:t>‹#›</a:t>
            </a:fld>
            <a:endParaRPr lang="en-GB"/>
          </a:p>
        </p:txBody>
      </p:sp>
    </p:spTree>
    <p:extLst>
      <p:ext uri="{BB962C8B-B14F-4D97-AF65-F5344CB8AC3E}">
        <p14:creationId xmlns:p14="http://schemas.microsoft.com/office/powerpoint/2010/main" val="3329085288"/>
      </p:ext>
    </p:extLst>
  </p:cSld>
  <p:clrMap bg1="lt1" tx1="dk1" bg2="lt2" tx2="dk2" accent1="accent1" accent2="accent2" accent3="accent3" accent4="accent4" accent5="accent5" accent6="accent6" hlink="hlink" folHlink="folHlink"/>
  <p:hf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5EDEA06-B5A2-409D-9C40-F1F347D1FCA7}" type="datetime1">
              <a:rPr lang="en-GB" smtClean="0"/>
              <a:t>05/01/2020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FE63DB9-1F8E-4B66-903C-C1530251B1CF}" type="slidenum">
              <a:rPr lang="en-GB" smtClean="0"/>
              <a:t>‹#›</a:t>
            </a:fld>
            <a:endParaRPr lang="en-GB"/>
          </a:p>
        </p:txBody>
      </p:sp>
    </p:spTree>
    <p:extLst>
      <p:ext uri="{BB962C8B-B14F-4D97-AF65-F5344CB8AC3E}">
        <p14:creationId xmlns:p14="http://schemas.microsoft.com/office/powerpoint/2010/main" val="9963632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B9230506-6165-47A9-9170-CB1AD0A12A0A}" type="datetime1">
              <a:rPr lang="en-GB" smtClean="0"/>
              <a:t>05/01/2020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FE63DB9-1F8E-4B66-903C-C1530251B1CF}" type="slidenum">
              <a:rPr lang="en-GB" smtClean="0"/>
              <a:t>‹#›</a:t>
            </a:fld>
            <a:endParaRPr lang="en-GB"/>
          </a:p>
        </p:txBody>
      </p:sp>
    </p:spTree>
    <p:extLst>
      <p:ext uri="{BB962C8B-B14F-4D97-AF65-F5344CB8AC3E}">
        <p14:creationId xmlns:p14="http://schemas.microsoft.com/office/powerpoint/2010/main" val="36094779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76250D-EB31-40C1-901C-CAE554A077A2}" type="datetime1">
              <a:rPr lang="en-GB" smtClean="0"/>
              <a:t>05/01/2020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FE63DB9-1F8E-4B66-903C-C1530251B1CF}" type="slidenum">
              <a:rPr lang="en-GB" smtClean="0"/>
              <a:t>‹#›</a:t>
            </a:fld>
            <a:endParaRPr lang="en-GB"/>
          </a:p>
        </p:txBody>
      </p:sp>
    </p:spTree>
    <p:extLst>
      <p:ext uri="{BB962C8B-B14F-4D97-AF65-F5344CB8AC3E}">
        <p14:creationId xmlns:p14="http://schemas.microsoft.com/office/powerpoint/2010/main" val="34678601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4B070F3-E8A5-4EE7-B1EC-FC09ED7ACC30}" type="datetime1">
              <a:rPr lang="en-GB" smtClean="0"/>
              <a:t>05/01/2020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FE63DB9-1F8E-4B66-903C-C1530251B1CF}" type="slidenum">
              <a:rPr lang="en-GB" smtClean="0"/>
              <a:t>‹#›</a:t>
            </a:fld>
            <a:endParaRPr lang="en-GB"/>
          </a:p>
        </p:txBody>
      </p:sp>
    </p:spTree>
    <p:extLst>
      <p:ext uri="{BB962C8B-B14F-4D97-AF65-F5344CB8AC3E}">
        <p14:creationId xmlns:p14="http://schemas.microsoft.com/office/powerpoint/2010/main" val="27365577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0CB2F34-A726-4BC3-8D4D-2E0428469B23}" type="datetime1">
              <a:rPr lang="en-GB" smtClean="0"/>
              <a:t>05/01/2020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FE63DB9-1F8E-4B66-903C-C1530251B1CF}" type="slidenum">
              <a:rPr lang="en-GB" smtClean="0"/>
              <a:t>‹#›</a:t>
            </a:fld>
            <a:endParaRPr lang="en-GB"/>
          </a:p>
        </p:txBody>
      </p:sp>
    </p:spTree>
    <p:extLst>
      <p:ext uri="{BB962C8B-B14F-4D97-AF65-F5344CB8AC3E}">
        <p14:creationId xmlns:p14="http://schemas.microsoft.com/office/powerpoint/2010/main" val="2217510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177ED58F-CFC5-4875-9373-EB51D5F53DE5}" type="datetime1">
              <a:rPr lang="en-GB" smtClean="0"/>
              <a:t>05/01/2020</a:t>
            </a:fld>
            <a:endParaRPr lang="en-GB"/>
          </a:p>
        </p:txBody>
      </p:sp>
      <p:sp>
        <p:nvSpPr>
          <p:cNvPr id="5" name="Footer Placeholder 3"/>
          <p:cNvSpPr>
            <a:spLocks noGrp="1"/>
          </p:cNvSpPr>
          <p:nvPr>
            <p:ph type="ftr" sz="quarter" idx="11"/>
          </p:nvPr>
        </p:nvSpPr>
        <p:spPr/>
        <p:txBody>
          <a:bodyPr/>
          <a:lstStyle/>
          <a:p>
            <a:endParaRPr lang="en-GB"/>
          </a:p>
        </p:txBody>
      </p:sp>
      <p:sp>
        <p:nvSpPr>
          <p:cNvPr id="6" name="Slide Number Placeholder 4"/>
          <p:cNvSpPr>
            <a:spLocks noGrp="1"/>
          </p:cNvSpPr>
          <p:nvPr>
            <p:ph type="sldNum" sz="quarter" idx="12"/>
          </p:nvPr>
        </p:nvSpPr>
        <p:spPr/>
        <p:txBody>
          <a:bodyPr/>
          <a:lstStyle/>
          <a:p>
            <a:fld id="{CFE63DB9-1F8E-4B66-903C-C1530251B1CF}" type="slidenum">
              <a:rPr lang="en-GB" smtClean="0"/>
              <a:t>‹#›</a:t>
            </a:fld>
            <a:endParaRPr lang="en-GB"/>
          </a:p>
        </p:txBody>
      </p:sp>
    </p:spTree>
    <p:extLst>
      <p:ext uri="{BB962C8B-B14F-4D97-AF65-F5344CB8AC3E}">
        <p14:creationId xmlns:p14="http://schemas.microsoft.com/office/powerpoint/2010/main" val="24786732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57C32658-5FA3-4068-90DD-F328EE58FB26}" type="datetime1">
              <a:rPr lang="en-GB" smtClean="0"/>
              <a:t>05/01/2020</a:t>
            </a:fld>
            <a:endParaRPr lang="en-GB"/>
          </a:p>
        </p:txBody>
      </p:sp>
      <p:sp>
        <p:nvSpPr>
          <p:cNvPr id="5" name="Footer Placeholder 2"/>
          <p:cNvSpPr>
            <a:spLocks noGrp="1"/>
          </p:cNvSpPr>
          <p:nvPr>
            <p:ph type="ftr" sz="quarter" idx="11"/>
          </p:nvPr>
        </p:nvSpPr>
        <p:spPr/>
        <p:txBody>
          <a:bodyPr/>
          <a:lstStyle/>
          <a:p>
            <a:endParaRPr lang="en-GB"/>
          </a:p>
        </p:txBody>
      </p:sp>
      <p:sp>
        <p:nvSpPr>
          <p:cNvPr id="6" name="Slide Number Placeholder 3"/>
          <p:cNvSpPr>
            <a:spLocks noGrp="1"/>
          </p:cNvSpPr>
          <p:nvPr>
            <p:ph type="sldNum" sz="quarter" idx="12"/>
          </p:nvPr>
        </p:nvSpPr>
        <p:spPr/>
        <p:txBody>
          <a:bodyPr/>
          <a:lstStyle/>
          <a:p>
            <a:fld id="{CFE63DB9-1F8E-4B66-903C-C1530251B1CF}" type="slidenum">
              <a:rPr lang="en-GB" smtClean="0"/>
              <a:t>‹#›</a:t>
            </a:fld>
            <a:endParaRPr lang="en-GB"/>
          </a:p>
        </p:txBody>
      </p:sp>
    </p:spTree>
    <p:extLst>
      <p:ext uri="{BB962C8B-B14F-4D97-AF65-F5344CB8AC3E}">
        <p14:creationId xmlns:p14="http://schemas.microsoft.com/office/powerpoint/2010/main" val="483133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96DFD940-817D-464D-9717-C7B5FC860364}" type="datetime1">
              <a:rPr lang="en-GB" smtClean="0"/>
              <a:t>05/01/2020</a:t>
            </a:fld>
            <a:endParaRPr lang="en-GB"/>
          </a:p>
        </p:txBody>
      </p:sp>
      <p:sp>
        <p:nvSpPr>
          <p:cNvPr id="5" name="Footer Placeholder 5"/>
          <p:cNvSpPr>
            <a:spLocks noGrp="1"/>
          </p:cNvSpPr>
          <p:nvPr>
            <p:ph type="ftr" sz="quarter" idx="11"/>
          </p:nvPr>
        </p:nvSpPr>
        <p:spPr/>
        <p:txBody>
          <a:bodyPr/>
          <a:lstStyle/>
          <a:p>
            <a:endParaRPr lang="en-GB"/>
          </a:p>
        </p:txBody>
      </p:sp>
      <p:sp>
        <p:nvSpPr>
          <p:cNvPr id="6" name="Slide Number Placeholder 6"/>
          <p:cNvSpPr>
            <a:spLocks noGrp="1"/>
          </p:cNvSpPr>
          <p:nvPr>
            <p:ph type="sldNum" sz="quarter" idx="12"/>
          </p:nvPr>
        </p:nvSpPr>
        <p:spPr/>
        <p:txBody>
          <a:bodyPr/>
          <a:lstStyle/>
          <a:p>
            <a:fld id="{CFE63DB9-1F8E-4B66-903C-C1530251B1CF}" type="slidenum">
              <a:rPr lang="en-GB" smtClean="0"/>
              <a:t>‹#›</a:t>
            </a:fld>
            <a:endParaRPr lang="en-GB"/>
          </a:p>
        </p:txBody>
      </p:sp>
    </p:spTree>
    <p:extLst>
      <p:ext uri="{BB962C8B-B14F-4D97-AF65-F5344CB8AC3E}">
        <p14:creationId xmlns:p14="http://schemas.microsoft.com/office/powerpoint/2010/main" val="34243839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8559BCF-5F7B-4FD7-8F5A-972B92933189}" type="datetime1">
              <a:rPr lang="en-GB" smtClean="0"/>
              <a:t>05/01/2020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FE63DB9-1F8E-4B66-903C-C1530251B1CF}" type="slidenum">
              <a:rPr lang="en-GB" smtClean="0"/>
              <a:t>‹#›</a:t>
            </a:fld>
            <a:endParaRPr lang="en-GB"/>
          </a:p>
        </p:txBody>
      </p:sp>
    </p:spTree>
    <p:extLst>
      <p:ext uri="{BB962C8B-B14F-4D97-AF65-F5344CB8AC3E}">
        <p14:creationId xmlns:p14="http://schemas.microsoft.com/office/powerpoint/2010/main" val="1225863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51DECF4-33C1-4099-A074-711FEAFAE4F3}" type="datetime1">
              <a:rPr lang="en-GB" smtClean="0"/>
              <a:t>05/01/2020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FE63DB9-1F8E-4B66-903C-C1530251B1CF}" type="slidenum">
              <a:rPr lang="en-GB" smtClean="0"/>
              <a:t>‹#›</a:t>
            </a:fld>
            <a:endParaRPr lang="en-GB"/>
          </a:p>
        </p:txBody>
      </p:sp>
    </p:spTree>
    <p:extLst>
      <p:ext uri="{BB962C8B-B14F-4D97-AF65-F5344CB8AC3E}">
        <p14:creationId xmlns:p14="http://schemas.microsoft.com/office/powerpoint/2010/main" val="30267368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A92F3A46-1E03-4909-9DAE-0E70F74781E8}" type="datetime1">
              <a:rPr lang="en-GB" smtClean="0"/>
              <a:t>05/01/2020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FE63DB9-1F8E-4B66-903C-C1530251B1CF}" type="slidenum">
              <a:rPr lang="en-GB" smtClean="0"/>
              <a:t>‹#›</a:t>
            </a:fld>
            <a:endParaRPr lang="en-GB"/>
          </a:p>
        </p:txBody>
      </p:sp>
    </p:spTree>
    <p:extLst>
      <p:ext uri="{BB962C8B-B14F-4D97-AF65-F5344CB8AC3E}">
        <p14:creationId xmlns:p14="http://schemas.microsoft.com/office/powerpoint/2010/main" val="199336136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370F77D6-6066-408B-ACC3-7F63292B78CF}" type="datetime1">
              <a:rPr lang="en-GB" smtClean="0"/>
              <a:t>05/01/2020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FE63DB9-1F8E-4B66-903C-C1530251B1CF}" type="slidenum">
              <a:rPr lang="en-GB" smtClean="0"/>
              <a:t>‹#›</a:t>
            </a:fld>
            <a:endParaRPr lang="en-GB"/>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227427374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6C2B60D-4BAA-4BB5-A5BF-4A5D7A55A83C}" type="datetime1">
              <a:rPr lang="en-GB" smtClean="0"/>
              <a:t>05/01/2020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FE63DB9-1F8E-4B66-903C-C1530251B1CF}" type="slidenum">
              <a:rPr lang="en-GB" smtClean="0"/>
              <a:t>‹#›</a:t>
            </a:fld>
            <a:endParaRPr lang="en-GB"/>
          </a:p>
        </p:txBody>
      </p:sp>
    </p:spTree>
    <p:extLst>
      <p:ext uri="{BB962C8B-B14F-4D97-AF65-F5344CB8AC3E}">
        <p14:creationId xmlns:p14="http://schemas.microsoft.com/office/powerpoint/2010/main" val="149333274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E9821341-735E-4FD5-9D1E-D671E96E8EA7}" type="datetime1">
              <a:rPr lang="en-GB" smtClean="0"/>
              <a:t>05/01/2020</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FE63DB9-1F8E-4B66-903C-C1530251B1CF}" type="slidenum">
              <a:rPr lang="en-GB" smtClean="0"/>
              <a:t>‹#›</a:t>
            </a:fld>
            <a:endParaRPr lang="en-GB"/>
          </a:p>
        </p:txBody>
      </p:sp>
    </p:spTree>
    <p:extLst>
      <p:ext uri="{BB962C8B-B14F-4D97-AF65-F5344CB8AC3E}">
        <p14:creationId xmlns:p14="http://schemas.microsoft.com/office/powerpoint/2010/main" val="217845318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6690F5A8-B190-4700-9F19-123E8B7BB237}" type="datetime1">
              <a:rPr lang="en-GB" smtClean="0"/>
              <a:t>05/01/2020</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FE63DB9-1F8E-4B66-903C-C1530251B1CF}" type="slidenum">
              <a:rPr lang="en-GB" smtClean="0"/>
              <a:t>‹#›</a:t>
            </a:fld>
            <a:endParaRPr lang="en-GB"/>
          </a:p>
        </p:txBody>
      </p:sp>
    </p:spTree>
    <p:extLst>
      <p:ext uri="{BB962C8B-B14F-4D97-AF65-F5344CB8AC3E}">
        <p14:creationId xmlns:p14="http://schemas.microsoft.com/office/powerpoint/2010/main" val="215708223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3D26AFD-1D6F-4058-BABB-F1AC5AADC111}" type="datetime1">
              <a:rPr lang="en-GB" smtClean="0"/>
              <a:t>05/01/2020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FE63DB9-1F8E-4B66-903C-C1530251B1CF}" type="slidenum">
              <a:rPr lang="en-GB" smtClean="0"/>
              <a:t>‹#›</a:t>
            </a:fld>
            <a:endParaRPr lang="en-GB"/>
          </a:p>
        </p:txBody>
      </p:sp>
    </p:spTree>
    <p:extLst>
      <p:ext uri="{BB962C8B-B14F-4D97-AF65-F5344CB8AC3E}">
        <p14:creationId xmlns:p14="http://schemas.microsoft.com/office/powerpoint/2010/main" val="216086076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2908E81-ABBF-4716-AE26-1C488B614D7E}" type="datetime1">
              <a:rPr lang="en-GB" smtClean="0"/>
              <a:t>05/01/2020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FE63DB9-1F8E-4B66-903C-C1530251B1CF}" type="slidenum">
              <a:rPr lang="en-GB" smtClean="0"/>
              <a:t>‹#›</a:t>
            </a:fld>
            <a:endParaRPr lang="en-GB"/>
          </a:p>
        </p:txBody>
      </p:sp>
    </p:spTree>
    <p:extLst>
      <p:ext uri="{BB962C8B-B14F-4D97-AF65-F5344CB8AC3E}">
        <p14:creationId xmlns:p14="http://schemas.microsoft.com/office/powerpoint/2010/main" val="8239124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C27933CD-47C1-4C4D-A135-BDBA486E5A55}" type="datetime1">
              <a:rPr lang="en-GB" smtClean="0"/>
              <a:t>05/01/2020</a:t>
            </a:fld>
            <a:endParaRPr lang="en-GB"/>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GB"/>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CFE63DB9-1F8E-4B66-903C-C1530251B1CF}" type="slidenum">
              <a:rPr lang="en-GB" smtClean="0"/>
              <a:t>‹#›</a:t>
            </a:fld>
            <a:endParaRPr lang="en-GB"/>
          </a:p>
        </p:txBody>
      </p:sp>
    </p:spTree>
    <p:extLst>
      <p:ext uri="{BB962C8B-B14F-4D97-AF65-F5344CB8AC3E}">
        <p14:creationId xmlns:p14="http://schemas.microsoft.com/office/powerpoint/2010/main" val="3918225864"/>
      </p:ext>
    </p:extLst>
  </p:cSld>
  <p:clrMap bg1="dk1" tx1="lt1" bg2="dk2" tx2="lt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hf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hyperlink" Target="https://thriveglobal.com/stories/what-teens-think-about-depression-and-suicide/" TargetMode="External"/><Relationship Id="rId2" Type="http://schemas.openxmlformats.org/officeDocument/2006/relationships/hyperlink" Target="https://www.salon.com/2018/01/21/a-psychology-researcher-explains-how-social-media-is-changing-us/" TargetMode="External"/><Relationship Id="rId1" Type="http://schemas.openxmlformats.org/officeDocument/2006/relationships/slideLayout" Target="../slideLayouts/slideLayout7.xml"/><Relationship Id="rId4" Type="http://schemas.openxmlformats.org/officeDocument/2006/relationships/hyperlink" Target="https://innov8tiv.com/the-impact-of-social-media-in-education/" TargetMode="External"/></Relationships>
</file>

<file path=ppt/slides/_rels/slide14.xml.rels><?xml version="1.0" encoding="UTF-8" standalone="yes"?>
<Relationships xmlns="http://schemas.openxmlformats.org/package/2006/relationships"><Relationship Id="rId2" Type="http://schemas.openxmlformats.org/officeDocument/2006/relationships/hyperlink" Target="https://www.northernsentinel.com/columns/is-technology-exacerbating-depression-anti-social-tendencies/"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2B997B-FBFD-431E-884D-87E0B367C2C5}"/>
              </a:ext>
            </a:extLst>
          </p:cNvPr>
          <p:cNvSpPr>
            <a:spLocks noGrp="1"/>
          </p:cNvSpPr>
          <p:nvPr>
            <p:ph type="ctrTitle"/>
          </p:nvPr>
        </p:nvSpPr>
        <p:spPr>
          <a:xfrm>
            <a:off x="104775" y="1219200"/>
            <a:ext cx="9656763" cy="1057275"/>
          </a:xfrm>
        </p:spPr>
        <p:txBody>
          <a:bodyPr/>
          <a:lstStyle/>
          <a:p>
            <a:r>
              <a:rPr lang="en-GB" sz="2000" dirty="0">
                <a:latin typeface="New times roman"/>
              </a:rPr>
              <a:t>In the 21</a:t>
            </a:r>
            <a:r>
              <a:rPr lang="en-GB" sz="2000" baseline="30000" dirty="0">
                <a:latin typeface="New times roman"/>
              </a:rPr>
              <a:t>st</a:t>
            </a:r>
            <a:r>
              <a:rPr lang="en-GB" sz="2000" dirty="0">
                <a:latin typeface="New times roman"/>
              </a:rPr>
              <a:t> century, the rise of social media means that one’s sense of ‘self’ is now more unstable than ever!</a:t>
            </a:r>
          </a:p>
        </p:txBody>
      </p:sp>
      <p:sp>
        <p:nvSpPr>
          <p:cNvPr id="3" name="Subtitle 2">
            <a:extLst>
              <a:ext uri="{FF2B5EF4-FFF2-40B4-BE49-F238E27FC236}">
                <a16:creationId xmlns:a16="http://schemas.microsoft.com/office/drawing/2014/main" id="{F8ED6DC6-83EE-4078-9F96-48EE2B4CD6A3}"/>
              </a:ext>
            </a:extLst>
          </p:cNvPr>
          <p:cNvSpPr>
            <a:spLocks noGrp="1"/>
          </p:cNvSpPr>
          <p:nvPr>
            <p:ph type="subTitle" idx="1"/>
          </p:nvPr>
        </p:nvSpPr>
        <p:spPr>
          <a:xfrm>
            <a:off x="104776" y="133350"/>
            <a:ext cx="10010774" cy="930066"/>
          </a:xfrm>
        </p:spPr>
        <p:txBody>
          <a:bodyPr/>
          <a:lstStyle/>
          <a:p>
            <a:r>
              <a:rPr lang="en-GB" dirty="0"/>
              <a:t>1603261                                                                        ASSIGNMENT 2 , SJSI 5018   </a:t>
            </a:r>
          </a:p>
        </p:txBody>
      </p:sp>
      <p:sp>
        <p:nvSpPr>
          <p:cNvPr id="5" name="Slide Number Placeholder 4">
            <a:extLst>
              <a:ext uri="{FF2B5EF4-FFF2-40B4-BE49-F238E27FC236}">
                <a16:creationId xmlns:a16="http://schemas.microsoft.com/office/drawing/2014/main" id="{1886CD07-F697-46BB-A21D-57E39932B8AE}"/>
              </a:ext>
            </a:extLst>
          </p:cNvPr>
          <p:cNvSpPr>
            <a:spLocks noGrp="1"/>
          </p:cNvSpPr>
          <p:nvPr>
            <p:ph type="sldNum" sz="quarter" idx="12"/>
          </p:nvPr>
        </p:nvSpPr>
        <p:spPr/>
        <p:txBody>
          <a:bodyPr/>
          <a:lstStyle/>
          <a:p>
            <a:fld id="{CFE63DB9-1F8E-4B66-903C-C1530251B1CF}" type="slidenum">
              <a:rPr lang="en-GB" smtClean="0"/>
              <a:t>1</a:t>
            </a:fld>
            <a:endParaRPr lang="en-GB"/>
          </a:p>
        </p:txBody>
      </p:sp>
      <p:pic>
        <p:nvPicPr>
          <p:cNvPr id="1026" name="Picture 2">
            <a:extLst>
              <a:ext uri="{FF2B5EF4-FFF2-40B4-BE49-F238E27FC236}">
                <a16:creationId xmlns:a16="http://schemas.microsoft.com/office/drawing/2014/main" id="{6BABF6C7-17FD-4232-8592-DCF995DB72A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09226" y="2432259"/>
            <a:ext cx="4481513" cy="3633333"/>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B9BBAA16-CB21-4846-91E1-2213786D6D9F}"/>
              </a:ext>
            </a:extLst>
          </p:cNvPr>
          <p:cNvSpPr/>
          <p:nvPr/>
        </p:nvSpPr>
        <p:spPr>
          <a:xfrm>
            <a:off x="9538727" y="6249030"/>
            <a:ext cx="1627625" cy="369332"/>
          </a:xfrm>
          <a:prstGeom prst="rect">
            <a:avLst/>
          </a:prstGeom>
        </p:spPr>
        <p:txBody>
          <a:bodyPr wrap="none">
            <a:spAutoFit/>
          </a:bodyPr>
          <a:lstStyle/>
          <a:p>
            <a:r>
              <a:rPr lang="en-GB" dirty="0">
                <a:solidFill>
                  <a:srgbClr val="000000"/>
                </a:solidFill>
                <a:latin typeface="Open Sans"/>
              </a:rPr>
              <a:t>(Gilbert, 2015)</a:t>
            </a:r>
            <a:endParaRPr lang="en-GB" dirty="0"/>
          </a:p>
        </p:txBody>
      </p:sp>
    </p:spTree>
    <p:extLst>
      <p:ext uri="{BB962C8B-B14F-4D97-AF65-F5344CB8AC3E}">
        <p14:creationId xmlns:p14="http://schemas.microsoft.com/office/powerpoint/2010/main" val="5862546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93EE7EA3-884F-43B0-BDB7-C4F8496BA871}"/>
              </a:ext>
            </a:extLst>
          </p:cNvPr>
          <p:cNvSpPr>
            <a:spLocks noGrp="1"/>
          </p:cNvSpPr>
          <p:nvPr>
            <p:ph type="sldNum" sz="quarter" idx="12"/>
          </p:nvPr>
        </p:nvSpPr>
        <p:spPr/>
        <p:txBody>
          <a:bodyPr/>
          <a:lstStyle/>
          <a:p>
            <a:fld id="{CFE63DB9-1F8E-4B66-903C-C1530251B1CF}" type="slidenum">
              <a:rPr lang="en-GB" smtClean="0"/>
              <a:t>2</a:t>
            </a:fld>
            <a:endParaRPr lang="en-GB"/>
          </a:p>
        </p:txBody>
      </p:sp>
      <p:sp>
        <p:nvSpPr>
          <p:cNvPr id="3" name="TextBox 2">
            <a:extLst>
              <a:ext uri="{FF2B5EF4-FFF2-40B4-BE49-F238E27FC236}">
                <a16:creationId xmlns:a16="http://schemas.microsoft.com/office/drawing/2014/main" id="{270C7841-D341-42A2-8FD7-C8F04CC4B732}"/>
              </a:ext>
            </a:extLst>
          </p:cNvPr>
          <p:cNvSpPr txBox="1"/>
          <p:nvPr/>
        </p:nvSpPr>
        <p:spPr>
          <a:xfrm>
            <a:off x="1228165" y="679572"/>
            <a:ext cx="9124375" cy="5632311"/>
          </a:xfrm>
          <a:prstGeom prst="rect">
            <a:avLst/>
          </a:prstGeom>
          <a:noFill/>
        </p:spPr>
        <p:txBody>
          <a:bodyPr wrap="square" rtlCol="0">
            <a:spAutoFit/>
          </a:bodyPr>
          <a:lstStyle/>
          <a:p>
            <a:r>
              <a:rPr lang="en-GB" sz="2400" dirty="0"/>
              <a:t>Entering and throughout the 21</a:t>
            </a:r>
            <a:r>
              <a:rPr lang="en-GB" sz="2400" baseline="30000" dirty="0"/>
              <a:t>st</a:t>
            </a:r>
            <a:r>
              <a:rPr lang="en-GB" sz="2400" dirty="0"/>
              <a:t> </a:t>
            </a:r>
            <a:r>
              <a:rPr lang="en-GB" sz="2400" dirty="0" err="1"/>
              <a:t>centuary</a:t>
            </a:r>
            <a:r>
              <a:rPr lang="en-GB" sz="2400" dirty="0"/>
              <a:t>, social Capital has depleted, </a:t>
            </a:r>
          </a:p>
          <a:p>
            <a:endParaRPr lang="en-GB" sz="2400" dirty="0"/>
          </a:p>
          <a:p>
            <a:r>
              <a:rPr lang="en-GB" sz="2400" dirty="0"/>
              <a:t>due to the rising levels of the means of social media. For example, the </a:t>
            </a:r>
          </a:p>
          <a:p>
            <a:endParaRPr lang="en-GB" sz="2400" dirty="0"/>
          </a:p>
          <a:p>
            <a:r>
              <a:rPr lang="en-GB" sz="2400" dirty="0"/>
              <a:t>shared; values, trust, norms, interpersonal relationships and the shared sense </a:t>
            </a:r>
          </a:p>
          <a:p>
            <a:endParaRPr lang="en-GB" sz="2400" dirty="0"/>
          </a:p>
          <a:p>
            <a:r>
              <a:rPr lang="en-GB" sz="2400" dirty="0"/>
              <a:t>of identity does not function efficiently due to the vastly growing diversity in </a:t>
            </a:r>
          </a:p>
          <a:p>
            <a:endParaRPr lang="en-GB" sz="2400" dirty="0"/>
          </a:p>
          <a:p>
            <a:r>
              <a:rPr lang="en-GB" sz="2400" dirty="0"/>
              <a:t>societies utilising social media platforms.</a:t>
            </a:r>
          </a:p>
          <a:p>
            <a:endParaRPr lang="en-GB" sz="2400" dirty="0"/>
          </a:p>
          <a:p>
            <a:r>
              <a:rPr lang="en-GB" sz="2400" dirty="0"/>
              <a:t>                                                                                 Beck T (2019)</a:t>
            </a:r>
          </a:p>
        </p:txBody>
      </p:sp>
    </p:spTree>
    <p:extLst>
      <p:ext uri="{BB962C8B-B14F-4D97-AF65-F5344CB8AC3E}">
        <p14:creationId xmlns:p14="http://schemas.microsoft.com/office/powerpoint/2010/main" val="37474649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2D828D43-9ABB-433A-B2EE-51F348D46B6D}"/>
              </a:ext>
            </a:extLst>
          </p:cNvPr>
          <p:cNvSpPr>
            <a:spLocks noGrp="1"/>
          </p:cNvSpPr>
          <p:nvPr>
            <p:ph type="sldNum" sz="quarter" idx="12"/>
          </p:nvPr>
        </p:nvSpPr>
        <p:spPr/>
        <p:txBody>
          <a:bodyPr/>
          <a:lstStyle/>
          <a:p>
            <a:fld id="{CFE63DB9-1F8E-4B66-903C-C1530251B1CF}" type="slidenum">
              <a:rPr lang="en-GB" smtClean="0"/>
              <a:t>3</a:t>
            </a:fld>
            <a:endParaRPr lang="en-GB"/>
          </a:p>
        </p:txBody>
      </p:sp>
      <p:sp>
        <p:nvSpPr>
          <p:cNvPr id="3" name="TextBox 2">
            <a:extLst>
              <a:ext uri="{FF2B5EF4-FFF2-40B4-BE49-F238E27FC236}">
                <a16:creationId xmlns:a16="http://schemas.microsoft.com/office/drawing/2014/main" id="{030EAC9C-2F4D-4E13-91E6-B20C4DA9F15D}"/>
              </a:ext>
            </a:extLst>
          </p:cNvPr>
          <p:cNvSpPr txBox="1"/>
          <p:nvPr/>
        </p:nvSpPr>
        <p:spPr>
          <a:xfrm>
            <a:off x="1353671" y="770966"/>
            <a:ext cx="8998869" cy="4985980"/>
          </a:xfrm>
          <a:prstGeom prst="rect">
            <a:avLst/>
          </a:prstGeom>
          <a:noFill/>
        </p:spPr>
        <p:txBody>
          <a:bodyPr wrap="square" rtlCol="0">
            <a:spAutoFit/>
          </a:bodyPr>
          <a:lstStyle/>
          <a:p>
            <a:r>
              <a:rPr lang="en-GB" sz="2400" dirty="0"/>
              <a:t>The diversity of society on social media, grants individuals </a:t>
            </a:r>
          </a:p>
          <a:p>
            <a:endParaRPr lang="en-GB" sz="2400" dirty="0"/>
          </a:p>
          <a:p>
            <a:r>
              <a:rPr lang="en-GB" sz="2400" dirty="0"/>
              <a:t>the opportunity to rise in social status. However, it is not a </a:t>
            </a:r>
          </a:p>
          <a:p>
            <a:endParaRPr lang="en-GB" sz="2400" dirty="0"/>
          </a:p>
          <a:p>
            <a:r>
              <a:rPr lang="en-GB" sz="2400" dirty="0"/>
              <a:t>stable concept as individuals can just as easily lower their </a:t>
            </a:r>
          </a:p>
          <a:p>
            <a:endParaRPr lang="en-GB" sz="2400" dirty="0"/>
          </a:p>
          <a:p>
            <a:r>
              <a:rPr lang="en-GB" sz="2400" dirty="0"/>
              <a:t>status without intention. This is due to the dysfunctional </a:t>
            </a:r>
          </a:p>
          <a:p>
            <a:endParaRPr lang="en-GB" sz="2400" dirty="0"/>
          </a:p>
          <a:p>
            <a:r>
              <a:rPr lang="en-GB" sz="2400" dirty="0"/>
              <a:t>understanding of social values in a diverse social culture </a:t>
            </a:r>
          </a:p>
          <a:p>
            <a:endParaRPr lang="en-GB" sz="2400" dirty="0"/>
          </a:p>
          <a:p>
            <a:r>
              <a:rPr lang="en-GB" sz="2400" dirty="0"/>
              <a:t>‘almost like entering a gambling casino for social gains’.</a:t>
            </a:r>
          </a:p>
          <a:p>
            <a:endParaRPr lang="en-GB" dirty="0"/>
          </a:p>
          <a:p>
            <a:r>
              <a:rPr lang="en-GB" dirty="0"/>
              <a:t>                                                                                                           Spencer K (2018)</a:t>
            </a:r>
          </a:p>
          <a:p>
            <a:endParaRPr lang="en-GB" dirty="0"/>
          </a:p>
        </p:txBody>
      </p:sp>
    </p:spTree>
    <p:extLst>
      <p:ext uri="{BB962C8B-B14F-4D97-AF65-F5344CB8AC3E}">
        <p14:creationId xmlns:p14="http://schemas.microsoft.com/office/powerpoint/2010/main" val="33668462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80599D78-452C-4E0F-BAFE-94C3F36B6919}"/>
              </a:ext>
            </a:extLst>
          </p:cNvPr>
          <p:cNvSpPr>
            <a:spLocks noGrp="1"/>
          </p:cNvSpPr>
          <p:nvPr>
            <p:ph type="sldNum" sz="quarter" idx="12"/>
          </p:nvPr>
        </p:nvSpPr>
        <p:spPr/>
        <p:txBody>
          <a:bodyPr/>
          <a:lstStyle/>
          <a:p>
            <a:fld id="{CFE63DB9-1F8E-4B66-903C-C1530251B1CF}" type="slidenum">
              <a:rPr lang="en-GB" smtClean="0"/>
              <a:t>4</a:t>
            </a:fld>
            <a:endParaRPr lang="en-GB"/>
          </a:p>
        </p:txBody>
      </p:sp>
      <p:sp>
        <p:nvSpPr>
          <p:cNvPr id="3" name="TextBox 2">
            <a:extLst>
              <a:ext uri="{FF2B5EF4-FFF2-40B4-BE49-F238E27FC236}">
                <a16:creationId xmlns:a16="http://schemas.microsoft.com/office/drawing/2014/main" id="{FAFA3841-738D-4D76-ABD9-F23B80B96BCF}"/>
              </a:ext>
            </a:extLst>
          </p:cNvPr>
          <p:cNvSpPr txBox="1"/>
          <p:nvPr/>
        </p:nvSpPr>
        <p:spPr>
          <a:xfrm>
            <a:off x="2026024" y="1129553"/>
            <a:ext cx="7978588" cy="4154984"/>
          </a:xfrm>
          <a:prstGeom prst="rect">
            <a:avLst/>
          </a:prstGeom>
          <a:noFill/>
        </p:spPr>
        <p:txBody>
          <a:bodyPr wrap="square" rtlCol="0">
            <a:spAutoFit/>
          </a:bodyPr>
          <a:lstStyle/>
          <a:p>
            <a:r>
              <a:rPr lang="en-GB" sz="2400" dirty="0"/>
              <a:t>Individuals turning to social media to gain social </a:t>
            </a:r>
          </a:p>
          <a:p>
            <a:endParaRPr lang="en-GB" sz="2400" dirty="0"/>
          </a:p>
          <a:p>
            <a:r>
              <a:rPr lang="en-GB" sz="2400" dirty="0"/>
              <a:t>capital may gain power and self worth. However, </a:t>
            </a:r>
          </a:p>
          <a:p>
            <a:endParaRPr lang="en-GB" sz="2400" dirty="0"/>
          </a:p>
          <a:p>
            <a:r>
              <a:rPr lang="en-GB" sz="2400" dirty="0"/>
              <a:t>they do not obtain full control of the outcomes and </a:t>
            </a:r>
          </a:p>
          <a:p>
            <a:endParaRPr lang="en-GB" sz="2400" dirty="0"/>
          </a:p>
          <a:p>
            <a:r>
              <a:rPr lang="en-GB" sz="2400" dirty="0"/>
              <a:t>can easily lose power at the slightest change of </a:t>
            </a:r>
          </a:p>
          <a:p>
            <a:endParaRPr lang="en-GB" sz="2400" dirty="0"/>
          </a:p>
          <a:p>
            <a:r>
              <a:rPr lang="en-GB" sz="2400" dirty="0"/>
              <a:t>circumstance.                              </a:t>
            </a:r>
          </a:p>
          <a:p>
            <a:endParaRPr lang="en-GB" sz="2400" dirty="0"/>
          </a:p>
          <a:p>
            <a:r>
              <a:rPr lang="en-GB" sz="2400" dirty="0"/>
              <a:t>                                                              Spencer K (2018)</a:t>
            </a:r>
          </a:p>
        </p:txBody>
      </p:sp>
    </p:spTree>
    <p:extLst>
      <p:ext uri="{BB962C8B-B14F-4D97-AF65-F5344CB8AC3E}">
        <p14:creationId xmlns:p14="http://schemas.microsoft.com/office/powerpoint/2010/main" val="39181502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312D7789-7EB0-4882-A0D5-1ADDF16C9370}"/>
              </a:ext>
            </a:extLst>
          </p:cNvPr>
          <p:cNvSpPr>
            <a:spLocks noGrp="1"/>
          </p:cNvSpPr>
          <p:nvPr>
            <p:ph type="sldNum" sz="quarter" idx="12"/>
          </p:nvPr>
        </p:nvSpPr>
        <p:spPr/>
        <p:txBody>
          <a:bodyPr/>
          <a:lstStyle/>
          <a:p>
            <a:fld id="{CFE63DB9-1F8E-4B66-903C-C1530251B1CF}" type="slidenum">
              <a:rPr lang="en-GB" smtClean="0"/>
              <a:t>5</a:t>
            </a:fld>
            <a:endParaRPr lang="en-GB"/>
          </a:p>
        </p:txBody>
      </p:sp>
      <p:sp>
        <p:nvSpPr>
          <p:cNvPr id="3" name="TextBox 2">
            <a:extLst>
              <a:ext uri="{FF2B5EF4-FFF2-40B4-BE49-F238E27FC236}">
                <a16:creationId xmlns:a16="http://schemas.microsoft.com/office/drawing/2014/main" id="{C3C0734C-4515-4296-B682-FA1E6648BDDF}"/>
              </a:ext>
            </a:extLst>
          </p:cNvPr>
          <p:cNvSpPr txBox="1"/>
          <p:nvPr/>
        </p:nvSpPr>
        <p:spPr>
          <a:xfrm>
            <a:off x="708212" y="376517"/>
            <a:ext cx="9644328" cy="6370975"/>
          </a:xfrm>
          <a:prstGeom prst="rect">
            <a:avLst/>
          </a:prstGeom>
          <a:noFill/>
        </p:spPr>
        <p:txBody>
          <a:bodyPr wrap="square" rtlCol="0">
            <a:spAutoFit/>
          </a:bodyPr>
          <a:lstStyle/>
          <a:p>
            <a:r>
              <a:rPr lang="en-GB" sz="2400" dirty="0"/>
              <a:t>A recent study was conducted, analysing social Capital to measure the</a:t>
            </a:r>
          </a:p>
          <a:p>
            <a:endParaRPr lang="en-GB" sz="2400" dirty="0"/>
          </a:p>
          <a:p>
            <a:r>
              <a:rPr lang="en-GB" sz="2400" dirty="0"/>
              <a:t>values and benefits that platform users gain from social relationships online. </a:t>
            </a:r>
          </a:p>
          <a:p>
            <a:endParaRPr lang="en-GB" sz="2400" dirty="0"/>
          </a:p>
          <a:p>
            <a:r>
              <a:rPr lang="en-GB" sz="2400" dirty="0"/>
              <a:t>Research has found two distinct concepts within social capital. Bonding </a:t>
            </a:r>
          </a:p>
          <a:p>
            <a:endParaRPr lang="en-GB" sz="2400" dirty="0"/>
          </a:p>
          <a:p>
            <a:r>
              <a:rPr lang="en-GB" sz="2400" dirty="0"/>
              <a:t>Capital; received from intimate relationships , such as family and friends, </a:t>
            </a:r>
          </a:p>
          <a:p>
            <a:endParaRPr lang="en-GB" sz="2400" dirty="0"/>
          </a:p>
          <a:p>
            <a:r>
              <a:rPr lang="en-GB" sz="2400" dirty="0"/>
              <a:t>and Bridging Capital, which has weaker ties to individuals, whilst </a:t>
            </a:r>
          </a:p>
          <a:p>
            <a:endParaRPr lang="en-GB" sz="2400" dirty="0"/>
          </a:p>
          <a:p>
            <a:r>
              <a:rPr lang="en-GB" sz="2400" dirty="0"/>
              <a:t>influencing world views.</a:t>
            </a:r>
          </a:p>
          <a:p>
            <a:r>
              <a:rPr lang="en-GB" sz="2400" dirty="0"/>
              <a:t>                                                                                                                                                                                                                          Beck T (2019)</a:t>
            </a:r>
          </a:p>
        </p:txBody>
      </p:sp>
    </p:spTree>
    <p:extLst>
      <p:ext uri="{BB962C8B-B14F-4D97-AF65-F5344CB8AC3E}">
        <p14:creationId xmlns:p14="http://schemas.microsoft.com/office/powerpoint/2010/main" val="12053348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EF2F41B-13BC-42CC-A1EC-6320CECBC591}"/>
              </a:ext>
            </a:extLst>
          </p:cNvPr>
          <p:cNvSpPr>
            <a:spLocks noGrp="1"/>
          </p:cNvSpPr>
          <p:nvPr>
            <p:ph type="sldNum" sz="quarter" idx="12"/>
          </p:nvPr>
        </p:nvSpPr>
        <p:spPr/>
        <p:txBody>
          <a:bodyPr/>
          <a:lstStyle/>
          <a:p>
            <a:fld id="{CFE63DB9-1F8E-4B66-903C-C1530251B1CF}" type="slidenum">
              <a:rPr lang="en-GB" smtClean="0"/>
              <a:t>6</a:t>
            </a:fld>
            <a:endParaRPr lang="en-GB"/>
          </a:p>
        </p:txBody>
      </p:sp>
      <p:sp>
        <p:nvSpPr>
          <p:cNvPr id="3" name="TextBox 2">
            <a:extLst>
              <a:ext uri="{FF2B5EF4-FFF2-40B4-BE49-F238E27FC236}">
                <a16:creationId xmlns:a16="http://schemas.microsoft.com/office/drawing/2014/main" id="{C3CE4AB7-E405-4E2E-B7B6-E5599D50BA74}"/>
              </a:ext>
            </a:extLst>
          </p:cNvPr>
          <p:cNvSpPr txBox="1"/>
          <p:nvPr/>
        </p:nvSpPr>
        <p:spPr>
          <a:xfrm>
            <a:off x="1488141" y="842682"/>
            <a:ext cx="9045388" cy="5632311"/>
          </a:xfrm>
          <a:prstGeom prst="rect">
            <a:avLst/>
          </a:prstGeom>
          <a:noFill/>
        </p:spPr>
        <p:txBody>
          <a:bodyPr wrap="square" rtlCol="0">
            <a:spAutoFit/>
          </a:bodyPr>
          <a:lstStyle/>
          <a:p>
            <a:r>
              <a:rPr lang="en-GB" sz="2400" dirty="0"/>
              <a:t>Bridging Social Capital has closely been linked to </a:t>
            </a:r>
          </a:p>
          <a:p>
            <a:endParaRPr lang="en-GB" sz="2400" dirty="0"/>
          </a:p>
          <a:p>
            <a:r>
              <a:rPr lang="en-GB" sz="2400" dirty="0"/>
              <a:t>psychological factors. Study’s have found that it is not </a:t>
            </a:r>
          </a:p>
          <a:p>
            <a:endParaRPr lang="en-GB" sz="2400" dirty="0"/>
          </a:p>
          <a:p>
            <a:r>
              <a:rPr lang="en-GB" sz="2400" dirty="0"/>
              <a:t>just the simple use social media that causes stress, </a:t>
            </a:r>
          </a:p>
          <a:p>
            <a:endParaRPr lang="en-GB" sz="2400" dirty="0"/>
          </a:p>
          <a:p>
            <a:r>
              <a:rPr lang="en-GB" sz="2400" dirty="0"/>
              <a:t>anxiety, depression and low self esteem. Concluding </a:t>
            </a:r>
          </a:p>
          <a:p>
            <a:endParaRPr lang="en-GB" sz="2400" dirty="0"/>
          </a:p>
          <a:p>
            <a:r>
              <a:rPr lang="en-GB" sz="2400" dirty="0"/>
              <a:t>that a platform users expansion of social networking, </a:t>
            </a:r>
          </a:p>
          <a:p>
            <a:endParaRPr lang="en-GB" sz="2400" dirty="0"/>
          </a:p>
          <a:p>
            <a:r>
              <a:rPr lang="en-GB" sz="2400" dirty="0"/>
              <a:t>gaining Bridging Capital, is one of the leading causes </a:t>
            </a:r>
          </a:p>
          <a:p>
            <a:endParaRPr lang="en-GB" sz="2400" dirty="0"/>
          </a:p>
          <a:p>
            <a:r>
              <a:rPr lang="en-GB" sz="2400" dirty="0"/>
              <a:t>of such negative psychological influences to ones-self.</a:t>
            </a:r>
          </a:p>
          <a:p>
            <a:endParaRPr lang="en-GB" sz="2400" dirty="0"/>
          </a:p>
          <a:p>
            <a:r>
              <a:rPr lang="en-GB" sz="2400" dirty="0"/>
              <a:t>Beck T 2019</a:t>
            </a:r>
          </a:p>
        </p:txBody>
      </p:sp>
    </p:spTree>
    <p:extLst>
      <p:ext uri="{BB962C8B-B14F-4D97-AF65-F5344CB8AC3E}">
        <p14:creationId xmlns:p14="http://schemas.microsoft.com/office/powerpoint/2010/main" val="35938141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E662060C-4B1C-4631-BAEC-4AACA06C42CF}"/>
              </a:ext>
            </a:extLst>
          </p:cNvPr>
          <p:cNvSpPr>
            <a:spLocks noGrp="1"/>
          </p:cNvSpPr>
          <p:nvPr>
            <p:ph type="sldNum" sz="quarter" idx="12"/>
          </p:nvPr>
        </p:nvSpPr>
        <p:spPr/>
        <p:txBody>
          <a:bodyPr/>
          <a:lstStyle/>
          <a:p>
            <a:fld id="{CFE63DB9-1F8E-4B66-903C-C1530251B1CF}" type="slidenum">
              <a:rPr lang="en-GB" smtClean="0"/>
              <a:t>7</a:t>
            </a:fld>
            <a:endParaRPr lang="en-GB"/>
          </a:p>
        </p:txBody>
      </p:sp>
      <p:sp>
        <p:nvSpPr>
          <p:cNvPr id="3" name="TextBox 2">
            <a:extLst>
              <a:ext uri="{FF2B5EF4-FFF2-40B4-BE49-F238E27FC236}">
                <a16:creationId xmlns:a16="http://schemas.microsoft.com/office/drawing/2014/main" id="{293AB517-13C8-434D-899D-B3D02682864D}"/>
              </a:ext>
            </a:extLst>
          </p:cNvPr>
          <p:cNvSpPr txBox="1"/>
          <p:nvPr/>
        </p:nvSpPr>
        <p:spPr>
          <a:xfrm>
            <a:off x="762000" y="510987"/>
            <a:ext cx="9475694" cy="5262979"/>
          </a:xfrm>
          <a:prstGeom prst="rect">
            <a:avLst/>
          </a:prstGeom>
          <a:noFill/>
        </p:spPr>
        <p:txBody>
          <a:bodyPr wrap="square" rtlCol="0">
            <a:spAutoFit/>
          </a:bodyPr>
          <a:lstStyle/>
          <a:p>
            <a:r>
              <a:rPr lang="en-GB" sz="2400" dirty="0"/>
              <a:t>Social Re-production for example; would be a high social </a:t>
            </a:r>
          </a:p>
          <a:p>
            <a:endParaRPr lang="en-GB" sz="2400" dirty="0"/>
          </a:p>
          <a:p>
            <a:r>
              <a:rPr lang="en-GB" sz="2400" dirty="0"/>
              <a:t>status gained by right, from parents or family members. </a:t>
            </a:r>
          </a:p>
          <a:p>
            <a:endParaRPr lang="en-GB" sz="2400" dirty="0"/>
          </a:p>
          <a:p>
            <a:r>
              <a:rPr lang="en-GB" sz="2400" dirty="0"/>
              <a:t>However, individuals without this social investment may be </a:t>
            </a:r>
          </a:p>
          <a:p>
            <a:endParaRPr lang="en-GB" sz="2400" dirty="0"/>
          </a:p>
          <a:p>
            <a:r>
              <a:rPr lang="en-GB" sz="2400" dirty="0"/>
              <a:t>subject to social inequality, due to the fact that social </a:t>
            </a:r>
          </a:p>
          <a:p>
            <a:endParaRPr lang="en-GB" sz="2400" dirty="0"/>
          </a:p>
          <a:p>
            <a:r>
              <a:rPr lang="en-GB" sz="2400" dirty="0"/>
              <a:t>status must be gained on ones own</a:t>
            </a:r>
          </a:p>
          <a:p>
            <a:endParaRPr lang="en-GB" sz="2400" dirty="0"/>
          </a:p>
          <a:p>
            <a:endParaRPr lang="en-GB" sz="2400" dirty="0"/>
          </a:p>
          <a:p>
            <a:endParaRPr lang="en-GB" sz="2400" dirty="0"/>
          </a:p>
          <a:p>
            <a:endParaRPr lang="en-GB" sz="2400" dirty="0"/>
          </a:p>
          <a:p>
            <a:r>
              <a:rPr lang="en-GB" sz="2400" dirty="0"/>
              <a:t>Spencer K 2018</a:t>
            </a:r>
          </a:p>
        </p:txBody>
      </p:sp>
    </p:spTree>
    <p:extLst>
      <p:ext uri="{BB962C8B-B14F-4D97-AF65-F5344CB8AC3E}">
        <p14:creationId xmlns:p14="http://schemas.microsoft.com/office/powerpoint/2010/main" val="26415342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9C3DBB82-2933-40F1-ABF6-BCD171A6CB12}"/>
              </a:ext>
            </a:extLst>
          </p:cNvPr>
          <p:cNvSpPr>
            <a:spLocks noGrp="1"/>
          </p:cNvSpPr>
          <p:nvPr>
            <p:ph type="sldNum" sz="quarter" idx="12"/>
          </p:nvPr>
        </p:nvSpPr>
        <p:spPr/>
        <p:txBody>
          <a:bodyPr/>
          <a:lstStyle/>
          <a:p>
            <a:fld id="{CFE63DB9-1F8E-4B66-903C-C1530251B1CF}" type="slidenum">
              <a:rPr lang="en-GB" smtClean="0"/>
              <a:t>8</a:t>
            </a:fld>
            <a:endParaRPr lang="en-GB"/>
          </a:p>
        </p:txBody>
      </p:sp>
      <p:sp>
        <p:nvSpPr>
          <p:cNvPr id="3" name="TextBox 2">
            <a:extLst>
              <a:ext uri="{FF2B5EF4-FFF2-40B4-BE49-F238E27FC236}">
                <a16:creationId xmlns:a16="http://schemas.microsoft.com/office/drawing/2014/main" id="{3CBE6A53-4473-4BE1-B129-262D9F8D15DB}"/>
              </a:ext>
            </a:extLst>
          </p:cNvPr>
          <p:cNvSpPr txBox="1"/>
          <p:nvPr/>
        </p:nvSpPr>
        <p:spPr>
          <a:xfrm>
            <a:off x="726141" y="609600"/>
            <a:ext cx="9278471" cy="6001643"/>
          </a:xfrm>
          <a:prstGeom prst="rect">
            <a:avLst/>
          </a:prstGeom>
          <a:noFill/>
        </p:spPr>
        <p:txBody>
          <a:bodyPr wrap="square" rtlCol="0">
            <a:spAutoFit/>
          </a:bodyPr>
          <a:lstStyle/>
          <a:p>
            <a:r>
              <a:rPr lang="en-GB" sz="2400" dirty="0"/>
              <a:t>Studies in recent years suggest that over use of social media </a:t>
            </a:r>
          </a:p>
          <a:p>
            <a:endParaRPr lang="en-GB" sz="2400" dirty="0"/>
          </a:p>
          <a:p>
            <a:r>
              <a:rPr lang="en-GB" sz="2400" dirty="0"/>
              <a:t>and screen time can lead to depression, however, other </a:t>
            </a:r>
          </a:p>
          <a:p>
            <a:endParaRPr lang="en-GB" sz="2400" dirty="0"/>
          </a:p>
          <a:p>
            <a:r>
              <a:rPr lang="en-GB" sz="2400" dirty="0"/>
              <a:t>study’s challenge this pessimistic approach, stating that </a:t>
            </a:r>
          </a:p>
          <a:p>
            <a:endParaRPr lang="en-GB" sz="2400" dirty="0"/>
          </a:p>
          <a:p>
            <a:r>
              <a:rPr lang="en-GB" sz="2400" dirty="0"/>
              <a:t>individuals acquire a sense of connectivity, thus increasing </a:t>
            </a:r>
          </a:p>
          <a:p>
            <a:endParaRPr lang="en-GB" sz="2400" dirty="0"/>
          </a:p>
          <a:p>
            <a:r>
              <a:rPr lang="en-GB" sz="2400" dirty="0"/>
              <a:t>self worth. If social media is used for the sole purpose of </a:t>
            </a:r>
          </a:p>
          <a:p>
            <a:endParaRPr lang="en-GB" sz="2400" dirty="0"/>
          </a:p>
          <a:p>
            <a:r>
              <a:rPr lang="en-GB" sz="2400" dirty="0"/>
              <a:t>comparing ones self to others, then there is a high risk of </a:t>
            </a:r>
          </a:p>
          <a:p>
            <a:endParaRPr lang="en-GB" sz="2400" dirty="0"/>
          </a:p>
          <a:p>
            <a:r>
              <a:rPr lang="en-GB" sz="2400" dirty="0"/>
              <a:t>depression and low self esteem.</a:t>
            </a:r>
          </a:p>
          <a:p>
            <a:endParaRPr lang="en-GB" sz="2400" dirty="0"/>
          </a:p>
          <a:p>
            <a:endParaRPr lang="en-GB" sz="2400" dirty="0"/>
          </a:p>
          <a:p>
            <a:r>
              <a:rPr lang="en-GB" sz="2400" dirty="0"/>
              <a:t>Beck T 2019</a:t>
            </a:r>
          </a:p>
        </p:txBody>
      </p:sp>
    </p:spTree>
    <p:extLst>
      <p:ext uri="{BB962C8B-B14F-4D97-AF65-F5344CB8AC3E}">
        <p14:creationId xmlns:p14="http://schemas.microsoft.com/office/powerpoint/2010/main" val="30751613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FD7D68E-E8A2-4248-B2A8-3AB964ED4F1C}"/>
              </a:ext>
            </a:extLst>
          </p:cNvPr>
          <p:cNvSpPr>
            <a:spLocks noGrp="1"/>
          </p:cNvSpPr>
          <p:nvPr>
            <p:ph type="sldNum" sz="quarter" idx="12"/>
          </p:nvPr>
        </p:nvSpPr>
        <p:spPr/>
        <p:txBody>
          <a:bodyPr/>
          <a:lstStyle/>
          <a:p>
            <a:fld id="{CFE63DB9-1F8E-4B66-903C-C1530251B1CF}" type="slidenum">
              <a:rPr lang="en-GB" smtClean="0"/>
              <a:t>9</a:t>
            </a:fld>
            <a:endParaRPr lang="en-GB"/>
          </a:p>
        </p:txBody>
      </p:sp>
      <p:sp>
        <p:nvSpPr>
          <p:cNvPr id="3" name="TextBox 2">
            <a:extLst>
              <a:ext uri="{FF2B5EF4-FFF2-40B4-BE49-F238E27FC236}">
                <a16:creationId xmlns:a16="http://schemas.microsoft.com/office/drawing/2014/main" id="{AA3946E1-3196-452F-B254-F07543687D33}"/>
              </a:ext>
            </a:extLst>
          </p:cNvPr>
          <p:cNvSpPr txBox="1"/>
          <p:nvPr/>
        </p:nvSpPr>
        <p:spPr>
          <a:xfrm>
            <a:off x="842681" y="591671"/>
            <a:ext cx="9663953" cy="5632311"/>
          </a:xfrm>
          <a:prstGeom prst="rect">
            <a:avLst/>
          </a:prstGeom>
          <a:noFill/>
        </p:spPr>
        <p:txBody>
          <a:bodyPr wrap="square" rtlCol="0">
            <a:spAutoFit/>
          </a:bodyPr>
          <a:lstStyle/>
          <a:p>
            <a:r>
              <a:rPr lang="en-GB" sz="2400" dirty="0"/>
              <a:t>Advocates in the political spectrum have engaged tech </a:t>
            </a:r>
          </a:p>
          <a:p>
            <a:endParaRPr lang="en-GB" sz="2400" dirty="0"/>
          </a:p>
          <a:p>
            <a:r>
              <a:rPr lang="en-GB" sz="2400" dirty="0"/>
              <a:t>companies to recognise and be more responsible for the </a:t>
            </a:r>
          </a:p>
          <a:p>
            <a:endParaRPr lang="en-GB" sz="2400" dirty="0"/>
          </a:p>
          <a:p>
            <a:r>
              <a:rPr lang="en-GB" sz="2400" dirty="0"/>
              <a:t>material content that could offend communities or manipulate </a:t>
            </a:r>
          </a:p>
          <a:p>
            <a:endParaRPr lang="en-GB" sz="2400" dirty="0"/>
          </a:p>
          <a:p>
            <a:r>
              <a:rPr lang="en-GB" sz="2400" dirty="0"/>
              <a:t>the values and beliefs of social communities. Tech companies </a:t>
            </a:r>
          </a:p>
          <a:p>
            <a:endParaRPr lang="en-GB" sz="2400" dirty="0"/>
          </a:p>
          <a:p>
            <a:r>
              <a:rPr lang="en-GB" sz="2400" dirty="0"/>
              <a:t>have some power to block certain advertisements or speech.</a:t>
            </a:r>
          </a:p>
          <a:p>
            <a:endParaRPr lang="en-GB" sz="2400" dirty="0"/>
          </a:p>
          <a:p>
            <a:endParaRPr lang="en-GB" sz="2400" dirty="0"/>
          </a:p>
          <a:p>
            <a:endParaRPr lang="en-GB" sz="2400" dirty="0"/>
          </a:p>
          <a:p>
            <a:endParaRPr lang="en-GB" sz="2400" dirty="0"/>
          </a:p>
          <a:p>
            <a:endParaRPr lang="en-GB" sz="2400" dirty="0"/>
          </a:p>
          <a:p>
            <a:r>
              <a:rPr lang="en-GB" sz="2400" dirty="0"/>
              <a:t>Etzioni A 2019</a:t>
            </a:r>
          </a:p>
        </p:txBody>
      </p:sp>
    </p:spTree>
    <p:extLst>
      <p:ext uri="{BB962C8B-B14F-4D97-AF65-F5344CB8AC3E}">
        <p14:creationId xmlns:p14="http://schemas.microsoft.com/office/powerpoint/2010/main" val="25168052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36E4C077-C325-4AA3-B8C4-7F29B8D8C2E9}"/>
              </a:ext>
            </a:extLst>
          </p:cNvPr>
          <p:cNvSpPr>
            <a:spLocks noGrp="1"/>
          </p:cNvSpPr>
          <p:nvPr>
            <p:ph type="sldNum" sz="quarter" idx="12"/>
          </p:nvPr>
        </p:nvSpPr>
        <p:spPr/>
        <p:txBody>
          <a:bodyPr/>
          <a:lstStyle/>
          <a:p>
            <a:fld id="{CFE63DB9-1F8E-4B66-903C-C1530251B1CF}" type="slidenum">
              <a:rPr lang="en-GB" smtClean="0"/>
              <a:t>10</a:t>
            </a:fld>
            <a:endParaRPr lang="en-GB"/>
          </a:p>
        </p:txBody>
      </p:sp>
      <p:sp>
        <p:nvSpPr>
          <p:cNvPr id="3" name="TextBox 2">
            <a:extLst>
              <a:ext uri="{FF2B5EF4-FFF2-40B4-BE49-F238E27FC236}">
                <a16:creationId xmlns:a16="http://schemas.microsoft.com/office/drawing/2014/main" id="{02623A81-E70F-44F0-91F3-DC5A77802F2C}"/>
              </a:ext>
            </a:extLst>
          </p:cNvPr>
          <p:cNvSpPr txBox="1"/>
          <p:nvPr/>
        </p:nvSpPr>
        <p:spPr>
          <a:xfrm>
            <a:off x="519953" y="537882"/>
            <a:ext cx="9681882" cy="6001643"/>
          </a:xfrm>
          <a:prstGeom prst="rect">
            <a:avLst/>
          </a:prstGeom>
          <a:noFill/>
        </p:spPr>
        <p:txBody>
          <a:bodyPr wrap="square" rtlCol="0">
            <a:spAutoFit/>
          </a:bodyPr>
          <a:lstStyle/>
          <a:p>
            <a:r>
              <a:rPr lang="en-GB" sz="2400" dirty="0"/>
              <a:t>However, this content is not subject to public review and more </a:t>
            </a:r>
          </a:p>
          <a:p>
            <a:endParaRPr lang="en-GB" sz="2400" dirty="0"/>
          </a:p>
          <a:p>
            <a:r>
              <a:rPr lang="en-GB" sz="2400" dirty="0"/>
              <a:t>often is firstly reported buy the public review and more often is </a:t>
            </a:r>
          </a:p>
          <a:p>
            <a:endParaRPr lang="en-GB" sz="2400" dirty="0"/>
          </a:p>
          <a:p>
            <a:r>
              <a:rPr lang="en-GB" sz="2400" dirty="0"/>
              <a:t>firstly reported by the public before being removed. Thus giving </a:t>
            </a:r>
          </a:p>
          <a:p>
            <a:endParaRPr lang="en-GB" sz="2400" dirty="0"/>
          </a:p>
          <a:p>
            <a:r>
              <a:rPr lang="en-GB" sz="2400" dirty="0"/>
              <a:t>tech giants (within moderation) the power to deny certain </a:t>
            </a:r>
          </a:p>
          <a:p>
            <a:endParaRPr lang="en-GB" sz="2400" dirty="0"/>
          </a:p>
          <a:p>
            <a:r>
              <a:rPr lang="en-GB" sz="2400" dirty="0"/>
              <a:t>voices. Furthermore, tech tycoons who deny free speech on or </a:t>
            </a:r>
          </a:p>
          <a:p>
            <a:endParaRPr lang="en-GB" sz="2400" dirty="0"/>
          </a:p>
          <a:p>
            <a:r>
              <a:rPr lang="en-GB" sz="2400" dirty="0"/>
              <a:t>within its platforms are at risk of not reaching high community </a:t>
            </a:r>
          </a:p>
          <a:p>
            <a:endParaRPr lang="en-GB" sz="2400" dirty="0"/>
          </a:p>
          <a:p>
            <a:r>
              <a:rPr lang="en-GB" sz="2400" dirty="0"/>
              <a:t>Masses.</a:t>
            </a:r>
          </a:p>
          <a:p>
            <a:endParaRPr lang="en-GB" sz="2400" dirty="0"/>
          </a:p>
          <a:p>
            <a:endParaRPr lang="en-GB" sz="2400" dirty="0"/>
          </a:p>
          <a:p>
            <a:r>
              <a:rPr lang="en-GB" sz="2400" dirty="0"/>
              <a:t>Etzioni A 2019</a:t>
            </a:r>
          </a:p>
        </p:txBody>
      </p:sp>
    </p:spTree>
    <p:extLst>
      <p:ext uri="{BB962C8B-B14F-4D97-AF65-F5344CB8AC3E}">
        <p14:creationId xmlns:p14="http://schemas.microsoft.com/office/powerpoint/2010/main" val="9512300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73A0A89A-1B7F-40A8-A9C5-C5A5C3183680}"/>
              </a:ext>
            </a:extLst>
          </p:cNvPr>
          <p:cNvSpPr>
            <a:spLocks noGrp="1"/>
          </p:cNvSpPr>
          <p:nvPr>
            <p:ph type="sldNum" sz="quarter" idx="12"/>
          </p:nvPr>
        </p:nvSpPr>
        <p:spPr/>
        <p:txBody>
          <a:bodyPr/>
          <a:lstStyle/>
          <a:p>
            <a:fld id="{CFE63DB9-1F8E-4B66-903C-C1530251B1CF}" type="slidenum">
              <a:rPr lang="en-GB" smtClean="0"/>
              <a:t>11</a:t>
            </a:fld>
            <a:endParaRPr lang="en-GB"/>
          </a:p>
        </p:txBody>
      </p:sp>
      <p:sp>
        <p:nvSpPr>
          <p:cNvPr id="3" name="TextBox 2">
            <a:extLst>
              <a:ext uri="{FF2B5EF4-FFF2-40B4-BE49-F238E27FC236}">
                <a16:creationId xmlns:a16="http://schemas.microsoft.com/office/drawing/2014/main" id="{6660A354-83A0-499A-AE93-BA228060B89A}"/>
              </a:ext>
            </a:extLst>
          </p:cNvPr>
          <p:cNvSpPr txBox="1"/>
          <p:nvPr/>
        </p:nvSpPr>
        <p:spPr>
          <a:xfrm>
            <a:off x="620110" y="295729"/>
            <a:ext cx="9112469" cy="7017306"/>
          </a:xfrm>
          <a:prstGeom prst="rect">
            <a:avLst/>
          </a:prstGeom>
          <a:noFill/>
        </p:spPr>
        <p:txBody>
          <a:bodyPr wrap="square" rtlCol="0">
            <a:spAutoFit/>
          </a:bodyPr>
          <a:lstStyle/>
          <a:p>
            <a:r>
              <a:rPr lang="en-GB" sz="2400" dirty="0"/>
              <a:t>In 2019 a small group of 15 teenagers got together to discuss with other mums in their community the effects and their understanding of mental health. The teenagers had expressed that social media was one of the leading elements that was factored into their own experiences of poor mental health.</a:t>
            </a:r>
          </a:p>
          <a:p>
            <a:endParaRPr lang="en-GB" sz="2400" dirty="0"/>
          </a:p>
          <a:p>
            <a:r>
              <a:rPr lang="en-GB" sz="2400" dirty="0" err="1"/>
              <a:t>Childreth</a:t>
            </a:r>
            <a:r>
              <a:rPr lang="en-GB" sz="2400" dirty="0"/>
              <a:t> A (2019)</a:t>
            </a:r>
          </a:p>
          <a:p>
            <a:endParaRPr lang="en-GB" sz="2400" dirty="0"/>
          </a:p>
          <a:p>
            <a:endParaRPr lang="en-GB" sz="2400" dirty="0"/>
          </a:p>
          <a:p>
            <a:r>
              <a:rPr lang="en-GB" sz="2400" dirty="0"/>
              <a:t>Information and communication technologies have </a:t>
            </a:r>
            <a:r>
              <a:rPr lang="en-GB" sz="2400" dirty="0" err="1"/>
              <a:t>tajken</a:t>
            </a:r>
            <a:r>
              <a:rPr lang="en-GB" sz="2400" dirty="0"/>
              <a:t> over in educational regards. Nine out of ten teenagers aged 13 – 17 use social media platforms for education purposes and communications and 71% of these statistics use multiple social media platforms for such use.</a:t>
            </a:r>
          </a:p>
          <a:p>
            <a:endParaRPr lang="en-GB" sz="2400" dirty="0"/>
          </a:p>
          <a:p>
            <a:r>
              <a:rPr lang="en-GB" sz="2400" dirty="0"/>
              <a:t>Inov8tiv (2019) </a:t>
            </a:r>
          </a:p>
          <a:p>
            <a:endParaRPr lang="en-GB" sz="2400" dirty="0"/>
          </a:p>
          <a:p>
            <a:endParaRPr lang="en-GB" dirty="0"/>
          </a:p>
        </p:txBody>
      </p:sp>
    </p:spTree>
    <p:extLst>
      <p:ext uri="{BB962C8B-B14F-4D97-AF65-F5344CB8AC3E}">
        <p14:creationId xmlns:p14="http://schemas.microsoft.com/office/powerpoint/2010/main" val="33204835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2096BD5-8E2D-4936-AC2B-3718A5A9FBF5}"/>
              </a:ext>
            </a:extLst>
          </p:cNvPr>
          <p:cNvSpPr>
            <a:spLocks noGrp="1"/>
          </p:cNvSpPr>
          <p:nvPr>
            <p:ph type="sldNum" sz="quarter" idx="12"/>
          </p:nvPr>
        </p:nvSpPr>
        <p:spPr/>
        <p:txBody>
          <a:bodyPr/>
          <a:lstStyle/>
          <a:p>
            <a:fld id="{CFE63DB9-1F8E-4B66-903C-C1530251B1CF}" type="slidenum">
              <a:rPr lang="en-GB" smtClean="0"/>
              <a:t>12</a:t>
            </a:fld>
            <a:endParaRPr lang="en-GB"/>
          </a:p>
        </p:txBody>
      </p:sp>
      <p:sp>
        <p:nvSpPr>
          <p:cNvPr id="3" name="TextBox 2">
            <a:extLst>
              <a:ext uri="{FF2B5EF4-FFF2-40B4-BE49-F238E27FC236}">
                <a16:creationId xmlns:a16="http://schemas.microsoft.com/office/drawing/2014/main" id="{A42E9D81-C49D-4101-A165-FC75A0CAEDD8}"/>
              </a:ext>
            </a:extLst>
          </p:cNvPr>
          <p:cNvSpPr txBox="1"/>
          <p:nvPr/>
        </p:nvSpPr>
        <p:spPr>
          <a:xfrm>
            <a:off x="367862" y="504497"/>
            <a:ext cx="10089931" cy="4985980"/>
          </a:xfrm>
          <a:prstGeom prst="rect">
            <a:avLst/>
          </a:prstGeom>
          <a:noFill/>
        </p:spPr>
        <p:txBody>
          <a:bodyPr wrap="square" rtlCol="0">
            <a:spAutoFit/>
          </a:bodyPr>
          <a:lstStyle/>
          <a:p>
            <a:r>
              <a:rPr lang="en-GB" sz="2400" dirty="0"/>
              <a:t>In 2015 the term ‘Influencer’ was created to describe individuals </a:t>
            </a:r>
          </a:p>
          <a:p>
            <a:r>
              <a:rPr lang="en-GB" sz="2400" dirty="0"/>
              <a:t>who were content creators. For example; youtubers, bloggers, Facebook users and Instagram users. Influencers  obtain their fame from sharing content that fans like. However, as most big influencers  have up to millions of fan followers, they do express that their life is not as bliss as it is portrayed to be to its fans and that it can be very stressful because they have to constantly think of new fresh content for the followers to indulge in on their chosen social media platforms.</a:t>
            </a:r>
          </a:p>
          <a:p>
            <a:endParaRPr lang="en-GB" sz="2400" dirty="0"/>
          </a:p>
          <a:p>
            <a:r>
              <a:rPr lang="en-GB" sz="2400" dirty="0"/>
              <a:t>Daily Hunt (2019) </a:t>
            </a:r>
          </a:p>
          <a:p>
            <a:endParaRPr lang="en-GB" dirty="0"/>
          </a:p>
          <a:p>
            <a:endParaRPr lang="en-GB" dirty="0"/>
          </a:p>
          <a:p>
            <a:endParaRPr lang="en-GB" dirty="0"/>
          </a:p>
        </p:txBody>
      </p:sp>
      <p:pic>
        <p:nvPicPr>
          <p:cNvPr id="4" name="Picture 3">
            <a:extLst>
              <a:ext uri="{FF2B5EF4-FFF2-40B4-BE49-F238E27FC236}">
                <a16:creationId xmlns:a16="http://schemas.microsoft.com/office/drawing/2014/main" id="{2726E2E3-299E-4C17-8F60-A223B8154518}"/>
              </a:ext>
            </a:extLst>
          </p:cNvPr>
          <p:cNvPicPr>
            <a:picLocks noChangeAspect="1"/>
          </p:cNvPicPr>
          <p:nvPr/>
        </p:nvPicPr>
        <p:blipFill>
          <a:blip r:embed="rId2"/>
          <a:stretch>
            <a:fillRect/>
          </a:stretch>
        </p:blipFill>
        <p:spPr>
          <a:xfrm>
            <a:off x="7609488" y="3654065"/>
            <a:ext cx="3819197" cy="2194941"/>
          </a:xfrm>
          <a:prstGeom prst="rect">
            <a:avLst/>
          </a:prstGeom>
        </p:spPr>
      </p:pic>
      <p:sp>
        <p:nvSpPr>
          <p:cNvPr id="5" name="TextBox 4">
            <a:extLst>
              <a:ext uri="{FF2B5EF4-FFF2-40B4-BE49-F238E27FC236}">
                <a16:creationId xmlns:a16="http://schemas.microsoft.com/office/drawing/2014/main" id="{36A2BC4A-03EC-40B1-9AFE-BD9A8BDA5D85}"/>
              </a:ext>
            </a:extLst>
          </p:cNvPr>
          <p:cNvSpPr txBox="1"/>
          <p:nvPr/>
        </p:nvSpPr>
        <p:spPr>
          <a:xfrm>
            <a:off x="7609488" y="5849006"/>
            <a:ext cx="3630009" cy="369332"/>
          </a:xfrm>
          <a:prstGeom prst="rect">
            <a:avLst/>
          </a:prstGeom>
          <a:noFill/>
        </p:spPr>
        <p:txBody>
          <a:bodyPr wrap="square" rtlCol="0">
            <a:spAutoFit/>
          </a:bodyPr>
          <a:lstStyle/>
          <a:p>
            <a:r>
              <a:rPr lang="en-GB" dirty="0"/>
              <a:t>Daily Hunt (2019) </a:t>
            </a:r>
          </a:p>
        </p:txBody>
      </p:sp>
    </p:spTree>
    <p:extLst>
      <p:ext uri="{BB962C8B-B14F-4D97-AF65-F5344CB8AC3E}">
        <p14:creationId xmlns:p14="http://schemas.microsoft.com/office/powerpoint/2010/main" val="81859018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5ED3553-1785-444B-B812-A2E93AD3C122}"/>
              </a:ext>
            </a:extLst>
          </p:cNvPr>
          <p:cNvSpPr>
            <a:spLocks noGrp="1"/>
          </p:cNvSpPr>
          <p:nvPr>
            <p:ph type="sldNum" sz="quarter" idx="12"/>
          </p:nvPr>
        </p:nvSpPr>
        <p:spPr/>
        <p:txBody>
          <a:bodyPr/>
          <a:lstStyle/>
          <a:p>
            <a:fld id="{CFE63DB9-1F8E-4B66-903C-C1530251B1CF}" type="slidenum">
              <a:rPr lang="en-GB" smtClean="0"/>
              <a:t>13</a:t>
            </a:fld>
            <a:endParaRPr lang="en-GB"/>
          </a:p>
        </p:txBody>
      </p:sp>
      <p:sp>
        <p:nvSpPr>
          <p:cNvPr id="5" name="TextBox 4">
            <a:extLst>
              <a:ext uri="{FF2B5EF4-FFF2-40B4-BE49-F238E27FC236}">
                <a16:creationId xmlns:a16="http://schemas.microsoft.com/office/drawing/2014/main" id="{9699DA1F-10B9-4ACC-A77C-349515EE0E52}"/>
              </a:ext>
            </a:extLst>
          </p:cNvPr>
          <p:cNvSpPr txBox="1"/>
          <p:nvPr/>
        </p:nvSpPr>
        <p:spPr>
          <a:xfrm>
            <a:off x="851647" y="878540"/>
            <a:ext cx="8310281" cy="5355312"/>
          </a:xfrm>
          <a:prstGeom prst="rect">
            <a:avLst/>
          </a:prstGeom>
          <a:noFill/>
        </p:spPr>
        <p:txBody>
          <a:bodyPr wrap="square" rtlCol="0">
            <a:spAutoFit/>
          </a:bodyPr>
          <a:lstStyle/>
          <a:p>
            <a:r>
              <a:rPr lang="en-GB" dirty="0"/>
              <a:t>https://news.yahoo.com/experience-social-media-restrictions-free-204200372.html?guccounter=1</a:t>
            </a:r>
          </a:p>
          <a:p>
            <a:endParaRPr lang="en-GB" dirty="0"/>
          </a:p>
          <a:p>
            <a:r>
              <a:rPr lang="en-GB" dirty="0"/>
              <a:t>https://www.madinamerica.com/2019/12/social-media-use-improve-connections-weaken-attention/ </a:t>
            </a:r>
          </a:p>
          <a:p>
            <a:endParaRPr lang="en-GB" dirty="0"/>
          </a:p>
          <a:p>
            <a:r>
              <a:rPr lang="en-GB" dirty="0">
                <a:hlinkClick r:id="rId2"/>
              </a:rPr>
              <a:t>https://www.salon.com/2018/01/21/a-psychology-researcher-explains-how-social-media-is-changing-us/</a:t>
            </a:r>
            <a:endParaRPr lang="en-GB" dirty="0"/>
          </a:p>
          <a:p>
            <a:endParaRPr lang="en-GB" dirty="0"/>
          </a:p>
          <a:p>
            <a:endParaRPr lang="en-GB" dirty="0"/>
          </a:p>
          <a:p>
            <a:r>
              <a:rPr lang="en-GB" dirty="0" err="1"/>
              <a:t>Childreth</a:t>
            </a:r>
            <a:r>
              <a:rPr lang="en-GB" dirty="0"/>
              <a:t> A (2019) What Teens Think About Depression and Suicide.</a:t>
            </a:r>
          </a:p>
          <a:p>
            <a:r>
              <a:rPr lang="en-GB" dirty="0">
                <a:hlinkClick r:id="rId3"/>
              </a:rPr>
              <a:t>https://thriveglobal.com/stories/what-teens-think-about-depression-and-suicide/</a:t>
            </a:r>
            <a:endParaRPr lang="en-GB" dirty="0"/>
          </a:p>
          <a:p>
            <a:endParaRPr lang="en-GB" dirty="0"/>
          </a:p>
          <a:p>
            <a:r>
              <a:rPr lang="en-GB" dirty="0"/>
              <a:t>Inov8tv (2019) The Impact of Social Media in Education</a:t>
            </a:r>
          </a:p>
          <a:p>
            <a:r>
              <a:rPr lang="en-GB" dirty="0">
                <a:hlinkClick r:id="rId4"/>
              </a:rPr>
              <a:t>https://innov8tiv.com/the-impact-of-social-media-in-education/</a:t>
            </a:r>
            <a:endParaRPr lang="en-GB" dirty="0"/>
          </a:p>
          <a:p>
            <a:endParaRPr lang="en-GB" dirty="0"/>
          </a:p>
          <a:p>
            <a:endParaRPr lang="en-GB" dirty="0"/>
          </a:p>
          <a:p>
            <a:endParaRPr lang="en-GB" dirty="0"/>
          </a:p>
        </p:txBody>
      </p:sp>
    </p:spTree>
    <p:extLst>
      <p:ext uri="{BB962C8B-B14F-4D97-AF65-F5344CB8AC3E}">
        <p14:creationId xmlns:p14="http://schemas.microsoft.com/office/powerpoint/2010/main" val="36256467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26413D5C-BAD5-4709-A7D9-913A690C8EE4}"/>
              </a:ext>
            </a:extLst>
          </p:cNvPr>
          <p:cNvSpPr>
            <a:spLocks noGrp="1"/>
          </p:cNvSpPr>
          <p:nvPr>
            <p:ph type="sldNum" sz="quarter" idx="12"/>
          </p:nvPr>
        </p:nvSpPr>
        <p:spPr/>
        <p:txBody>
          <a:bodyPr/>
          <a:lstStyle/>
          <a:p>
            <a:fld id="{CFE63DB9-1F8E-4B66-903C-C1530251B1CF}" type="slidenum">
              <a:rPr lang="en-GB" smtClean="0"/>
              <a:t>14</a:t>
            </a:fld>
            <a:endParaRPr lang="en-GB"/>
          </a:p>
        </p:txBody>
      </p:sp>
      <p:sp>
        <p:nvSpPr>
          <p:cNvPr id="3" name="TextBox 2">
            <a:extLst>
              <a:ext uri="{FF2B5EF4-FFF2-40B4-BE49-F238E27FC236}">
                <a16:creationId xmlns:a16="http://schemas.microsoft.com/office/drawing/2014/main" id="{B15F5951-3E49-4792-8F7B-669FD6D4A908}"/>
              </a:ext>
            </a:extLst>
          </p:cNvPr>
          <p:cNvSpPr txBox="1"/>
          <p:nvPr/>
        </p:nvSpPr>
        <p:spPr>
          <a:xfrm>
            <a:off x="1471449" y="945931"/>
            <a:ext cx="8734096" cy="2308324"/>
          </a:xfrm>
          <a:prstGeom prst="rect">
            <a:avLst/>
          </a:prstGeom>
          <a:noFill/>
        </p:spPr>
        <p:txBody>
          <a:bodyPr wrap="square" rtlCol="0">
            <a:spAutoFit/>
          </a:bodyPr>
          <a:lstStyle/>
          <a:p>
            <a:r>
              <a:rPr lang="en-GB" dirty="0"/>
              <a:t>Thomson D (2019) Is technology exacerbating depression, anti-social tendencies?</a:t>
            </a:r>
          </a:p>
          <a:p>
            <a:r>
              <a:rPr lang="en-GB" dirty="0">
                <a:hlinkClick r:id="rId2"/>
              </a:rPr>
              <a:t>https://www.northernsentinel.com/columns/is-technology-exacerbating-depression-anti-social-tendencies/</a:t>
            </a:r>
            <a:endParaRPr lang="en-GB" dirty="0"/>
          </a:p>
          <a:p>
            <a:endParaRPr lang="en-GB" dirty="0"/>
          </a:p>
          <a:p>
            <a:r>
              <a:rPr lang="en-GB" dirty="0"/>
              <a:t>Daily Hunt (2019) Find Fame on social media</a:t>
            </a:r>
          </a:p>
          <a:p>
            <a:r>
              <a:rPr lang="en-GB" dirty="0"/>
              <a:t>https://m.dailyhunt.in/news/india/english/telangana+today+english-epaper-teltdyen/find+fame+on+social+media-newsid-153498660</a:t>
            </a:r>
          </a:p>
        </p:txBody>
      </p:sp>
    </p:spTree>
    <p:extLst>
      <p:ext uri="{BB962C8B-B14F-4D97-AF65-F5344CB8AC3E}">
        <p14:creationId xmlns:p14="http://schemas.microsoft.com/office/powerpoint/2010/main" val="159974740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DD474D77448BA4AA75BA3F3B269BE11" ma:contentTypeVersion="5" ma:contentTypeDescription="Create a new document." ma:contentTypeScope="" ma:versionID="cb17abce05aa9f64b9f34738658a12a4">
  <xsd:schema xmlns:xsd="http://www.w3.org/2001/XMLSchema" xmlns:xs="http://www.w3.org/2001/XMLSchema" xmlns:p="http://schemas.microsoft.com/office/2006/metadata/properties" xmlns:ns3="faa71f4d-89e4-4bc7-bae8-eb8f92ec0efb" xmlns:ns4="1c03a1d9-70c4-477b-aef0-fd07cc731e16" targetNamespace="http://schemas.microsoft.com/office/2006/metadata/properties" ma:root="true" ma:fieldsID="9b1ae657275d76354f5662de8c74ad97" ns3:_="" ns4:_="">
    <xsd:import namespace="faa71f4d-89e4-4bc7-bae8-eb8f92ec0efb"/>
    <xsd:import namespace="1c03a1d9-70c4-477b-aef0-fd07cc731e16"/>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aa71f4d-89e4-4bc7-bae8-eb8f92ec0efb"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SharingHintHash" ma:index="10" nillable="true" ma:displayName="Sharing Hint Hash" ma:description=""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c03a1d9-70c4-477b-aef0-fd07cc731e16" elementFormDefault="qualified">
    <xsd:import namespace="http://schemas.microsoft.com/office/2006/documentManagement/types"/>
    <xsd:import namespace="http://schemas.microsoft.com/office/infopath/2007/PartnerControls"/>
    <xsd:element name="MediaServiceMetadata" ma:index="11" nillable="true" ma:displayName="MediaServiceMetadata" ma:description="" ma:hidden="true" ma:internalName="MediaServiceMetadata" ma:readOnly="true">
      <xsd:simpleType>
        <xsd:restriction base="dms:Note"/>
      </xsd:simpleType>
    </xsd:element>
    <xsd:element name="MediaServiceFastMetadata" ma:index="12" nillable="true" ma:displayName="MediaServiceFastMetadata" ma:description=""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3595592-E2A4-4574-B517-351E776579C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aa71f4d-89e4-4bc7-bae8-eb8f92ec0efb"/>
    <ds:schemaRef ds:uri="1c03a1d9-70c4-477b-aef0-fd07cc731e1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753BD866-0013-44C0-91F8-770B8C5EB7E5}">
  <ds:schemaRefs>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E58F823E-0E8A-49D8-896F-1B482D4C7AF5}">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Ion</Template>
  <TotalTime>2894</TotalTime>
  <Words>980</Words>
  <Application>Microsoft Office PowerPoint</Application>
  <PresentationFormat>Widescreen</PresentationFormat>
  <Paragraphs>172</Paragraphs>
  <Slides>14</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14</vt:i4>
      </vt:variant>
    </vt:vector>
  </HeadingPairs>
  <TitlesOfParts>
    <vt:vector size="21" baseType="lpstr">
      <vt:lpstr>Arial</vt:lpstr>
      <vt:lpstr>Calibri</vt:lpstr>
      <vt:lpstr>Century Gothic</vt:lpstr>
      <vt:lpstr>New times roman</vt:lpstr>
      <vt:lpstr>Open Sans</vt:lpstr>
      <vt:lpstr>Wingdings 3</vt:lpstr>
      <vt:lpstr>Ion</vt:lpstr>
      <vt:lpstr>In the 21st century, the rise of social media means that one’s sense of ‘self’ is now more unstable than ever!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 the 20th century, the rise of social media means that one’s sense of ‘self’ is now more unstable than ever!</dc:title>
  <dc:creator>claire thomson</dc:creator>
  <cp:lastModifiedBy>claire thomson</cp:lastModifiedBy>
  <cp:revision>3</cp:revision>
  <dcterms:created xsi:type="dcterms:W3CDTF">2020-01-03T23:27:04Z</dcterms:created>
  <dcterms:modified xsi:type="dcterms:W3CDTF">2020-01-07T14:36:49Z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0x0101003DD474D77448BA4AA75BA3F3B269BE11</vt:lpwstr>
  </property>
</Properties>
</file>