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256" r:id="rId2"/>
    <p:sldId id="273" r:id="rId3"/>
    <p:sldId id="274" r:id="rId4"/>
    <p:sldId id="258" r:id="rId5"/>
    <p:sldId id="275" r:id="rId6"/>
    <p:sldId id="276" r:id="rId7"/>
    <p:sldId id="259" r:id="rId8"/>
    <p:sldId id="266" r:id="rId9"/>
    <p:sldId id="272" r:id="rId10"/>
    <p:sldId id="265" r:id="rId11"/>
    <p:sldId id="271" r:id="rId12"/>
    <p:sldId id="281" r:id="rId13"/>
    <p:sldId id="257" r:id="rId14"/>
    <p:sldId id="264" r:id="rId15"/>
    <p:sldId id="260" r:id="rId16"/>
    <p:sldId id="267" r:id="rId17"/>
    <p:sldId id="268" r:id="rId18"/>
    <p:sldId id="270" r:id="rId19"/>
    <p:sldId id="277" r:id="rId20"/>
    <p:sldId id="280" r:id="rId21"/>
    <p:sldId id="269" r:id="rId22"/>
    <p:sldId id="278" r:id="rId23"/>
    <p:sldId id="279" r:id="rId24"/>
    <p:sldId id="285" r:id="rId25"/>
    <p:sldId id="283" r:id="rId26"/>
    <p:sldId id="282" r:id="rId27"/>
    <p:sldId id="284"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E8216F-666B-4321-BE27-72BEBC08015A}" v="3" dt="2021-12-10T12:01:37.0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36" autoAdjust="0"/>
    <p:restoredTop sz="94713" autoAdjust="0"/>
  </p:normalViewPr>
  <p:slideViewPr>
    <p:cSldViewPr>
      <p:cViewPr varScale="1">
        <p:scale>
          <a:sx n="106" d="100"/>
          <a:sy n="106" d="100"/>
        </p:scale>
        <p:origin x="1764" y="96"/>
      </p:cViewPr>
      <p:guideLst>
        <p:guide orient="horz" pos="2160"/>
        <p:guide pos="2880"/>
      </p:guideLst>
    </p:cSldViewPr>
  </p:slideViewPr>
  <p:outlineViewPr>
    <p:cViewPr>
      <p:scale>
        <a:sx n="33" d="100"/>
        <a:sy n="33" d="100"/>
      </p:scale>
      <p:origin x="0" y="6606"/>
    </p:cViewPr>
  </p:outlin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C003940-1675-4A2A-AAB4-F0DDF4FF4FED}" type="datetimeFigureOut">
              <a:rPr lang="en-GB"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BC87634-4922-42F1-B6EF-22CAFB1F778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C003940-1675-4A2A-AAB4-F0DDF4FF4FED}" type="datetimeFigureOut">
              <a:rPr lang="en-GB" smtClean="0"/>
              <a:pPr/>
              <a:t>10/12/2021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C87634-4922-42F1-B6EF-22CAFB1F778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about:blank" TargetMode="Externa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hyperlink" Target="https://www.youtube.com/watch?v=4cgQNUhtmHM" TargetMode="Externa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hyperlink" Target="about:blank"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7.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22.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30.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hyperlink" Target="https://sufism.org/mevlevi-zhikr" TargetMode="Externa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latin typeface="Cambria" pitchFamily="18" charset="0"/>
                <a:ea typeface="Cambria" pitchFamily="18" charset="0"/>
              </a:rPr>
              <a:t>Harmony: a philosophy for sustainability (a partly ‘western’ foundation for deep ecology) </a:t>
            </a:r>
          </a:p>
        </p:txBody>
      </p:sp>
      <p:sp>
        <p:nvSpPr>
          <p:cNvPr id="3" name="Subtitle 2"/>
          <p:cNvSpPr>
            <a:spLocks noGrp="1"/>
          </p:cNvSpPr>
          <p:nvPr>
            <p:ph type="subTitle" idx="1"/>
          </p:nvPr>
        </p:nvSpPr>
        <p:spPr/>
        <p:txBody>
          <a:bodyPr/>
          <a:lstStyle/>
          <a:p>
            <a:r>
              <a:rPr lang="en-GB"/>
              <a:t>Nick Campion</a:t>
            </a:r>
            <a:endParaRPr lang="en-GB" dirty="0"/>
          </a:p>
        </p:txBody>
      </p:sp>
      <p:pic>
        <p:nvPicPr>
          <p:cNvPr id="5" name="Content Placeholder 4" descr="20170303-02.jpg"/>
          <p:cNvPicPr>
            <a:picLocks noGrp="1" noChangeAspect="1"/>
          </p:cNvPicPr>
          <p:nvPr>
            <p:ph sz="half" idx="2"/>
          </p:nvPr>
        </p:nvPicPr>
        <p:blipFill>
          <a:blip r:embed="rId2" cstate="print"/>
          <a:stretch>
            <a:fillRect/>
          </a:stretch>
        </p:blipFill>
        <p:spPr>
          <a:xfrm>
            <a:off x="2483768" y="4005064"/>
            <a:ext cx="4038600" cy="2692400"/>
          </a:xfrm>
        </p:spPr>
      </p:pic>
      <p:pic>
        <p:nvPicPr>
          <p:cNvPr id="6" name="Picture 5" descr="TheSophiaCentre.jpg"/>
          <p:cNvPicPr>
            <a:picLocks noChangeAspect="1"/>
          </p:cNvPicPr>
          <p:nvPr/>
        </p:nvPicPr>
        <p:blipFill>
          <a:blip r:embed="rId3" cstate="print"/>
          <a:srcRect/>
          <a:stretch>
            <a:fillRect/>
          </a:stretch>
        </p:blipFill>
        <p:spPr bwMode="auto">
          <a:xfrm>
            <a:off x="1979613" y="549275"/>
            <a:ext cx="5880100" cy="1141413"/>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The Global Crisis</a:t>
            </a:r>
          </a:p>
        </p:txBody>
      </p:sp>
      <p:sp>
        <p:nvSpPr>
          <p:cNvPr id="5" name="Content Placeholder 4"/>
          <p:cNvSpPr>
            <a:spLocks noGrp="1"/>
          </p:cNvSpPr>
          <p:nvPr>
            <p:ph sz="half" idx="1"/>
          </p:nvPr>
        </p:nvSpPr>
        <p:spPr/>
        <p:txBody>
          <a:bodyPr>
            <a:normAutofit fontScale="85000" lnSpcReduction="20000"/>
          </a:bodyPr>
          <a:lstStyle/>
          <a:p>
            <a:pPr>
              <a:buNone/>
            </a:pPr>
            <a:r>
              <a:rPr lang="en-GB" i="1" dirty="0">
                <a:latin typeface="Cambria" pitchFamily="18" charset="0"/>
                <a:ea typeface="Cambria" pitchFamily="18" charset="0"/>
              </a:rPr>
              <a:t>This is a call to revolution. The Earth is under threat. It cannot cope with all that we demand of it. It is losing its balance and we humans are causing this to happen.</a:t>
            </a:r>
            <a:endParaRPr lang="en-GB" dirty="0">
              <a:latin typeface="Cambria" pitchFamily="18" charset="0"/>
              <a:ea typeface="Cambria" pitchFamily="18" charset="0"/>
            </a:endParaRPr>
          </a:p>
          <a:p>
            <a:pPr>
              <a:buNone/>
            </a:pPr>
            <a:endParaRPr lang="en-GB" dirty="0">
              <a:latin typeface="Cambria" pitchFamily="18" charset="0"/>
              <a:ea typeface="Cambria" pitchFamily="18" charset="0"/>
            </a:endParaRPr>
          </a:p>
          <a:p>
            <a:pPr>
              <a:buNone/>
            </a:pPr>
            <a:r>
              <a:rPr lang="en-GB" sz="2100" dirty="0">
                <a:latin typeface="Cambria" pitchFamily="18" charset="0"/>
                <a:ea typeface="Cambria" pitchFamily="18" charset="0"/>
              </a:rPr>
              <a:t>HRH The Prince of Wales in HRH the Prince of Wales, Tony Juniper and Ian </a:t>
            </a:r>
            <a:r>
              <a:rPr lang="en-GB" sz="2100" dirty="0" err="1">
                <a:latin typeface="Cambria" pitchFamily="18" charset="0"/>
                <a:ea typeface="Cambria" pitchFamily="18" charset="0"/>
              </a:rPr>
              <a:t>Skelly</a:t>
            </a:r>
            <a:r>
              <a:rPr lang="en-GB" sz="2100" dirty="0">
                <a:latin typeface="Cambria" pitchFamily="18" charset="0"/>
                <a:ea typeface="Cambria" pitchFamily="18" charset="0"/>
              </a:rPr>
              <a:t>, </a:t>
            </a:r>
            <a:r>
              <a:rPr lang="en-GB" sz="2100" i="1" dirty="0">
                <a:latin typeface="Cambria" pitchFamily="18" charset="0"/>
                <a:ea typeface="Cambria" pitchFamily="18" charset="0"/>
              </a:rPr>
              <a:t>Harmony: A New Way of Looking at our World</a:t>
            </a:r>
            <a:r>
              <a:rPr lang="en-GB" sz="2100" dirty="0">
                <a:latin typeface="Cambria" pitchFamily="18" charset="0"/>
                <a:ea typeface="Cambria" pitchFamily="18" charset="0"/>
              </a:rPr>
              <a:t> (London: Harper Collins, 2010), p. 3.</a:t>
            </a:r>
          </a:p>
          <a:p>
            <a:r>
              <a:rPr lang="en-GB" dirty="0"/>
              <a:t> </a:t>
            </a:r>
          </a:p>
          <a:p>
            <a:endParaRPr lang="en-GB" dirty="0"/>
          </a:p>
        </p:txBody>
      </p:sp>
      <p:sp>
        <p:nvSpPr>
          <p:cNvPr id="6" name="Content Placeholder 5"/>
          <p:cNvSpPr>
            <a:spLocks noGrp="1"/>
          </p:cNvSpPr>
          <p:nvPr>
            <p:ph sz="half" idx="2"/>
          </p:nvPr>
        </p:nvSpPr>
        <p:spPr/>
        <p:txBody>
          <a:bodyPr>
            <a:normAutofit fontScale="85000" lnSpcReduction="20000"/>
          </a:bodyPr>
          <a:lstStyle/>
          <a:p>
            <a:pPr>
              <a:buNone/>
            </a:pPr>
            <a:r>
              <a:rPr lang="en-GB" i="1" dirty="0">
                <a:latin typeface="Cambria" pitchFamily="18" charset="0"/>
                <a:ea typeface="Cambria" pitchFamily="18" charset="0"/>
              </a:rPr>
              <a:t>The solar system reminds us that, just as the Earth is not at the </a:t>
            </a:r>
            <a:r>
              <a:rPr lang="en-GB" i="1" dirty="0" err="1">
                <a:latin typeface="Cambria" pitchFamily="18" charset="0"/>
                <a:ea typeface="Cambria" pitchFamily="18" charset="0"/>
              </a:rPr>
              <a:t>center</a:t>
            </a:r>
            <a:r>
              <a:rPr lang="en-GB" i="1" dirty="0">
                <a:latin typeface="Cambria" pitchFamily="18" charset="0"/>
                <a:ea typeface="Cambria" pitchFamily="18" charset="0"/>
              </a:rPr>
              <a:t> of the Universe, neither are we humans the </a:t>
            </a:r>
            <a:r>
              <a:rPr lang="en-GB" i="1" dirty="0" err="1">
                <a:latin typeface="Cambria" pitchFamily="18" charset="0"/>
                <a:ea typeface="Cambria" pitchFamily="18" charset="0"/>
              </a:rPr>
              <a:t>center</a:t>
            </a:r>
            <a:r>
              <a:rPr lang="en-GB" i="1" dirty="0">
                <a:latin typeface="Cambria" pitchFamily="18" charset="0"/>
                <a:ea typeface="Cambria" pitchFamily="18" charset="0"/>
              </a:rPr>
              <a:t> of the Earth. We, along with the rest of the natural world, are all interconnected within the larger web of life.</a:t>
            </a:r>
            <a:endParaRPr lang="en-GB" dirty="0">
              <a:latin typeface="Cambria" pitchFamily="18" charset="0"/>
              <a:ea typeface="Cambria" pitchFamily="18" charset="0"/>
            </a:endParaRPr>
          </a:p>
          <a:p>
            <a:pPr>
              <a:buNone/>
            </a:pPr>
            <a:r>
              <a:rPr lang="en-GB" sz="1800" dirty="0">
                <a:latin typeface="Cambria" pitchFamily="18" charset="0"/>
                <a:ea typeface="Cambria" pitchFamily="18" charset="0"/>
              </a:rPr>
              <a:t>The United Nations</a:t>
            </a:r>
            <a:r>
              <a:rPr lang="en-GB" sz="1800" i="1" dirty="0">
                <a:latin typeface="Cambria" pitchFamily="18" charset="0"/>
                <a:ea typeface="Cambria" pitchFamily="18" charset="0"/>
              </a:rPr>
              <a:t>.</a:t>
            </a:r>
            <a:endParaRPr lang="en-GB" sz="1800" dirty="0">
              <a:latin typeface="Cambria" pitchFamily="18" charset="0"/>
              <a:ea typeface="Cambria" pitchFamily="18" charset="0"/>
            </a:endParaRPr>
          </a:p>
          <a:p>
            <a:pPr>
              <a:buNone/>
            </a:pPr>
            <a:r>
              <a:rPr lang="en-GB" sz="1800" dirty="0">
                <a:latin typeface="Cambria" pitchFamily="18" charset="0"/>
                <a:ea typeface="Cambria" pitchFamily="18" charset="0"/>
              </a:rPr>
              <a:t>United Nations, ’Harmony with Nature’, </a:t>
            </a:r>
            <a:r>
              <a:rPr lang="en-GB" sz="1800" u="sng" dirty="0">
                <a:latin typeface="Cambria" pitchFamily="18" charset="0"/>
                <a:ea typeface="Cambria" pitchFamily="18" charset="0"/>
                <a:hlinkClick r:id="rId2"/>
              </a:rPr>
              <a:t>http://www.harmonywithnatureun.org/</a:t>
            </a:r>
            <a:r>
              <a:rPr lang="en-GB" sz="1800" dirty="0">
                <a:latin typeface="Cambria" pitchFamily="18" charset="0"/>
                <a:ea typeface="Cambria" pitchFamily="18" charset="0"/>
              </a:rPr>
              <a:t> [Accessed 28 March 2020].</a:t>
            </a:r>
          </a:p>
          <a:p>
            <a:r>
              <a:rPr lang="en-GB" dirty="0"/>
              <a:t> </a:t>
            </a:r>
          </a:p>
          <a:p>
            <a:endParaRPr lang="en-GB" dirty="0"/>
          </a:p>
        </p:txBody>
      </p:sp>
      <p:pic>
        <p:nvPicPr>
          <p:cNvPr id="7" name="Picture 6" descr="61RvcZwHFEL._AC_UL160_.jpg"/>
          <p:cNvPicPr>
            <a:picLocks noChangeAspect="1"/>
          </p:cNvPicPr>
          <p:nvPr/>
        </p:nvPicPr>
        <p:blipFill>
          <a:blip r:embed="rId3" cstate="print"/>
          <a:stretch>
            <a:fillRect/>
          </a:stretch>
        </p:blipFill>
        <p:spPr>
          <a:xfrm>
            <a:off x="2987824" y="5085184"/>
            <a:ext cx="1227736" cy="1610146"/>
          </a:xfrm>
          <a:prstGeom prst="rect">
            <a:avLst/>
          </a:prstGeom>
        </p:spPr>
      </p:pic>
      <p:pic>
        <p:nvPicPr>
          <p:cNvPr id="8" name="Picture 7" descr="UN_logo.png"/>
          <p:cNvPicPr>
            <a:picLocks noChangeAspect="1"/>
          </p:cNvPicPr>
          <p:nvPr/>
        </p:nvPicPr>
        <p:blipFill>
          <a:blip r:embed="rId4" cstate="print"/>
          <a:stretch>
            <a:fillRect/>
          </a:stretch>
        </p:blipFill>
        <p:spPr>
          <a:xfrm>
            <a:off x="6948264" y="5664957"/>
            <a:ext cx="1908341" cy="1193043"/>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ea typeface="Cambria" pitchFamily="18" charset="0"/>
              </a:rPr>
              <a:t>The Harmony Debates</a:t>
            </a:r>
          </a:p>
        </p:txBody>
      </p:sp>
      <p:sp>
        <p:nvSpPr>
          <p:cNvPr id="5" name="Content Placeholder 4"/>
          <p:cNvSpPr>
            <a:spLocks noGrp="1"/>
          </p:cNvSpPr>
          <p:nvPr>
            <p:ph sz="half" idx="1"/>
          </p:nvPr>
        </p:nvSpPr>
        <p:spPr/>
        <p:txBody>
          <a:bodyPr>
            <a:normAutofit fontScale="77500" lnSpcReduction="20000"/>
          </a:bodyPr>
          <a:lstStyle/>
          <a:p>
            <a:pPr>
              <a:buNone/>
            </a:pPr>
            <a:r>
              <a:rPr lang="en-GB" dirty="0">
                <a:latin typeface="Cambria" pitchFamily="18" charset="0"/>
                <a:ea typeface="Cambria" pitchFamily="18" charset="0"/>
              </a:rPr>
              <a:t>‘The concept of harmony assumes that everything in the universe is interconnected, interrelated and exists in a state of balance. It’s a radical idea which draws no distinction between the physical, emotional and intellectual – bodies, feelings and thoughts. It’s also a notion that is found in many cultures’. </a:t>
            </a:r>
          </a:p>
          <a:p>
            <a:pPr>
              <a:buNone/>
            </a:pPr>
            <a:r>
              <a:rPr lang="en-GB" dirty="0">
                <a:latin typeface="Cambria" pitchFamily="18" charset="0"/>
                <a:ea typeface="Cambria" pitchFamily="18" charset="0"/>
              </a:rPr>
              <a:t>Nicholas Campion, </a:t>
            </a:r>
            <a:r>
              <a:rPr lang="en-GB" i="1" dirty="0">
                <a:latin typeface="Cambria" pitchFamily="18" charset="0"/>
                <a:ea typeface="Cambria" pitchFamily="18" charset="0"/>
              </a:rPr>
              <a:t>The Harmony Debates </a:t>
            </a:r>
            <a:r>
              <a:rPr lang="en-GB" dirty="0">
                <a:latin typeface="Cambria" pitchFamily="18" charset="0"/>
                <a:ea typeface="Cambria" pitchFamily="18" charset="0"/>
              </a:rPr>
              <a:t>p 17</a:t>
            </a:r>
          </a:p>
        </p:txBody>
      </p:sp>
      <p:sp>
        <p:nvSpPr>
          <p:cNvPr id="8" name="Content Placeholder 7"/>
          <p:cNvSpPr>
            <a:spLocks noGrp="1"/>
          </p:cNvSpPr>
          <p:nvPr>
            <p:ph sz="half" idx="2"/>
          </p:nvPr>
        </p:nvSpPr>
        <p:spPr/>
        <p:txBody>
          <a:bodyPr/>
          <a:lstStyle/>
          <a:p>
            <a:pPr>
              <a:buNone/>
            </a:pPr>
            <a:r>
              <a:rPr lang="en-GB" dirty="0">
                <a:latin typeface="Cambria" pitchFamily="18" charset="0"/>
                <a:ea typeface="Cambria" pitchFamily="18" charset="0"/>
              </a:rPr>
              <a:t>The concept is universal.</a:t>
            </a:r>
          </a:p>
          <a:p>
            <a:pPr>
              <a:buNone/>
            </a:pPr>
            <a:r>
              <a:rPr lang="en-GB" dirty="0">
                <a:latin typeface="Cambria" pitchFamily="18" charset="0"/>
                <a:ea typeface="Cambria" pitchFamily="18" charset="0"/>
              </a:rPr>
              <a:t>In this presentation I will discuss its ‘western’ lineage</a:t>
            </a:r>
          </a:p>
          <a:p>
            <a:pPr>
              <a:buNone/>
            </a:pPr>
            <a:endParaRPr lang="en-GB" dirty="0"/>
          </a:p>
        </p:txBody>
      </p:sp>
      <p:pic>
        <p:nvPicPr>
          <p:cNvPr id="9" name="Content Placeholder 6" descr="Harmony Debates cover (3).jpg"/>
          <p:cNvPicPr>
            <a:picLocks noChangeAspect="1"/>
          </p:cNvPicPr>
          <p:nvPr/>
        </p:nvPicPr>
        <p:blipFill>
          <a:blip r:embed="rId2" cstate="print"/>
          <a:stretch>
            <a:fillRect/>
          </a:stretch>
        </p:blipFill>
        <p:spPr>
          <a:xfrm>
            <a:off x="5796136" y="3645024"/>
            <a:ext cx="1806043" cy="267953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ea typeface="Cambria" pitchFamily="18" charset="0"/>
              </a:rPr>
              <a:t>Enchantment</a:t>
            </a:r>
          </a:p>
        </p:txBody>
      </p:sp>
      <p:sp>
        <p:nvSpPr>
          <p:cNvPr id="3" name="Content Placeholder 2"/>
          <p:cNvSpPr>
            <a:spLocks noGrp="1"/>
          </p:cNvSpPr>
          <p:nvPr>
            <p:ph sz="half" idx="1"/>
          </p:nvPr>
        </p:nvSpPr>
        <p:spPr/>
        <p:txBody>
          <a:bodyPr>
            <a:normAutofit fontScale="55000" lnSpcReduction="20000"/>
          </a:bodyPr>
          <a:lstStyle/>
          <a:p>
            <a:pPr>
              <a:buNone/>
            </a:pPr>
            <a:r>
              <a:rPr lang="en-GB" dirty="0">
                <a:latin typeface="Cambria" pitchFamily="18" charset="0"/>
                <a:ea typeface="Cambria" pitchFamily="18" charset="0"/>
              </a:rPr>
              <a:t>There is undoubtedly something deeply enchanting about the notion of harmony. </a:t>
            </a:r>
          </a:p>
          <a:p>
            <a:pPr>
              <a:buNone/>
            </a:pPr>
            <a:r>
              <a:rPr lang="en-GB" dirty="0">
                <a:latin typeface="Cambria" pitchFamily="18" charset="0"/>
                <a:ea typeface="Cambria" pitchFamily="18" charset="0"/>
              </a:rPr>
              <a:t>It has an alluring and attractive sense of possibility that evokes both desire from within us and a reflective sense of our inner harmony. Yet this sense of possibility is one that always seems to lie just beyond our full comprehension, and sadly, just beyond our capability to produce and sustain. In some sense, our appreciation for harmony exposes a desire within us to believe in the perfection, beauty and purpose of things.</a:t>
            </a:r>
          </a:p>
          <a:p>
            <a:pPr>
              <a:buNone/>
            </a:pPr>
            <a:r>
              <a:rPr lang="en-GB" dirty="0">
                <a:latin typeface="Cambria" pitchFamily="18" charset="0"/>
                <a:ea typeface="Cambria" pitchFamily="18" charset="0"/>
              </a:rPr>
              <a:t>Angus Slater ‘Difference, Beauty and the Divine: Harmony in Religious Plurality’,</a:t>
            </a:r>
          </a:p>
          <a:p>
            <a:pPr>
              <a:buNone/>
            </a:pPr>
            <a:r>
              <a:rPr lang="en-GB" i="1" dirty="0">
                <a:latin typeface="Cambria" pitchFamily="18" charset="0"/>
                <a:ea typeface="Cambria" pitchFamily="18" charset="0"/>
              </a:rPr>
              <a:t>The Harmony Debates </a:t>
            </a:r>
            <a:r>
              <a:rPr lang="en-GB" dirty="0">
                <a:latin typeface="Cambria" pitchFamily="18" charset="0"/>
                <a:ea typeface="Cambria" pitchFamily="18" charset="0"/>
              </a:rPr>
              <a:t>p 97</a:t>
            </a:r>
          </a:p>
        </p:txBody>
      </p:sp>
      <p:pic>
        <p:nvPicPr>
          <p:cNvPr id="6" name="Content Placeholder 5" descr="Angus Slater.jpg"/>
          <p:cNvPicPr>
            <a:picLocks noGrp="1" noChangeAspect="1"/>
          </p:cNvPicPr>
          <p:nvPr>
            <p:ph sz="half" idx="2"/>
          </p:nvPr>
        </p:nvPicPr>
        <p:blipFill>
          <a:blip r:embed="rId2" cstate="print"/>
          <a:stretch>
            <a:fillRect/>
          </a:stretch>
        </p:blipFill>
        <p:spPr>
          <a:xfrm>
            <a:off x="4788024" y="2492896"/>
            <a:ext cx="3809671" cy="2535163"/>
          </a:xfrm>
        </p:spPr>
      </p:pic>
      <p:pic>
        <p:nvPicPr>
          <p:cNvPr id="7" name="Content Placeholder 6" descr="Harmony Debates cover (3).jpg"/>
          <p:cNvPicPr>
            <a:picLocks noChangeAspect="1"/>
          </p:cNvPicPr>
          <p:nvPr/>
        </p:nvPicPr>
        <p:blipFill>
          <a:blip r:embed="rId3" cstate="print"/>
          <a:stretch>
            <a:fillRect/>
          </a:stretch>
        </p:blipFill>
        <p:spPr>
          <a:xfrm>
            <a:off x="2915816" y="4797152"/>
            <a:ext cx="1301987" cy="193169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a:latin typeface="Cambria" pitchFamily="18" charset="0"/>
                <a:ea typeface="Cambria" pitchFamily="18" charset="0"/>
              </a:rPr>
              <a:t>Harmonia</a:t>
            </a:r>
            <a:endParaRPr lang="en-GB" i="1" dirty="0">
              <a:latin typeface="Cambria" pitchFamily="18" charset="0"/>
              <a:ea typeface="Cambria" pitchFamily="18" charset="0"/>
            </a:endParaRPr>
          </a:p>
        </p:txBody>
      </p:sp>
      <p:sp>
        <p:nvSpPr>
          <p:cNvPr id="6" name="Content Placeholder 5"/>
          <p:cNvSpPr>
            <a:spLocks noGrp="1"/>
          </p:cNvSpPr>
          <p:nvPr>
            <p:ph sz="half" idx="1"/>
          </p:nvPr>
        </p:nvSpPr>
        <p:spPr/>
        <p:txBody>
          <a:bodyPr>
            <a:normAutofit fontScale="92500" lnSpcReduction="20000"/>
          </a:bodyPr>
          <a:lstStyle/>
          <a:p>
            <a:pPr>
              <a:buNone/>
            </a:pPr>
            <a:r>
              <a:rPr lang="en-GB" dirty="0">
                <a:latin typeface="Cambria" pitchFamily="18" charset="0"/>
                <a:ea typeface="Cambria" pitchFamily="18" charset="0"/>
              </a:rPr>
              <a:t>Daughter of Ares and Aphrodite </a:t>
            </a:r>
          </a:p>
          <a:p>
            <a:pPr>
              <a:buNone/>
            </a:pPr>
            <a:r>
              <a:rPr lang="en-GB" dirty="0">
                <a:latin typeface="Cambria" pitchFamily="18" charset="0"/>
                <a:ea typeface="Cambria" pitchFamily="18" charset="0"/>
              </a:rPr>
              <a:t>presided over both marital harmony, soothing strife and discord, and harmonious action of soldiers in war. </a:t>
            </a:r>
          </a:p>
          <a:p>
            <a:pPr>
              <a:buNone/>
            </a:pPr>
            <a:r>
              <a:rPr lang="en-GB" dirty="0">
                <a:latin typeface="Cambria" pitchFamily="18" charset="0"/>
                <a:ea typeface="Cambria" pitchFamily="18" charset="0"/>
              </a:rPr>
              <a:t>portrayed her as harmony in a more abstract sense--a deity who presided over cosmic balance.</a:t>
            </a:r>
          </a:p>
        </p:txBody>
      </p:sp>
      <p:pic>
        <p:nvPicPr>
          <p:cNvPr id="7" name="Content Placeholder 6"/>
          <p:cNvPicPr>
            <a:picLocks noGrp="1"/>
          </p:cNvPicPr>
          <p:nvPr>
            <p:ph sz="half" idx="2"/>
          </p:nvPr>
        </p:nvPicPr>
        <p:blipFill>
          <a:blip r:embed="rId2" cstate="print"/>
          <a:srcRect l="53739" t="55218" r="24466" b="16509"/>
          <a:stretch>
            <a:fillRect/>
          </a:stretch>
        </p:blipFill>
        <p:spPr bwMode="auto">
          <a:xfrm>
            <a:off x="4572000" y="2204864"/>
            <a:ext cx="4088435" cy="3112539"/>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ea typeface="Cambria" pitchFamily="18" charset="0"/>
              </a:rPr>
              <a:t>Theory: Empedocles’ (born 494 BCE) Cosmic Cycle</a:t>
            </a:r>
            <a:endParaRPr lang="en-US" dirty="0">
              <a:latin typeface="Cambria" pitchFamily="18" charset="0"/>
              <a:ea typeface="Cambria" pitchFamily="18" charset="0"/>
            </a:endParaRPr>
          </a:p>
        </p:txBody>
      </p:sp>
      <p:pic>
        <p:nvPicPr>
          <p:cNvPr id="1026" name="Picture 2"/>
          <p:cNvPicPr>
            <a:picLocks noGrp="1" noChangeAspect="1" noChangeArrowheads="1"/>
          </p:cNvPicPr>
          <p:nvPr>
            <p:ph idx="1"/>
          </p:nvPr>
        </p:nvPicPr>
        <p:blipFill>
          <a:blip r:embed="rId2"/>
          <a:srcRect/>
          <a:stretch>
            <a:fillRect/>
          </a:stretch>
        </p:blipFill>
        <p:spPr bwMode="auto">
          <a:xfrm>
            <a:off x="4571995" y="3863177"/>
            <a:ext cx="9" cy="9"/>
          </a:xfrm>
          <a:prstGeom prst="rect">
            <a:avLst/>
          </a:prstGeom>
          <a:noFill/>
          <a:ln w="9525">
            <a:noFill/>
            <a:miter lim="800000"/>
            <a:headEnd/>
            <a:tailEnd/>
          </a:ln>
          <a:effectLst/>
        </p:spPr>
      </p:pic>
      <p:pic>
        <p:nvPicPr>
          <p:cNvPr id="5" name="Picture 4" descr="Empedocles Cosmic Cycle.jpg"/>
          <p:cNvPicPr>
            <a:picLocks noChangeAspect="1"/>
          </p:cNvPicPr>
          <p:nvPr/>
        </p:nvPicPr>
        <p:blipFill>
          <a:blip r:embed="rId3" cstate="print"/>
          <a:stretch>
            <a:fillRect/>
          </a:stretch>
        </p:blipFill>
        <p:spPr>
          <a:xfrm>
            <a:off x="2571736" y="1428736"/>
            <a:ext cx="4071966" cy="4361701"/>
          </a:xfrm>
          <a:prstGeom prst="rect">
            <a:avLst/>
          </a:prstGeom>
        </p:spPr>
      </p:pic>
      <p:pic>
        <p:nvPicPr>
          <p:cNvPr id="6" name="Picture 5" descr="TheSophiaCentre.jpg"/>
          <p:cNvPicPr>
            <a:picLocks noChangeAspect="1"/>
          </p:cNvPicPr>
          <p:nvPr/>
        </p:nvPicPr>
        <p:blipFill>
          <a:blip r:embed="rId4" cstate="print"/>
          <a:stretch>
            <a:fillRect/>
          </a:stretch>
        </p:blipFill>
        <p:spPr>
          <a:xfrm>
            <a:off x="5580112" y="6093296"/>
            <a:ext cx="3332731" cy="647108"/>
          </a:xfrm>
          <a:prstGeom prst="rect">
            <a:avLst/>
          </a:prstGeom>
        </p:spPr>
      </p:pic>
      <p:pic>
        <p:nvPicPr>
          <p:cNvPr id="7" name="Picture 6" descr="Empedocles.jpg"/>
          <p:cNvPicPr>
            <a:picLocks noChangeAspect="1"/>
          </p:cNvPicPr>
          <p:nvPr/>
        </p:nvPicPr>
        <p:blipFill>
          <a:blip r:embed="rId5" cstate="print"/>
          <a:stretch>
            <a:fillRect/>
          </a:stretch>
        </p:blipFill>
        <p:spPr>
          <a:xfrm>
            <a:off x="6948264" y="1844824"/>
            <a:ext cx="1971675" cy="23241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anose="02040503050406030204" pitchFamily="18" charset="0"/>
              </a:rPr>
              <a:t>Harmony in the Cosmos: </a:t>
            </a:r>
            <a:br>
              <a:rPr lang="en-GB" dirty="0">
                <a:latin typeface="Cambria" panose="02040503050406030204" pitchFamily="18" charset="0"/>
              </a:rPr>
            </a:br>
            <a:r>
              <a:rPr lang="en-GB" dirty="0">
                <a:latin typeface="Cambria" panose="02040503050406030204" pitchFamily="18" charset="0"/>
              </a:rPr>
              <a:t>the Harmony of the Spheres</a:t>
            </a:r>
          </a:p>
        </p:txBody>
      </p:sp>
      <p:sp>
        <p:nvSpPr>
          <p:cNvPr id="3" name="Content Placeholder 2"/>
          <p:cNvSpPr>
            <a:spLocks noGrp="1"/>
          </p:cNvSpPr>
          <p:nvPr>
            <p:ph sz="half" idx="1"/>
          </p:nvPr>
        </p:nvSpPr>
        <p:spPr/>
        <p:txBody>
          <a:bodyPr>
            <a:normAutofit fontScale="70000" lnSpcReduction="20000"/>
          </a:bodyPr>
          <a:lstStyle/>
          <a:p>
            <a:pPr marL="0" indent="0">
              <a:buNone/>
            </a:pPr>
            <a:r>
              <a:rPr lang="en-GB" dirty="0">
                <a:latin typeface="Cambria" panose="02040503050406030204" pitchFamily="18" charset="0"/>
              </a:rPr>
              <a:t>In the </a:t>
            </a:r>
            <a:r>
              <a:rPr lang="en-GB" i="1" dirty="0" err="1">
                <a:latin typeface="Cambria" panose="02040503050406030204" pitchFamily="18" charset="0"/>
              </a:rPr>
              <a:t>Timaeus</a:t>
            </a:r>
            <a:r>
              <a:rPr lang="en-GB" dirty="0">
                <a:latin typeface="Cambria" panose="02040503050406030204" pitchFamily="18" charset="0"/>
              </a:rPr>
              <a:t> Plato adopted the Pythagorean doctrine that the distances between the planets and the earth are musical sequences. </a:t>
            </a:r>
          </a:p>
          <a:p>
            <a:pPr marL="0" indent="0">
              <a:buNone/>
            </a:pPr>
            <a:endParaRPr lang="en-GB" dirty="0">
              <a:latin typeface="Cambria" panose="02040503050406030204" pitchFamily="18" charset="0"/>
            </a:endParaRPr>
          </a:p>
          <a:p>
            <a:pPr marL="0" indent="0">
              <a:buNone/>
            </a:pPr>
            <a:r>
              <a:rPr lang="en-GB" dirty="0">
                <a:latin typeface="Cambria" panose="02040503050406030204" pitchFamily="18" charset="0"/>
              </a:rPr>
              <a:t>Each of the planetary spheres has a siren who is borne round on the sphere and sings one note as she does so. The total of eight notes makes a single harmony (Republic X.617B) </a:t>
            </a:r>
          </a:p>
          <a:p>
            <a:pPr marL="0" indent="0">
              <a:buNone/>
            </a:pPr>
            <a:endParaRPr lang="en-GB" dirty="0">
              <a:latin typeface="Cambria" panose="02040503050406030204" pitchFamily="18" charset="0"/>
            </a:endParaRPr>
          </a:p>
          <a:p>
            <a:pPr marL="0" indent="0">
              <a:buNone/>
            </a:pPr>
            <a:r>
              <a:rPr lang="en-GB" dirty="0">
                <a:latin typeface="Cambria" panose="02040503050406030204" pitchFamily="18" charset="0"/>
              </a:rPr>
              <a:t>The three Fates, or </a:t>
            </a:r>
            <a:r>
              <a:rPr lang="en-GB" dirty="0" err="1">
                <a:latin typeface="Cambria" panose="02040503050406030204" pitchFamily="18" charset="0"/>
              </a:rPr>
              <a:t>Moirae</a:t>
            </a:r>
            <a:r>
              <a:rPr lang="en-GB" dirty="0">
                <a:latin typeface="Cambria" panose="02040503050406030204" pitchFamily="18" charset="0"/>
              </a:rPr>
              <a:t>, sing in unison with the sirens. (Republic X.617C).</a:t>
            </a:r>
          </a:p>
          <a:p>
            <a:endParaRPr lang="en-GB" dirty="0"/>
          </a:p>
        </p:txBody>
      </p:sp>
      <p:sp>
        <p:nvSpPr>
          <p:cNvPr id="5" name="Content Placeholder 4"/>
          <p:cNvSpPr>
            <a:spLocks noGrp="1"/>
          </p:cNvSpPr>
          <p:nvPr>
            <p:ph sz="half" idx="2"/>
          </p:nvPr>
        </p:nvSpPr>
        <p:spPr/>
        <p:txBody>
          <a:bodyPr>
            <a:normAutofit fontScale="70000" lnSpcReduction="20000"/>
          </a:bodyPr>
          <a:lstStyle/>
          <a:p>
            <a:r>
              <a:rPr lang="en-GB" dirty="0">
                <a:latin typeface="Cambria" panose="02040503050406030204" pitchFamily="18" charset="0"/>
              </a:rPr>
              <a:t>Johannes </a:t>
            </a:r>
            <a:r>
              <a:rPr lang="en-GB" dirty="0" err="1">
                <a:latin typeface="Cambria" panose="02040503050406030204" pitchFamily="18" charset="0"/>
              </a:rPr>
              <a:t>Kepler</a:t>
            </a:r>
            <a:r>
              <a:rPr lang="en-GB" dirty="0">
                <a:latin typeface="Cambria" panose="02040503050406030204" pitchFamily="18" charset="0"/>
              </a:rPr>
              <a:t>: </a:t>
            </a:r>
            <a:r>
              <a:rPr lang="en-GB" i="1" dirty="0" err="1">
                <a:latin typeface="Cambria" panose="02040503050406030204" pitchFamily="18" charset="0"/>
              </a:rPr>
              <a:t>Harmonices</a:t>
            </a:r>
            <a:r>
              <a:rPr lang="en-GB" i="1" dirty="0">
                <a:latin typeface="Cambria" panose="02040503050406030204" pitchFamily="18" charset="0"/>
              </a:rPr>
              <a:t> Mundi </a:t>
            </a:r>
            <a:r>
              <a:rPr lang="en-GB" dirty="0">
                <a:latin typeface="Cambria" panose="02040503050406030204" pitchFamily="18" charset="0"/>
              </a:rPr>
              <a:t>1619</a:t>
            </a:r>
            <a:endParaRPr lang="en-GB" dirty="0"/>
          </a:p>
        </p:txBody>
      </p:sp>
      <p:pic>
        <p:nvPicPr>
          <p:cNvPr id="4" name="Picture 3" descr="Plato 2.jpeg"/>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696200" y="152400"/>
            <a:ext cx="1165938" cy="14199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572000" y="4109357"/>
            <a:ext cx="2235999" cy="2748643"/>
          </a:xfrm>
          <a:prstGeom prst="rect">
            <a:avLst/>
          </a:prstGeom>
        </p:spPr>
      </p:pic>
      <p:pic>
        <p:nvPicPr>
          <p:cNvPr id="7" name="Picture 6"/>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5715000" y="2362200"/>
            <a:ext cx="3010310" cy="1676400"/>
          </a:xfrm>
          <a:prstGeom prst="rect">
            <a:avLst/>
          </a:prstGeom>
        </p:spPr>
      </p:pic>
      <p:pic>
        <p:nvPicPr>
          <p:cNvPr id="8" name="Content Placeholder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705600" y="4495800"/>
            <a:ext cx="2234712" cy="1912840"/>
          </a:xfrm>
          <a:prstGeom prst="rect">
            <a:avLst/>
          </a:prstGeom>
        </p:spPr>
      </p:pic>
    </p:spTree>
    <p:extLst>
      <p:ext uri="{BB962C8B-B14F-4D97-AF65-F5344CB8AC3E}">
        <p14:creationId xmlns:p14="http://schemas.microsoft.com/office/powerpoint/2010/main" val="389533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Plato’s Harmonious State</a:t>
            </a:r>
          </a:p>
        </p:txBody>
      </p:sp>
      <p:sp>
        <p:nvSpPr>
          <p:cNvPr id="3" name="Content Placeholder 2"/>
          <p:cNvSpPr>
            <a:spLocks noGrp="1"/>
          </p:cNvSpPr>
          <p:nvPr>
            <p:ph sz="half" idx="1"/>
          </p:nvPr>
        </p:nvSpPr>
        <p:spPr/>
        <p:txBody>
          <a:bodyPr>
            <a:normAutofit fontScale="85000" lnSpcReduction="20000"/>
          </a:bodyPr>
          <a:lstStyle/>
          <a:p>
            <a:pPr>
              <a:buNone/>
            </a:pPr>
            <a:r>
              <a:rPr lang="en-GB" dirty="0">
                <a:latin typeface="Cambria" pitchFamily="18" charset="0"/>
                <a:ea typeface="Cambria" pitchFamily="18" charset="0"/>
              </a:rPr>
              <a:t>The harmonious cosmos: </a:t>
            </a:r>
            <a:r>
              <a:rPr lang="en-GB" i="1" dirty="0" err="1">
                <a:latin typeface="Cambria" pitchFamily="18" charset="0"/>
                <a:ea typeface="Cambria" pitchFamily="18" charset="0"/>
              </a:rPr>
              <a:t>Timaeus</a:t>
            </a:r>
            <a:endParaRPr lang="en-GB" i="1" dirty="0">
              <a:latin typeface="Cambria" pitchFamily="18" charset="0"/>
              <a:ea typeface="Cambria" pitchFamily="18" charset="0"/>
            </a:endParaRPr>
          </a:p>
          <a:p>
            <a:pPr>
              <a:buNone/>
            </a:pPr>
            <a:r>
              <a:rPr lang="en-GB" dirty="0">
                <a:latin typeface="Cambria" pitchFamily="18" charset="0"/>
                <a:ea typeface="Cambria" pitchFamily="18" charset="0"/>
              </a:rPr>
              <a:t>Harmonious society, education and government:</a:t>
            </a:r>
          </a:p>
          <a:p>
            <a:pPr>
              <a:buNone/>
            </a:pPr>
            <a:r>
              <a:rPr lang="en-GB" i="1" dirty="0">
                <a:latin typeface="Cambria" pitchFamily="18" charset="0"/>
                <a:ea typeface="Cambria" pitchFamily="18" charset="0"/>
              </a:rPr>
              <a:t>Republic</a:t>
            </a:r>
            <a:r>
              <a:rPr lang="en-GB" dirty="0">
                <a:latin typeface="Cambria" pitchFamily="18" charset="0"/>
                <a:ea typeface="Cambria" pitchFamily="18" charset="0"/>
              </a:rPr>
              <a:t>, </a:t>
            </a:r>
          </a:p>
          <a:p>
            <a:pPr>
              <a:buNone/>
            </a:pPr>
            <a:r>
              <a:rPr lang="en-GB" i="1" dirty="0">
                <a:latin typeface="Cambria" pitchFamily="18" charset="0"/>
                <a:ea typeface="Cambria" pitchFamily="18" charset="0"/>
              </a:rPr>
              <a:t>Statesman</a:t>
            </a:r>
            <a:r>
              <a:rPr lang="en-GB" dirty="0">
                <a:latin typeface="Cambria" pitchFamily="18" charset="0"/>
                <a:ea typeface="Cambria" pitchFamily="18" charset="0"/>
              </a:rPr>
              <a:t>, </a:t>
            </a:r>
          </a:p>
          <a:p>
            <a:pPr>
              <a:buNone/>
            </a:pPr>
            <a:r>
              <a:rPr lang="en-GB" i="1" dirty="0">
                <a:latin typeface="Cambria" pitchFamily="18" charset="0"/>
                <a:ea typeface="Cambria" pitchFamily="18" charset="0"/>
              </a:rPr>
              <a:t>Laws</a:t>
            </a:r>
            <a:r>
              <a:rPr lang="en-GB" dirty="0">
                <a:latin typeface="Cambria" pitchFamily="18" charset="0"/>
                <a:ea typeface="Cambria" pitchFamily="18" charset="0"/>
              </a:rPr>
              <a:t>.</a:t>
            </a:r>
          </a:p>
          <a:p>
            <a:pPr>
              <a:buNone/>
            </a:pPr>
            <a:r>
              <a:rPr lang="en-GB" dirty="0">
                <a:latin typeface="Cambria" pitchFamily="18" charset="0"/>
                <a:ea typeface="Cambria" pitchFamily="18" charset="0"/>
              </a:rPr>
              <a:t>All on line on the University library</a:t>
            </a:r>
          </a:p>
          <a:p>
            <a:pPr>
              <a:buNone/>
            </a:pPr>
            <a:r>
              <a:rPr lang="en-GB" dirty="0">
                <a:latin typeface="Cambria" pitchFamily="18" charset="0"/>
                <a:ea typeface="Cambria" pitchFamily="18" charset="0"/>
              </a:rPr>
              <a:t>Good introductory articles: Stanford Encyclopaedia of Philosophy</a:t>
            </a:r>
          </a:p>
        </p:txBody>
      </p:sp>
      <p:sp>
        <p:nvSpPr>
          <p:cNvPr id="4" name="Content Placeholder 3"/>
          <p:cNvSpPr>
            <a:spLocks noGrp="1"/>
          </p:cNvSpPr>
          <p:nvPr>
            <p:ph sz="half" idx="2"/>
          </p:nvPr>
        </p:nvSpPr>
        <p:spPr/>
        <p:txBody>
          <a:bodyPr>
            <a:normAutofit fontScale="85000" lnSpcReduction="20000"/>
          </a:bodyPr>
          <a:lstStyle/>
          <a:p>
            <a:pPr>
              <a:buNone/>
            </a:pPr>
            <a:r>
              <a:rPr lang="en-GB" dirty="0">
                <a:latin typeface="Cambria" pitchFamily="18" charset="0"/>
                <a:ea typeface="Cambria" pitchFamily="18" charset="0"/>
              </a:rPr>
              <a:t>Is Harmony in politics democratic or authoritarian?</a:t>
            </a:r>
          </a:p>
          <a:p>
            <a:pPr>
              <a:buNone/>
            </a:pPr>
            <a:r>
              <a:rPr lang="en-GB" dirty="0">
                <a:latin typeface="Cambria" pitchFamily="18" charset="0"/>
                <a:ea typeface="Cambria" pitchFamily="18" charset="0"/>
              </a:rPr>
              <a:t>And if democratic, in what way?</a:t>
            </a:r>
          </a:p>
          <a:p>
            <a:pPr>
              <a:buNone/>
            </a:pPr>
            <a:endParaRPr lang="en-GB" dirty="0"/>
          </a:p>
        </p:txBody>
      </p:sp>
      <p:pic>
        <p:nvPicPr>
          <p:cNvPr id="5" name="Picture 4" descr="Plato 5.jpg"/>
          <p:cNvPicPr>
            <a:picLocks noChangeAspect="1"/>
          </p:cNvPicPr>
          <p:nvPr/>
        </p:nvPicPr>
        <p:blipFill>
          <a:blip r:embed="rId2" cstate="print"/>
          <a:stretch>
            <a:fillRect/>
          </a:stretch>
        </p:blipFill>
        <p:spPr>
          <a:xfrm>
            <a:off x="5724128" y="3573016"/>
            <a:ext cx="1944216" cy="237194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Plato in the Christian Scriptures</a:t>
            </a:r>
          </a:p>
        </p:txBody>
      </p:sp>
      <p:sp>
        <p:nvSpPr>
          <p:cNvPr id="3" name="Content Placeholder 2"/>
          <p:cNvSpPr>
            <a:spLocks noGrp="1"/>
          </p:cNvSpPr>
          <p:nvPr>
            <p:ph sz="half" idx="1"/>
          </p:nvPr>
        </p:nvSpPr>
        <p:spPr/>
        <p:txBody>
          <a:bodyPr>
            <a:normAutofit fontScale="70000" lnSpcReduction="20000"/>
          </a:bodyPr>
          <a:lstStyle/>
          <a:p>
            <a:pPr>
              <a:buNone/>
            </a:pPr>
            <a:r>
              <a:rPr lang="en-GB" baseline="30000" dirty="0">
                <a:latin typeface="Cambria" pitchFamily="18" charset="0"/>
                <a:ea typeface="Cambria" pitchFamily="18" charset="0"/>
              </a:rPr>
              <a:t>12</a:t>
            </a:r>
            <a:r>
              <a:rPr lang="en-GB" dirty="0">
                <a:latin typeface="Cambria" pitchFamily="18" charset="0"/>
                <a:ea typeface="Cambria" pitchFamily="18" charset="0"/>
              </a:rPr>
              <a:t> Put on then, as God's chosen ones, holy and beloved, compassionate hearts, kindness, humility, meekness, and patience, </a:t>
            </a:r>
          </a:p>
          <a:p>
            <a:pPr>
              <a:buNone/>
            </a:pPr>
            <a:r>
              <a:rPr lang="en-GB" b="1" baseline="30000" dirty="0">
                <a:latin typeface="Cambria" pitchFamily="18" charset="0"/>
                <a:ea typeface="Cambria" pitchFamily="18" charset="0"/>
              </a:rPr>
              <a:t>13 </a:t>
            </a:r>
            <a:r>
              <a:rPr lang="en-GB" dirty="0">
                <a:latin typeface="Cambria" pitchFamily="18" charset="0"/>
                <a:ea typeface="Cambria" pitchFamily="18" charset="0"/>
              </a:rPr>
              <a:t>bearing with one another and, if one has a complaint against another, forgiving each other; as the Lord has forgiven you, so you also must forgive. </a:t>
            </a:r>
          </a:p>
          <a:p>
            <a:pPr>
              <a:buNone/>
            </a:pPr>
            <a:r>
              <a:rPr lang="en-GB" b="1" baseline="30000" dirty="0">
                <a:latin typeface="Cambria" pitchFamily="18" charset="0"/>
                <a:ea typeface="Cambria" pitchFamily="18" charset="0"/>
              </a:rPr>
              <a:t>14 </a:t>
            </a:r>
            <a:r>
              <a:rPr lang="en-GB" dirty="0">
                <a:latin typeface="Cambria" pitchFamily="18" charset="0"/>
                <a:ea typeface="Cambria" pitchFamily="18" charset="0"/>
              </a:rPr>
              <a:t>And above all these put on love, which binds everything together in perfect harmony.</a:t>
            </a:r>
          </a:p>
          <a:p>
            <a:pPr>
              <a:buNone/>
            </a:pPr>
            <a:r>
              <a:rPr lang="en-GB" i="1" dirty="0">
                <a:latin typeface="Cambria" pitchFamily="18" charset="0"/>
                <a:ea typeface="Cambria" pitchFamily="18" charset="0"/>
              </a:rPr>
              <a:t>Colossians 3: 12-14</a:t>
            </a:r>
            <a:endParaRPr lang="en-GB" dirty="0">
              <a:latin typeface="Cambria" pitchFamily="18" charset="0"/>
              <a:ea typeface="Cambria" pitchFamily="18" charset="0"/>
            </a:endParaRPr>
          </a:p>
          <a:p>
            <a:endParaRPr lang="en-GB" dirty="0"/>
          </a:p>
        </p:txBody>
      </p:sp>
      <p:sp>
        <p:nvSpPr>
          <p:cNvPr id="4" name="Content Placeholder 3"/>
          <p:cNvSpPr>
            <a:spLocks noGrp="1"/>
          </p:cNvSpPr>
          <p:nvPr>
            <p:ph sz="half" idx="2"/>
          </p:nvPr>
        </p:nvSpPr>
        <p:spPr/>
        <p:txBody>
          <a:bodyPr>
            <a:normAutofit fontScale="70000" lnSpcReduction="20000"/>
          </a:bodyPr>
          <a:lstStyle/>
          <a:p>
            <a:pPr>
              <a:buNone/>
            </a:pPr>
            <a:r>
              <a:rPr lang="en-GB" dirty="0">
                <a:latin typeface="Cambria" pitchFamily="18" charset="0"/>
                <a:ea typeface="Cambria" pitchFamily="18" charset="0"/>
              </a:rPr>
              <a:t>The Epistle of Paul to the Colossians was written, according to the text, by St Paul and Timothy to the Church in Colossae, a small Phrygian city near Laodicea and approximately 100 miles from Ephesus in modern Turkey, in the mid 1</a:t>
            </a:r>
            <a:r>
              <a:rPr lang="en-GB" baseline="30000" dirty="0">
                <a:latin typeface="Cambria" pitchFamily="18" charset="0"/>
                <a:ea typeface="Cambria" pitchFamily="18" charset="0"/>
              </a:rPr>
              <a:t>st</a:t>
            </a:r>
            <a:r>
              <a:rPr lang="en-GB" dirty="0">
                <a:latin typeface="Cambria" pitchFamily="18" charset="0"/>
                <a:ea typeface="Cambria" pitchFamily="18" charset="0"/>
              </a:rPr>
              <a:t> century</a:t>
            </a:r>
          </a:p>
          <a:p>
            <a:pPr>
              <a:buNone/>
            </a:pPr>
            <a:endParaRPr lang="en-GB" dirty="0"/>
          </a:p>
        </p:txBody>
      </p:sp>
      <p:pic>
        <p:nvPicPr>
          <p:cNvPr id="5" name="Picture 4" descr="st paul-and-timothy.jpg"/>
          <p:cNvPicPr>
            <a:picLocks noChangeAspect="1"/>
          </p:cNvPicPr>
          <p:nvPr/>
        </p:nvPicPr>
        <p:blipFill>
          <a:blip r:embed="rId2" cstate="print"/>
          <a:stretch>
            <a:fillRect/>
          </a:stretch>
        </p:blipFill>
        <p:spPr>
          <a:xfrm>
            <a:off x="5622578" y="3933056"/>
            <a:ext cx="2513133" cy="274434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3100" dirty="0">
                <a:latin typeface="Cambria" pitchFamily="18" charset="0"/>
              </a:rPr>
              <a:t>Harmony: </a:t>
            </a:r>
            <a:br>
              <a:rPr lang="en-GB" sz="3100" dirty="0">
                <a:latin typeface="Cambria" pitchFamily="18" charset="0"/>
              </a:rPr>
            </a:br>
            <a:r>
              <a:rPr lang="en-GB" sz="3100" i="1" dirty="0">
                <a:latin typeface="Cambria" pitchFamily="18" charset="0"/>
              </a:rPr>
              <a:t>Earth Venus Tango round the Sun</a:t>
            </a:r>
            <a:br>
              <a:rPr lang="en-GB" sz="3100" i="1" dirty="0">
                <a:latin typeface="Cambria" pitchFamily="18" charset="0"/>
              </a:rPr>
            </a:br>
            <a:r>
              <a:rPr lang="en-GB" sz="1600" dirty="0">
                <a:latin typeface="Cambria" pitchFamily="18" charset="0"/>
                <a:hlinkClick r:id="rId2"/>
              </a:rPr>
              <a:t>https://www.youtube.com/watch?v=4cgQNUhtmHM</a:t>
            </a:r>
            <a:br>
              <a:rPr lang="en-GB" sz="1600" dirty="0">
                <a:latin typeface="Cambria" pitchFamily="18" charset="0"/>
              </a:rPr>
            </a:br>
            <a:endParaRPr lang="en-GB" sz="1600" dirty="0">
              <a:latin typeface="Cambria" pitchFamily="18" charset="0"/>
            </a:endParaRPr>
          </a:p>
        </p:txBody>
      </p:sp>
      <p:pic>
        <p:nvPicPr>
          <p:cNvPr id="1026" name="Picture 2"/>
          <p:cNvPicPr>
            <a:picLocks noGrp="1" noChangeAspect="1" noChangeArrowheads="1"/>
          </p:cNvPicPr>
          <p:nvPr>
            <p:ph idx="1"/>
          </p:nvPr>
        </p:nvPicPr>
        <p:blipFill>
          <a:blip r:embed="rId3" cstate="print"/>
          <a:srcRect l="17593" t="13422" r="61111" b="28965"/>
          <a:stretch>
            <a:fillRect/>
          </a:stretch>
        </p:blipFill>
        <p:spPr bwMode="auto">
          <a:xfrm>
            <a:off x="2133600" y="1828800"/>
            <a:ext cx="5330190" cy="4634948"/>
          </a:xfrm>
          <a:prstGeom prst="rect">
            <a:avLst/>
          </a:prstGeom>
          <a:noFill/>
          <a:ln w="9525">
            <a:noFill/>
            <a:miter lim="800000"/>
            <a:headEnd/>
            <a:tailEnd/>
          </a:ln>
        </p:spPr>
      </p:pic>
      <p:pic>
        <p:nvPicPr>
          <p:cNvPr id="4" name="Picture 5" descr="C:\Users\ablettm\AppData\Local\Microsoft\Windows\Temporary Internet Files\Content.Outlook\R41HOZLM\UWTSD Logo.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6200" y="6092825"/>
            <a:ext cx="2051050" cy="76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2645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ea typeface="Cambria" pitchFamily="18" charset="0"/>
              </a:rPr>
              <a:t>Plotinus (204/5 – 270 C.E.)</a:t>
            </a:r>
          </a:p>
        </p:txBody>
      </p:sp>
      <p:sp>
        <p:nvSpPr>
          <p:cNvPr id="5" name="Content Placeholder 4"/>
          <p:cNvSpPr>
            <a:spLocks noGrp="1"/>
          </p:cNvSpPr>
          <p:nvPr>
            <p:ph sz="half" idx="1"/>
          </p:nvPr>
        </p:nvSpPr>
        <p:spPr/>
        <p:txBody>
          <a:bodyPr>
            <a:normAutofit fontScale="62500" lnSpcReduction="20000"/>
          </a:bodyPr>
          <a:lstStyle/>
          <a:p>
            <a:pPr>
              <a:buNone/>
            </a:pPr>
            <a:r>
              <a:rPr lang="en-GB" dirty="0">
                <a:latin typeface="Cambria" pitchFamily="18" charset="0"/>
                <a:ea typeface="Cambria" pitchFamily="18" charset="0"/>
              </a:rPr>
              <a:t>‘First of all, we must posit that this All is a ‘single living being which encompasses all the living beings that are within it’: it has one soul which extends to all its parts, in so far as each individual thing is part of it; and each thing in the perceptible All is part of it, and completely a part of it as regards its body.’</a:t>
            </a:r>
          </a:p>
          <a:p>
            <a:pPr>
              <a:buNone/>
            </a:pPr>
            <a:endParaRPr lang="en-GB" dirty="0">
              <a:latin typeface="Cambria" pitchFamily="18" charset="0"/>
              <a:ea typeface="Cambria" pitchFamily="18" charset="0"/>
            </a:endParaRPr>
          </a:p>
          <a:p>
            <a:pPr>
              <a:buNone/>
            </a:pPr>
            <a:r>
              <a:rPr lang="en-GB" sz="1900" dirty="0">
                <a:latin typeface="Cambria" pitchFamily="18" charset="0"/>
                <a:ea typeface="Cambria" pitchFamily="18" charset="0"/>
              </a:rPr>
              <a:t>Plotinus, </a:t>
            </a:r>
            <a:r>
              <a:rPr lang="en-GB" sz="1900" i="1" dirty="0">
                <a:latin typeface="Cambria" pitchFamily="18" charset="0"/>
                <a:ea typeface="Cambria" pitchFamily="18" charset="0"/>
              </a:rPr>
              <a:t>Ennead </a:t>
            </a:r>
            <a:r>
              <a:rPr lang="en-GB" sz="1900" dirty="0">
                <a:latin typeface="Cambria" pitchFamily="18" charset="0"/>
                <a:ea typeface="Cambria" pitchFamily="18" charset="0"/>
              </a:rPr>
              <a:t> IV.4.32.4-7 citing Plato, </a:t>
            </a:r>
            <a:r>
              <a:rPr lang="en-GB" sz="1900" i="1" dirty="0" err="1">
                <a:latin typeface="Cambria" pitchFamily="18" charset="0"/>
                <a:ea typeface="Cambria" pitchFamily="18" charset="0"/>
              </a:rPr>
              <a:t>Timaeus</a:t>
            </a:r>
            <a:r>
              <a:rPr lang="en-GB" sz="1900" dirty="0">
                <a:latin typeface="Cambria" pitchFamily="18" charset="0"/>
                <a:ea typeface="Cambria" pitchFamily="18" charset="0"/>
              </a:rPr>
              <a:t> 30d3-31a1: </a:t>
            </a:r>
            <a:r>
              <a:rPr lang="en-GB" sz="1900" dirty="0" err="1">
                <a:latin typeface="Cambria" pitchFamily="18" charset="0"/>
                <a:ea typeface="Cambria" pitchFamily="18" charset="0"/>
              </a:rPr>
              <a:t>Πρῶτον</a:t>
            </a:r>
            <a:r>
              <a:rPr lang="en-GB" sz="1900" dirty="0">
                <a:latin typeface="Cambria" pitchFamily="18" charset="0"/>
                <a:ea typeface="Cambria" pitchFamily="18" charset="0"/>
              </a:rPr>
              <a:t> </a:t>
            </a:r>
            <a:r>
              <a:rPr lang="en-GB" sz="1900" dirty="0" err="1">
                <a:latin typeface="Cambria" pitchFamily="18" charset="0"/>
                <a:ea typeface="Cambria" pitchFamily="18" charset="0"/>
              </a:rPr>
              <a:t>τοίνυν</a:t>
            </a:r>
            <a:r>
              <a:rPr lang="en-GB" sz="1900" dirty="0">
                <a:latin typeface="Cambria" pitchFamily="18" charset="0"/>
                <a:ea typeface="Cambria" pitchFamily="18" charset="0"/>
              </a:rPr>
              <a:t> </a:t>
            </a:r>
            <a:r>
              <a:rPr lang="en-GB" sz="1900" dirty="0" err="1">
                <a:latin typeface="Cambria" pitchFamily="18" charset="0"/>
                <a:ea typeface="Cambria" pitchFamily="18" charset="0"/>
              </a:rPr>
              <a:t>θετέον</a:t>
            </a:r>
            <a:r>
              <a:rPr lang="en-GB" sz="1900" dirty="0">
                <a:latin typeface="Cambria" pitchFamily="18" charset="0"/>
                <a:ea typeface="Cambria" pitchFamily="18" charset="0"/>
              </a:rPr>
              <a:t> </a:t>
            </a:r>
            <a:r>
              <a:rPr lang="en-GB" sz="1900" dirty="0" err="1">
                <a:latin typeface="Cambria" pitchFamily="18" charset="0"/>
                <a:ea typeface="Cambria" pitchFamily="18" charset="0"/>
              </a:rPr>
              <a:t>ζῷον</a:t>
            </a:r>
            <a:r>
              <a:rPr lang="en-GB" sz="1900" dirty="0">
                <a:latin typeface="Cambria" pitchFamily="18" charset="0"/>
                <a:ea typeface="Cambria" pitchFamily="18" charset="0"/>
              </a:rPr>
              <a:t> </a:t>
            </a:r>
            <a:r>
              <a:rPr lang="en-GB" sz="1900" dirty="0" err="1">
                <a:latin typeface="Cambria" pitchFamily="18" charset="0"/>
                <a:ea typeface="Cambria" pitchFamily="18" charset="0"/>
              </a:rPr>
              <a:t>ἓν</a:t>
            </a:r>
            <a:r>
              <a:rPr lang="en-GB" sz="1900" dirty="0">
                <a:latin typeface="Cambria" pitchFamily="18" charset="0"/>
                <a:ea typeface="Cambria" pitchFamily="18" charset="0"/>
              </a:rPr>
              <a:t> </a:t>
            </a:r>
            <a:r>
              <a:rPr lang="en-GB" sz="1900" dirty="0" err="1">
                <a:latin typeface="Cambria" pitchFamily="18" charset="0"/>
                <a:ea typeface="Cambria" pitchFamily="18" charset="0"/>
              </a:rPr>
              <a:t>πάντα</a:t>
            </a:r>
            <a:r>
              <a:rPr lang="en-GB" sz="1900" dirty="0">
                <a:latin typeface="Cambria" pitchFamily="18" charset="0"/>
                <a:ea typeface="Cambria" pitchFamily="18" charset="0"/>
              </a:rPr>
              <a:t> </a:t>
            </a:r>
            <a:r>
              <a:rPr lang="en-GB" sz="1900" dirty="0" err="1">
                <a:latin typeface="Cambria" pitchFamily="18" charset="0"/>
                <a:ea typeface="Cambria" pitchFamily="18" charset="0"/>
              </a:rPr>
              <a:t>τὰ</a:t>
            </a:r>
            <a:r>
              <a:rPr lang="en-GB" sz="1900" dirty="0">
                <a:latin typeface="Cambria" pitchFamily="18" charset="0"/>
                <a:ea typeface="Cambria" pitchFamily="18" charset="0"/>
              </a:rPr>
              <a:t> </a:t>
            </a:r>
            <a:r>
              <a:rPr lang="en-GB" sz="1900" dirty="0" err="1">
                <a:latin typeface="Cambria" pitchFamily="18" charset="0"/>
                <a:ea typeface="Cambria" pitchFamily="18" charset="0"/>
              </a:rPr>
              <a:t>ζῷα</a:t>
            </a:r>
            <a:r>
              <a:rPr lang="en-GB" sz="1900" dirty="0">
                <a:latin typeface="Cambria" pitchFamily="18" charset="0"/>
                <a:ea typeface="Cambria" pitchFamily="18" charset="0"/>
              </a:rPr>
              <a:t> </a:t>
            </a:r>
            <a:r>
              <a:rPr lang="en-GB" sz="1900" dirty="0" err="1">
                <a:latin typeface="Cambria" pitchFamily="18" charset="0"/>
                <a:ea typeface="Cambria" pitchFamily="18" charset="0"/>
              </a:rPr>
              <a:t>τὰ</a:t>
            </a:r>
            <a:r>
              <a:rPr lang="en-GB" sz="1900" dirty="0">
                <a:latin typeface="Cambria" pitchFamily="18" charset="0"/>
                <a:ea typeface="Cambria" pitchFamily="18" charset="0"/>
              </a:rPr>
              <a:t> </a:t>
            </a:r>
            <a:r>
              <a:rPr lang="en-GB" sz="1900" dirty="0" err="1">
                <a:latin typeface="Cambria" pitchFamily="18" charset="0"/>
                <a:ea typeface="Cambria" pitchFamily="18" charset="0"/>
              </a:rPr>
              <a:t>ἐντὸς</a:t>
            </a:r>
            <a:r>
              <a:rPr lang="en-GB" sz="1900" dirty="0">
                <a:latin typeface="Cambria" pitchFamily="18" charset="0"/>
                <a:ea typeface="Cambria" pitchFamily="18" charset="0"/>
              </a:rPr>
              <a:t> </a:t>
            </a:r>
            <a:r>
              <a:rPr lang="en-GB" sz="1900" dirty="0" err="1">
                <a:latin typeface="Cambria" pitchFamily="18" charset="0"/>
                <a:ea typeface="Cambria" pitchFamily="18" charset="0"/>
              </a:rPr>
              <a:t>αὐτοῦ</a:t>
            </a:r>
            <a:r>
              <a:rPr lang="en-GB" sz="1900" dirty="0">
                <a:latin typeface="Cambria" pitchFamily="18" charset="0"/>
                <a:ea typeface="Cambria" pitchFamily="18" charset="0"/>
              </a:rPr>
              <a:t> </a:t>
            </a:r>
            <a:r>
              <a:rPr lang="en-GB" sz="1900" dirty="0" err="1">
                <a:latin typeface="Cambria" pitchFamily="18" charset="0"/>
                <a:ea typeface="Cambria" pitchFamily="18" charset="0"/>
              </a:rPr>
              <a:t>περιέχον</a:t>
            </a:r>
            <a:r>
              <a:rPr lang="en-GB" sz="1900" dirty="0">
                <a:latin typeface="Cambria" pitchFamily="18" charset="0"/>
                <a:ea typeface="Cambria" pitchFamily="18" charset="0"/>
              </a:rPr>
              <a:t> </a:t>
            </a:r>
            <a:r>
              <a:rPr lang="en-GB" sz="1900" dirty="0" err="1">
                <a:latin typeface="Cambria" pitchFamily="18" charset="0"/>
                <a:ea typeface="Cambria" pitchFamily="18" charset="0"/>
              </a:rPr>
              <a:t>τόδε</a:t>
            </a:r>
            <a:r>
              <a:rPr lang="en-GB" sz="1900" dirty="0">
                <a:latin typeface="Cambria" pitchFamily="18" charset="0"/>
                <a:ea typeface="Cambria" pitchFamily="18" charset="0"/>
              </a:rPr>
              <a:t> </a:t>
            </a:r>
            <a:r>
              <a:rPr lang="en-GB" sz="1900" dirty="0" err="1">
                <a:latin typeface="Cambria" pitchFamily="18" charset="0"/>
                <a:ea typeface="Cambria" pitchFamily="18" charset="0"/>
              </a:rPr>
              <a:t>τὸ</a:t>
            </a:r>
            <a:r>
              <a:rPr lang="en-GB" sz="1900" dirty="0">
                <a:latin typeface="Cambria" pitchFamily="18" charset="0"/>
                <a:ea typeface="Cambria" pitchFamily="18" charset="0"/>
              </a:rPr>
              <a:t> </a:t>
            </a:r>
            <a:r>
              <a:rPr lang="en-GB" sz="1900" dirty="0" err="1">
                <a:latin typeface="Cambria" pitchFamily="18" charset="0"/>
                <a:ea typeface="Cambria" pitchFamily="18" charset="0"/>
              </a:rPr>
              <a:t>πᾶν</a:t>
            </a:r>
            <a:r>
              <a:rPr lang="en-GB" sz="1900" dirty="0">
                <a:latin typeface="Cambria" pitchFamily="18" charset="0"/>
                <a:ea typeface="Cambria" pitchFamily="18" charset="0"/>
              </a:rPr>
              <a:t> </a:t>
            </a:r>
            <a:r>
              <a:rPr lang="en-GB" sz="1900" dirty="0" err="1">
                <a:latin typeface="Cambria" pitchFamily="18" charset="0"/>
                <a:ea typeface="Cambria" pitchFamily="18" charset="0"/>
              </a:rPr>
              <a:t>εἶναι</a:t>
            </a:r>
            <a:r>
              <a:rPr lang="en-GB" sz="1900" dirty="0">
                <a:latin typeface="Cambria" pitchFamily="18" charset="0"/>
                <a:ea typeface="Cambria" pitchFamily="18" charset="0"/>
              </a:rPr>
              <a:t>, </a:t>
            </a:r>
            <a:r>
              <a:rPr lang="en-GB" sz="1900" dirty="0" err="1">
                <a:latin typeface="Cambria" pitchFamily="18" charset="0"/>
                <a:ea typeface="Cambria" pitchFamily="18" charset="0"/>
              </a:rPr>
              <a:t>ψυχὴν</a:t>
            </a:r>
            <a:r>
              <a:rPr lang="en-GB" sz="1900" dirty="0">
                <a:latin typeface="Cambria" pitchFamily="18" charset="0"/>
                <a:ea typeface="Cambria" pitchFamily="18" charset="0"/>
              </a:rPr>
              <a:t> </a:t>
            </a:r>
            <a:r>
              <a:rPr lang="en-GB" sz="1900" dirty="0" err="1">
                <a:latin typeface="Cambria" pitchFamily="18" charset="0"/>
                <a:ea typeface="Cambria" pitchFamily="18" charset="0"/>
              </a:rPr>
              <a:t>μίαν</a:t>
            </a:r>
            <a:r>
              <a:rPr lang="en-GB" sz="1900" dirty="0">
                <a:latin typeface="Cambria" pitchFamily="18" charset="0"/>
                <a:ea typeface="Cambria" pitchFamily="18" charset="0"/>
              </a:rPr>
              <a:t> </a:t>
            </a:r>
            <a:r>
              <a:rPr lang="en-GB" sz="1900" dirty="0" err="1">
                <a:latin typeface="Cambria" pitchFamily="18" charset="0"/>
                <a:ea typeface="Cambria" pitchFamily="18" charset="0"/>
              </a:rPr>
              <a:t>ἔχον</a:t>
            </a:r>
            <a:r>
              <a:rPr lang="en-GB" sz="1900" dirty="0">
                <a:latin typeface="Cambria" pitchFamily="18" charset="0"/>
                <a:ea typeface="Cambria" pitchFamily="18" charset="0"/>
              </a:rPr>
              <a:t> </a:t>
            </a:r>
            <a:r>
              <a:rPr lang="en-GB" sz="1900" dirty="0" err="1">
                <a:latin typeface="Cambria" pitchFamily="18" charset="0"/>
                <a:ea typeface="Cambria" pitchFamily="18" charset="0"/>
              </a:rPr>
              <a:t>εἰς</a:t>
            </a:r>
            <a:r>
              <a:rPr lang="en-GB" sz="1900" dirty="0">
                <a:latin typeface="Cambria" pitchFamily="18" charset="0"/>
                <a:ea typeface="Cambria" pitchFamily="18" charset="0"/>
              </a:rPr>
              <a:t> </a:t>
            </a:r>
            <a:r>
              <a:rPr lang="en-GB" sz="1900" dirty="0" err="1">
                <a:latin typeface="Cambria" pitchFamily="18" charset="0"/>
                <a:ea typeface="Cambria" pitchFamily="18" charset="0"/>
              </a:rPr>
              <a:t>πάντα</a:t>
            </a:r>
            <a:r>
              <a:rPr lang="en-GB" sz="1900" dirty="0">
                <a:latin typeface="Cambria" pitchFamily="18" charset="0"/>
                <a:ea typeface="Cambria" pitchFamily="18" charset="0"/>
              </a:rPr>
              <a:t> </a:t>
            </a:r>
            <a:r>
              <a:rPr lang="en-GB" sz="1900" dirty="0" err="1">
                <a:latin typeface="Cambria" pitchFamily="18" charset="0"/>
                <a:ea typeface="Cambria" pitchFamily="18" charset="0"/>
              </a:rPr>
              <a:t>αὐτοῦ</a:t>
            </a:r>
            <a:r>
              <a:rPr lang="en-GB" sz="1900" dirty="0">
                <a:latin typeface="Cambria" pitchFamily="18" charset="0"/>
                <a:ea typeface="Cambria" pitchFamily="18" charset="0"/>
              </a:rPr>
              <a:t> </a:t>
            </a:r>
            <a:r>
              <a:rPr lang="en-GB" sz="1900" dirty="0" err="1">
                <a:latin typeface="Cambria" pitchFamily="18" charset="0"/>
                <a:ea typeface="Cambria" pitchFamily="18" charset="0"/>
              </a:rPr>
              <a:t>μέρη</a:t>
            </a:r>
            <a:r>
              <a:rPr lang="en-GB" sz="1900" dirty="0">
                <a:latin typeface="Cambria" pitchFamily="18" charset="0"/>
                <a:ea typeface="Cambria" pitchFamily="18" charset="0"/>
              </a:rPr>
              <a:t>, </a:t>
            </a:r>
            <a:r>
              <a:rPr lang="en-GB" sz="1900" dirty="0" err="1">
                <a:latin typeface="Cambria" pitchFamily="18" charset="0"/>
                <a:ea typeface="Cambria" pitchFamily="18" charset="0"/>
              </a:rPr>
              <a:t>καθόσον</a:t>
            </a:r>
            <a:r>
              <a:rPr lang="en-GB" sz="1900" dirty="0">
                <a:latin typeface="Cambria" pitchFamily="18" charset="0"/>
                <a:ea typeface="Cambria" pitchFamily="18" charset="0"/>
              </a:rPr>
              <a:t> </a:t>
            </a:r>
            <a:r>
              <a:rPr lang="en-GB" sz="1900" dirty="0" err="1">
                <a:latin typeface="Cambria" pitchFamily="18" charset="0"/>
                <a:ea typeface="Cambria" pitchFamily="18" charset="0"/>
              </a:rPr>
              <a:t>ἐστὶν</a:t>
            </a:r>
            <a:r>
              <a:rPr lang="en-GB" sz="1900" dirty="0">
                <a:latin typeface="Cambria" pitchFamily="18" charset="0"/>
                <a:ea typeface="Cambria" pitchFamily="18" charset="0"/>
              </a:rPr>
              <a:t> </a:t>
            </a:r>
            <a:r>
              <a:rPr lang="en-GB" sz="1900" dirty="0" err="1">
                <a:latin typeface="Cambria" pitchFamily="18" charset="0"/>
                <a:ea typeface="Cambria" pitchFamily="18" charset="0"/>
              </a:rPr>
              <a:t>ἕκαστον</a:t>
            </a:r>
            <a:r>
              <a:rPr lang="en-GB" sz="1900" dirty="0">
                <a:latin typeface="Cambria" pitchFamily="18" charset="0"/>
                <a:ea typeface="Cambria" pitchFamily="18" charset="0"/>
              </a:rPr>
              <a:t> </a:t>
            </a:r>
            <a:r>
              <a:rPr lang="en-GB" sz="1900" dirty="0" err="1">
                <a:latin typeface="Cambria" pitchFamily="18" charset="0"/>
                <a:ea typeface="Cambria" pitchFamily="18" charset="0"/>
              </a:rPr>
              <a:t>αὐτοῦ</a:t>
            </a:r>
            <a:r>
              <a:rPr lang="en-GB" sz="1900" dirty="0">
                <a:latin typeface="Cambria" pitchFamily="18" charset="0"/>
                <a:ea typeface="Cambria" pitchFamily="18" charset="0"/>
              </a:rPr>
              <a:t> </a:t>
            </a:r>
            <a:r>
              <a:rPr lang="en-GB" sz="1900" dirty="0" err="1">
                <a:latin typeface="Cambria" pitchFamily="18" charset="0"/>
                <a:ea typeface="Cambria" pitchFamily="18" charset="0"/>
              </a:rPr>
              <a:t>μέρος</a:t>
            </a:r>
            <a:r>
              <a:rPr lang="en-GB" sz="1900" dirty="0">
                <a:latin typeface="Cambria" pitchFamily="18" charset="0"/>
                <a:ea typeface="Cambria" pitchFamily="18" charset="0"/>
              </a:rPr>
              <a:t>· </a:t>
            </a:r>
            <a:r>
              <a:rPr lang="en-GB" sz="1900" dirty="0" err="1">
                <a:latin typeface="Cambria" pitchFamily="18" charset="0"/>
                <a:ea typeface="Cambria" pitchFamily="18" charset="0"/>
              </a:rPr>
              <a:t>μέρος</a:t>
            </a:r>
            <a:r>
              <a:rPr lang="en-GB" sz="1900" dirty="0">
                <a:latin typeface="Cambria" pitchFamily="18" charset="0"/>
                <a:ea typeface="Cambria" pitchFamily="18" charset="0"/>
              </a:rPr>
              <a:t> </a:t>
            </a:r>
            <a:r>
              <a:rPr lang="en-GB" sz="1900" dirty="0" err="1">
                <a:latin typeface="Cambria" pitchFamily="18" charset="0"/>
                <a:ea typeface="Cambria" pitchFamily="18" charset="0"/>
              </a:rPr>
              <a:t>δὲ</a:t>
            </a:r>
            <a:r>
              <a:rPr lang="en-GB" sz="1900" dirty="0">
                <a:latin typeface="Cambria" pitchFamily="18" charset="0"/>
                <a:ea typeface="Cambria" pitchFamily="18" charset="0"/>
              </a:rPr>
              <a:t> </a:t>
            </a:r>
            <a:r>
              <a:rPr lang="en-GB" sz="1900" dirty="0" err="1">
                <a:latin typeface="Cambria" pitchFamily="18" charset="0"/>
                <a:ea typeface="Cambria" pitchFamily="18" charset="0"/>
              </a:rPr>
              <a:t>ἕκαστόν</a:t>
            </a:r>
            <a:r>
              <a:rPr lang="en-GB" sz="1900" dirty="0">
                <a:latin typeface="Cambria" pitchFamily="18" charset="0"/>
                <a:ea typeface="Cambria" pitchFamily="18" charset="0"/>
              </a:rPr>
              <a:t> </a:t>
            </a:r>
            <a:r>
              <a:rPr lang="en-GB" sz="1900" dirty="0" err="1">
                <a:latin typeface="Cambria" pitchFamily="18" charset="0"/>
                <a:ea typeface="Cambria" pitchFamily="18" charset="0"/>
              </a:rPr>
              <a:t>ἐστι</a:t>
            </a:r>
            <a:r>
              <a:rPr lang="en-GB" sz="1900" dirty="0">
                <a:latin typeface="Cambria" pitchFamily="18" charset="0"/>
                <a:ea typeface="Cambria" pitchFamily="18" charset="0"/>
              </a:rPr>
              <a:t> </a:t>
            </a:r>
            <a:r>
              <a:rPr lang="en-GB" sz="1900" dirty="0" err="1">
                <a:latin typeface="Cambria" pitchFamily="18" charset="0"/>
                <a:ea typeface="Cambria" pitchFamily="18" charset="0"/>
              </a:rPr>
              <a:t>τὸ</a:t>
            </a:r>
            <a:r>
              <a:rPr lang="en-GB" sz="1900" dirty="0">
                <a:latin typeface="Cambria" pitchFamily="18" charset="0"/>
                <a:ea typeface="Cambria" pitchFamily="18" charset="0"/>
              </a:rPr>
              <a:t> </a:t>
            </a:r>
            <a:r>
              <a:rPr lang="en-GB" sz="1900" dirty="0" err="1">
                <a:latin typeface="Cambria" pitchFamily="18" charset="0"/>
                <a:ea typeface="Cambria" pitchFamily="18" charset="0"/>
              </a:rPr>
              <a:t>ἐν</a:t>
            </a:r>
            <a:r>
              <a:rPr lang="en-GB" sz="1900" dirty="0">
                <a:latin typeface="Cambria" pitchFamily="18" charset="0"/>
                <a:ea typeface="Cambria" pitchFamily="18" charset="0"/>
              </a:rPr>
              <a:t> </a:t>
            </a:r>
            <a:r>
              <a:rPr lang="en-GB" sz="1900" dirty="0" err="1">
                <a:latin typeface="Cambria" pitchFamily="18" charset="0"/>
                <a:ea typeface="Cambria" pitchFamily="18" charset="0"/>
              </a:rPr>
              <a:t>τῷ</a:t>
            </a:r>
            <a:r>
              <a:rPr lang="en-GB" sz="1900" dirty="0">
                <a:latin typeface="Cambria" pitchFamily="18" charset="0"/>
                <a:ea typeface="Cambria" pitchFamily="18" charset="0"/>
              </a:rPr>
              <a:t> </a:t>
            </a:r>
            <a:r>
              <a:rPr lang="en-GB" sz="1900" dirty="0" err="1">
                <a:latin typeface="Cambria" pitchFamily="18" charset="0"/>
                <a:ea typeface="Cambria" pitchFamily="18" charset="0"/>
              </a:rPr>
              <a:t>παντὶ</a:t>
            </a:r>
            <a:r>
              <a:rPr lang="en-GB" sz="1900" dirty="0">
                <a:latin typeface="Cambria" pitchFamily="18" charset="0"/>
                <a:ea typeface="Cambria" pitchFamily="18" charset="0"/>
              </a:rPr>
              <a:t> </a:t>
            </a:r>
            <a:r>
              <a:rPr lang="en-GB" sz="1900" dirty="0" err="1">
                <a:latin typeface="Cambria" pitchFamily="18" charset="0"/>
                <a:ea typeface="Cambria" pitchFamily="18" charset="0"/>
              </a:rPr>
              <a:t>αἰσθητῷ</a:t>
            </a:r>
            <a:r>
              <a:rPr lang="en-GB" sz="1900" dirty="0">
                <a:latin typeface="Cambria" pitchFamily="18" charset="0"/>
                <a:ea typeface="Cambria" pitchFamily="18" charset="0"/>
              </a:rPr>
              <a:t>, </a:t>
            </a:r>
            <a:r>
              <a:rPr lang="en-GB" sz="1900" dirty="0" err="1">
                <a:latin typeface="Cambria" pitchFamily="18" charset="0"/>
                <a:ea typeface="Cambria" pitchFamily="18" charset="0"/>
              </a:rPr>
              <a:t>κατὰ</a:t>
            </a:r>
            <a:r>
              <a:rPr lang="en-GB" sz="1900" dirty="0">
                <a:latin typeface="Cambria" pitchFamily="18" charset="0"/>
                <a:ea typeface="Cambria" pitchFamily="18" charset="0"/>
              </a:rPr>
              <a:t> </a:t>
            </a:r>
            <a:r>
              <a:rPr lang="en-GB" sz="1900" dirty="0" err="1">
                <a:latin typeface="Cambria" pitchFamily="18" charset="0"/>
                <a:ea typeface="Cambria" pitchFamily="18" charset="0"/>
              </a:rPr>
              <a:t>μὲν</a:t>
            </a:r>
            <a:r>
              <a:rPr lang="en-GB" sz="1900" dirty="0">
                <a:latin typeface="Cambria" pitchFamily="18" charset="0"/>
                <a:ea typeface="Cambria" pitchFamily="18" charset="0"/>
              </a:rPr>
              <a:t> </a:t>
            </a:r>
            <a:r>
              <a:rPr lang="en-GB" sz="1900" dirty="0" err="1">
                <a:latin typeface="Cambria" pitchFamily="18" charset="0"/>
                <a:ea typeface="Cambria" pitchFamily="18" charset="0"/>
              </a:rPr>
              <a:t>τὸ</a:t>
            </a:r>
            <a:r>
              <a:rPr lang="en-GB" sz="1900" dirty="0">
                <a:latin typeface="Cambria" pitchFamily="18" charset="0"/>
                <a:ea typeface="Cambria" pitchFamily="18" charset="0"/>
              </a:rPr>
              <a:t> </a:t>
            </a:r>
            <a:r>
              <a:rPr lang="en-GB" sz="1900" dirty="0" err="1">
                <a:latin typeface="Cambria" pitchFamily="18" charset="0"/>
                <a:ea typeface="Cambria" pitchFamily="18" charset="0"/>
              </a:rPr>
              <a:t>σῶμα</a:t>
            </a:r>
            <a:r>
              <a:rPr lang="en-GB" sz="1900" dirty="0">
                <a:latin typeface="Cambria" pitchFamily="18" charset="0"/>
                <a:ea typeface="Cambria" pitchFamily="18" charset="0"/>
              </a:rPr>
              <a:t> </a:t>
            </a:r>
            <a:r>
              <a:rPr lang="en-GB" sz="1900" dirty="0" err="1">
                <a:latin typeface="Cambria" pitchFamily="18" charset="0"/>
                <a:ea typeface="Cambria" pitchFamily="18" charset="0"/>
              </a:rPr>
              <a:t>καὶ</a:t>
            </a:r>
            <a:r>
              <a:rPr lang="en-GB" sz="1900" dirty="0">
                <a:latin typeface="Cambria" pitchFamily="18" charset="0"/>
                <a:ea typeface="Cambria" pitchFamily="18" charset="0"/>
              </a:rPr>
              <a:t> </a:t>
            </a:r>
            <a:r>
              <a:rPr lang="en-GB" sz="1900" dirty="0" err="1">
                <a:latin typeface="Cambria" pitchFamily="18" charset="0"/>
                <a:ea typeface="Cambria" pitchFamily="18" charset="0"/>
              </a:rPr>
              <a:t>πάντη</a:t>
            </a:r>
            <a:r>
              <a:rPr lang="en-GB" sz="1900" dirty="0">
                <a:latin typeface="Cambria" pitchFamily="18" charset="0"/>
                <a:ea typeface="Cambria" pitchFamily="18" charset="0"/>
              </a:rPr>
              <a:t> …</a:t>
            </a:r>
          </a:p>
          <a:p>
            <a:endParaRPr lang="en-GB" dirty="0">
              <a:latin typeface="Cambria" pitchFamily="18" charset="0"/>
              <a:ea typeface="Cambria" pitchFamily="18" charset="0"/>
            </a:endParaRPr>
          </a:p>
          <a:p>
            <a:r>
              <a:rPr lang="en-GB" dirty="0">
                <a:latin typeface="Cambria" pitchFamily="18" charset="0"/>
                <a:ea typeface="Cambria" pitchFamily="18" charset="0"/>
              </a:rPr>
              <a:t>Thanks to Crystal Addey</a:t>
            </a:r>
          </a:p>
        </p:txBody>
      </p:sp>
      <p:sp>
        <p:nvSpPr>
          <p:cNvPr id="6" name="Content Placeholder 5"/>
          <p:cNvSpPr>
            <a:spLocks noGrp="1"/>
          </p:cNvSpPr>
          <p:nvPr>
            <p:ph sz="half" idx="2"/>
          </p:nvPr>
        </p:nvSpPr>
        <p:spPr/>
        <p:txBody>
          <a:bodyPr>
            <a:normAutofit fontScale="62500" lnSpcReduction="20000"/>
          </a:bodyPr>
          <a:lstStyle/>
          <a:p>
            <a:pPr>
              <a:buNone/>
            </a:pPr>
            <a:r>
              <a:rPr lang="en-GB" dirty="0">
                <a:latin typeface="Cambria" pitchFamily="18" charset="0"/>
                <a:ea typeface="Cambria" pitchFamily="18" charset="0"/>
              </a:rPr>
              <a:t>‘So the universe is one, single harmony’ </a:t>
            </a:r>
          </a:p>
          <a:p>
            <a:pPr>
              <a:buNone/>
            </a:pPr>
            <a:endParaRPr lang="en-GB" sz="2000" dirty="0">
              <a:latin typeface="Cambria" pitchFamily="18" charset="0"/>
              <a:ea typeface="Cambria" pitchFamily="18" charset="0"/>
            </a:endParaRPr>
          </a:p>
          <a:p>
            <a:pPr>
              <a:buNone/>
            </a:pPr>
            <a:r>
              <a:rPr lang="en-GB" sz="2000" dirty="0">
                <a:latin typeface="Cambria" pitchFamily="18" charset="0"/>
                <a:ea typeface="Cambria" pitchFamily="18" charset="0"/>
              </a:rPr>
              <a:t>(</a:t>
            </a:r>
            <a:r>
              <a:rPr lang="en-GB" sz="2000" dirty="0" err="1">
                <a:latin typeface="Cambria" pitchFamily="18" charset="0"/>
                <a:ea typeface="Cambria" pitchFamily="18" charset="0"/>
              </a:rPr>
              <a:t>οὕτω</a:t>
            </a:r>
            <a:r>
              <a:rPr lang="en-GB" sz="2000" dirty="0">
                <a:latin typeface="Cambria" pitchFamily="18" charset="0"/>
                <a:ea typeface="Cambria" pitchFamily="18" charset="0"/>
              </a:rPr>
              <a:t> </a:t>
            </a:r>
            <a:r>
              <a:rPr lang="en-GB" sz="2000" dirty="0" err="1">
                <a:latin typeface="Cambria" pitchFamily="18" charset="0"/>
                <a:ea typeface="Cambria" pitchFamily="18" charset="0"/>
              </a:rPr>
              <a:t>γὰρ</a:t>
            </a:r>
            <a:r>
              <a:rPr lang="en-GB" sz="2000" dirty="0">
                <a:latin typeface="Cambria" pitchFamily="18" charset="0"/>
                <a:ea typeface="Cambria" pitchFamily="18" charset="0"/>
              </a:rPr>
              <a:t> </a:t>
            </a:r>
            <a:r>
              <a:rPr lang="en-GB" sz="2000" dirty="0" err="1">
                <a:latin typeface="Cambria" pitchFamily="18" charset="0"/>
                <a:ea typeface="Cambria" pitchFamily="18" charset="0"/>
              </a:rPr>
              <a:t>ἓν</a:t>
            </a:r>
            <a:r>
              <a:rPr lang="en-GB" sz="2000" dirty="0">
                <a:latin typeface="Cambria" pitchFamily="18" charset="0"/>
                <a:ea typeface="Cambria" pitchFamily="18" charset="0"/>
              </a:rPr>
              <a:t> </a:t>
            </a:r>
            <a:r>
              <a:rPr lang="en-GB" sz="2000" dirty="0" err="1">
                <a:latin typeface="Cambria" pitchFamily="18" charset="0"/>
                <a:ea typeface="Cambria" pitchFamily="18" charset="0"/>
              </a:rPr>
              <a:t>καὶ</a:t>
            </a:r>
            <a:r>
              <a:rPr lang="en-GB" sz="2000" dirty="0">
                <a:latin typeface="Cambria" pitchFamily="18" charset="0"/>
                <a:ea typeface="Cambria" pitchFamily="18" charset="0"/>
              </a:rPr>
              <a:t> </a:t>
            </a:r>
            <a:r>
              <a:rPr lang="en-GB" sz="2000" dirty="0" err="1">
                <a:latin typeface="Cambria" pitchFamily="18" charset="0"/>
                <a:ea typeface="Cambria" pitchFamily="18" charset="0"/>
              </a:rPr>
              <a:t>μία</a:t>
            </a:r>
            <a:r>
              <a:rPr lang="en-GB" sz="2000" dirty="0">
                <a:latin typeface="Cambria" pitchFamily="18" charset="0"/>
                <a:ea typeface="Cambria" pitchFamily="18" charset="0"/>
              </a:rPr>
              <a:t> </a:t>
            </a:r>
            <a:r>
              <a:rPr lang="en-GB" sz="2000" dirty="0" err="1">
                <a:latin typeface="Cambria" pitchFamily="18" charset="0"/>
                <a:ea typeface="Cambria" pitchFamily="18" charset="0"/>
              </a:rPr>
              <a:t>ἁρμονία</a:t>
            </a:r>
            <a:r>
              <a:rPr lang="en-GB" sz="2000" dirty="0">
                <a:latin typeface="Cambria" pitchFamily="18" charset="0"/>
                <a:ea typeface="Cambria" pitchFamily="18" charset="0"/>
              </a:rPr>
              <a:t>). Plotinus, </a:t>
            </a:r>
            <a:r>
              <a:rPr lang="en-GB" sz="2000" i="1" dirty="0">
                <a:latin typeface="Cambria" pitchFamily="18" charset="0"/>
                <a:ea typeface="Cambria" pitchFamily="18" charset="0"/>
              </a:rPr>
              <a:t>Ennead</a:t>
            </a:r>
            <a:r>
              <a:rPr lang="en-GB" sz="2000" dirty="0">
                <a:latin typeface="Cambria" pitchFamily="18" charset="0"/>
                <a:ea typeface="Cambria" pitchFamily="18" charset="0"/>
              </a:rPr>
              <a:t>  II.3.12.32; IV.4.32.4-7 citing Plato, </a:t>
            </a:r>
            <a:r>
              <a:rPr lang="en-GB" sz="2000" i="1" dirty="0" err="1">
                <a:latin typeface="Cambria" pitchFamily="18" charset="0"/>
                <a:ea typeface="Cambria" pitchFamily="18" charset="0"/>
              </a:rPr>
              <a:t>Timaeus</a:t>
            </a:r>
            <a:r>
              <a:rPr lang="en-GB" sz="2000" dirty="0">
                <a:latin typeface="Cambria" pitchFamily="18" charset="0"/>
                <a:ea typeface="Cambria" pitchFamily="18" charset="0"/>
              </a:rPr>
              <a:t> 30d3-31a1. Cf. also </a:t>
            </a:r>
            <a:r>
              <a:rPr lang="en-GB" sz="2000" i="1" dirty="0" err="1">
                <a:latin typeface="Cambria" pitchFamily="18" charset="0"/>
                <a:ea typeface="Cambria" pitchFamily="18" charset="0"/>
              </a:rPr>
              <a:t>Timaeus</a:t>
            </a:r>
            <a:r>
              <a:rPr lang="en-GB" sz="2000" dirty="0">
                <a:latin typeface="Cambria" pitchFamily="18" charset="0"/>
                <a:ea typeface="Cambria" pitchFamily="18" charset="0"/>
              </a:rPr>
              <a:t> 33a-b, trans. R.G. Bury, </a:t>
            </a:r>
            <a:r>
              <a:rPr lang="en-GB" sz="2000" i="1" dirty="0">
                <a:latin typeface="Cambria" pitchFamily="18" charset="0"/>
                <a:ea typeface="Cambria" pitchFamily="18" charset="0"/>
              </a:rPr>
              <a:t>Plato. </a:t>
            </a:r>
            <a:r>
              <a:rPr lang="en-GB" sz="2000" i="1" dirty="0" err="1">
                <a:latin typeface="Cambria" pitchFamily="18" charset="0"/>
                <a:ea typeface="Cambria" pitchFamily="18" charset="0"/>
              </a:rPr>
              <a:t>Timaeus</a:t>
            </a:r>
            <a:r>
              <a:rPr lang="en-GB" sz="2000" i="1" dirty="0">
                <a:latin typeface="Cambria" pitchFamily="18" charset="0"/>
                <a:ea typeface="Cambria" pitchFamily="18" charset="0"/>
              </a:rPr>
              <a:t>. </a:t>
            </a:r>
            <a:r>
              <a:rPr lang="en-GB" sz="2000" i="1" dirty="0" err="1">
                <a:latin typeface="Cambria" pitchFamily="18" charset="0"/>
                <a:ea typeface="Cambria" pitchFamily="18" charset="0"/>
              </a:rPr>
              <a:t>Critias</a:t>
            </a:r>
            <a:r>
              <a:rPr lang="en-GB" sz="2000" i="1" dirty="0">
                <a:latin typeface="Cambria" pitchFamily="18" charset="0"/>
                <a:ea typeface="Cambria" pitchFamily="18" charset="0"/>
              </a:rPr>
              <a:t>. </a:t>
            </a:r>
            <a:r>
              <a:rPr lang="en-GB" sz="2000" i="1" dirty="0" err="1">
                <a:latin typeface="Cambria" pitchFamily="18" charset="0"/>
                <a:ea typeface="Cambria" pitchFamily="18" charset="0"/>
              </a:rPr>
              <a:t>Cleitophon</a:t>
            </a:r>
            <a:r>
              <a:rPr lang="en-GB" sz="2000" i="1" dirty="0">
                <a:latin typeface="Cambria" pitchFamily="18" charset="0"/>
                <a:ea typeface="Cambria" pitchFamily="18" charset="0"/>
              </a:rPr>
              <a:t>. </a:t>
            </a:r>
            <a:r>
              <a:rPr lang="en-GB" sz="2000" i="1" dirty="0" err="1">
                <a:latin typeface="Cambria" pitchFamily="18" charset="0"/>
                <a:ea typeface="Cambria" pitchFamily="18" charset="0"/>
              </a:rPr>
              <a:t>Menexenus</a:t>
            </a:r>
            <a:r>
              <a:rPr lang="en-GB" sz="2000" i="1" dirty="0">
                <a:latin typeface="Cambria" pitchFamily="18" charset="0"/>
                <a:ea typeface="Cambria" pitchFamily="18" charset="0"/>
              </a:rPr>
              <a:t>. Epistles</a:t>
            </a:r>
            <a:r>
              <a:rPr lang="en-GB" sz="2000" dirty="0">
                <a:latin typeface="Cambria" pitchFamily="18" charset="0"/>
                <a:ea typeface="Cambria" pitchFamily="18" charset="0"/>
              </a:rPr>
              <a:t> (1929; </a:t>
            </a:r>
            <a:r>
              <a:rPr lang="en-GB" sz="2000" dirty="0" err="1">
                <a:latin typeface="Cambria" pitchFamily="18" charset="0"/>
                <a:ea typeface="Cambria" pitchFamily="18" charset="0"/>
              </a:rPr>
              <a:t>repr</a:t>
            </a:r>
            <a:r>
              <a:rPr lang="en-GB" sz="2000" dirty="0">
                <a:latin typeface="Cambria" pitchFamily="18" charset="0"/>
                <a:ea typeface="Cambria" pitchFamily="18" charset="0"/>
              </a:rPr>
              <a:t>. Cambridge, MA: Harvard University Press, 2014).</a:t>
            </a:r>
          </a:p>
          <a:p>
            <a:pPr>
              <a:buNone/>
            </a:pPr>
            <a:r>
              <a:rPr lang="x-none"/>
              <a:t> </a:t>
            </a:r>
            <a:endParaRPr lang="en-GB" dirty="0"/>
          </a:p>
          <a:p>
            <a:endParaRPr lang="en-GB" dirty="0"/>
          </a:p>
        </p:txBody>
      </p:sp>
      <p:pic>
        <p:nvPicPr>
          <p:cNvPr id="7" name="Picture 6" descr="Plotinus.jpeg"/>
          <p:cNvPicPr>
            <a:picLocks noChangeAspect="1"/>
          </p:cNvPicPr>
          <p:nvPr/>
        </p:nvPicPr>
        <p:blipFill>
          <a:blip r:embed="rId2" cstate="print"/>
          <a:stretch>
            <a:fillRect/>
          </a:stretch>
        </p:blipFill>
        <p:spPr>
          <a:xfrm>
            <a:off x="6588224" y="3789040"/>
            <a:ext cx="1494620" cy="229817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Deep Ecology</a:t>
            </a:r>
          </a:p>
        </p:txBody>
      </p:sp>
      <p:sp>
        <p:nvSpPr>
          <p:cNvPr id="3" name="Content Placeholder 2"/>
          <p:cNvSpPr>
            <a:spLocks noGrp="1"/>
          </p:cNvSpPr>
          <p:nvPr>
            <p:ph sz="half" idx="1"/>
          </p:nvPr>
        </p:nvSpPr>
        <p:spPr/>
        <p:txBody>
          <a:bodyPr>
            <a:normAutofit fontScale="77500" lnSpcReduction="20000"/>
          </a:bodyPr>
          <a:lstStyle/>
          <a:p>
            <a:pPr>
              <a:buNone/>
            </a:pPr>
            <a:r>
              <a:rPr lang="en-GB" dirty="0">
                <a:latin typeface="Cambria" pitchFamily="18" charset="0"/>
                <a:ea typeface="Cambria" pitchFamily="18" charset="0"/>
              </a:rPr>
              <a:t>The first principle of Deep Ecology, with capital letters, as defined by Arne </a:t>
            </a:r>
            <a:r>
              <a:rPr lang="en-GB" dirty="0" err="1">
                <a:latin typeface="Cambria" pitchFamily="18" charset="0"/>
                <a:ea typeface="Cambria" pitchFamily="18" charset="0"/>
              </a:rPr>
              <a:t>Naess</a:t>
            </a:r>
            <a:r>
              <a:rPr lang="en-GB" dirty="0">
                <a:latin typeface="Cambria" pitchFamily="18" charset="0"/>
                <a:ea typeface="Cambria" pitchFamily="18" charset="0"/>
              </a:rPr>
              <a:t>, is: </a:t>
            </a:r>
          </a:p>
          <a:p>
            <a:pPr>
              <a:buNone/>
            </a:pPr>
            <a:endParaRPr lang="en-GB" dirty="0">
              <a:latin typeface="Cambria" pitchFamily="18" charset="0"/>
              <a:ea typeface="Cambria" pitchFamily="18" charset="0"/>
            </a:endParaRPr>
          </a:p>
          <a:p>
            <a:pPr>
              <a:buNone/>
            </a:pPr>
            <a:r>
              <a:rPr lang="en-GB" dirty="0">
                <a:latin typeface="Cambria" pitchFamily="18" charset="0"/>
                <a:ea typeface="Cambria" pitchFamily="18" charset="0"/>
              </a:rPr>
              <a:t>‘Rejection of the man-in-environment image in favour of the relational, total-field image. Organisms as knots in the </a:t>
            </a:r>
            <a:r>
              <a:rPr lang="en-GB" dirty="0" err="1">
                <a:latin typeface="Cambria" pitchFamily="18" charset="0"/>
                <a:ea typeface="Cambria" pitchFamily="18" charset="0"/>
              </a:rPr>
              <a:t>biospherical</a:t>
            </a:r>
            <a:r>
              <a:rPr lang="en-GB" dirty="0">
                <a:latin typeface="Cambria" pitchFamily="18" charset="0"/>
                <a:ea typeface="Cambria" pitchFamily="18" charset="0"/>
              </a:rPr>
              <a:t> nest or field of intrinsic relations’. </a:t>
            </a:r>
          </a:p>
          <a:p>
            <a:pPr>
              <a:buNone/>
            </a:pPr>
            <a:endParaRPr lang="en-GB" dirty="0">
              <a:latin typeface="Cambria" pitchFamily="18" charset="0"/>
              <a:ea typeface="Cambria" pitchFamily="18" charset="0"/>
            </a:endParaRPr>
          </a:p>
          <a:p>
            <a:pPr>
              <a:buNone/>
            </a:pPr>
            <a:r>
              <a:rPr lang="en-GB" dirty="0" err="1">
                <a:latin typeface="Cambria" pitchFamily="18" charset="0"/>
                <a:ea typeface="Cambria" pitchFamily="18" charset="0"/>
              </a:rPr>
              <a:t>Naess</a:t>
            </a:r>
            <a:r>
              <a:rPr lang="en-GB" dirty="0">
                <a:latin typeface="Cambria" pitchFamily="18" charset="0"/>
                <a:ea typeface="Cambria" pitchFamily="18" charset="0"/>
              </a:rPr>
              <a:t>, 'The Shallow and the Deep, Long-Range Ecology Movement’, p. 95.</a:t>
            </a:r>
          </a:p>
          <a:p>
            <a:endParaRPr lang="en-GB" dirty="0"/>
          </a:p>
        </p:txBody>
      </p:sp>
      <p:pic>
        <p:nvPicPr>
          <p:cNvPr id="7" name="Content Placeholder 6" descr="Arne naessa002_banner-scaled.jpg"/>
          <p:cNvPicPr>
            <a:picLocks noGrp="1" noChangeAspect="1"/>
          </p:cNvPicPr>
          <p:nvPr>
            <p:ph sz="half" idx="2"/>
          </p:nvPr>
        </p:nvPicPr>
        <p:blipFill>
          <a:blip r:embed="rId2" cstate="print"/>
          <a:stretch>
            <a:fillRect/>
          </a:stretch>
        </p:blipFill>
        <p:spPr>
          <a:xfrm>
            <a:off x="4716016" y="2276872"/>
            <a:ext cx="4038600" cy="1574423"/>
          </a:xfr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3" name="Content Placeholder 2"/>
          <p:cNvSpPr>
            <a:spLocks noGrp="1"/>
          </p:cNvSpPr>
          <p:nvPr>
            <p:ph sz="half" idx="1"/>
          </p:nvPr>
        </p:nvSpPr>
        <p:spPr/>
        <p:txBody>
          <a:bodyPr>
            <a:normAutofit fontScale="55000" lnSpcReduction="20000"/>
          </a:bodyPr>
          <a:lstStyle/>
          <a:p>
            <a:pPr>
              <a:buNone/>
              <a:defRPr/>
            </a:pPr>
            <a:r>
              <a:rPr lang="en-GB" dirty="0">
                <a:latin typeface="Cambria" pitchFamily="18" charset="0"/>
                <a:ea typeface="Cambria" pitchFamily="18" charset="0"/>
              </a:rPr>
              <a:t>as </a:t>
            </a:r>
            <a:r>
              <a:rPr lang="en-GB" dirty="0" err="1">
                <a:latin typeface="Cambria" pitchFamily="18" charset="0"/>
                <a:ea typeface="Cambria" pitchFamily="18" charset="0"/>
              </a:rPr>
              <a:t>Chrysippus</a:t>
            </a:r>
            <a:r>
              <a:rPr lang="en-GB" dirty="0">
                <a:latin typeface="Cambria" pitchFamily="18" charset="0"/>
                <a:ea typeface="Cambria" pitchFamily="18" charset="0"/>
              </a:rPr>
              <a:t> says in the first book of his </a:t>
            </a:r>
            <a:r>
              <a:rPr lang="en-GB" i="1" dirty="0">
                <a:latin typeface="Cambria" pitchFamily="18" charset="0"/>
                <a:ea typeface="Cambria" pitchFamily="18" charset="0"/>
              </a:rPr>
              <a:t>De </a:t>
            </a:r>
            <a:r>
              <a:rPr lang="en-GB" i="1" dirty="0" err="1">
                <a:latin typeface="Cambria" pitchFamily="18" charset="0"/>
                <a:ea typeface="Cambria" pitchFamily="18" charset="0"/>
              </a:rPr>
              <a:t>finibus</a:t>
            </a:r>
            <a:r>
              <a:rPr lang="en-GB" dirty="0">
                <a:latin typeface="Cambria" pitchFamily="18" charset="0"/>
                <a:ea typeface="Cambria" pitchFamily="18" charset="0"/>
              </a:rPr>
              <a:t>; </a:t>
            </a:r>
          </a:p>
          <a:p>
            <a:pPr>
              <a:buNone/>
              <a:defRPr/>
            </a:pPr>
            <a:r>
              <a:rPr lang="en-GB" i="1" dirty="0">
                <a:latin typeface="Cambria" pitchFamily="18" charset="0"/>
                <a:ea typeface="Cambria" pitchFamily="18" charset="0"/>
              </a:rPr>
              <a:t>our individual natures are parts of the nature of the whole universe. And this is why the end may be defined as life in accordance with nature, or, in other words, in accordance with our own human nature as well as that of the universe, a life in which we refrain from every action forbidden by the law common to all things, that is to say, the right reason which pervades all things, and is identical with this Zeus, lord and ruler of all that is. </a:t>
            </a:r>
            <a:r>
              <a:rPr lang="en-GB" b="1" i="1" dirty="0">
                <a:latin typeface="Cambria" pitchFamily="18" charset="0"/>
                <a:ea typeface="Cambria" pitchFamily="18" charset="0"/>
              </a:rPr>
              <a:t>And this very thing constitutes the virtue of the happy man and the smooth current of life, when all actions promote the harmony of the spirit dwelling in the individual man with the will of him who orders the universe.</a:t>
            </a:r>
            <a:endParaRPr lang="en-US" b="1" i="1" dirty="0">
              <a:latin typeface="Cambria" pitchFamily="18" charset="0"/>
              <a:ea typeface="Cambria" pitchFamily="18" charset="0"/>
            </a:endParaRPr>
          </a:p>
          <a:p>
            <a:pPr>
              <a:buNone/>
              <a:defRPr/>
            </a:pPr>
            <a:r>
              <a:rPr lang="en-GB" dirty="0">
                <a:latin typeface="Cambria" pitchFamily="18" charset="0"/>
                <a:ea typeface="Cambria" pitchFamily="18" charset="0"/>
              </a:rPr>
              <a:t>Diogenes </a:t>
            </a:r>
            <a:r>
              <a:rPr lang="en-GB" dirty="0" err="1">
                <a:latin typeface="Cambria" pitchFamily="18" charset="0"/>
                <a:ea typeface="Cambria" pitchFamily="18" charset="0"/>
              </a:rPr>
              <a:t>Laertius</a:t>
            </a:r>
            <a:r>
              <a:rPr lang="en-GB" dirty="0">
                <a:latin typeface="Cambria" pitchFamily="18" charset="0"/>
                <a:ea typeface="Cambria" pitchFamily="18" charset="0"/>
              </a:rPr>
              <a:t>, </a:t>
            </a:r>
            <a:r>
              <a:rPr lang="en-GB" i="1" dirty="0">
                <a:latin typeface="Cambria" pitchFamily="18" charset="0"/>
                <a:ea typeface="Cambria" pitchFamily="18" charset="0"/>
              </a:rPr>
              <a:t>Lives of Eminent </a:t>
            </a:r>
            <a:r>
              <a:rPr lang="en-GB" i="1" dirty="0" err="1">
                <a:latin typeface="Cambria" pitchFamily="18" charset="0"/>
                <a:ea typeface="Cambria" pitchFamily="18" charset="0"/>
              </a:rPr>
              <a:t>Philsophers</a:t>
            </a:r>
            <a:r>
              <a:rPr lang="en-GB" dirty="0">
                <a:latin typeface="Cambria" pitchFamily="18" charset="0"/>
                <a:ea typeface="Cambria" pitchFamily="18" charset="0"/>
              </a:rPr>
              <a:t>, 2 </a:t>
            </a:r>
            <a:r>
              <a:rPr lang="en-GB" dirty="0" err="1">
                <a:latin typeface="Cambria" pitchFamily="18" charset="0"/>
                <a:ea typeface="Cambria" pitchFamily="18" charset="0"/>
              </a:rPr>
              <a:t>Vols</a:t>
            </a:r>
            <a:r>
              <a:rPr lang="en-GB" dirty="0">
                <a:latin typeface="Cambria" pitchFamily="18" charset="0"/>
                <a:ea typeface="Cambria" pitchFamily="18" charset="0"/>
              </a:rPr>
              <a:t>, </a:t>
            </a:r>
            <a:r>
              <a:rPr lang="en-GB" dirty="0" err="1">
                <a:latin typeface="Cambria" pitchFamily="18" charset="0"/>
                <a:ea typeface="Cambria" pitchFamily="18" charset="0"/>
              </a:rPr>
              <a:t>Vol</a:t>
            </a:r>
            <a:r>
              <a:rPr lang="en-GB" dirty="0">
                <a:latin typeface="Cambria" pitchFamily="18" charset="0"/>
                <a:ea typeface="Cambria" pitchFamily="18" charset="0"/>
              </a:rPr>
              <a:t> 1 trans </a:t>
            </a:r>
            <a:r>
              <a:rPr lang="en-GB" dirty="0" err="1">
                <a:latin typeface="Cambria" pitchFamily="18" charset="0"/>
                <a:ea typeface="Cambria" pitchFamily="18" charset="0"/>
              </a:rPr>
              <a:t>H.R.Dicks</a:t>
            </a:r>
            <a:r>
              <a:rPr lang="en-GB" dirty="0">
                <a:latin typeface="Cambria" pitchFamily="18" charset="0"/>
                <a:ea typeface="Cambria" pitchFamily="18" charset="0"/>
              </a:rPr>
              <a:t>, introduction by </a:t>
            </a:r>
            <a:r>
              <a:rPr lang="en-GB" dirty="0" err="1">
                <a:latin typeface="Cambria" pitchFamily="18" charset="0"/>
                <a:ea typeface="Cambria" pitchFamily="18" charset="0"/>
              </a:rPr>
              <a:t>H.S.Long</a:t>
            </a:r>
            <a:r>
              <a:rPr lang="en-GB" dirty="0">
                <a:latin typeface="Cambria" pitchFamily="18" charset="0"/>
                <a:ea typeface="Cambria" pitchFamily="18" charset="0"/>
              </a:rPr>
              <a:t>, Vol. 2 trans. Frank Cole Babbitt, Cambridge Mass., London, 1925 – 8,  VII.88</a:t>
            </a:r>
            <a:endParaRPr lang="en-GB" dirty="0"/>
          </a:p>
        </p:txBody>
      </p:sp>
      <p:pic>
        <p:nvPicPr>
          <p:cNvPr id="6" name="Content Placeholder 5" descr="Diogenes_Laertius.jpg"/>
          <p:cNvPicPr>
            <a:picLocks noGrp="1" noChangeAspect="1"/>
          </p:cNvPicPr>
          <p:nvPr>
            <p:ph sz="half" idx="2"/>
          </p:nvPr>
        </p:nvPicPr>
        <p:blipFill>
          <a:blip r:embed="rId2" cstate="print"/>
          <a:stretch>
            <a:fillRect/>
          </a:stretch>
        </p:blipFill>
        <p:spPr>
          <a:xfrm>
            <a:off x="4921021" y="1600200"/>
            <a:ext cx="3492958" cy="4525963"/>
          </a:xfr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Cambria" panose="02040503050406030204" pitchFamily="18" charset="0"/>
                <a:ea typeface="Cambria" panose="02040503050406030204" pitchFamily="18" charset="0"/>
              </a:rPr>
              <a:t>All is change: Boethius (c.477-524)</a:t>
            </a:r>
          </a:p>
        </p:txBody>
      </p:sp>
      <p:sp>
        <p:nvSpPr>
          <p:cNvPr id="3" name="Content Placeholder 2"/>
          <p:cNvSpPr>
            <a:spLocks noGrp="1"/>
          </p:cNvSpPr>
          <p:nvPr>
            <p:ph sz="half" idx="1"/>
          </p:nvPr>
        </p:nvSpPr>
        <p:spPr/>
        <p:txBody>
          <a:bodyPr>
            <a:normAutofit fontScale="62500" lnSpcReduction="20000"/>
          </a:bodyPr>
          <a:lstStyle/>
          <a:p>
            <a:pPr>
              <a:buNone/>
            </a:pPr>
            <a:r>
              <a:rPr lang="en-GB" dirty="0">
                <a:latin typeface="Cambria" panose="02040503050406030204" pitchFamily="18" charset="0"/>
                <a:ea typeface="Cambria" panose="02040503050406030204" pitchFamily="18" charset="0"/>
              </a:rPr>
              <a:t>The world in constant change</a:t>
            </a:r>
          </a:p>
          <a:p>
            <a:pPr>
              <a:buNone/>
            </a:pPr>
            <a:r>
              <a:rPr lang="en-GB" dirty="0">
                <a:latin typeface="Cambria" panose="02040503050406030204" pitchFamily="18" charset="0"/>
                <a:ea typeface="Cambria" panose="02040503050406030204" pitchFamily="18" charset="0"/>
              </a:rPr>
              <a:t>Maintains a harmony,</a:t>
            </a:r>
          </a:p>
          <a:p>
            <a:pPr>
              <a:buNone/>
            </a:pPr>
            <a:r>
              <a:rPr lang="en-GB" dirty="0">
                <a:latin typeface="Cambria" panose="02040503050406030204" pitchFamily="18" charset="0"/>
                <a:ea typeface="Cambria" panose="02040503050406030204" pitchFamily="18" charset="0"/>
              </a:rPr>
              <a:t>And elements keep peace</a:t>
            </a:r>
          </a:p>
          <a:p>
            <a:pPr>
              <a:buNone/>
            </a:pPr>
            <a:r>
              <a:rPr lang="en-GB" dirty="0">
                <a:latin typeface="Cambria" panose="02040503050406030204" pitchFamily="18" charset="0"/>
                <a:ea typeface="Cambria" panose="02040503050406030204" pitchFamily="18" charset="0"/>
              </a:rPr>
              <a:t>Whose nature is to clash.</a:t>
            </a:r>
          </a:p>
          <a:p>
            <a:pPr>
              <a:buNone/>
            </a:pPr>
            <a:r>
              <a:rPr lang="en-GB" dirty="0">
                <a:latin typeface="Cambria" panose="02040503050406030204" pitchFamily="18" charset="0"/>
                <a:ea typeface="Cambria" panose="02040503050406030204" pitchFamily="18" charset="0"/>
              </a:rPr>
              <a:t>The Sun in car of gold</a:t>
            </a:r>
          </a:p>
          <a:p>
            <a:pPr>
              <a:buNone/>
            </a:pPr>
            <a:r>
              <a:rPr lang="en-GB" dirty="0">
                <a:latin typeface="Cambria" panose="02040503050406030204" pitchFamily="18" charset="0"/>
                <a:ea typeface="Cambria" panose="02040503050406030204" pitchFamily="18" charset="0"/>
              </a:rPr>
              <a:t>Draws force the rosy day,</a:t>
            </a:r>
          </a:p>
          <a:p>
            <a:pPr>
              <a:buNone/>
            </a:pPr>
            <a:r>
              <a:rPr lang="en-GB" dirty="0">
                <a:latin typeface="Cambria" panose="02040503050406030204" pitchFamily="18" charset="0"/>
                <a:ea typeface="Cambria" panose="02040503050406030204" pitchFamily="18" charset="0"/>
              </a:rPr>
              <a:t>And evening brings the night</a:t>
            </a:r>
          </a:p>
          <a:p>
            <a:pPr>
              <a:buNone/>
            </a:pPr>
            <a:r>
              <a:rPr lang="en-GB" dirty="0">
                <a:latin typeface="Cambria" panose="02040503050406030204" pitchFamily="18" charset="0"/>
                <a:ea typeface="Cambria" panose="02040503050406030204" pitchFamily="18" charset="0"/>
              </a:rPr>
              <a:t>When Luna holds her sway.</a:t>
            </a:r>
          </a:p>
          <a:p>
            <a:pPr>
              <a:buNone/>
            </a:pPr>
            <a:r>
              <a:rPr lang="en-GB" dirty="0">
                <a:latin typeface="Cambria" panose="02040503050406030204" pitchFamily="18" charset="0"/>
                <a:ea typeface="Cambria" panose="02040503050406030204" pitchFamily="18" charset="0"/>
              </a:rPr>
              <a:t>The tides in limits fixed</a:t>
            </a:r>
          </a:p>
          <a:p>
            <a:pPr>
              <a:buNone/>
            </a:pPr>
            <a:r>
              <a:rPr lang="en-GB" dirty="0">
                <a:latin typeface="Cambria" panose="02040503050406030204" pitchFamily="18" charset="0"/>
                <a:ea typeface="Cambria" panose="02040503050406030204" pitchFamily="18" charset="0"/>
              </a:rPr>
              <a:t>Confine the greedy sea; </a:t>
            </a:r>
          </a:p>
          <a:p>
            <a:pPr>
              <a:buNone/>
            </a:pPr>
            <a:r>
              <a:rPr lang="en-GB" dirty="0">
                <a:latin typeface="Cambria" panose="02040503050406030204" pitchFamily="18" charset="0"/>
                <a:ea typeface="Cambria" panose="02040503050406030204" pitchFamily="18" charset="0"/>
              </a:rPr>
              <a:t>No waves shall overflow</a:t>
            </a:r>
          </a:p>
          <a:p>
            <a:pPr>
              <a:buNone/>
            </a:pPr>
            <a:r>
              <a:rPr lang="en-GB" dirty="0">
                <a:latin typeface="Cambria" panose="02040503050406030204" pitchFamily="18" charset="0"/>
                <a:ea typeface="Cambria" panose="02040503050406030204" pitchFamily="18" charset="0"/>
              </a:rPr>
              <a:t>The rolling field and lea.</a:t>
            </a:r>
          </a:p>
          <a:p>
            <a:pPr>
              <a:buNone/>
            </a:pPr>
            <a:r>
              <a:rPr lang="en-GB" dirty="0">
                <a:latin typeface="Cambria" panose="02040503050406030204" pitchFamily="18" charset="0"/>
                <a:ea typeface="Cambria" panose="02040503050406030204" pitchFamily="18" charset="0"/>
              </a:rPr>
              <a:t>Boethius, </a:t>
            </a:r>
            <a:r>
              <a:rPr lang="en-GB" i="1" dirty="0">
                <a:latin typeface="Cambria" panose="02040503050406030204" pitchFamily="18" charset="0"/>
                <a:ea typeface="Cambria" panose="02040503050406030204" pitchFamily="18" charset="0"/>
              </a:rPr>
              <a:t>The Consolation of Philosophy</a:t>
            </a:r>
            <a:r>
              <a:rPr lang="en-GB" dirty="0">
                <a:latin typeface="Cambria" panose="02040503050406030204" pitchFamily="18" charset="0"/>
                <a:ea typeface="Cambria" panose="02040503050406030204" pitchFamily="18" charset="0"/>
              </a:rPr>
              <a:t>, trans. </a:t>
            </a:r>
            <a:r>
              <a:rPr lang="en-GB" dirty="0" err="1">
                <a:latin typeface="Cambria" panose="02040503050406030204" pitchFamily="18" charset="0"/>
                <a:ea typeface="Cambria" panose="02040503050406030204" pitchFamily="18" charset="0"/>
              </a:rPr>
              <a:t>V.E.Watts</a:t>
            </a:r>
            <a:r>
              <a:rPr lang="en-GB" dirty="0">
                <a:latin typeface="Cambria" panose="02040503050406030204" pitchFamily="18" charset="0"/>
                <a:ea typeface="Cambria" panose="02040503050406030204" pitchFamily="18" charset="0"/>
              </a:rPr>
              <a:t>, </a:t>
            </a:r>
            <a:r>
              <a:rPr lang="en-GB" dirty="0" err="1">
                <a:latin typeface="Cambria" panose="02040503050406030204" pitchFamily="18" charset="0"/>
                <a:ea typeface="Cambria" panose="02040503050406030204" pitchFamily="18" charset="0"/>
              </a:rPr>
              <a:t>Harmondsworth</a:t>
            </a:r>
            <a:r>
              <a:rPr lang="en-GB" dirty="0">
                <a:latin typeface="Cambria" panose="02040503050406030204" pitchFamily="18" charset="0"/>
                <a:ea typeface="Cambria" panose="02040503050406030204" pitchFamily="18" charset="0"/>
              </a:rPr>
              <a:t>, Middlesex: Penguin, 1981 [1969], p. 77</a:t>
            </a:r>
          </a:p>
          <a:p>
            <a:pPr>
              <a:buNone/>
            </a:pPr>
            <a:endParaRPr lang="en-GB" dirty="0"/>
          </a:p>
          <a:p>
            <a:endParaRPr lang="en-GB" dirty="0"/>
          </a:p>
        </p:txBody>
      </p:sp>
      <p:pic>
        <p:nvPicPr>
          <p:cNvPr id="6" name="Content Placeholder 5">
            <a:extLst>
              <a:ext uri="{FF2B5EF4-FFF2-40B4-BE49-F238E27FC236}">
                <a16:creationId xmlns:a16="http://schemas.microsoft.com/office/drawing/2014/main" id="{70C102A7-6022-4212-81C9-575A91CB408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648200" y="2468495"/>
            <a:ext cx="4038600" cy="2789372"/>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anose="02040503050406030204" pitchFamily="18" charset="0"/>
                <a:ea typeface="Cambria" panose="02040503050406030204" pitchFamily="18" charset="0"/>
              </a:rPr>
              <a:t>In Hebrew</a:t>
            </a:r>
          </a:p>
        </p:txBody>
      </p:sp>
      <p:sp>
        <p:nvSpPr>
          <p:cNvPr id="5" name="Content Placeholder 4"/>
          <p:cNvSpPr>
            <a:spLocks noGrp="1"/>
          </p:cNvSpPr>
          <p:nvPr>
            <p:ph sz="half" idx="1"/>
          </p:nvPr>
        </p:nvSpPr>
        <p:spPr/>
        <p:txBody>
          <a:bodyPr>
            <a:normAutofit fontScale="77500" lnSpcReduction="20000"/>
          </a:bodyPr>
          <a:lstStyle/>
          <a:p>
            <a:pPr marL="0" indent="0">
              <a:buNone/>
            </a:pPr>
            <a:r>
              <a:rPr lang="en-GB" dirty="0">
                <a:latin typeface="Cambria" panose="02040503050406030204" pitchFamily="18" charset="0"/>
                <a:ea typeface="Cambria" panose="02040503050406030204" pitchFamily="18" charset="0"/>
              </a:rPr>
              <a:t>‘Whilst difficult to specify a single (classical) Hebrew word that equated fully with the concepts of harmony (outlined above), facets thereof were portrayed in the Torah and Judaism's cultural and national thought by three individual Hebrew terms: </a:t>
            </a:r>
            <a:r>
              <a:rPr lang="he-IL" dirty="0">
                <a:latin typeface="Cambria" panose="02040503050406030204" pitchFamily="18" charset="0"/>
                <a:ea typeface="Cambria" panose="02040503050406030204" pitchFamily="18" charset="0"/>
              </a:rPr>
              <a:t>שלום </a:t>
            </a:r>
            <a:r>
              <a:rPr lang="en-GB" i="1" dirty="0" err="1">
                <a:latin typeface="Cambria" panose="02040503050406030204" pitchFamily="18" charset="0"/>
                <a:ea typeface="Cambria" panose="02040503050406030204" pitchFamily="18" charset="0"/>
              </a:rPr>
              <a:t>sholom</a:t>
            </a:r>
            <a:r>
              <a:rPr lang="en-GB" dirty="0">
                <a:latin typeface="Cambria" panose="02040503050406030204" pitchFamily="18" charset="0"/>
                <a:ea typeface="Cambria" panose="02040503050406030204" pitchFamily="18" charset="0"/>
              </a:rPr>
              <a:t> (or </a:t>
            </a:r>
            <a:r>
              <a:rPr lang="en-GB" i="1" dirty="0">
                <a:latin typeface="Cambria" panose="02040503050406030204" pitchFamily="18" charset="0"/>
                <a:ea typeface="Cambria" panose="02040503050406030204" pitchFamily="18" charset="0"/>
              </a:rPr>
              <a:t>shalom</a:t>
            </a:r>
            <a:r>
              <a:rPr lang="en-GB" dirty="0">
                <a:latin typeface="Cambria" panose="02040503050406030204" pitchFamily="18" charset="0"/>
                <a:ea typeface="Cambria" panose="02040503050406030204" pitchFamily="18" charset="0"/>
              </a:rPr>
              <a:t>; ‘peace’), </a:t>
            </a:r>
            <a:r>
              <a:rPr lang="he-IL" dirty="0">
                <a:latin typeface="Cambria" panose="02040503050406030204" pitchFamily="18" charset="0"/>
                <a:ea typeface="Cambria" panose="02040503050406030204" pitchFamily="18" charset="0"/>
              </a:rPr>
              <a:t>יחד </a:t>
            </a:r>
            <a:r>
              <a:rPr lang="en-GB" i="1" dirty="0" err="1">
                <a:latin typeface="Cambria" panose="02040503050406030204" pitchFamily="18" charset="0"/>
                <a:ea typeface="Cambria" panose="02040503050406030204" pitchFamily="18" charset="0"/>
              </a:rPr>
              <a:t>yachad</a:t>
            </a:r>
            <a:r>
              <a:rPr lang="en-GB" dirty="0">
                <a:latin typeface="Cambria" panose="02040503050406030204" pitchFamily="18" charset="0"/>
                <a:ea typeface="Cambria" panose="02040503050406030204" pitchFamily="18" charset="0"/>
              </a:rPr>
              <a:t> (‘together’), and </a:t>
            </a:r>
            <a:r>
              <a:rPr lang="he-IL" dirty="0">
                <a:latin typeface="Cambria" panose="02040503050406030204" pitchFamily="18" charset="0"/>
                <a:ea typeface="Cambria" panose="02040503050406030204" pitchFamily="18" charset="0"/>
              </a:rPr>
              <a:t>תפארת </a:t>
            </a:r>
            <a:r>
              <a:rPr lang="en-GB" i="1" dirty="0" err="1">
                <a:latin typeface="Cambria" panose="02040503050406030204" pitchFamily="18" charset="0"/>
                <a:ea typeface="Cambria" panose="02040503050406030204" pitchFamily="18" charset="0"/>
              </a:rPr>
              <a:t>tif’ereth</a:t>
            </a:r>
            <a:r>
              <a:rPr lang="en-GB" dirty="0">
                <a:latin typeface="Cambria" panose="02040503050406030204" pitchFamily="18" charset="0"/>
                <a:ea typeface="Cambria" panose="02040503050406030204" pitchFamily="18" charset="0"/>
              </a:rPr>
              <a:t> (‘beauty’ or ‘splendour’). Together, these terms expressed the essence of harmony. </a:t>
            </a:r>
          </a:p>
          <a:p>
            <a:r>
              <a:rPr lang="en-GB" dirty="0">
                <a:latin typeface="Cambria" panose="02040503050406030204" pitchFamily="18" charset="0"/>
                <a:ea typeface="Cambria" panose="02040503050406030204" pitchFamily="18" charset="0"/>
              </a:rPr>
              <a:t>David Rubin, </a:t>
            </a:r>
            <a:r>
              <a:rPr lang="en-GB" i="1" dirty="0">
                <a:latin typeface="Cambria" panose="02040503050406030204" pitchFamily="18" charset="0"/>
                <a:ea typeface="Cambria" panose="02040503050406030204" pitchFamily="18" charset="0"/>
              </a:rPr>
              <a:t>Harmony Debates</a:t>
            </a:r>
            <a:r>
              <a:rPr lang="en-GB" dirty="0">
                <a:latin typeface="Cambria" panose="02040503050406030204" pitchFamily="18" charset="0"/>
                <a:ea typeface="Cambria" panose="02040503050406030204" pitchFamily="18" charset="0"/>
              </a:rPr>
              <a:t>, p. 153</a:t>
            </a:r>
          </a:p>
        </p:txBody>
      </p:sp>
      <p:pic>
        <p:nvPicPr>
          <p:cNvPr id="3" name="Content Placeholder 2" descr="Text&#10;&#10;Description automatically generated">
            <a:extLst>
              <a:ext uri="{FF2B5EF4-FFF2-40B4-BE49-F238E27FC236}">
                <a16:creationId xmlns:a16="http://schemas.microsoft.com/office/drawing/2014/main" id="{688CF34D-BCAD-4872-B50A-89149D6E870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166404" y="1600200"/>
            <a:ext cx="3002191" cy="4525963"/>
          </a:xfr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i="1" dirty="0">
                <a:latin typeface="Cambria" pitchFamily="18" charset="0"/>
                <a:ea typeface="Cambria" pitchFamily="18" charset="0"/>
              </a:rPr>
              <a:t>In Arabic and Islam</a:t>
            </a:r>
          </a:p>
        </p:txBody>
      </p:sp>
      <p:sp>
        <p:nvSpPr>
          <p:cNvPr id="5" name="Content Placeholder 4"/>
          <p:cNvSpPr>
            <a:spLocks noGrp="1"/>
          </p:cNvSpPr>
          <p:nvPr>
            <p:ph sz="half" idx="1"/>
          </p:nvPr>
        </p:nvSpPr>
        <p:spPr/>
        <p:txBody>
          <a:bodyPr>
            <a:normAutofit fontScale="55000" lnSpcReduction="20000"/>
          </a:bodyPr>
          <a:lstStyle/>
          <a:p>
            <a:r>
              <a:rPr lang="en-US" dirty="0">
                <a:latin typeface="Cambria" panose="02040503050406030204" pitchFamily="18" charset="0"/>
                <a:ea typeface="Cambria" panose="02040503050406030204" pitchFamily="18" charset="0"/>
              </a:rPr>
              <a:t>Although the exact Arabic equivalent of the term 'harmony' is nonexistent in the major lexical works of prominent medieval Arab linguists and philologists, the concept of 'harmony', on the other hand, is ubiquitously present in Islamic theology, philosophy, cosmology and mysticism. The modern Arabic synonym for 'harmony' or 'to be in harmony' is </a:t>
            </a:r>
            <a:r>
              <a:rPr lang="en-US" i="1" dirty="0" err="1">
                <a:latin typeface="Cambria" panose="02040503050406030204" pitchFamily="18" charset="0"/>
                <a:ea typeface="Cambria" panose="02040503050406030204" pitchFamily="18" charset="0"/>
              </a:rPr>
              <a:t>tanāghum</a:t>
            </a:r>
            <a:r>
              <a:rPr lang="en-US" dirty="0">
                <a:latin typeface="Cambria" panose="02040503050406030204" pitchFamily="18" charset="0"/>
                <a:ea typeface="Cambria" panose="02040503050406030204" pitchFamily="18" charset="0"/>
              </a:rPr>
              <a:t> </a:t>
            </a:r>
            <a:r>
              <a:rPr lang="ar-AE" dirty="0">
                <a:latin typeface="Cambria" panose="02040503050406030204" pitchFamily="18" charset="0"/>
                <a:ea typeface="Cambria" panose="02040503050406030204" pitchFamily="18" charset="0"/>
              </a:rPr>
              <a:t>(تَناغُم)</a:t>
            </a:r>
            <a:r>
              <a:rPr lang="en-US" dirty="0">
                <a:latin typeface="Cambria" panose="02040503050406030204" pitchFamily="18" charset="0"/>
                <a:ea typeface="Cambria" panose="02040503050406030204" pitchFamily="18" charset="0"/>
              </a:rPr>
              <a:t>, a term derived from the root </a:t>
            </a:r>
            <a:r>
              <a:rPr lang="en-US" i="1" dirty="0" err="1">
                <a:latin typeface="Cambria" panose="02040503050406030204" pitchFamily="18" charset="0"/>
                <a:ea typeface="Cambria" panose="02040503050406030204" pitchFamily="18" charset="0"/>
              </a:rPr>
              <a:t>na</a:t>
            </a:r>
            <a:r>
              <a:rPr lang="en-US" i="1" dirty="0">
                <a:latin typeface="Cambria" panose="02040503050406030204" pitchFamily="18" charset="0"/>
                <a:ea typeface="Cambria" panose="02040503050406030204" pitchFamily="18" charset="0"/>
              </a:rPr>
              <a:t>-</a:t>
            </a:r>
            <a:r>
              <a:rPr lang="en-US" i="1" dirty="0" err="1">
                <a:latin typeface="Cambria" panose="02040503050406030204" pitchFamily="18" charset="0"/>
                <a:ea typeface="Cambria" panose="02040503050406030204" pitchFamily="18" charset="0"/>
              </a:rPr>
              <a:t>gha</a:t>
            </a:r>
            <a:r>
              <a:rPr lang="en-US" i="1" dirty="0">
                <a:latin typeface="Cambria" panose="02040503050406030204" pitchFamily="18" charset="0"/>
                <a:ea typeface="Cambria" panose="02040503050406030204" pitchFamily="18" charset="0"/>
              </a:rPr>
              <a:t>-ma</a:t>
            </a:r>
            <a:r>
              <a:rPr lang="en-US" dirty="0">
                <a:latin typeface="Cambria" panose="02040503050406030204" pitchFamily="18" charset="0"/>
                <a:ea typeface="Cambria" panose="02040503050406030204" pitchFamily="18" charset="0"/>
              </a:rPr>
              <a:t> which according to medieval lexicons may either denote musical melody and beautiful tone in singing or enunciation or concealed speech. The definition of </a:t>
            </a:r>
            <a:r>
              <a:rPr lang="en-US" dirty="0" err="1">
                <a:latin typeface="Cambria" panose="02040503050406030204" pitchFamily="18" charset="0"/>
                <a:ea typeface="Cambria" panose="02040503050406030204" pitchFamily="18" charset="0"/>
              </a:rPr>
              <a:t>na</a:t>
            </a:r>
            <a:r>
              <a:rPr lang="en-US" dirty="0">
                <a:latin typeface="Cambria" panose="02040503050406030204" pitchFamily="18" charset="0"/>
                <a:ea typeface="Cambria" panose="02040503050406030204" pitchFamily="18" charset="0"/>
              </a:rPr>
              <a:t>-</a:t>
            </a:r>
            <a:r>
              <a:rPr lang="en-US" dirty="0" err="1">
                <a:latin typeface="Cambria" panose="02040503050406030204" pitchFamily="18" charset="0"/>
                <a:ea typeface="Cambria" panose="02040503050406030204" pitchFamily="18" charset="0"/>
              </a:rPr>
              <a:t>gha</a:t>
            </a:r>
            <a:r>
              <a:rPr lang="en-US" dirty="0">
                <a:latin typeface="Cambria" panose="02040503050406030204" pitchFamily="18" charset="0"/>
                <a:ea typeface="Cambria" panose="02040503050406030204" pitchFamily="18" charset="0"/>
              </a:rPr>
              <a:t>-ma corresponds with the notion of universal harmony depicted in the Holy </a:t>
            </a:r>
            <a:r>
              <a:rPr lang="en-US" dirty="0" err="1">
                <a:latin typeface="Cambria" panose="02040503050406030204" pitchFamily="18" charset="0"/>
                <a:ea typeface="Cambria" panose="02040503050406030204" pitchFamily="18" charset="0"/>
              </a:rPr>
              <a:t>Qur'ān</a:t>
            </a:r>
            <a:r>
              <a:rPr lang="en-US" dirty="0">
                <a:latin typeface="Cambria" panose="02040503050406030204" pitchFamily="18" charset="0"/>
                <a:ea typeface="Cambria" panose="02040503050406030204" pitchFamily="18" charset="0"/>
              </a:rPr>
              <a:t> expressed as the entire universe being subject to </a:t>
            </a:r>
            <a:r>
              <a:rPr lang="ar-AE" dirty="0">
                <a:latin typeface="Cambria" panose="02040503050406030204" pitchFamily="18" charset="0"/>
                <a:ea typeface="Cambria" panose="02040503050406030204" pitchFamily="18" charset="0"/>
              </a:rPr>
              <a:t>(يَعبُدُ)</a:t>
            </a:r>
            <a:r>
              <a:rPr lang="en-US" dirty="0">
                <a:latin typeface="Cambria" panose="02040503050406030204" pitchFamily="18" charset="0"/>
                <a:ea typeface="Cambria" panose="02040503050406030204" pitchFamily="18" charset="0"/>
              </a:rPr>
              <a:t> Allah, in verbal or physical expression, whether perceptible or imperceptible, audible or inaudible: </a:t>
            </a:r>
            <a:endParaRPr lang="en-GB" dirty="0">
              <a:latin typeface="Cambria" panose="02040503050406030204" pitchFamily="18" charset="0"/>
              <a:ea typeface="Cambria" panose="02040503050406030204" pitchFamily="18" charset="0"/>
            </a:endParaRPr>
          </a:p>
          <a:p>
            <a:endParaRPr lang="en-GB" dirty="0">
              <a:latin typeface="Cambria" panose="02040503050406030204" pitchFamily="18" charset="0"/>
              <a:ea typeface="Cambria" panose="02040503050406030204" pitchFamily="18" charset="0"/>
            </a:endParaRPr>
          </a:p>
          <a:p>
            <a:r>
              <a:rPr lang="en-GB" dirty="0" err="1">
                <a:latin typeface="Cambria" panose="02040503050406030204" pitchFamily="18" charset="0"/>
                <a:ea typeface="Cambria" panose="02040503050406030204" pitchFamily="18" charset="0"/>
              </a:rPr>
              <a:t>M.A.Rashed</a:t>
            </a:r>
            <a:r>
              <a:rPr lang="en-GB" dirty="0">
                <a:latin typeface="Cambria" panose="02040503050406030204" pitchFamily="18" charset="0"/>
                <a:ea typeface="Cambria" panose="02040503050406030204" pitchFamily="18" charset="0"/>
              </a:rPr>
              <a:t>, The Harmony Debates, p. 181</a:t>
            </a:r>
          </a:p>
        </p:txBody>
      </p:sp>
      <p:sp>
        <p:nvSpPr>
          <p:cNvPr id="6" name="Content Placeholder 5"/>
          <p:cNvSpPr>
            <a:spLocks noGrp="1"/>
          </p:cNvSpPr>
          <p:nvPr>
            <p:ph sz="half" idx="2"/>
          </p:nvPr>
        </p:nvSpPr>
        <p:spPr/>
        <p:txBody>
          <a:bodyPr>
            <a:normAutofit fontScale="55000" lnSpcReduction="20000"/>
          </a:bodyPr>
          <a:lstStyle/>
          <a:p>
            <a:pPr marL="0" indent="0">
              <a:buNone/>
            </a:pPr>
            <a:r>
              <a:rPr lang="en-US" dirty="0">
                <a:latin typeface="Cambria" panose="02040503050406030204" pitchFamily="18" charset="0"/>
                <a:ea typeface="Cambria" panose="02040503050406030204" pitchFamily="18" charset="0"/>
              </a:rPr>
              <a:t>Believers are urged by the Qur'ān to be in musical concordance with this cosmic melody sung by all creation, and to be </a:t>
            </a:r>
            <a:r>
              <a:rPr lang="en-US" dirty="0" err="1">
                <a:latin typeface="Cambria" panose="02040503050406030204" pitchFamily="18" charset="0"/>
                <a:ea typeface="Cambria" panose="02040503050406030204" pitchFamily="18" charset="0"/>
              </a:rPr>
              <a:t>synchronised</a:t>
            </a:r>
            <a:r>
              <a:rPr lang="en-US" dirty="0">
                <a:latin typeface="Cambria" panose="02040503050406030204" pitchFamily="18" charset="0"/>
                <a:ea typeface="Cambria" panose="02040503050406030204" pitchFamily="18" charset="0"/>
              </a:rPr>
              <a:t> with the universal cycles in order to attain spiritual bliss:</a:t>
            </a:r>
          </a:p>
          <a:p>
            <a:pPr marL="0" indent="0">
              <a:buNone/>
            </a:pPr>
            <a:endParaRPr lang="en-GB" dirty="0">
              <a:latin typeface="Cambria" panose="02040503050406030204" pitchFamily="18" charset="0"/>
              <a:ea typeface="Cambria" panose="02040503050406030204" pitchFamily="18" charset="0"/>
            </a:endParaRPr>
          </a:p>
          <a:p>
            <a:r>
              <a:rPr lang="en-US" dirty="0">
                <a:latin typeface="Cambria" panose="02040503050406030204" pitchFamily="18" charset="0"/>
                <a:ea typeface="Cambria" panose="02040503050406030204" pitchFamily="18" charset="0"/>
              </a:rPr>
              <a:t>‘Celebrate (constantly) the praises of thy Lord before the rising of the sun, and before its setting; yea, celebrate them for part of the hours of the night, and at the sides of the day: that thou </a:t>
            </a:r>
            <a:r>
              <a:rPr lang="en-US" dirty="0" err="1">
                <a:latin typeface="Cambria" panose="02040503050406030204" pitchFamily="18" charset="0"/>
                <a:ea typeface="Cambria" panose="02040503050406030204" pitchFamily="18" charset="0"/>
              </a:rPr>
              <a:t>mayest</a:t>
            </a:r>
            <a:r>
              <a:rPr lang="en-US" dirty="0">
                <a:latin typeface="Cambria" panose="02040503050406030204" pitchFamily="18" charset="0"/>
                <a:ea typeface="Cambria" panose="02040503050406030204" pitchFamily="18" charset="0"/>
              </a:rPr>
              <a:t> have (spiritual) joy’. </a:t>
            </a:r>
            <a:endParaRPr lang="en-GB" dirty="0">
              <a:latin typeface="Cambria" panose="02040503050406030204" pitchFamily="18" charset="0"/>
              <a:ea typeface="Cambria" panose="02040503050406030204" pitchFamily="18" charset="0"/>
            </a:endParaRPr>
          </a:p>
          <a:p>
            <a:r>
              <a:rPr lang="en-US" i="1" dirty="0">
                <a:latin typeface="Cambria" panose="02040503050406030204" pitchFamily="18" charset="0"/>
                <a:ea typeface="Cambria" panose="02040503050406030204" pitchFamily="18" charset="0"/>
              </a:rPr>
              <a:t>The Meaning of the Holy </a:t>
            </a:r>
            <a:r>
              <a:rPr lang="en-US" i="1" dirty="0" err="1">
                <a:latin typeface="Cambria" panose="02040503050406030204" pitchFamily="18" charset="0"/>
                <a:ea typeface="Cambria" panose="02040503050406030204" pitchFamily="18" charset="0"/>
              </a:rPr>
              <a:t>Qur'ān</a:t>
            </a:r>
            <a:r>
              <a:rPr lang="en-US" dirty="0">
                <a:latin typeface="Cambria" panose="02040503050406030204" pitchFamily="18" charset="0"/>
                <a:ea typeface="Cambria" panose="02040503050406030204" pitchFamily="18" charset="0"/>
              </a:rPr>
              <a:t>, 20:130.</a:t>
            </a:r>
            <a:endParaRPr lang="en-GB" dirty="0">
              <a:latin typeface="Cambria" panose="02040503050406030204" pitchFamily="18" charset="0"/>
              <a:ea typeface="Cambria" panose="02040503050406030204" pitchFamily="18" charset="0"/>
            </a:endParaRPr>
          </a:p>
          <a:p>
            <a:r>
              <a:rPr lang="en-GB" dirty="0" err="1">
                <a:latin typeface="Cambria" panose="02040503050406030204" pitchFamily="18" charset="0"/>
                <a:ea typeface="Cambria" panose="02040503050406030204" pitchFamily="18" charset="0"/>
              </a:rPr>
              <a:t>M.A.Rashed</a:t>
            </a:r>
            <a:r>
              <a:rPr lang="en-GB" dirty="0">
                <a:latin typeface="Cambria" panose="02040503050406030204" pitchFamily="18" charset="0"/>
                <a:ea typeface="Cambria" panose="02040503050406030204" pitchFamily="18" charset="0"/>
              </a:rPr>
              <a:t>, The Harmony Debates, p. 182</a:t>
            </a:r>
          </a:p>
          <a:p>
            <a:endParaRPr lang="en-GB" dirty="0"/>
          </a:p>
        </p:txBody>
      </p:sp>
      <p:pic>
        <p:nvPicPr>
          <p:cNvPr id="3" name="Picture 2">
            <a:extLst>
              <a:ext uri="{FF2B5EF4-FFF2-40B4-BE49-F238E27FC236}">
                <a16:creationId xmlns:a16="http://schemas.microsoft.com/office/drawing/2014/main" id="{479D910B-32C7-4D8D-B591-D538CF68C25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4529336"/>
            <a:ext cx="1581973" cy="2328664"/>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ea typeface="Cambria" pitchFamily="18" charset="0"/>
              </a:rPr>
              <a:t>David Cadman</a:t>
            </a:r>
            <a:endParaRPr lang="en-GB" dirty="0"/>
          </a:p>
        </p:txBody>
      </p:sp>
      <p:sp>
        <p:nvSpPr>
          <p:cNvPr id="3" name="Content Placeholder 2"/>
          <p:cNvSpPr>
            <a:spLocks noGrp="1"/>
          </p:cNvSpPr>
          <p:nvPr>
            <p:ph sz="half" idx="1"/>
          </p:nvPr>
        </p:nvSpPr>
        <p:spPr/>
        <p:txBody>
          <a:bodyPr>
            <a:normAutofit fontScale="62500" lnSpcReduction="20000"/>
          </a:bodyPr>
          <a:lstStyle/>
          <a:p>
            <a:pPr>
              <a:buNone/>
            </a:pPr>
            <a:r>
              <a:rPr lang="en-GB" b="1" dirty="0">
                <a:latin typeface="Cambria" pitchFamily="18" charset="0"/>
                <a:ea typeface="Cambria" pitchFamily="18" charset="0"/>
              </a:rPr>
              <a:t>What is ‘Harmony’?</a:t>
            </a:r>
            <a:endParaRPr lang="en-GB" dirty="0">
              <a:latin typeface="Cambria" pitchFamily="18" charset="0"/>
              <a:ea typeface="Cambria" pitchFamily="18" charset="0"/>
            </a:endParaRPr>
          </a:p>
          <a:p>
            <a:pPr>
              <a:buNone/>
            </a:pPr>
            <a:r>
              <a:rPr lang="en-GB" dirty="0">
                <a:latin typeface="Cambria" pitchFamily="18" charset="0"/>
                <a:ea typeface="Cambria" pitchFamily="18" charset="0"/>
              </a:rPr>
              <a:t>“Harmony is an expression of wholeness, a way of looking at ourselves and the world of which we are part.  It’s about connections and relationships.  The emotional, intellectual and physical are all connected.  We are connected to our environments, both built and natural; and all the parts of our communities and their environments are connected, too.  Harmony asks questions about relationship, justice, fairness and respect in economic, social and political relationships.  As an integrative discipline it can be expressed in ideas and practice." </a:t>
            </a:r>
          </a:p>
          <a:p>
            <a:pPr>
              <a:buNone/>
            </a:pPr>
            <a:r>
              <a:rPr lang="en-GB" dirty="0">
                <a:latin typeface="Cambria" pitchFamily="18" charset="0"/>
                <a:ea typeface="Cambria" pitchFamily="18" charset="0"/>
              </a:rPr>
              <a:t>David Cadman 23 May 2017</a:t>
            </a:r>
          </a:p>
          <a:p>
            <a:endParaRPr lang="en-GB" dirty="0"/>
          </a:p>
        </p:txBody>
      </p:sp>
      <p:pic>
        <p:nvPicPr>
          <p:cNvPr id="6" name="Content Placeholder 5" descr="David Cadman.jpg"/>
          <p:cNvPicPr>
            <a:picLocks noGrp="1" noChangeAspect="1"/>
          </p:cNvPicPr>
          <p:nvPr>
            <p:ph sz="half" idx="2"/>
          </p:nvPr>
        </p:nvPicPr>
        <p:blipFill>
          <a:blip r:embed="rId2" cstate="print"/>
          <a:stretch>
            <a:fillRect/>
          </a:stretch>
        </p:blipFill>
        <p:spPr>
          <a:xfrm>
            <a:off x="5238750" y="3063081"/>
            <a:ext cx="2857500" cy="1600200"/>
          </a:xfrm>
        </p:spPr>
      </p:pic>
      <p:pic>
        <p:nvPicPr>
          <p:cNvPr id="7" name="Picture 5" descr="TheSophiaCentre.jpg"/>
          <p:cNvPicPr>
            <a:picLocks noChangeAspect="1"/>
          </p:cNvPicPr>
          <p:nvPr/>
        </p:nvPicPr>
        <p:blipFill>
          <a:blip r:embed="rId3" cstate="print"/>
          <a:srcRect/>
          <a:stretch>
            <a:fillRect/>
          </a:stretch>
        </p:blipFill>
        <p:spPr bwMode="auto">
          <a:xfrm>
            <a:off x="4499992" y="5157192"/>
            <a:ext cx="4104555" cy="796754"/>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ea typeface="Cambria" pitchFamily="18" charset="0"/>
              </a:rPr>
              <a:t>David Cadman</a:t>
            </a:r>
          </a:p>
        </p:txBody>
      </p:sp>
      <p:sp>
        <p:nvSpPr>
          <p:cNvPr id="3" name="Content Placeholder 2"/>
          <p:cNvSpPr>
            <a:spLocks noGrp="1"/>
          </p:cNvSpPr>
          <p:nvPr>
            <p:ph sz="half" idx="1"/>
          </p:nvPr>
        </p:nvSpPr>
        <p:spPr/>
        <p:txBody>
          <a:bodyPr>
            <a:normAutofit fontScale="62500" lnSpcReduction="20000"/>
          </a:bodyPr>
          <a:lstStyle/>
          <a:p>
            <a:pPr>
              <a:buNone/>
            </a:pPr>
            <a:r>
              <a:rPr lang="en-GB" b="1" dirty="0">
                <a:latin typeface="Cambria" pitchFamily="18" charset="0"/>
                <a:ea typeface="Cambria" pitchFamily="18" charset="0"/>
              </a:rPr>
              <a:t>Harmony and Sustainability</a:t>
            </a:r>
            <a:endParaRPr lang="en-GB" dirty="0">
              <a:latin typeface="Cambria" pitchFamily="18" charset="0"/>
              <a:ea typeface="Cambria" pitchFamily="18" charset="0"/>
            </a:endParaRPr>
          </a:p>
          <a:p>
            <a:pPr>
              <a:buNone/>
            </a:pPr>
            <a:r>
              <a:rPr lang="en-GB" dirty="0">
                <a:latin typeface="Cambria" pitchFamily="18" charset="0"/>
                <a:ea typeface="Cambria" pitchFamily="18" charset="0"/>
              </a:rPr>
              <a:t>‘Is  harmony a tool of sustainability or does sustainability sit within principles of harmony? My view is that sustainability, in either its wider or more narrow form, cannot be explored other than in the context of harmony. It is a circle within a circle… perhaps this is something we should explore together.</a:t>
            </a:r>
          </a:p>
          <a:p>
            <a:pPr>
              <a:buNone/>
            </a:pPr>
            <a:r>
              <a:rPr lang="en-GB" dirty="0">
                <a:latin typeface="Cambria" pitchFamily="18" charset="0"/>
                <a:ea typeface="Cambria" pitchFamily="18" charset="0"/>
              </a:rPr>
              <a:t>David Cadman, ‘The Relationship between Harmony and Sustainability’, The University of Wales Trinity Saint David Harmony Conference, </a:t>
            </a:r>
            <a:r>
              <a:rPr lang="en-GB" dirty="0" err="1">
                <a:latin typeface="Cambria" pitchFamily="18" charset="0"/>
                <a:ea typeface="Cambria" pitchFamily="18" charset="0"/>
              </a:rPr>
              <a:t>Lampeter</a:t>
            </a:r>
            <a:r>
              <a:rPr lang="en-GB" dirty="0">
                <a:latin typeface="Cambria" pitchFamily="18" charset="0"/>
                <a:ea typeface="Cambria" pitchFamily="18" charset="0"/>
              </a:rPr>
              <a:t> on 2</a:t>
            </a:r>
            <a:r>
              <a:rPr lang="en-GB" baseline="30000" dirty="0">
                <a:latin typeface="Cambria" pitchFamily="18" charset="0"/>
                <a:ea typeface="Cambria" pitchFamily="18" charset="0"/>
              </a:rPr>
              <a:t>nd</a:t>
            </a:r>
            <a:r>
              <a:rPr lang="en-GB" dirty="0">
                <a:latin typeface="Cambria" pitchFamily="18" charset="0"/>
                <a:ea typeface="Cambria" pitchFamily="18" charset="0"/>
              </a:rPr>
              <a:t> and 3</a:t>
            </a:r>
            <a:r>
              <a:rPr lang="en-GB" baseline="30000" dirty="0">
                <a:latin typeface="Cambria" pitchFamily="18" charset="0"/>
                <a:ea typeface="Cambria" pitchFamily="18" charset="0"/>
              </a:rPr>
              <a:t>rd</a:t>
            </a:r>
            <a:r>
              <a:rPr lang="en-GB" dirty="0">
                <a:latin typeface="Cambria" pitchFamily="18" charset="0"/>
                <a:ea typeface="Cambria" pitchFamily="18" charset="0"/>
              </a:rPr>
              <a:t> March 2017.</a:t>
            </a:r>
          </a:p>
          <a:p>
            <a:pPr>
              <a:buNone/>
            </a:pPr>
            <a:r>
              <a:rPr lang="en-GB" b="1" dirty="0">
                <a:latin typeface="Cambria" pitchFamily="18" charset="0"/>
                <a:ea typeface="Cambria" pitchFamily="18" charset="0"/>
              </a:rPr>
              <a:t> </a:t>
            </a:r>
            <a:endParaRPr lang="en-GB" dirty="0">
              <a:latin typeface="Cambria" pitchFamily="18" charset="0"/>
              <a:ea typeface="Cambria" pitchFamily="18" charset="0"/>
            </a:endParaRPr>
          </a:p>
          <a:p>
            <a:endParaRPr lang="en-GB" dirty="0"/>
          </a:p>
        </p:txBody>
      </p:sp>
      <p:pic>
        <p:nvPicPr>
          <p:cNvPr id="6" name="Content Placeholder 5" descr="David Cadman.jpg"/>
          <p:cNvPicPr>
            <a:picLocks noGrp="1" noChangeAspect="1"/>
          </p:cNvPicPr>
          <p:nvPr>
            <p:ph sz="half" idx="2"/>
          </p:nvPr>
        </p:nvPicPr>
        <p:blipFill>
          <a:blip r:embed="rId2" cstate="print"/>
          <a:stretch>
            <a:fillRect/>
          </a:stretch>
        </p:blipFill>
        <p:spPr>
          <a:xfrm>
            <a:off x="4716016" y="2492896"/>
            <a:ext cx="3629014" cy="2032248"/>
          </a:xfrm>
        </p:spPr>
      </p:pic>
      <p:pic>
        <p:nvPicPr>
          <p:cNvPr id="8" name="Picture 5" descr="TheSophiaCentre.jpg"/>
          <p:cNvPicPr>
            <a:picLocks noChangeAspect="1"/>
          </p:cNvPicPr>
          <p:nvPr/>
        </p:nvPicPr>
        <p:blipFill>
          <a:blip r:embed="rId3" cstate="print"/>
          <a:srcRect/>
          <a:stretch>
            <a:fillRect/>
          </a:stretch>
        </p:blipFill>
        <p:spPr bwMode="auto">
          <a:xfrm>
            <a:off x="3263900" y="5589240"/>
            <a:ext cx="5880100" cy="1141413"/>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latin typeface="Cambria" pitchFamily="18" charset="0"/>
                <a:ea typeface="Cambria" pitchFamily="18" charset="0"/>
              </a:rPr>
              <a:t>The United Nations</a:t>
            </a:r>
          </a:p>
        </p:txBody>
      </p:sp>
      <p:sp>
        <p:nvSpPr>
          <p:cNvPr id="5" name="Content Placeholder 4"/>
          <p:cNvSpPr>
            <a:spLocks noGrp="1"/>
          </p:cNvSpPr>
          <p:nvPr>
            <p:ph sz="half" idx="1"/>
          </p:nvPr>
        </p:nvSpPr>
        <p:spPr/>
        <p:txBody>
          <a:bodyPr>
            <a:normAutofit fontScale="62500" lnSpcReduction="20000"/>
          </a:bodyPr>
          <a:lstStyle/>
          <a:p>
            <a:r>
              <a:rPr lang="en-GB" dirty="0">
                <a:latin typeface="Cambria" pitchFamily="18" charset="0"/>
                <a:ea typeface="Cambria" pitchFamily="18" charset="0"/>
              </a:rPr>
              <a:t>This Agenda is a plan of action for people, planet and prosperity. It also seeks to strengthen universal peace in larger freedom. We recognize that eradicating poverty in all its forms and dimensions, including extreme poverty, is the greatest global challenge and an indispensable requirement for sustainable development. </a:t>
            </a:r>
          </a:p>
          <a:p>
            <a:pPr>
              <a:buNone/>
            </a:pPr>
            <a:endParaRPr lang="en-GB" dirty="0">
              <a:latin typeface="Cambria" pitchFamily="18" charset="0"/>
              <a:ea typeface="Cambria" pitchFamily="18" charset="0"/>
            </a:endParaRPr>
          </a:p>
          <a:p>
            <a:pPr>
              <a:buNone/>
            </a:pPr>
            <a:r>
              <a:rPr lang="en-GB" dirty="0">
                <a:latin typeface="Cambria" pitchFamily="18" charset="0"/>
                <a:ea typeface="Cambria" pitchFamily="18" charset="0"/>
              </a:rPr>
              <a:t>United </a:t>
            </a:r>
            <a:r>
              <a:rPr lang="en-GB" dirty="0" err="1">
                <a:latin typeface="Cambria" pitchFamily="18" charset="0"/>
                <a:ea typeface="Cambria" pitchFamily="18" charset="0"/>
              </a:rPr>
              <a:t>Nations‘Transforming</a:t>
            </a:r>
            <a:r>
              <a:rPr lang="en-GB" dirty="0">
                <a:latin typeface="Cambria" pitchFamily="18" charset="0"/>
                <a:ea typeface="Cambria" pitchFamily="18" charset="0"/>
              </a:rPr>
              <a:t> our World: The 2030 Agenda for Sustainable Development’, United Nations, 2015, </a:t>
            </a:r>
            <a:r>
              <a:rPr lang="en-GB" u="sng" dirty="0">
                <a:latin typeface="Cambria" pitchFamily="18" charset="0"/>
                <a:ea typeface="Cambria" pitchFamily="18" charset="0"/>
                <a:hlinkClick r:id="rId2"/>
              </a:rPr>
              <a:t>https://sustainabledevelopment.un.org/post2015/transformingourworld/publication</a:t>
            </a:r>
            <a:r>
              <a:rPr lang="en-GB" dirty="0">
                <a:latin typeface="Cambria" pitchFamily="18" charset="0"/>
                <a:ea typeface="Cambria" pitchFamily="18" charset="0"/>
              </a:rPr>
              <a:t> [Accessed 28 March 2020].</a:t>
            </a:r>
          </a:p>
        </p:txBody>
      </p:sp>
      <p:sp>
        <p:nvSpPr>
          <p:cNvPr id="6" name="Content Placeholder 5"/>
          <p:cNvSpPr>
            <a:spLocks noGrp="1"/>
          </p:cNvSpPr>
          <p:nvPr>
            <p:ph sz="half" idx="2"/>
          </p:nvPr>
        </p:nvSpPr>
        <p:spPr/>
        <p:txBody>
          <a:bodyPr>
            <a:normAutofit fontScale="62500" lnSpcReduction="20000"/>
          </a:bodyPr>
          <a:lstStyle/>
          <a:p>
            <a:pPr>
              <a:buNone/>
            </a:pPr>
            <a:r>
              <a:rPr lang="en-GB" dirty="0">
                <a:latin typeface="Cambria" pitchFamily="18" charset="0"/>
                <a:ea typeface="Cambria" pitchFamily="18" charset="0"/>
              </a:rPr>
              <a:t>We are determined to ensure that all human beings can enjoy prosperous and fulfilling lives and that economic, social and technological progress occurs in harmony with nature.</a:t>
            </a:r>
          </a:p>
          <a:p>
            <a:pPr>
              <a:buNone/>
            </a:pPr>
            <a:r>
              <a:rPr lang="en-GB" dirty="0">
                <a:latin typeface="Cambria" pitchFamily="18" charset="0"/>
                <a:ea typeface="Cambria" pitchFamily="18" charset="0"/>
              </a:rPr>
              <a:t>United Nations, ‘Transforming our world: the 2030 Agenda for Sustainable Development’ Preamble, </a:t>
            </a:r>
            <a:r>
              <a:rPr lang="en-GB" u="sng" dirty="0">
                <a:latin typeface="Cambria" pitchFamily="18" charset="0"/>
                <a:ea typeface="Cambria" pitchFamily="18" charset="0"/>
                <a:hlinkClick r:id="rId2"/>
              </a:rPr>
              <a:t>https://sustainabledevelopment.un.org/post2015/transformingourworld</a:t>
            </a:r>
            <a:r>
              <a:rPr lang="en-GB" dirty="0">
                <a:latin typeface="Cambria" pitchFamily="18" charset="0"/>
                <a:ea typeface="Cambria" pitchFamily="18" charset="0"/>
              </a:rPr>
              <a:t>, </a:t>
            </a:r>
          </a:p>
          <a:p>
            <a:pPr>
              <a:buNone/>
            </a:pPr>
            <a:r>
              <a:rPr lang="en-GB" dirty="0"/>
              <a:t> </a:t>
            </a:r>
          </a:p>
          <a:p>
            <a:endParaRPr lang="en-GB" dirty="0"/>
          </a:p>
        </p:txBody>
      </p:sp>
      <p:pic>
        <p:nvPicPr>
          <p:cNvPr id="7" name="Picture 6" descr="UN_logo.png"/>
          <p:cNvPicPr>
            <a:picLocks noChangeAspect="1"/>
          </p:cNvPicPr>
          <p:nvPr/>
        </p:nvPicPr>
        <p:blipFill>
          <a:blip r:embed="rId3" cstate="print"/>
          <a:stretch>
            <a:fillRect/>
          </a:stretch>
        </p:blipFill>
        <p:spPr>
          <a:xfrm>
            <a:off x="5364088" y="4725144"/>
            <a:ext cx="2801113" cy="175118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Dame Ellen MacArthur</a:t>
            </a:r>
          </a:p>
        </p:txBody>
      </p:sp>
      <p:sp>
        <p:nvSpPr>
          <p:cNvPr id="3" name="Content Placeholder 2"/>
          <p:cNvSpPr>
            <a:spLocks noGrp="1"/>
          </p:cNvSpPr>
          <p:nvPr>
            <p:ph sz="half" idx="1"/>
          </p:nvPr>
        </p:nvSpPr>
        <p:spPr/>
        <p:txBody>
          <a:bodyPr>
            <a:normAutofit fontScale="62500" lnSpcReduction="20000"/>
          </a:bodyPr>
          <a:lstStyle/>
          <a:p>
            <a:pPr>
              <a:buNone/>
            </a:pPr>
            <a:endParaRPr lang="en-GB" dirty="0"/>
          </a:p>
          <a:p>
            <a:pPr>
              <a:buNone/>
            </a:pPr>
            <a:r>
              <a:rPr lang="en-GB" b="1" dirty="0">
                <a:latin typeface="Cambria" pitchFamily="18" charset="0"/>
                <a:ea typeface="Cambria" pitchFamily="18" charset="0"/>
              </a:rPr>
              <a:t>‘What resonates for me personally around the idea of Harmony is the fact that it addresses the whole system. </a:t>
            </a:r>
            <a:r>
              <a:rPr lang="en-GB" dirty="0">
                <a:latin typeface="Cambria" pitchFamily="18" charset="0"/>
                <a:ea typeface="Cambria" pitchFamily="18" charset="0"/>
              </a:rPr>
              <a:t>As I grew up and went through education, everything I seemed to learn was in silos; it was in columns. It was about one subject here, and one subject here. I think what's so powerful with the Harmony principles is that they reconnect everything. And everything is indeed connected, as it is in nature. </a:t>
            </a:r>
            <a:r>
              <a:rPr lang="en-GB" b="1" dirty="0">
                <a:latin typeface="Cambria" pitchFamily="18" charset="0"/>
                <a:ea typeface="Cambria" pitchFamily="18" charset="0"/>
              </a:rPr>
              <a:t>Everything in business is connected, every resource that we take from the ground is connected, and every insect is connected with every piece of soil.’</a:t>
            </a:r>
          </a:p>
        </p:txBody>
      </p:sp>
      <p:pic>
        <p:nvPicPr>
          <p:cNvPr id="5" name="Content Placeholder 4" descr="Ellen MacArthur.jpg"/>
          <p:cNvPicPr>
            <a:picLocks noGrp="1" noChangeAspect="1"/>
          </p:cNvPicPr>
          <p:nvPr>
            <p:ph sz="half" idx="2"/>
          </p:nvPr>
        </p:nvPicPr>
        <p:blipFill>
          <a:blip r:embed="rId2" cstate="print"/>
          <a:stretch>
            <a:fillRect/>
          </a:stretch>
        </p:blipFill>
        <p:spPr>
          <a:xfrm>
            <a:off x="5150961" y="1916832"/>
            <a:ext cx="3214643" cy="1800200"/>
          </a:xfrm>
        </p:spPr>
      </p:pic>
      <p:pic>
        <p:nvPicPr>
          <p:cNvPr id="6" name="Content Placeholder 6" descr="Harmony Debates cover (3).jpg"/>
          <p:cNvPicPr>
            <a:picLocks noChangeAspect="1"/>
          </p:cNvPicPr>
          <p:nvPr/>
        </p:nvPicPr>
        <p:blipFill>
          <a:blip r:embed="rId3" cstate="print"/>
          <a:stretch>
            <a:fillRect/>
          </a:stretch>
        </p:blipFill>
        <p:spPr>
          <a:xfrm>
            <a:off x="6300192" y="4005064"/>
            <a:ext cx="1373995" cy="2038530"/>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r>
              <a:rPr lang="en-GB" sz="3200" dirty="0">
                <a:latin typeface="Cambria" panose="02040503050406030204" pitchFamily="18" charset="0"/>
                <a:ea typeface="Cambria" panose="02040503050406030204" pitchFamily="18" charset="0"/>
              </a:rPr>
              <a:t>Principles of Harmony</a:t>
            </a:r>
            <a:br>
              <a:rPr lang="en-GB" sz="3200" dirty="0">
                <a:latin typeface="Cambria" panose="02040503050406030204" pitchFamily="18" charset="0"/>
                <a:ea typeface="Cambria" panose="02040503050406030204" pitchFamily="18" charset="0"/>
              </a:rPr>
            </a:br>
            <a:r>
              <a:rPr lang="en-GB" sz="3200" dirty="0">
                <a:latin typeface="Cambria" panose="02040503050406030204" pitchFamily="18" charset="0"/>
                <a:ea typeface="Cambria" panose="02040503050406030204" pitchFamily="18" charset="0"/>
              </a:rPr>
              <a:t>Richard Dunne and Emilie Martin</a:t>
            </a:r>
            <a:br>
              <a:rPr lang="en-GB" sz="3200" dirty="0"/>
            </a:br>
            <a:endParaRPr lang="en-GB" sz="3200" dirty="0"/>
          </a:p>
        </p:txBody>
      </p:sp>
      <p:sp>
        <p:nvSpPr>
          <p:cNvPr id="3" name="Content Placeholder 2"/>
          <p:cNvSpPr>
            <a:spLocks noGrp="1"/>
          </p:cNvSpPr>
          <p:nvPr>
            <p:ph sz="half" idx="1"/>
          </p:nvPr>
        </p:nvSpPr>
        <p:spPr/>
        <p:txBody>
          <a:bodyPr>
            <a:normAutofit fontScale="70000" lnSpcReduction="20000"/>
          </a:bodyPr>
          <a:lstStyle/>
          <a:p>
            <a:pPr>
              <a:buNone/>
            </a:pPr>
            <a:r>
              <a:rPr lang="en-GB" dirty="0">
                <a:latin typeface="Cambria" panose="02040503050406030204" pitchFamily="18" charset="0"/>
                <a:ea typeface="Cambria" panose="02040503050406030204" pitchFamily="18" charset="0"/>
              </a:rPr>
              <a:t>Geometry (the patterns which underpin natural phenomena); </a:t>
            </a:r>
          </a:p>
          <a:p>
            <a:pPr>
              <a:buNone/>
            </a:pPr>
            <a:r>
              <a:rPr lang="en-GB" dirty="0">
                <a:latin typeface="Cambria" panose="02040503050406030204" pitchFamily="18" charset="0"/>
                <a:ea typeface="Cambria" panose="02040503050406030204" pitchFamily="18" charset="0"/>
              </a:rPr>
              <a:t>The Cycle (as in natural cycles); </a:t>
            </a:r>
          </a:p>
          <a:p>
            <a:pPr>
              <a:buNone/>
            </a:pPr>
            <a:r>
              <a:rPr lang="en-GB" dirty="0">
                <a:latin typeface="Cambria" panose="02040503050406030204" pitchFamily="18" charset="0"/>
                <a:ea typeface="Cambria" panose="02040503050406030204" pitchFamily="18" charset="0"/>
              </a:rPr>
              <a:t>Diversity; </a:t>
            </a:r>
          </a:p>
          <a:p>
            <a:pPr>
              <a:buNone/>
            </a:pPr>
            <a:r>
              <a:rPr lang="en-GB" dirty="0">
                <a:latin typeface="Cambria" panose="02040503050406030204" pitchFamily="18" charset="0"/>
                <a:ea typeface="Cambria" panose="02040503050406030204" pitchFamily="18" charset="0"/>
              </a:rPr>
              <a:t>Health and Wellbeing; </a:t>
            </a:r>
          </a:p>
          <a:p>
            <a:pPr>
              <a:buNone/>
            </a:pPr>
            <a:r>
              <a:rPr lang="en-GB" dirty="0">
                <a:latin typeface="Cambria" panose="02040503050406030204" pitchFamily="18" charset="0"/>
                <a:ea typeface="Cambria" panose="02040503050406030204" pitchFamily="18" charset="0"/>
              </a:rPr>
              <a:t>Interdependence; </a:t>
            </a:r>
          </a:p>
          <a:p>
            <a:pPr>
              <a:buNone/>
            </a:pPr>
            <a:r>
              <a:rPr lang="en-GB" dirty="0">
                <a:latin typeface="Cambria" panose="02040503050406030204" pitchFamily="18" charset="0"/>
                <a:ea typeface="Cambria" panose="02040503050406030204" pitchFamily="18" charset="0"/>
              </a:rPr>
              <a:t>Adaptation (as in the need to respond to change); </a:t>
            </a:r>
          </a:p>
          <a:p>
            <a:pPr>
              <a:buNone/>
            </a:pPr>
            <a:r>
              <a:rPr lang="en-GB" dirty="0">
                <a:latin typeface="Cambria" panose="02040503050406030204" pitchFamily="18" charset="0"/>
                <a:ea typeface="Cambria" panose="02040503050406030204" pitchFamily="18" charset="0"/>
              </a:rPr>
              <a:t>Oneness (the dynamic and interrelated quality of all things).</a:t>
            </a:r>
          </a:p>
          <a:p>
            <a:pPr>
              <a:buNone/>
            </a:pPr>
            <a:r>
              <a:rPr lang="en-GB" dirty="0">
                <a:latin typeface="Cambria" panose="02040503050406030204" pitchFamily="18" charset="0"/>
                <a:ea typeface="Cambria" panose="02040503050406030204" pitchFamily="18" charset="0"/>
              </a:rPr>
              <a:t>Richard Dunne and Emilie Martin, </a:t>
            </a:r>
            <a:r>
              <a:rPr lang="en-GB" i="1" dirty="0">
                <a:latin typeface="Cambria" panose="02040503050406030204" pitchFamily="18" charset="0"/>
                <a:ea typeface="Cambria" panose="02040503050406030204" pitchFamily="18" charset="0"/>
              </a:rPr>
              <a:t>The Harmony Debates</a:t>
            </a:r>
            <a:r>
              <a:rPr lang="en-GB" dirty="0">
                <a:latin typeface="Cambria" panose="02040503050406030204" pitchFamily="18" charset="0"/>
                <a:ea typeface="Cambria" panose="02040503050406030204" pitchFamily="18" charset="0"/>
              </a:rPr>
              <a:t>, p. 486</a:t>
            </a:r>
          </a:p>
        </p:txBody>
      </p:sp>
      <p:pic>
        <p:nvPicPr>
          <p:cNvPr id="7" name="Content Placeholder 6" descr="Emilie-Martin-photo-otrtta7wbcqmjabzh05viq4snt3t6vznodxsjdrtps.jpg"/>
          <p:cNvPicPr>
            <a:picLocks noGrp="1" noChangeAspect="1"/>
          </p:cNvPicPr>
          <p:nvPr>
            <p:ph sz="half" idx="2"/>
          </p:nvPr>
        </p:nvPicPr>
        <p:blipFill>
          <a:blip r:embed="rId2" cstate="print"/>
          <a:stretch>
            <a:fillRect/>
          </a:stretch>
        </p:blipFill>
        <p:spPr>
          <a:xfrm>
            <a:off x="4788024" y="1556792"/>
            <a:ext cx="2560737" cy="3129211"/>
          </a:xfrm>
        </p:spPr>
      </p:pic>
      <p:pic>
        <p:nvPicPr>
          <p:cNvPr id="4" name="Picture 3" descr="Richard-Dunne-copy-230x230.jpg"/>
          <p:cNvPicPr>
            <a:picLocks noChangeAspect="1"/>
          </p:cNvPicPr>
          <p:nvPr/>
        </p:nvPicPr>
        <p:blipFill>
          <a:blip r:embed="rId3" cstate="print"/>
          <a:stretch>
            <a:fillRect/>
          </a:stretch>
        </p:blipFill>
        <p:spPr>
          <a:xfrm>
            <a:off x="5868144" y="3803154"/>
            <a:ext cx="3054846" cy="3054846"/>
          </a:xfrm>
          <a:prstGeom prst="rect">
            <a:avLst/>
          </a:prstGeom>
        </p:spPr>
      </p:pic>
      <p:pic>
        <p:nvPicPr>
          <p:cNvPr id="8" name="Content Placeholder 6" descr="Harmony Debates cover (3).jpg"/>
          <p:cNvPicPr>
            <a:picLocks noChangeAspect="1"/>
          </p:cNvPicPr>
          <p:nvPr/>
        </p:nvPicPr>
        <p:blipFill>
          <a:blip r:embed="rId4" cstate="print"/>
          <a:stretch>
            <a:fillRect/>
          </a:stretch>
        </p:blipFill>
        <p:spPr>
          <a:xfrm>
            <a:off x="7668344" y="1772816"/>
            <a:ext cx="1235511" cy="1833067"/>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John </a:t>
            </a:r>
            <a:r>
              <a:rPr lang="en-GB" dirty="0" err="1">
                <a:latin typeface="Cambria" pitchFamily="18" charset="0"/>
                <a:ea typeface="Cambria" pitchFamily="18" charset="0"/>
              </a:rPr>
              <a:t>Sauven</a:t>
            </a:r>
            <a:endParaRPr lang="en-GB" dirty="0">
              <a:latin typeface="Cambria" pitchFamily="18" charset="0"/>
              <a:ea typeface="Cambria" pitchFamily="18" charset="0"/>
            </a:endParaRPr>
          </a:p>
        </p:txBody>
      </p:sp>
      <p:sp>
        <p:nvSpPr>
          <p:cNvPr id="3" name="Content Placeholder 2"/>
          <p:cNvSpPr>
            <a:spLocks noGrp="1"/>
          </p:cNvSpPr>
          <p:nvPr>
            <p:ph sz="half" idx="1"/>
          </p:nvPr>
        </p:nvSpPr>
        <p:spPr/>
        <p:txBody>
          <a:bodyPr>
            <a:normAutofit fontScale="55000" lnSpcReduction="20000"/>
          </a:bodyPr>
          <a:lstStyle/>
          <a:p>
            <a:pPr>
              <a:buNone/>
            </a:pPr>
            <a:r>
              <a:rPr lang="en-GB" dirty="0">
                <a:latin typeface="Cambria" pitchFamily="18" charset="0"/>
                <a:ea typeface="Cambria" pitchFamily="18" charset="0"/>
              </a:rPr>
              <a:t>‘We need to rapidly develop renewable energy and storage technology. We need to eat a more plant-based diet in order to end agricultural expansion into forests and other vulnerable ecosystems mainly driven by meat production. And we need biomes like rainforests to recover in order to store more carbon and protect biodiversity. Finally, we need to move from a linear to a circular economy, reducing, reusing and recycling. The solutions are largely available but the politics lags far behind. It requires a new mindset in terms of the values between us humans and our planet Earth. </a:t>
            </a:r>
            <a:r>
              <a:rPr lang="en-GB" b="1" dirty="0">
                <a:latin typeface="Cambria" pitchFamily="18" charset="0"/>
                <a:ea typeface="Cambria" pitchFamily="18" charset="0"/>
              </a:rPr>
              <a:t>We need to recognise not just the interdependence between humanity and nature, but that humanity is part of nature.</a:t>
            </a:r>
          </a:p>
          <a:p>
            <a:pPr>
              <a:buNone/>
            </a:pPr>
            <a:endParaRPr lang="en-GB" dirty="0">
              <a:latin typeface="Cambria" pitchFamily="18" charset="0"/>
              <a:ea typeface="Cambria" pitchFamily="18" charset="0"/>
            </a:endParaRPr>
          </a:p>
          <a:p>
            <a:pPr>
              <a:buNone/>
            </a:pPr>
            <a:r>
              <a:rPr lang="en-GB" dirty="0">
                <a:latin typeface="Cambria" pitchFamily="18" charset="0"/>
                <a:ea typeface="Cambria" pitchFamily="18" charset="0"/>
              </a:rPr>
              <a:t>John </a:t>
            </a:r>
            <a:r>
              <a:rPr lang="en-GB" dirty="0" err="1">
                <a:latin typeface="Cambria" pitchFamily="18" charset="0"/>
                <a:ea typeface="Cambria" pitchFamily="18" charset="0"/>
              </a:rPr>
              <a:t>Sauven</a:t>
            </a:r>
            <a:r>
              <a:rPr lang="en-GB" dirty="0">
                <a:latin typeface="Cambria" pitchFamily="18" charset="0"/>
                <a:ea typeface="Cambria" pitchFamily="18" charset="0"/>
              </a:rPr>
              <a:t>, The Harmony Debates, p. 443.</a:t>
            </a:r>
          </a:p>
          <a:p>
            <a:endParaRPr lang="en-GB" dirty="0"/>
          </a:p>
        </p:txBody>
      </p:sp>
      <p:pic>
        <p:nvPicPr>
          <p:cNvPr id="5" name="Content Placeholder 4" descr="John Sauven.jpg"/>
          <p:cNvPicPr>
            <a:picLocks noGrp="1" noChangeAspect="1"/>
          </p:cNvPicPr>
          <p:nvPr>
            <p:ph sz="half" idx="2"/>
          </p:nvPr>
        </p:nvPicPr>
        <p:blipFill>
          <a:blip r:embed="rId2" cstate="print"/>
          <a:stretch>
            <a:fillRect/>
          </a:stretch>
        </p:blipFill>
        <p:spPr>
          <a:xfrm>
            <a:off x="5292080" y="1340768"/>
            <a:ext cx="2376264" cy="2376264"/>
          </a:xfrm>
        </p:spPr>
      </p:pic>
      <p:pic>
        <p:nvPicPr>
          <p:cNvPr id="6" name="Picture 5" descr="Greenpeace.jpg"/>
          <p:cNvPicPr>
            <a:picLocks noChangeAspect="1"/>
          </p:cNvPicPr>
          <p:nvPr/>
        </p:nvPicPr>
        <p:blipFill>
          <a:blip r:embed="rId3" cstate="print"/>
          <a:stretch>
            <a:fillRect/>
          </a:stretch>
        </p:blipFill>
        <p:spPr>
          <a:xfrm>
            <a:off x="5027803" y="3789040"/>
            <a:ext cx="3749242" cy="2808312"/>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Helen Browning</a:t>
            </a:r>
          </a:p>
        </p:txBody>
      </p:sp>
      <p:sp>
        <p:nvSpPr>
          <p:cNvPr id="3" name="Content Placeholder 2"/>
          <p:cNvSpPr>
            <a:spLocks noGrp="1"/>
          </p:cNvSpPr>
          <p:nvPr>
            <p:ph sz="half" idx="1"/>
          </p:nvPr>
        </p:nvSpPr>
        <p:spPr/>
        <p:txBody>
          <a:bodyPr>
            <a:normAutofit fontScale="47500" lnSpcReduction="20000"/>
          </a:bodyPr>
          <a:lstStyle/>
          <a:p>
            <a:pPr>
              <a:buNone/>
            </a:pPr>
            <a:r>
              <a:rPr lang="en-GB" b="1" dirty="0">
                <a:latin typeface="Cambria" pitchFamily="18" charset="0"/>
                <a:ea typeface="Cambria" pitchFamily="18" charset="0"/>
              </a:rPr>
              <a:t>But my final question today is whether our obsession with farming in a narrow sense needs to end. What I mean is that we need to start thinking about we work with and harvest nature rather than constantly intervening, subjecting nature to our idea of how we want it to be. </a:t>
            </a:r>
            <a:r>
              <a:rPr lang="en-GB" dirty="0">
                <a:latin typeface="Cambria" pitchFamily="18" charset="0"/>
                <a:ea typeface="Cambria" pitchFamily="18" charset="0"/>
              </a:rPr>
              <a:t>This leads me to an interest in practices such as </a:t>
            </a:r>
            <a:r>
              <a:rPr lang="en-GB" dirty="0" err="1">
                <a:latin typeface="Cambria" pitchFamily="18" charset="0"/>
                <a:ea typeface="Cambria" pitchFamily="18" charset="0"/>
              </a:rPr>
              <a:t>permaculture</a:t>
            </a:r>
            <a:r>
              <a:rPr lang="en-GB" dirty="0">
                <a:latin typeface="Cambria" pitchFamily="18" charset="0"/>
                <a:ea typeface="Cambria" pitchFamily="18" charset="0"/>
              </a:rPr>
              <a:t> where, instead of constantly ploughing and sowing and reaping, which we do even within organic and rotational farming, we can develop more permanent systems of farming. Recently, I have become very involved in </a:t>
            </a:r>
            <a:r>
              <a:rPr lang="en-GB" dirty="0" err="1">
                <a:latin typeface="Cambria" pitchFamily="18" charset="0"/>
                <a:ea typeface="Cambria" pitchFamily="18" charset="0"/>
              </a:rPr>
              <a:t>agroforestry</a:t>
            </a:r>
            <a:r>
              <a:rPr lang="en-GB" dirty="0">
                <a:latin typeface="Cambria" pitchFamily="18" charset="0"/>
                <a:ea typeface="Cambria" pitchFamily="18" charset="0"/>
              </a:rPr>
              <a:t>, trying to develop an approach which is more productive per acre while supporting wildlife, protecting soils, providing shade and shelter for farm animals, and sequestering carbon. We are using trees like nuts and fruits, integrating them with our pasture land and cropping. </a:t>
            </a:r>
            <a:r>
              <a:rPr lang="en-GB" b="1" dirty="0">
                <a:latin typeface="Cambria" pitchFamily="18" charset="0"/>
                <a:ea typeface="Cambria" pitchFamily="18" charset="0"/>
              </a:rPr>
              <a:t>What really interests me is how none of this is ever static, and that harmony is not a point we get to and then preserve, but always a dynamic process.</a:t>
            </a:r>
          </a:p>
          <a:p>
            <a:pPr>
              <a:buNone/>
            </a:pPr>
            <a:r>
              <a:rPr lang="en-GB" dirty="0">
                <a:latin typeface="Cambria" pitchFamily="18" charset="0"/>
                <a:ea typeface="Cambria" pitchFamily="18" charset="0"/>
              </a:rPr>
              <a:t> </a:t>
            </a:r>
          </a:p>
          <a:p>
            <a:pPr>
              <a:buNone/>
            </a:pPr>
            <a:r>
              <a:rPr lang="en-GB" dirty="0">
                <a:latin typeface="Cambria" pitchFamily="18" charset="0"/>
                <a:ea typeface="Cambria" pitchFamily="18" charset="0"/>
              </a:rPr>
              <a:t>Helen Browning, The Harmony Debates, pp. 408-9.</a:t>
            </a:r>
          </a:p>
        </p:txBody>
      </p:sp>
      <p:pic>
        <p:nvPicPr>
          <p:cNvPr id="5" name="Content Placeholder 4" descr="A person holding a sheep&#10;&#10;Description automatically generated"/>
          <p:cNvPicPr>
            <a:picLocks noGrp="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4644008" y="1412776"/>
            <a:ext cx="4038600" cy="2695058"/>
          </a:xfrm>
          <a:prstGeom prst="rect">
            <a:avLst/>
          </a:prstGeom>
        </p:spPr>
      </p:pic>
      <p:pic>
        <p:nvPicPr>
          <p:cNvPr id="6" name="Picture 5" descr="Soil Association.png"/>
          <p:cNvPicPr>
            <a:picLocks noChangeAspect="1"/>
          </p:cNvPicPr>
          <p:nvPr/>
        </p:nvPicPr>
        <p:blipFill>
          <a:blip r:embed="rId3" cstate="print"/>
          <a:stretch>
            <a:fillRect/>
          </a:stretch>
        </p:blipFill>
        <p:spPr>
          <a:xfrm>
            <a:off x="6156176" y="4135760"/>
            <a:ext cx="2232248" cy="2232248"/>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Dance</a:t>
            </a:r>
          </a:p>
        </p:txBody>
      </p:sp>
      <p:sp>
        <p:nvSpPr>
          <p:cNvPr id="3" name="Content Placeholder 2"/>
          <p:cNvSpPr>
            <a:spLocks noGrp="1"/>
          </p:cNvSpPr>
          <p:nvPr>
            <p:ph sz="half" idx="1"/>
          </p:nvPr>
        </p:nvSpPr>
        <p:spPr/>
        <p:txBody>
          <a:bodyPr>
            <a:normAutofit fontScale="62500" lnSpcReduction="20000"/>
          </a:bodyPr>
          <a:lstStyle/>
          <a:p>
            <a:pPr>
              <a:buNone/>
            </a:pPr>
            <a:r>
              <a:rPr lang="en-GB" dirty="0">
                <a:latin typeface="Cambria" pitchFamily="18" charset="0"/>
                <a:ea typeface="Cambria" pitchFamily="18" charset="0"/>
              </a:rPr>
              <a:t>In the </a:t>
            </a:r>
            <a:r>
              <a:rPr lang="en-GB" dirty="0" err="1">
                <a:latin typeface="Cambria" pitchFamily="18" charset="0"/>
                <a:ea typeface="Cambria" pitchFamily="18" charset="0"/>
              </a:rPr>
              <a:t>Mevlevi</a:t>
            </a:r>
            <a:r>
              <a:rPr lang="en-GB" dirty="0">
                <a:latin typeface="Cambria" pitchFamily="18" charset="0"/>
                <a:ea typeface="Cambria" pitchFamily="18" charset="0"/>
              </a:rPr>
              <a:t> </a:t>
            </a:r>
            <a:r>
              <a:rPr lang="en-GB" i="1" dirty="0" err="1">
                <a:latin typeface="Cambria" pitchFamily="18" charset="0"/>
                <a:ea typeface="Cambria" pitchFamily="18" charset="0"/>
              </a:rPr>
              <a:t>zhikr</a:t>
            </a:r>
            <a:r>
              <a:rPr lang="en-GB" dirty="0">
                <a:latin typeface="Cambria" pitchFamily="18" charset="0"/>
                <a:ea typeface="Cambria" pitchFamily="18" charset="0"/>
              </a:rPr>
              <a:t> it is important that we are in harmony and unity. The goal is to be as one and that takes subtlety, nuance, and attention. To achieve this we need to follow the lead of the person leading the </a:t>
            </a:r>
            <a:r>
              <a:rPr lang="en-GB" i="1" dirty="0" err="1">
                <a:latin typeface="Cambria" pitchFamily="18" charset="0"/>
                <a:ea typeface="Cambria" pitchFamily="18" charset="0"/>
              </a:rPr>
              <a:t>zhikr</a:t>
            </a:r>
            <a:r>
              <a:rPr lang="en-GB" dirty="0">
                <a:latin typeface="Cambria" pitchFamily="18" charset="0"/>
                <a:ea typeface="Cambria" pitchFamily="18" charset="0"/>
              </a:rPr>
              <a:t> by being conscious of their volume, speed, and tone. We also need to be aware that our own voice does not rise above that of those who are near to us or the general level of the group.</a:t>
            </a:r>
          </a:p>
          <a:p>
            <a:pPr>
              <a:buNone/>
            </a:pPr>
            <a:endParaRPr lang="en-GB" dirty="0"/>
          </a:p>
          <a:p>
            <a:pPr>
              <a:buNone/>
            </a:pPr>
            <a:r>
              <a:rPr lang="en-GB" dirty="0"/>
              <a:t>‘</a:t>
            </a:r>
            <a:r>
              <a:rPr lang="en-GB" dirty="0" err="1"/>
              <a:t>Mevlevi</a:t>
            </a:r>
            <a:r>
              <a:rPr lang="en-GB" dirty="0"/>
              <a:t> </a:t>
            </a:r>
            <a:r>
              <a:rPr lang="en-GB" i="1" dirty="0" err="1"/>
              <a:t>zhikr</a:t>
            </a:r>
            <a:r>
              <a:rPr lang="en-GB" dirty="0"/>
              <a:t>’, The Threshold Society, </a:t>
            </a:r>
            <a:r>
              <a:rPr lang="en-GB" u="sng" dirty="0">
                <a:hlinkClick r:id="rId2"/>
              </a:rPr>
              <a:t>https://sufism.org/mevlevi-zhikr</a:t>
            </a:r>
            <a:r>
              <a:rPr lang="en-GB" dirty="0"/>
              <a:t> (Accessed 6 September 2019)</a:t>
            </a:r>
          </a:p>
          <a:p>
            <a:r>
              <a:rPr lang="en-GB" dirty="0"/>
              <a:t> </a:t>
            </a:r>
          </a:p>
          <a:p>
            <a:endParaRPr lang="en-GB" dirty="0"/>
          </a:p>
        </p:txBody>
      </p:sp>
      <p:pic>
        <p:nvPicPr>
          <p:cNvPr id="5" name="Content Placeholder 4" descr="Sufis.jpg"/>
          <p:cNvPicPr>
            <a:picLocks noGrp="1" noChangeAspect="1"/>
          </p:cNvPicPr>
          <p:nvPr>
            <p:ph sz="half" idx="2"/>
          </p:nvPr>
        </p:nvPicPr>
        <p:blipFill>
          <a:blip r:embed="rId3" cstate="print"/>
          <a:stretch>
            <a:fillRect/>
          </a:stretch>
        </p:blipFill>
        <p:spPr>
          <a:xfrm>
            <a:off x="4716016" y="2636912"/>
            <a:ext cx="4259580" cy="1950169"/>
          </a:xfr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ea typeface="Cambria" pitchFamily="18" charset="0"/>
              </a:rPr>
              <a:t>Practical actions: positives and negatives</a:t>
            </a:r>
          </a:p>
        </p:txBody>
      </p:sp>
      <p:sp>
        <p:nvSpPr>
          <p:cNvPr id="3" name="Content Placeholder 2"/>
          <p:cNvSpPr>
            <a:spLocks noGrp="1"/>
          </p:cNvSpPr>
          <p:nvPr>
            <p:ph sz="half" idx="1"/>
          </p:nvPr>
        </p:nvSpPr>
        <p:spPr>
          <a:xfrm>
            <a:off x="395536" y="1628800"/>
            <a:ext cx="4038600" cy="4525963"/>
          </a:xfrm>
        </p:spPr>
        <p:txBody>
          <a:bodyPr>
            <a:normAutofit fontScale="62500" lnSpcReduction="20000"/>
          </a:bodyPr>
          <a:lstStyle/>
          <a:p>
            <a:pPr>
              <a:buNone/>
            </a:pPr>
            <a:r>
              <a:rPr lang="en-GB" dirty="0">
                <a:latin typeface="Cambria" pitchFamily="18" charset="0"/>
                <a:ea typeface="Cambria" pitchFamily="18" charset="0"/>
              </a:rPr>
              <a:t>In business: the circular economy; triple bottom line accounting</a:t>
            </a:r>
          </a:p>
          <a:p>
            <a:pPr>
              <a:buNone/>
            </a:pPr>
            <a:r>
              <a:rPr lang="en-GB" dirty="0">
                <a:latin typeface="Cambria" pitchFamily="18" charset="0"/>
                <a:ea typeface="Cambria" pitchFamily="18" charset="0"/>
              </a:rPr>
              <a:t>In building and planning: sustainable materials; sacred geometry; respecting communities</a:t>
            </a:r>
          </a:p>
          <a:p>
            <a:pPr>
              <a:buNone/>
            </a:pPr>
            <a:r>
              <a:rPr lang="en-GB" dirty="0">
                <a:latin typeface="Cambria" pitchFamily="18" charset="0"/>
                <a:ea typeface="Cambria" pitchFamily="18" charset="0"/>
              </a:rPr>
              <a:t>In education: engaging children with natural cycles</a:t>
            </a:r>
          </a:p>
          <a:p>
            <a:pPr>
              <a:buNone/>
            </a:pPr>
            <a:r>
              <a:rPr lang="en-GB" dirty="0">
                <a:latin typeface="Cambria" pitchFamily="18" charset="0"/>
                <a:ea typeface="Cambria" pitchFamily="18" charset="0"/>
              </a:rPr>
              <a:t>In food policy: organic production, fair trade, removing waste, supporting local production </a:t>
            </a:r>
          </a:p>
          <a:p>
            <a:pPr>
              <a:buNone/>
            </a:pPr>
            <a:r>
              <a:rPr lang="en-GB" dirty="0">
                <a:latin typeface="Cambria" pitchFamily="18" charset="0"/>
                <a:ea typeface="Cambria" pitchFamily="18" charset="0"/>
              </a:rPr>
              <a:t>In politics: democracy – citizen’s assemblies; transparency in policy making</a:t>
            </a:r>
          </a:p>
          <a:p>
            <a:pPr>
              <a:buNone/>
            </a:pPr>
            <a:r>
              <a:rPr lang="en-GB" dirty="0">
                <a:latin typeface="Cambria" pitchFamily="18" charset="0"/>
                <a:ea typeface="Cambria" pitchFamily="18" charset="0"/>
              </a:rPr>
              <a:t>In society: social justice: toleration; empowering local communities</a:t>
            </a:r>
          </a:p>
          <a:p>
            <a:pPr>
              <a:buNone/>
            </a:pPr>
            <a:r>
              <a:rPr lang="en-GB" dirty="0">
                <a:latin typeface="Cambria" pitchFamily="18" charset="0"/>
                <a:ea typeface="Cambria" pitchFamily="18" charset="0"/>
              </a:rPr>
              <a:t>In personal relationships: courtesy</a:t>
            </a:r>
          </a:p>
          <a:p>
            <a:pPr>
              <a:buNone/>
            </a:pPr>
            <a:endParaRPr lang="en-GB" dirty="0">
              <a:latin typeface="Cambria" pitchFamily="18" charset="0"/>
              <a:ea typeface="Cambria" pitchFamily="18" charset="0"/>
            </a:endParaRPr>
          </a:p>
          <a:p>
            <a:pPr>
              <a:buNone/>
            </a:pPr>
            <a:endParaRPr lang="en-GB" dirty="0"/>
          </a:p>
          <a:p>
            <a:pPr>
              <a:buNone/>
            </a:pPr>
            <a:endParaRPr lang="en-GB" dirty="0"/>
          </a:p>
          <a:p>
            <a:endParaRPr lang="en-GB" dirty="0"/>
          </a:p>
        </p:txBody>
      </p:sp>
      <p:sp>
        <p:nvSpPr>
          <p:cNvPr id="4" name="Content Placeholder 3"/>
          <p:cNvSpPr>
            <a:spLocks noGrp="1"/>
          </p:cNvSpPr>
          <p:nvPr>
            <p:ph sz="half" idx="2"/>
          </p:nvPr>
        </p:nvSpPr>
        <p:spPr/>
        <p:txBody>
          <a:bodyPr>
            <a:normAutofit fontScale="62500" lnSpcReduction="20000"/>
          </a:bodyPr>
          <a:lstStyle/>
          <a:p>
            <a:pPr>
              <a:buNone/>
            </a:pPr>
            <a:r>
              <a:rPr lang="en-GB" dirty="0">
                <a:latin typeface="Cambria" pitchFamily="18" charset="0"/>
                <a:ea typeface="Cambria" pitchFamily="18" charset="0"/>
              </a:rPr>
              <a:t>In all things: resisting abuses of corporate power, political authority, polluting technology…….</a:t>
            </a:r>
          </a:p>
          <a:p>
            <a:pPr>
              <a:buNone/>
            </a:pPr>
            <a:r>
              <a:rPr lang="en-GB" dirty="0">
                <a:latin typeface="Cambria" pitchFamily="18" charset="0"/>
                <a:ea typeface="Cambria" pitchFamily="18" charset="0"/>
              </a:rPr>
              <a:t>AND………..</a:t>
            </a:r>
          </a:p>
          <a:p>
            <a:pPr>
              <a:buNone/>
            </a:pPr>
            <a:endParaRPr lang="en-GB" dirty="0">
              <a:latin typeface="Cambria" pitchFamily="18" charset="0"/>
              <a:ea typeface="Cambria" pitchFamily="18" charset="0"/>
            </a:endParaRPr>
          </a:p>
          <a:p>
            <a:pPr>
              <a:buNone/>
            </a:pPr>
            <a:endParaRPr lang="en-GB" dirty="0">
              <a:latin typeface="Cambria" pitchFamily="18" charset="0"/>
              <a:ea typeface="Cambria" pitchFamily="18" charset="0"/>
            </a:endParaRPr>
          </a:p>
          <a:p>
            <a:pPr>
              <a:buNone/>
            </a:pPr>
            <a:r>
              <a:rPr lang="en-GB" dirty="0">
                <a:latin typeface="Cambria" pitchFamily="18" charset="0"/>
                <a:ea typeface="Cambria" pitchFamily="18" charset="0"/>
              </a:rPr>
              <a:t>Proceeding from a recognition of universal interdependence. interconnection and interrelatedness, so that the health and wellbeing of one depends on the health and wellbeing of every other.</a:t>
            </a:r>
          </a:p>
        </p:txBody>
      </p:sp>
      <p:pic>
        <p:nvPicPr>
          <p:cNvPr id="5" name="Picture 4" descr="earth-from-space-western.jpeg"/>
          <p:cNvPicPr>
            <a:picLocks noChangeAspect="1"/>
          </p:cNvPicPr>
          <p:nvPr/>
        </p:nvPicPr>
        <p:blipFill>
          <a:blip r:embed="rId2" cstate="print"/>
          <a:stretch>
            <a:fillRect/>
          </a:stretch>
        </p:blipFill>
        <p:spPr>
          <a:xfrm>
            <a:off x="5724128" y="5229200"/>
            <a:ext cx="1412776" cy="1412776"/>
          </a:xfrm>
          <a:prstGeom prst="rect">
            <a:avLst/>
          </a:prstGeom>
        </p:spPr>
      </p:pic>
      <p:pic>
        <p:nvPicPr>
          <p:cNvPr id="6" name="Picture 5" descr="TheSophiaCentre.jpg"/>
          <p:cNvPicPr>
            <a:picLocks noChangeAspect="1"/>
          </p:cNvPicPr>
          <p:nvPr/>
        </p:nvPicPr>
        <p:blipFill>
          <a:blip r:embed="rId3" cstate="print"/>
          <a:srcRect/>
          <a:stretch>
            <a:fillRect/>
          </a:stretch>
        </p:blipFill>
        <p:spPr bwMode="auto">
          <a:xfrm>
            <a:off x="467544" y="5733256"/>
            <a:ext cx="4427984" cy="859536"/>
          </a:xfrm>
          <a:prstGeom prst="rect">
            <a:avLst/>
          </a:prstGeom>
          <a:noFill/>
          <a:ln w="9525">
            <a:noFill/>
            <a:miter lim="800000"/>
            <a:headEnd/>
            <a:tailEnd/>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ea typeface="Cambria" pitchFamily="18" charset="0"/>
              </a:rPr>
              <a:t>Practical actions: positives and negatives</a:t>
            </a:r>
          </a:p>
        </p:txBody>
      </p:sp>
      <p:sp>
        <p:nvSpPr>
          <p:cNvPr id="3" name="Content Placeholder 2"/>
          <p:cNvSpPr>
            <a:spLocks noGrp="1"/>
          </p:cNvSpPr>
          <p:nvPr>
            <p:ph sz="half" idx="1"/>
          </p:nvPr>
        </p:nvSpPr>
        <p:spPr/>
        <p:txBody>
          <a:bodyPr>
            <a:normAutofit fontScale="77500" lnSpcReduction="20000"/>
          </a:bodyPr>
          <a:lstStyle/>
          <a:p>
            <a:pPr>
              <a:buNone/>
            </a:pPr>
            <a:r>
              <a:rPr lang="en-GB" dirty="0">
                <a:latin typeface="Cambria" pitchFamily="18" charset="0"/>
                <a:ea typeface="Cambria" pitchFamily="18" charset="0"/>
              </a:rPr>
              <a:t>In business: the </a:t>
            </a:r>
            <a:r>
              <a:rPr lang="en-GB" u="sng" dirty="0">
                <a:latin typeface="Cambria" pitchFamily="18" charset="0"/>
                <a:ea typeface="Cambria" pitchFamily="18" charset="0"/>
              </a:rPr>
              <a:t>full </a:t>
            </a:r>
            <a:r>
              <a:rPr lang="en-GB" dirty="0">
                <a:latin typeface="Cambria" pitchFamily="18" charset="0"/>
                <a:ea typeface="Cambria" pitchFamily="18" charset="0"/>
              </a:rPr>
              <a:t>circular economy</a:t>
            </a:r>
          </a:p>
          <a:p>
            <a:pPr>
              <a:buNone/>
            </a:pPr>
            <a:r>
              <a:rPr lang="en-GB" dirty="0">
                <a:latin typeface="Cambria" pitchFamily="18" charset="0"/>
                <a:ea typeface="Cambria" pitchFamily="18" charset="0"/>
              </a:rPr>
              <a:t>In education: engaging children with natural cycles</a:t>
            </a:r>
          </a:p>
          <a:p>
            <a:pPr>
              <a:buNone/>
            </a:pPr>
            <a:r>
              <a:rPr lang="en-GB" dirty="0">
                <a:latin typeface="Cambria" pitchFamily="18" charset="0"/>
                <a:ea typeface="Cambria" pitchFamily="18" charset="0"/>
              </a:rPr>
              <a:t>In food policy: In politics: democracy – citizen’s assemblies</a:t>
            </a:r>
          </a:p>
          <a:p>
            <a:pPr>
              <a:buNone/>
            </a:pPr>
            <a:r>
              <a:rPr lang="en-GB" dirty="0">
                <a:latin typeface="Cambria" pitchFamily="18" charset="0"/>
                <a:ea typeface="Cambria" pitchFamily="18" charset="0"/>
              </a:rPr>
              <a:t>In society: social justice: toleration; empowering local communities</a:t>
            </a:r>
          </a:p>
          <a:p>
            <a:pPr>
              <a:buNone/>
            </a:pPr>
            <a:r>
              <a:rPr lang="en-GB" dirty="0">
                <a:latin typeface="Cambria" pitchFamily="18" charset="0"/>
                <a:ea typeface="Cambria" pitchFamily="18" charset="0"/>
              </a:rPr>
              <a:t>In personal relationships: courtesy</a:t>
            </a:r>
          </a:p>
          <a:p>
            <a:pPr>
              <a:buNone/>
            </a:pPr>
            <a:endParaRPr lang="en-GB" dirty="0"/>
          </a:p>
          <a:p>
            <a:pPr>
              <a:buNone/>
            </a:pPr>
            <a:endParaRPr lang="en-GB" dirty="0"/>
          </a:p>
          <a:p>
            <a:endParaRPr lang="en-GB" dirty="0"/>
          </a:p>
        </p:txBody>
      </p:sp>
      <p:sp>
        <p:nvSpPr>
          <p:cNvPr id="4" name="Content Placeholder 3"/>
          <p:cNvSpPr>
            <a:spLocks noGrp="1"/>
          </p:cNvSpPr>
          <p:nvPr>
            <p:ph sz="half" idx="2"/>
          </p:nvPr>
        </p:nvSpPr>
        <p:spPr/>
        <p:txBody>
          <a:bodyPr>
            <a:normAutofit fontScale="77500" lnSpcReduction="20000"/>
          </a:bodyPr>
          <a:lstStyle/>
          <a:p>
            <a:pPr>
              <a:buNone/>
            </a:pPr>
            <a:r>
              <a:rPr lang="en-GB" dirty="0">
                <a:latin typeface="Cambria" pitchFamily="18" charset="0"/>
                <a:ea typeface="Cambria" pitchFamily="18" charset="0"/>
              </a:rPr>
              <a:t>In all things: resisting abuses of corporate power, political authority, polluting technology…….</a:t>
            </a:r>
          </a:p>
          <a:p>
            <a:pPr>
              <a:buNone/>
            </a:pPr>
            <a:r>
              <a:rPr lang="en-GB" dirty="0">
                <a:latin typeface="Cambria" pitchFamily="18" charset="0"/>
                <a:ea typeface="Cambria" pitchFamily="18" charset="0"/>
              </a:rPr>
              <a:t>AND………..</a:t>
            </a:r>
          </a:p>
          <a:p>
            <a:pPr>
              <a:buNone/>
            </a:pPr>
            <a:endParaRPr lang="en-GB" dirty="0">
              <a:latin typeface="Cambria" pitchFamily="18" charset="0"/>
              <a:ea typeface="Cambria" pitchFamily="18" charset="0"/>
            </a:endParaRPr>
          </a:p>
          <a:p>
            <a:pPr>
              <a:buNone/>
            </a:pPr>
            <a:r>
              <a:rPr lang="en-GB" dirty="0">
                <a:latin typeface="Cambria" pitchFamily="18" charset="0"/>
                <a:ea typeface="Cambria" pitchFamily="18" charset="0"/>
              </a:rPr>
              <a:t>Proceeding from a recognition of universal interdependence. interconnection and interrelatedness, so that the health and wellbeing of one depends on the health and wellbeing of every other.</a:t>
            </a:r>
          </a:p>
        </p:txBody>
      </p:sp>
      <p:pic>
        <p:nvPicPr>
          <p:cNvPr id="5" name="Picture 4" descr="earth-from-space-western.jpeg"/>
          <p:cNvPicPr>
            <a:picLocks noChangeAspect="1"/>
          </p:cNvPicPr>
          <p:nvPr/>
        </p:nvPicPr>
        <p:blipFill>
          <a:blip r:embed="rId2" cstate="print"/>
          <a:stretch>
            <a:fillRect/>
          </a:stretch>
        </p:blipFill>
        <p:spPr>
          <a:xfrm>
            <a:off x="2987824" y="5085184"/>
            <a:ext cx="1628800" cy="1628800"/>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ea typeface="Cambria" pitchFamily="18" charset="0"/>
              </a:rPr>
              <a:t>Legislation</a:t>
            </a:r>
          </a:p>
        </p:txBody>
      </p:sp>
      <p:pic>
        <p:nvPicPr>
          <p:cNvPr id="32770" name="Picture 2"/>
          <p:cNvPicPr>
            <a:picLocks noGrp="1" noChangeAspect="1" noChangeArrowheads="1"/>
          </p:cNvPicPr>
          <p:nvPr>
            <p:ph idx="1"/>
          </p:nvPr>
        </p:nvPicPr>
        <p:blipFill>
          <a:blip r:embed="rId2" cstate="print"/>
          <a:srcRect l="895" t="10178" r="6927" b="8681"/>
          <a:stretch>
            <a:fillRect/>
          </a:stretch>
        </p:blipFill>
        <p:spPr bwMode="auto">
          <a:xfrm>
            <a:off x="611560" y="1772816"/>
            <a:ext cx="7416824" cy="3672408"/>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208</TotalTime>
  <Words>2893</Words>
  <Application>Microsoft Office PowerPoint</Application>
  <PresentationFormat>On-screen Show (4:3)</PresentationFormat>
  <Paragraphs>163</Paragraphs>
  <Slides>27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Cambria</vt:lpstr>
      <vt:lpstr>Office Theme</vt:lpstr>
      <vt:lpstr>Harmony: a philosophy for sustainability (a partly ‘western’ foundation for deep ecology) </vt:lpstr>
      <vt:lpstr>The Global Crisis</vt:lpstr>
      <vt:lpstr>The Harmony Debates</vt:lpstr>
      <vt:lpstr>Enchantment</vt:lpstr>
      <vt:lpstr>Harmonia</vt:lpstr>
      <vt:lpstr>Theory: Empedocles’ (born 494 BCE) Cosmic Cycle</vt:lpstr>
      <vt:lpstr>Harmony in the Cosmos:  the Harmony of the Spheres</vt:lpstr>
      <vt:lpstr>Plato’s Harmonious State</vt:lpstr>
      <vt:lpstr>Plato in the Christian Scriptures</vt:lpstr>
      <vt:lpstr> Harmony:  Earth Venus Tango round the Sun https://www.youtube.com/watch?v=4cgQNUhtmHM </vt:lpstr>
      <vt:lpstr>Plotinus (204/5 – 270 C.E.)</vt:lpstr>
      <vt:lpstr>Deep Ecology</vt:lpstr>
      <vt:lpstr>PowerPoint Presentation</vt:lpstr>
      <vt:lpstr>All is change: Boethius (c.477-524)</vt:lpstr>
      <vt:lpstr>In Hebrew</vt:lpstr>
      <vt:lpstr>In Arabic and Islam</vt:lpstr>
      <vt:lpstr>David Cadman</vt:lpstr>
      <vt:lpstr>David Cadman</vt:lpstr>
      <vt:lpstr>The United Nations</vt:lpstr>
      <vt:lpstr>Dame Ellen MacArthur</vt:lpstr>
      <vt:lpstr>Principles of Harmony Richard Dunne and Emilie Martin </vt:lpstr>
      <vt:lpstr>John Sauven</vt:lpstr>
      <vt:lpstr>Helen Browning</vt:lpstr>
      <vt:lpstr>Dance</vt:lpstr>
      <vt:lpstr>Practical actions: positives and negatives</vt:lpstr>
      <vt:lpstr>Practical actions: positives and negatives</vt:lpstr>
      <vt:lpstr>Legislation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25</cp:revision>
  <dcterms:created xsi:type="dcterms:W3CDTF">2020-12-03T12:35:50Z</dcterms:created>
  <dcterms:modified xsi:type="dcterms:W3CDTF">2021-12-10T12:06:43Z</dcterms:modified>
</cp:coreProperties>
</file>