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56"/>
  </p:sldMasterIdLst>
  <p:notesMasterIdLst>
    <p:notesMasterId r:id="rId96"/>
  </p:notesMasterIdLst>
  <p:handoutMasterIdLst>
    <p:handoutMasterId r:id="rId97"/>
  </p:handoutMasterIdLst>
  <p:sldIdLst>
    <p:sldId id="256" r:id="rId57"/>
    <p:sldId id="323" r:id="rId58"/>
    <p:sldId id="324" r:id="rId59"/>
    <p:sldId id="325" r:id="rId60"/>
    <p:sldId id="326" r:id="rId61"/>
    <p:sldId id="327" r:id="rId62"/>
    <p:sldId id="328" r:id="rId63"/>
    <p:sldId id="329" r:id="rId64"/>
    <p:sldId id="331" r:id="rId65"/>
    <p:sldId id="332" r:id="rId66"/>
    <p:sldId id="333" r:id="rId67"/>
    <p:sldId id="334" r:id="rId68"/>
    <p:sldId id="335" r:id="rId69"/>
    <p:sldId id="336" r:id="rId70"/>
    <p:sldId id="337" r:id="rId71"/>
    <p:sldId id="338" r:id="rId72"/>
    <p:sldId id="339" r:id="rId73"/>
    <p:sldId id="340" r:id="rId74"/>
    <p:sldId id="341" r:id="rId75"/>
    <p:sldId id="342" r:id="rId76"/>
    <p:sldId id="343" r:id="rId77"/>
    <p:sldId id="344" r:id="rId78"/>
    <p:sldId id="357" r:id="rId79"/>
    <p:sldId id="358" r:id="rId80"/>
    <p:sldId id="359" r:id="rId81"/>
    <p:sldId id="360" r:id="rId82"/>
    <p:sldId id="345" r:id="rId83"/>
    <p:sldId id="346" r:id="rId84"/>
    <p:sldId id="347" r:id="rId85"/>
    <p:sldId id="348" r:id="rId86"/>
    <p:sldId id="349" r:id="rId87"/>
    <p:sldId id="350" r:id="rId88"/>
    <p:sldId id="351" r:id="rId89"/>
    <p:sldId id="352" r:id="rId90"/>
    <p:sldId id="353" r:id="rId91"/>
    <p:sldId id="354" r:id="rId92"/>
    <p:sldId id="355" r:id="rId93"/>
    <p:sldId id="361" r:id="rId94"/>
    <p:sldId id="362" r:id="rId95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67" d="100"/>
          <a:sy n="67" d="100"/>
        </p:scale>
        <p:origin x="46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customXml" Target="../customXml/item42.xml"/><Relationship Id="rId47" Type="http://schemas.openxmlformats.org/officeDocument/2006/relationships/customXml" Target="../customXml/item47.xml"/><Relationship Id="rId50" Type="http://schemas.openxmlformats.org/officeDocument/2006/relationships/customXml" Target="../customXml/item50.xml"/><Relationship Id="rId55" Type="http://schemas.openxmlformats.org/officeDocument/2006/relationships/customXml" Target="../customXml/item55.xml"/><Relationship Id="rId63" Type="http://schemas.openxmlformats.org/officeDocument/2006/relationships/slide" Target="slides/slide7.xml"/><Relationship Id="rId68" Type="http://schemas.openxmlformats.org/officeDocument/2006/relationships/slide" Target="slides/slide12.xml"/><Relationship Id="rId76" Type="http://schemas.openxmlformats.org/officeDocument/2006/relationships/slide" Target="slides/slide20.xml"/><Relationship Id="rId84" Type="http://schemas.openxmlformats.org/officeDocument/2006/relationships/slide" Target="slides/slide28.xml"/><Relationship Id="rId89" Type="http://schemas.openxmlformats.org/officeDocument/2006/relationships/slide" Target="slides/slide33.xml"/><Relationship Id="rId97" Type="http://schemas.openxmlformats.org/officeDocument/2006/relationships/handoutMaster" Target="handoutMasters/handoutMaster1.xml"/><Relationship Id="rId7" Type="http://schemas.openxmlformats.org/officeDocument/2006/relationships/customXml" Target="../customXml/item7.xml"/><Relationship Id="rId71" Type="http://schemas.openxmlformats.org/officeDocument/2006/relationships/slide" Target="slides/slide15.xml"/><Relationship Id="rId92" Type="http://schemas.openxmlformats.org/officeDocument/2006/relationships/slide" Target="slides/slide36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53" Type="http://schemas.openxmlformats.org/officeDocument/2006/relationships/customXml" Target="../customXml/item53.xml"/><Relationship Id="rId58" Type="http://schemas.openxmlformats.org/officeDocument/2006/relationships/slide" Target="slides/slide2.xml"/><Relationship Id="rId66" Type="http://schemas.openxmlformats.org/officeDocument/2006/relationships/slide" Target="slides/slide10.xml"/><Relationship Id="rId74" Type="http://schemas.openxmlformats.org/officeDocument/2006/relationships/slide" Target="slides/slide18.xml"/><Relationship Id="rId79" Type="http://schemas.openxmlformats.org/officeDocument/2006/relationships/slide" Target="slides/slide23.xml"/><Relationship Id="rId87" Type="http://schemas.openxmlformats.org/officeDocument/2006/relationships/slide" Target="slides/slide31.xml"/><Relationship Id="rId5" Type="http://schemas.openxmlformats.org/officeDocument/2006/relationships/customXml" Target="../customXml/item5.xml"/><Relationship Id="rId61" Type="http://schemas.openxmlformats.org/officeDocument/2006/relationships/slide" Target="slides/slide5.xml"/><Relationship Id="rId82" Type="http://schemas.openxmlformats.org/officeDocument/2006/relationships/slide" Target="slides/slide26.xml"/><Relationship Id="rId90" Type="http://schemas.openxmlformats.org/officeDocument/2006/relationships/slide" Target="slides/slide34.xml"/><Relationship Id="rId95" Type="http://schemas.openxmlformats.org/officeDocument/2006/relationships/slide" Target="slides/slide39.xml"/><Relationship Id="rId19" Type="http://schemas.openxmlformats.org/officeDocument/2006/relationships/customXml" Target="../customXml/item1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customXml" Target="../customXml/item43.xml"/><Relationship Id="rId48" Type="http://schemas.openxmlformats.org/officeDocument/2006/relationships/customXml" Target="../customXml/item48.xml"/><Relationship Id="rId56" Type="http://schemas.openxmlformats.org/officeDocument/2006/relationships/slideMaster" Target="slideMasters/slideMaster1.xml"/><Relationship Id="rId64" Type="http://schemas.openxmlformats.org/officeDocument/2006/relationships/slide" Target="slides/slide8.xml"/><Relationship Id="rId69" Type="http://schemas.openxmlformats.org/officeDocument/2006/relationships/slide" Target="slides/slide13.xml"/><Relationship Id="rId77" Type="http://schemas.openxmlformats.org/officeDocument/2006/relationships/slide" Target="slides/slide21.xml"/><Relationship Id="rId100" Type="http://schemas.openxmlformats.org/officeDocument/2006/relationships/theme" Target="theme/theme1.xml"/><Relationship Id="rId8" Type="http://schemas.openxmlformats.org/officeDocument/2006/relationships/customXml" Target="../customXml/item8.xml"/><Relationship Id="rId51" Type="http://schemas.openxmlformats.org/officeDocument/2006/relationships/customXml" Target="../customXml/item51.xml"/><Relationship Id="rId72" Type="http://schemas.openxmlformats.org/officeDocument/2006/relationships/slide" Target="slides/slide16.xml"/><Relationship Id="rId80" Type="http://schemas.openxmlformats.org/officeDocument/2006/relationships/slide" Target="slides/slide24.xml"/><Relationship Id="rId85" Type="http://schemas.openxmlformats.org/officeDocument/2006/relationships/slide" Target="slides/slide29.xml"/><Relationship Id="rId93" Type="http://schemas.openxmlformats.org/officeDocument/2006/relationships/slide" Target="slides/slide37.xml"/><Relationship Id="rId98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customXml" Target="../customXml/item46.xml"/><Relationship Id="rId59" Type="http://schemas.openxmlformats.org/officeDocument/2006/relationships/slide" Target="slides/slide3.xml"/><Relationship Id="rId67" Type="http://schemas.openxmlformats.org/officeDocument/2006/relationships/slide" Target="slides/slide11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customXml" Target="../customXml/item54.xml"/><Relationship Id="rId62" Type="http://schemas.openxmlformats.org/officeDocument/2006/relationships/slide" Target="slides/slide6.xml"/><Relationship Id="rId70" Type="http://schemas.openxmlformats.org/officeDocument/2006/relationships/slide" Target="slides/slide14.xml"/><Relationship Id="rId75" Type="http://schemas.openxmlformats.org/officeDocument/2006/relationships/slide" Target="slides/slide19.xml"/><Relationship Id="rId83" Type="http://schemas.openxmlformats.org/officeDocument/2006/relationships/slide" Target="slides/slide27.xml"/><Relationship Id="rId88" Type="http://schemas.openxmlformats.org/officeDocument/2006/relationships/slide" Target="slides/slide32.xml"/><Relationship Id="rId91" Type="http://schemas.openxmlformats.org/officeDocument/2006/relationships/slide" Target="slides/slide35.xml"/><Relationship Id="rId96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customXml" Target="../customXml/item49.xml"/><Relationship Id="rId57" Type="http://schemas.openxmlformats.org/officeDocument/2006/relationships/slide" Target="slides/slide1.xml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customXml" Target="../customXml/item52.xml"/><Relationship Id="rId60" Type="http://schemas.openxmlformats.org/officeDocument/2006/relationships/slide" Target="slides/slide4.xml"/><Relationship Id="rId65" Type="http://schemas.openxmlformats.org/officeDocument/2006/relationships/slide" Target="slides/slide9.xml"/><Relationship Id="rId73" Type="http://schemas.openxmlformats.org/officeDocument/2006/relationships/slide" Target="slides/slide17.xml"/><Relationship Id="rId78" Type="http://schemas.openxmlformats.org/officeDocument/2006/relationships/slide" Target="slides/slide22.xml"/><Relationship Id="rId81" Type="http://schemas.openxmlformats.org/officeDocument/2006/relationships/slide" Target="slides/slide25.xml"/><Relationship Id="rId86" Type="http://schemas.openxmlformats.org/officeDocument/2006/relationships/slide" Target="slides/slide30.xml"/><Relationship Id="rId94" Type="http://schemas.openxmlformats.org/officeDocument/2006/relationships/slide" Target="slides/slide38.xml"/><Relationship Id="rId99" Type="http://schemas.openxmlformats.org/officeDocument/2006/relationships/viewProps" Target="viewProps.xml"/><Relationship Id="rId101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39" Type="http://schemas.openxmlformats.org/officeDocument/2006/relationships/customXml" Target="../customXml/item3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DCC3C73-7237-40EB-9F3C-78E55BFEB6D1}" type="slidenum">
              <a:rPr lang="en-GB"/>
              <a:pPr/>
              <a:t>15</a:t>
            </a:fld>
            <a:endParaRPr lang="en-GB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981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559A35-0BA3-4BB5-8C0D-782A155F4085}" type="slidenum">
              <a:rPr lang="en-GB"/>
              <a:pPr/>
              <a:t>16</a:t>
            </a:fld>
            <a:endParaRPr lang="en-GB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3584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1B7273-B26B-4168-84B5-955DDE26201A}" type="slidenum">
              <a:rPr lang="en-GB"/>
              <a:pPr/>
              <a:t>17</a:t>
            </a:fld>
            <a:endParaRPr lang="en-GB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4935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C12648-329A-451C-8EB7-5093B20630BC}" type="slidenum">
              <a:rPr lang="en-GB"/>
              <a:pPr/>
              <a:t>18</a:t>
            </a:fld>
            <a:endParaRPr lang="en-GB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531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7DF02C-44E3-4C69-B47A-51BADB2AC495}" type="slidenum">
              <a:rPr lang="en-GB"/>
              <a:pPr/>
              <a:t>19</a:t>
            </a:fld>
            <a:endParaRPr lang="en-GB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6303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8460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4909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5932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527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10.xml"/><Relationship Id="rId13" Type="http://schemas.openxmlformats.org/officeDocument/2006/relationships/slideLayout" Target="../slideLayouts/slideLayout7.xml"/><Relationship Id="rId18" Type="http://schemas.openxmlformats.org/officeDocument/2006/relationships/image" Target="../media/image4.png"/><Relationship Id="rId3" Type="http://schemas.openxmlformats.org/officeDocument/2006/relationships/customXml" Target="../../customXml/item3.xml"/><Relationship Id="rId21" Type="http://schemas.openxmlformats.org/officeDocument/2006/relationships/image" Target="../media/image7.png"/><Relationship Id="rId7" Type="http://schemas.openxmlformats.org/officeDocument/2006/relationships/customXml" Target="../../customXml/item9.xml"/><Relationship Id="rId12" Type="http://schemas.openxmlformats.org/officeDocument/2006/relationships/customXml" Target="../../customXml/item8.xml"/><Relationship Id="rId17" Type="http://schemas.openxmlformats.org/officeDocument/2006/relationships/image" Target="../media/image3.png"/><Relationship Id="rId2" Type="http://schemas.openxmlformats.org/officeDocument/2006/relationships/customXml" Target="../../customXml/item2.xml"/><Relationship Id="rId16" Type="http://schemas.openxmlformats.org/officeDocument/2006/relationships/image" Target="../media/image2.png"/><Relationship Id="rId20" Type="http://schemas.openxmlformats.org/officeDocument/2006/relationships/image" Target="../media/image6.png"/><Relationship Id="rId1" Type="http://schemas.openxmlformats.org/officeDocument/2006/relationships/customXml" Target="../../customXml/item1.xml"/><Relationship Id="rId6" Type="http://schemas.openxmlformats.org/officeDocument/2006/relationships/customXml" Target="../../customXml/item6.xml"/><Relationship Id="rId11" Type="http://schemas.openxmlformats.org/officeDocument/2006/relationships/customXml" Target="../../customXml/item7.xml"/><Relationship Id="rId24" Type="http://schemas.openxmlformats.org/officeDocument/2006/relationships/image" Target="../media/image10.png"/><Relationship Id="rId5" Type="http://schemas.openxmlformats.org/officeDocument/2006/relationships/customXml" Target="../../customXml/item5.xml"/><Relationship Id="rId15" Type="http://schemas.openxmlformats.org/officeDocument/2006/relationships/image" Target="../media/image1.png"/><Relationship Id="rId23" Type="http://schemas.openxmlformats.org/officeDocument/2006/relationships/image" Target="../media/image9.png"/><Relationship Id="rId10" Type="http://schemas.openxmlformats.org/officeDocument/2006/relationships/customXml" Target="../../customXml/item12.xml"/><Relationship Id="rId19" Type="http://schemas.openxmlformats.org/officeDocument/2006/relationships/image" Target="../media/image5.png"/><Relationship Id="rId4" Type="http://schemas.openxmlformats.org/officeDocument/2006/relationships/customXml" Target="../../customXml/item4.xml"/><Relationship Id="rId9" Type="http://schemas.openxmlformats.org/officeDocument/2006/relationships/customXml" Target="../../customXml/item11.xml"/><Relationship Id="rId14" Type="http://schemas.openxmlformats.org/officeDocument/2006/relationships/notesSlide" Target="../notesSlides/notesSlide7.xml"/><Relationship Id="rId22" Type="http://schemas.openxmlformats.org/officeDocument/2006/relationships/image" Target="../media/image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20.xml"/><Relationship Id="rId13" Type="http://schemas.openxmlformats.org/officeDocument/2006/relationships/customXml" Target="../../customXml/item37.xml"/><Relationship Id="rId18" Type="http://schemas.openxmlformats.org/officeDocument/2006/relationships/customXml" Target="../../customXml/item29.xml"/><Relationship Id="rId26" Type="http://schemas.openxmlformats.org/officeDocument/2006/relationships/customXml" Target="../../customXml/item23.xml"/><Relationship Id="rId39" Type="http://schemas.openxmlformats.org/officeDocument/2006/relationships/image" Target="../media/image11.png"/><Relationship Id="rId3" Type="http://schemas.openxmlformats.org/officeDocument/2006/relationships/customXml" Target="../../customXml/item15.xml"/><Relationship Id="rId21" Type="http://schemas.openxmlformats.org/officeDocument/2006/relationships/customXml" Target="../../customXml/item32.xml"/><Relationship Id="rId34" Type="http://schemas.openxmlformats.org/officeDocument/2006/relationships/image" Target="../media/image4.png"/><Relationship Id="rId7" Type="http://schemas.openxmlformats.org/officeDocument/2006/relationships/customXml" Target="../../customXml/item19.xml"/><Relationship Id="rId12" Type="http://schemas.openxmlformats.org/officeDocument/2006/relationships/customXml" Target="../../customXml/item36.xml"/><Relationship Id="rId17" Type="http://schemas.openxmlformats.org/officeDocument/2006/relationships/customXml" Target="../../customXml/item35.xml"/><Relationship Id="rId25" Type="http://schemas.openxmlformats.org/officeDocument/2006/relationships/customXml" Target="../../customXml/item22.xml"/><Relationship Id="rId33" Type="http://schemas.openxmlformats.org/officeDocument/2006/relationships/image" Target="../media/image3.png"/><Relationship Id="rId38" Type="http://schemas.openxmlformats.org/officeDocument/2006/relationships/image" Target="../media/image9.png"/><Relationship Id="rId2" Type="http://schemas.openxmlformats.org/officeDocument/2006/relationships/customXml" Target="../../customXml/item14.xml"/><Relationship Id="rId16" Type="http://schemas.openxmlformats.org/officeDocument/2006/relationships/customXml" Target="../../customXml/item40.xml"/><Relationship Id="rId20" Type="http://schemas.openxmlformats.org/officeDocument/2006/relationships/customXml" Target="../../customXml/item31.xml"/><Relationship Id="rId29" Type="http://schemas.openxmlformats.org/officeDocument/2006/relationships/slideLayout" Target="../slideLayouts/slideLayout7.xml"/><Relationship Id="rId1" Type="http://schemas.openxmlformats.org/officeDocument/2006/relationships/customXml" Target="../../customXml/item13.xml"/><Relationship Id="rId6" Type="http://schemas.openxmlformats.org/officeDocument/2006/relationships/customXml" Target="../../customXml/item18.xml"/><Relationship Id="rId11" Type="http://schemas.openxmlformats.org/officeDocument/2006/relationships/customXml" Target="../../customXml/item34.xml"/><Relationship Id="rId24" Type="http://schemas.openxmlformats.org/officeDocument/2006/relationships/customXml" Target="../../customXml/item28.xml"/><Relationship Id="rId32" Type="http://schemas.openxmlformats.org/officeDocument/2006/relationships/image" Target="../media/image2.png"/><Relationship Id="rId37" Type="http://schemas.openxmlformats.org/officeDocument/2006/relationships/image" Target="../media/image7.png"/><Relationship Id="rId5" Type="http://schemas.openxmlformats.org/officeDocument/2006/relationships/customXml" Target="../../customXml/item17.xml"/><Relationship Id="rId15" Type="http://schemas.openxmlformats.org/officeDocument/2006/relationships/customXml" Target="../../customXml/item39.xml"/><Relationship Id="rId23" Type="http://schemas.openxmlformats.org/officeDocument/2006/relationships/customXml" Target="../../customXml/item27.xml"/><Relationship Id="rId28" Type="http://schemas.openxmlformats.org/officeDocument/2006/relationships/customXml" Target="../../customXml/item25.xml"/><Relationship Id="rId36" Type="http://schemas.openxmlformats.org/officeDocument/2006/relationships/image" Target="../media/image6.png"/><Relationship Id="rId10" Type="http://schemas.openxmlformats.org/officeDocument/2006/relationships/customXml" Target="../../customXml/item33.xml"/><Relationship Id="rId19" Type="http://schemas.openxmlformats.org/officeDocument/2006/relationships/customXml" Target="../../customXml/item30.xml"/><Relationship Id="rId31" Type="http://schemas.openxmlformats.org/officeDocument/2006/relationships/image" Target="../media/image1.png"/><Relationship Id="rId4" Type="http://schemas.openxmlformats.org/officeDocument/2006/relationships/customXml" Target="../../customXml/item16.xml"/><Relationship Id="rId9" Type="http://schemas.openxmlformats.org/officeDocument/2006/relationships/customXml" Target="../../customXml/item21.xml"/><Relationship Id="rId14" Type="http://schemas.openxmlformats.org/officeDocument/2006/relationships/customXml" Target="../../customXml/item38.xml"/><Relationship Id="rId22" Type="http://schemas.openxmlformats.org/officeDocument/2006/relationships/customXml" Target="../../customXml/item26.xml"/><Relationship Id="rId27" Type="http://schemas.openxmlformats.org/officeDocument/2006/relationships/customXml" Target="../../customXml/item24.xml"/><Relationship Id="rId30" Type="http://schemas.openxmlformats.org/officeDocument/2006/relationships/notesSlide" Target="../notesSlides/notesSlide8.xml"/><Relationship Id="rId35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47.xml"/><Relationship Id="rId13" Type="http://schemas.openxmlformats.org/officeDocument/2006/relationships/customXml" Target="../../customXml/item51.xml"/><Relationship Id="rId18" Type="http://schemas.openxmlformats.org/officeDocument/2006/relationships/image" Target="../media/image1.png"/><Relationship Id="rId26" Type="http://schemas.openxmlformats.org/officeDocument/2006/relationships/image" Target="../media/image12.png"/><Relationship Id="rId3" Type="http://schemas.openxmlformats.org/officeDocument/2006/relationships/customXml" Target="../../customXml/item42.xml"/><Relationship Id="rId21" Type="http://schemas.openxmlformats.org/officeDocument/2006/relationships/image" Target="../media/image4.png"/><Relationship Id="rId7" Type="http://schemas.openxmlformats.org/officeDocument/2006/relationships/customXml" Target="../../customXml/item46.xml"/><Relationship Id="rId12" Type="http://schemas.openxmlformats.org/officeDocument/2006/relationships/customXml" Target="../../customXml/item54.xml"/><Relationship Id="rId17" Type="http://schemas.openxmlformats.org/officeDocument/2006/relationships/notesSlide" Target="../notesSlides/notesSlide9.xml"/><Relationship Id="rId25" Type="http://schemas.openxmlformats.org/officeDocument/2006/relationships/image" Target="../media/image9.png"/><Relationship Id="rId2" Type="http://schemas.openxmlformats.org/officeDocument/2006/relationships/customXml" Target="../../customXml/item41.xml"/><Relationship Id="rId16" Type="http://schemas.openxmlformats.org/officeDocument/2006/relationships/slideLayout" Target="../slideLayouts/slideLayout7.xml"/><Relationship Id="rId20" Type="http://schemas.openxmlformats.org/officeDocument/2006/relationships/image" Target="../media/image3.png"/><Relationship Id="rId1" Type="http://schemas.openxmlformats.org/officeDocument/2006/relationships/customXml" Target="../../customXml/item55.xml"/><Relationship Id="rId6" Type="http://schemas.openxmlformats.org/officeDocument/2006/relationships/customXml" Target="../../customXml/item45.xml"/><Relationship Id="rId11" Type="http://schemas.openxmlformats.org/officeDocument/2006/relationships/customXml" Target="../../customXml/item50.xml"/><Relationship Id="rId24" Type="http://schemas.openxmlformats.org/officeDocument/2006/relationships/image" Target="../media/image7.png"/><Relationship Id="rId5" Type="http://schemas.openxmlformats.org/officeDocument/2006/relationships/customXml" Target="../../customXml/item44.xml"/><Relationship Id="rId15" Type="http://schemas.openxmlformats.org/officeDocument/2006/relationships/customXml" Target="../../customXml/item53.xml"/><Relationship Id="rId23" Type="http://schemas.openxmlformats.org/officeDocument/2006/relationships/image" Target="../media/image6.png"/><Relationship Id="rId10" Type="http://schemas.openxmlformats.org/officeDocument/2006/relationships/customXml" Target="../../customXml/item49.xml"/><Relationship Id="rId19" Type="http://schemas.openxmlformats.org/officeDocument/2006/relationships/image" Target="../media/image2.png"/><Relationship Id="rId4" Type="http://schemas.openxmlformats.org/officeDocument/2006/relationships/customXml" Target="../../customXml/item43.xml"/><Relationship Id="rId9" Type="http://schemas.openxmlformats.org/officeDocument/2006/relationships/customXml" Target="../../customXml/item48.xml"/><Relationship Id="rId14" Type="http://schemas.openxmlformats.org/officeDocument/2006/relationships/customXml" Target="../../customXml/item52.xml"/><Relationship Id="rId22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Usability &amp; Accessibility</a:t>
            </a:r>
            <a:endParaRPr lang="en-GB" dirty="0" smtClean="0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2" y="4005263"/>
            <a:ext cx="7344543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 </a:t>
            </a:r>
            <a:r>
              <a:rPr lang="is-IS" sz="2400" i="1" dirty="0" smtClean="0"/>
              <a:t>very</a:t>
            </a:r>
            <a:r>
              <a:rPr lang="is-IS" sz="2400" dirty="0" smtClean="0"/>
              <a:t> brief introduction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endParaRPr lang="is-IS" sz="2400" dirty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Dr Nik Whitehead – nicola.whitehead@uwtsd.ac.uk</a:t>
            </a:r>
            <a:endParaRPr lang="is-IS" sz="24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Your design will affect how much a user must think to get the job done</a:t>
            </a:r>
          </a:p>
          <a:p>
            <a:r>
              <a:rPr lang="en-GB" dirty="0" smtClean="0"/>
              <a:t>A scale that goes from </a:t>
            </a:r>
            <a:r>
              <a:rPr lang="en-GB" i="1" dirty="0" smtClean="0"/>
              <a:t>no thinking</a:t>
            </a:r>
            <a:r>
              <a:rPr lang="en-GB" dirty="0" smtClean="0"/>
              <a:t> to </a:t>
            </a:r>
            <a:r>
              <a:rPr lang="en-GB" i="1" dirty="0" smtClean="0"/>
              <a:t>thinking hard</a:t>
            </a:r>
            <a:r>
              <a:rPr lang="en-GB" dirty="0" smtClean="0"/>
              <a:t> would be a usability scale</a:t>
            </a:r>
          </a:p>
          <a:p>
            <a:r>
              <a:rPr lang="en-GB" dirty="0" smtClean="0"/>
              <a:t>Things do not ‘look usable’ – users frequently mistake beauty for usability</a:t>
            </a:r>
          </a:p>
          <a:p>
            <a:pPr lvl="1"/>
            <a:r>
              <a:rPr lang="en-GB" dirty="0" smtClean="0"/>
              <a:t>This means we can’t trust user opinions</a:t>
            </a:r>
          </a:p>
          <a:p>
            <a:r>
              <a:rPr lang="en-GB" dirty="0" smtClean="0"/>
              <a:t>Usability is measured by what people do</a:t>
            </a:r>
          </a:p>
          <a:p>
            <a:pPr lvl="1"/>
            <a:r>
              <a:rPr lang="en-GB" dirty="0" smtClean="0"/>
              <a:t>If more people buy from an ugly site, the site is usable</a:t>
            </a:r>
          </a:p>
          <a:p>
            <a:pPr lvl="1"/>
            <a:r>
              <a:rPr lang="en-GB" dirty="0" smtClean="0"/>
              <a:t>If more people register with an ugly site, the site is more usable</a:t>
            </a:r>
          </a:p>
          <a:p>
            <a:pPr lvl="1"/>
            <a:r>
              <a:rPr lang="en-GB" dirty="0" smtClean="0"/>
              <a:t>If people read more at an ugly site, the site is usable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usability?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318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Cognitive load</a:t>
            </a:r>
            <a:r>
              <a:rPr lang="en-GB" dirty="0" smtClean="0"/>
              <a:t> is the amount of processing power required to complete anything we make a user’s brain do</a:t>
            </a:r>
          </a:p>
          <a:p>
            <a:pPr lvl="1"/>
            <a:r>
              <a:rPr lang="en-GB" dirty="0" smtClean="0"/>
              <a:t>It takes less work to continue what you’re doing than to do something different</a:t>
            </a:r>
          </a:p>
          <a:p>
            <a:pPr lvl="1"/>
            <a:r>
              <a:rPr lang="en-GB" dirty="0" smtClean="0"/>
              <a:t>It takes less work to find something again than it did to find it the first time</a:t>
            </a:r>
          </a:p>
          <a:p>
            <a:pPr lvl="1"/>
            <a:r>
              <a:rPr lang="en-GB" dirty="0" smtClean="0"/>
              <a:t>It takes less work to agree than to complain</a:t>
            </a:r>
          </a:p>
          <a:p>
            <a:r>
              <a:rPr lang="en-GB" dirty="0" smtClean="0"/>
              <a:t>Every element in your design should reduce the amount of cognitive load between the user and their goal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Usability = Cognitive Load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508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Beauty is not irrelevant in UX</a:t>
            </a:r>
          </a:p>
          <a:p>
            <a:r>
              <a:rPr lang="en-GB" dirty="0" smtClean="0"/>
              <a:t>If a user decides that they like how something looks it leads to an increase in trust and a more persuasive design</a:t>
            </a:r>
          </a:p>
          <a:p>
            <a:pPr lvl="1"/>
            <a:r>
              <a:rPr lang="en-GB" dirty="0" smtClean="0"/>
              <a:t>Beauty does not make things more usable, but instead makes users feel as if they are more usable</a:t>
            </a:r>
          </a:p>
          <a:p>
            <a:r>
              <a:rPr lang="en-GB" dirty="0" smtClean="0"/>
              <a:t>In UX you need to test, measure and research that beauty, rather than try to create it</a:t>
            </a:r>
          </a:p>
          <a:p>
            <a:endParaRPr lang="en-GB" dirty="0"/>
          </a:p>
          <a:p>
            <a:r>
              <a:rPr lang="en-GB" dirty="0" smtClean="0"/>
              <a:t>There are a number of approaches (heuristics) that can increase usability without affecting the way things look to a user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Usability and Beauty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66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Simpler = Fewer Steps</a:t>
            </a:r>
          </a:p>
          <a:p>
            <a:endParaRPr lang="en-GB" dirty="0"/>
          </a:p>
          <a:p>
            <a:r>
              <a:rPr lang="en-GB" dirty="0" smtClean="0"/>
              <a:t>Someone brings you a 7-page registration process that needs simplifying</a:t>
            </a:r>
          </a:p>
          <a:p>
            <a:pPr lvl="1"/>
            <a:r>
              <a:rPr lang="en-GB" dirty="0" smtClean="0"/>
              <a:t>Remove any unnecessary questions, like confirming the email address</a:t>
            </a:r>
          </a:p>
          <a:p>
            <a:pPr lvl="1"/>
            <a:r>
              <a:rPr lang="en-GB" dirty="0" smtClean="0"/>
              <a:t>Detect information such as the type of credit card, rather than asking for it</a:t>
            </a:r>
          </a:p>
          <a:p>
            <a:pPr lvl="1"/>
            <a:r>
              <a:rPr lang="en-GB" dirty="0" smtClean="0"/>
              <a:t>Automatically format answers properly, </a:t>
            </a:r>
            <a:r>
              <a:rPr lang="en-GB" dirty="0" err="1" smtClean="0"/>
              <a:t>e,g</a:t>
            </a:r>
            <a:r>
              <a:rPr lang="en-GB" dirty="0" smtClean="0"/>
              <a:t>, phone numbers, instead of asking for it in chunks</a:t>
            </a:r>
          </a:p>
          <a:p>
            <a:pPr lvl="1"/>
            <a:endParaRPr lang="en-GB" dirty="0"/>
          </a:p>
          <a:p>
            <a:r>
              <a:rPr lang="en-GB" dirty="0" smtClean="0"/>
              <a:t>This might collect less information of take longer to build</a:t>
            </a:r>
          </a:p>
          <a:p>
            <a:pPr lvl="1"/>
            <a:r>
              <a:rPr lang="en-GB" dirty="0" smtClean="0"/>
              <a:t>Typos in the email address can ruin everything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525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Easier = More Obvious Steps</a:t>
            </a:r>
          </a:p>
          <a:p>
            <a:endParaRPr lang="en-GB" dirty="0"/>
          </a:p>
          <a:p>
            <a:r>
              <a:rPr lang="en-GB" dirty="0" smtClean="0"/>
              <a:t>It is almost always possible to make a question more obvious</a:t>
            </a:r>
          </a:p>
          <a:p>
            <a:pPr lvl="1"/>
            <a:r>
              <a:rPr lang="en-GB" dirty="0" smtClean="0"/>
              <a:t>Let users choose their country from a list rather than having them type it</a:t>
            </a:r>
          </a:p>
          <a:p>
            <a:pPr lvl="1"/>
            <a:r>
              <a:rPr lang="en-GB" dirty="0" smtClean="0"/>
              <a:t>Add very clear instructions for every question, including ones like “Your Name”</a:t>
            </a:r>
          </a:p>
          <a:p>
            <a:pPr lvl="1"/>
            <a:r>
              <a:rPr lang="en-GB" dirty="0" smtClean="0"/>
              <a:t>Break complex questions into steps so each step is easier to understand</a:t>
            </a:r>
          </a:p>
          <a:p>
            <a:pPr lvl="1"/>
            <a:endParaRPr lang="en-GB" dirty="0"/>
          </a:p>
          <a:p>
            <a:r>
              <a:rPr lang="en-GB" dirty="0" smtClean="0"/>
              <a:t>This often works against simplification by creating more questions or more reading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Easier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510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Faster = Less Time to Complete / Repeat the Process</a:t>
            </a:r>
          </a:p>
          <a:p>
            <a:endParaRPr lang="en-GB" dirty="0"/>
          </a:p>
          <a:p>
            <a:r>
              <a:rPr lang="en-GB" dirty="0" smtClean="0"/>
              <a:t>Processes are often things that users have done many times or will do again in future</a:t>
            </a:r>
          </a:p>
          <a:p>
            <a:pPr lvl="1"/>
            <a:r>
              <a:rPr lang="en-GB" dirty="0" smtClean="0"/>
              <a:t>Let them save their address and autocomplete it for them next time</a:t>
            </a:r>
          </a:p>
          <a:p>
            <a:pPr lvl="1"/>
            <a:r>
              <a:rPr lang="en-GB" dirty="0" smtClean="0"/>
              <a:t>Choose popular defaults so people don’t need to change things</a:t>
            </a:r>
          </a:p>
          <a:p>
            <a:pPr lvl="1"/>
            <a:r>
              <a:rPr lang="en-GB" dirty="0" smtClean="0"/>
              <a:t>Create shortcuts (like Amazon’s one-click)</a:t>
            </a:r>
          </a:p>
          <a:p>
            <a:pPr lvl="1"/>
            <a:endParaRPr lang="en-GB" dirty="0"/>
          </a:p>
          <a:p>
            <a:r>
              <a:rPr lang="en-GB" dirty="0" smtClean="0"/>
              <a:t>Designing for speed makes the process less flexible and can be prone to user errors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450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Minimal = Fewer Functions</a:t>
            </a:r>
          </a:p>
          <a:p>
            <a:endParaRPr lang="en-GB" dirty="0"/>
          </a:p>
          <a:p>
            <a:r>
              <a:rPr lang="en-GB" dirty="0" smtClean="0"/>
              <a:t>Minimalism is not about flat design or hiding options in a hidden menu</a:t>
            </a:r>
          </a:p>
          <a:p>
            <a:pPr lvl="1"/>
            <a:r>
              <a:rPr lang="en-GB" dirty="0" smtClean="0"/>
              <a:t>It is about doing less, better</a:t>
            </a:r>
          </a:p>
          <a:p>
            <a:r>
              <a:rPr lang="en-GB" dirty="0" smtClean="0"/>
              <a:t>In theory minimalism makes a design simpler, easier and faster</a:t>
            </a:r>
          </a:p>
          <a:p>
            <a:pPr lvl="1"/>
            <a:r>
              <a:rPr lang="en-GB" dirty="0" smtClean="0"/>
              <a:t>Consider desktop and mobile versions of an application</a:t>
            </a:r>
          </a:p>
          <a:p>
            <a:pPr lvl="1"/>
            <a:endParaRPr lang="en-GB" dirty="0"/>
          </a:p>
          <a:p>
            <a:r>
              <a:rPr lang="en-GB" dirty="0" smtClean="0"/>
              <a:t>This may require a redesign from the ground up and may not provide enough functionality for power users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516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 people use sites and apps for different reasons</a:t>
            </a:r>
          </a:p>
          <a:p>
            <a:r>
              <a:rPr lang="en-GB" dirty="0" smtClean="0"/>
              <a:t>If you design for the wrong behaviour you won’t get the results you want</a:t>
            </a:r>
          </a:p>
          <a:p>
            <a:r>
              <a:rPr lang="en-GB" dirty="0" smtClean="0"/>
              <a:t>A non-computing example</a:t>
            </a:r>
          </a:p>
          <a:p>
            <a:pPr lvl="1"/>
            <a:r>
              <a:rPr lang="en-GB" b="1" dirty="0" smtClean="0"/>
              <a:t>Browsing</a:t>
            </a:r>
            <a:r>
              <a:rPr lang="en-GB" dirty="0" smtClean="0"/>
              <a:t>: Going to Ikea to look at the furniture ‘just for ideas’ and coming home with a bunch of random stuff anyway</a:t>
            </a:r>
          </a:p>
          <a:p>
            <a:pPr lvl="1"/>
            <a:r>
              <a:rPr lang="en-GB" b="1" dirty="0" smtClean="0"/>
              <a:t>Searching</a:t>
            </a:r>
            <a:r>
              <a:rPr lang="en-GB" dirty="0" smtClean="0"/>
              <a:t>: Going to Ikea to look for a sofa that will fit into your flat</a:t>
            </a:r>
          </a:p>
          <a:p>
            <a:pPr lvl="1"/>
            <a:r>
              <a:rPr lang="en-GB" b="1" dirty="0" smtClean="0"/>
              <a:t>Discovery</a:t>
            </a:r>
            <a:r>
              <a:rPr lang="en-GB" dirty="0" smtClean="0"/>
              <a:t>: You find the sofa you’re looking for and also buy a set of nested end-tables because they go well with the sofa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Browsing, Searching, or Discovery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557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browsing when you visit a site </a:t>
            </a:r>
            <a:r>
              <a:rPr lang="en-GB" dirty="0" smtClean="0"/>
              <a:t>because </a:t>
            </a:r>
            <a:r>
              <a:rPr lang="en-GB" dirty="0" smtClean="0"/>
              <a:t>their products look nice, or because you’re following a trend, or because you’re daydreaming of that perfect lottery-win watch</a:t>
            </a:r>
          </a:p>
          <a:p>
            <a:r>
              <a:rPr lang="en-GB" dirty="0" smtClean="0"/>
              <a:t>Browsing users glance quickly at most of the images, one by one</a:t>
            </a:r>
          </a:p>
          <a:p>
            <a:pPr lvl="1"/>
            <a:r>
              <a:rPr lang="en-GB" dirty="0" smtClean="0"/>
              <a:t>Photos that the user finds attractive will get more attention</a:t>
            </a:r>
          </a:p>
          <a:p>
            <a:r>
              <a:rPr lang="en-GB" dirty="0" smtClean="0"/>
              <a:t>To design for browsing</a:t>
            </a:r>
          </a:p>
          <a:p>
            <a:pPr lvl="1"/>
            <a:r>
              <a:rPr lang="en-GB" dirty="0" smtClean="0"/>
              <a:t>Make scanning easy</a:t>
            </a:r>
          </a:p>
          <a:p>
            <a:pPr lvl="1"/>
            <a:r>
              <a:rPr lang="en-GB" dirty="0" smtClean="0"/>
              <a:t>Focus on the aspects that provide emotional appeal – photos, important info, logos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Browsing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321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Searching is not the same as browsing</a:t>
            </a:r>
          </a:p>
          <a:p>
            <a:r>
              <a:rPr lang="en-GB" dirty="0" smtClean="0"/>
              <a:t>Searching users will ignore a lot of products or pictures</a:t>
            </a:r>
          </a:p>
          <a:p>
            <a:pPr lvl="1"/>
            <a:r>
              <a:rPr lang="en-GB" dirty="0" smtClean="0"/>
              <a:t>Organising the layout will help them to search systematically; staggered ‘Pinterest’ layouts are bad</a:t>
            </a:r>
          </a:p>
          <a:p>
            <a:r>
              <a:rPr lang="en-GB" dirty="0" smtClean="0"/>
              <a:t>To design for searching</a:t>
            </a:r>
          </a:p>
          <a:p>
            <a:pPr lvl="1"/>
            <a:r>
              <a:rPr lang="en-GB" dirty="0" smtClean="0"/>
              <a:t>Focus on attributes</a:t>
            </a:r>
          </a:p>
          <a:p>
            <a:pPr lvl="1"/>
            <a:r>
              <a:rPr lang="en-GB" dirty="0" smtClean="0"/>
              <a:t>Highlight the attributes that are most likely to be useful for most users</a:t>
            </a:r>
          </a:p>
          <a:p>
            <a:pPr lvl="1"/>
            <a:r>
              <a:rPr lang="en-GB" dirty="0" smtClean="0"/>
              <a:t>Provide a ‘More…’ option that will allow users to get full information about the selected object</a:t>
            </a:r>
          </a:p>
          <a:p>
            <a:pPr lvl="1"/>
            <a:r>
              <a:rPr lang="en-GB" dirty="0" smtClean="0"/>
              <a:t>Include filters where possible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686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Discovery involves finding new interesting things in the middle of things you expect to see</a:t>
            </a:r>
          </a:p>
          <a:p>
            <a:r>
              <a:rPr lang="en-GB" dirty="0" smtClean="0"/>
              <a:t>On sites like Reddit, users want to read the top-voted content</a:t>
            </a:r>
          </a:p>
          <a:p>
            <a:pPr lvl="1"/>
            <a:r>
              <a:rPr lang="en-GB" dirty="0" smtClean="0"/>
              <a:t>How does stuff become top-voted?</a:t>
            </a:r>
          </a:p>
          <a:p>
            <a:pPr lvl="1"/>
            <a:r>
              <a:rPr lang="en-GB" dirty="0" smtClean="0"/>
              <a:t>Reddit puts some new material in among the top-voted stuff so it becomes visible</a:t>
            </a:r>
          </a:p>
          <a:p>
            <a:r>
              <a:rPr lang="en-GB" dirty="0" smtClean="0"/>
              <a:t>This isn’t hiding stuff, this is making stuff visible to the right people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5207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what ways does the DVLA website allow </a:t>
            </a:r>
            <a:r>
              <a:rPr lang="en-GB" dirty="0" smtClean="0"/>
              <a:t>for browsing, searching and discovery </a:t>
            </a:r>
            <a:r>
              <a:rPr lang="en-GB" dirty="0" smtClean="0"/>
              <a:t>activities?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608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main approaches to evaluating a website</a:t>
            </a:r>
          </a:p>
          <a:p>
            <a:pPr lvl="1"/>
            <a:r>
              <a:rPr lang="en-GB" dirty="0" smtClean="0"/>
              <a:t>With users</a:t>
            </a:r>
          </a:p>
          <a:p>
            <a:pPr lvl="1"/>
            <a:r>
              <a:rPr lang="en-GB" dirty="0" smtClean="0"/>
              <a:t>Without users</a:t>
            </a:r>
          </a:p>
          <a:p>
            <a:r>
              <a:rPr lang="en-GB" dirty="0" smtClean="0"/>
              <a:t>Without users</a:t>
            </a:r>
          </a:p>
          <a:p>
            <a:pPr lvl="1"/>
            <a:r>
              <a:rPr lang="en-GB" dirty="0" smtClean="0"/>
              <a:t>Relies on the expertise of the tester</a:t>
            </a:r>
          </a:p>
          <a:p>
            <a:pPr lvl="1"/>
            <a:r>
              <a:rPr lang="en-GB" dirty="0" smtClean="0"/>
              <a:t>Fast</a:t>
            </a:r>
          </a:p>
          <a:p>
            <a:pPr lvl="1"/>
            <a:r>
              <a:rPr lang="en-GB" dirty="0" smtClean="0"/>
              <a:t>Cheap</a:t>
            </a:r>
          </a:p>
          <a:p>
            <a:r>
              <a:rPr lang="en-GB" dirty="0" smtClean="0"/>
              <a:t>With users</a:t>
            </a:r>
          </a:p>
          <a:p>
            <a:pPr lvl="1"/>
            <a:r>
              <a:rPr lang="en-GB" dirty="0" smtClean="0"/>
              <a:t>Gets real data from real users</a:t>
            </a:r>
          </a:p>
          <a:p>
            <a:pPr lvl="1"/>
            <a:r>
              <a:rPr lang="en-GB" dirty="0" smtClean="0"/>
              <a:t>Slow</a:t>
            </a:r>
          </a:p>
          <a:p>
            <a:pPr lvl="1"/>
            <a:r>
              <a:rPr lang="en-GB" dirty="0" smtClean="0"/>
              <a:t>Expensive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 Approaches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2413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Cognitive Walkthrough</a:t>
            </a:r>
            <a:endParaRPr lang="en-GB" dirty="0"/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The most common developer-level evaluation tool is the </a:t>
            </a:r>
            <a:r>
              <a:rPr lang="en-GB" i="1" dirty="0" smtClean="0"/>
              <a:t>Cognitive Walkthrough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This requires the developer to understand the user’s goals and to look at how the system helps the user to achieve those goals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/>
              <a:t>There are 4 basic things the users looks for when looking at a screen, a webpage or a device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Where am I?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What can I do?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What do I want to do? / What will happen if…?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Where was I? / What have I done?</a:t>
            </a:r>
          </a:p>
          <a:p>
            <a:pPr marL="109728" indent="0">
              <a:lnSpc>
                <a:spcPct val="90000"/>
              </a:lnSpc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7266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Where Am I?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The system should tell the user his current location in terms of the interaction or the state of the system</a:t>
            </a:r>
          </a:p>
          <a:p>
            <a:pPr lvl="1"/>
            <a:r>
              <a:rPr lang="en-GB" sz="2400"/>
              <a:t>Web sites often use </a:t>
            </a:r>
            <a:r>
              <a:rPr lang="en-GB" sz="2400" i="1"/>
              <a:t>bread crumbs</a:t>
            </a:r>
            <a:r>
              <a:rPr lang="en-GB" sz="2400"/>
              <a:t> on the top of the page for this</a:t>
            </a:r>
          </a:p>
          <a:p>
            <a:pPr lvl="1"/>
            <a:r>
              <a:rPr lang="en-GB" sz="2400"/>
              <a:t>Ticket booking systems often say </a:t>
            </a:r>
            <a:r>
              <a:rPr lang="en-GB" sz="2400" i="1"/>
              <a:t>step 1 of 7</a:t>
            </a:r>
            <a:endParaRPr lang="en-GB" sz="2400"/>
          </a:p>
          <a:p>
            <a:pPr lvl="1"/>
            <a:r>
              <a:rPr lang="en-GB" sz="2400"/>
              <a:t>The generic windows hourglass symbol effectively says </a:t>
            </a:r>
            <a:r>
              <a:rPr lang="en-GB" sz="2400" i="1"/>
              <a:t>this system is currently performing an action</a:t>
            </a:r>
            <a:endParaRPr lang="en-GB" sz="2400"/>
          </a:p>
          <a:p>
            <a:pPr lvl="1"/>
            <a:r>
              <a:rPr lang="en-GB" sz="2400"/>
              <a:t>Status bars show how much of a task has been performed so far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6467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Can I Do?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It is important to be able to identify what can be pressed or clicked to perform an action</a:t>
            </a:r>
          </a:p>
          <a:p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can be a problem with web pages where images may be links or just decorations – underlining is standard for links but some graphic designers dislike it</a:t>
            </a:r>
          </a:p>
          <a:p>
            <a:endParaRPr lang="en-GB" sz="2800" dirty="0" smtClean="0"/>
          </a:p>
          <a:p>
            <a:r>
              <a:rPr lang="en-GB" sz="2800" dirty="0" smtClean="0"/>
              <a:t>There </a:t>
            </a:r>
            <a:r>
              <a:rPr lang="en-GB" sz="2800" dirty="0"/>
              <a:t>is a trade-off between chic design and usability</a:t>
            </a:r>
          </a:p>
          <a:p>
            <a:pPr lvl="1"/>
            <a:r>
              <a:rPr lang="en-GB" sz="2400" dirty="0"/>
              <a:t>Something may look good but if it can’t be used then it’s of no real value (except as art </a:t>
            </a:r>
            <a:r>
              <a:rPr lang="en-GB" sz="2400" dirty="0">
                <a:sym typeface="Wingdings" pitchFamily="2" charset="2"/>
              </a:rPr>
              <a:t>)</a:t>
            </a:r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3424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Will Happen If…?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You need to have a good idea of what will happen when you click a button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You could just click it to see what happens, but this may require you then to undo the action if it is not what you expect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Icons </a:t>
            </a:r>
            <a:r>
              <a:rPr lang="en-GB" dirty="0"/>
              <a:t>may not be easy to understand (graphic design </a:t>
            </a:r>
            <a:r>
              <a:rPr lang="en-GB" dirty="0">
                <a:cs typeface="Arial" charset="0"/>
              </a:rPr>
              <a:t>≠ usability again), particularly if they are </a:t>
            </a:r>
            <a:r>
              <a:rPr lang="en-GB" i="1" dirty="0" smtClean="0">
                <a:cs typeface="Arial" charset="0"/>
              </a:rPr>
              <a:t>mode-specific</a:t>
            </a:r>
            <a:endParaRPr lang="en-GB" dirty="0">
              <a:cs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9241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Have I Done?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Feedback is important – imagine a system that required you to remember a sequence of 15 operations but no feedback</a:t>
            </a:r>
            <a:r>
              <a:rPr lang="en-GB" sz="2800" dirty="0" smtClean="0"/>
              <a:t>!</a:t>
            </a:r>
          </a:p>
          <a:p>
            <a:pPr lvl="1">
              <a:lnSpc>
                <a:spcPct val="90000"/>
              </a:lnSpc>
            </a:pPr>
            <a:r>
              <a:rPr lang="en-GB" sz="2600" dirty="0" smtClean="0"/>
              <a:t>Provides information to show the user whether they are getting closer to their goal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Information systems need to show you where you have been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This is important in terms of navigating around information space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Imagine trying to navigate around the Web without a ‘back’ button or a ‘history’ in your web browser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One study found that over 50% of all browser actions are ‘back’ actions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9234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scenarios fit 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scenario provides a concise description of what the user expects to see and do</a:t>
            </a:r>
          </a:p>
          <a:p>
            <a:r>
              <a:rPr lang="en-GB" dirty="0" smtClean="0"/>
              <a:t>The interface to the software must allow the user to see what needs to be seen and do what needs to be done</a:t>
            </a:r>
          </a:p>
          <a:p>
            <a:r>
              <a:rPr lang="en-GB" dirty="0" smtClean="0"/>
              <a:t>We can use the scenario to generate a list of tasks that need to be performed, and the interface to test that the user can carry out each of those tasks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9869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Logging 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scenario we can generate a task list for logging into the site</a:t>
            </a:r>
          </a:p>
          <a:p>
            <a:pPr lvl="1"/>
            <a:r>
              <a:rPr lang="en-GB" dirty="0" smtClean="0"/>
              <a:t>Go to website</a:t>
            </a:r>
          </a:p>
          <a:p>
            <a:pPr lvl="1"/>
            <a:r>
              <a:rPr lang="en-GB" dirty="0" smtClean="0"/>
              <a:t>Log into website</a:t>
            </a:r>
          </a:p>
          <a:p>
            <a:pPr lvl="1"/>
            <a:r>
              <a:rPr lang="en-GB" dirty="0" smtClean="0"/>
              <a:t>Enter username</a:t>
            </a:r>
          </a:p>
          <a:p>
            <a:pPr lvl="1"/>
            <a:r>
              <a:rPr lang="en-GB" dirty="0" smtClean="0"/>
              <a:t>Enter password</a:t>
            </a:r>
          </a:p>
          <a:p>
            <a:pPr lvl="1"/>
            <a:r>
              <a:rPr lang="en-GB" dirty="0" smtClean="0"/>
              <a:t>Click on ‘login’ button</a:t>
            </a:r>
          </a:p>
          <a:p>
            <a:pPr lvl="1"/>
            <a:r>
              <a:rPr lang="en-GB" dirty="0" smtClean="0"/>
              <a:t>…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6688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Sue’N’Nik’s</a:t>
            </a:r>
            <a:r>
              <a:rPr lang="en-GB" dirty="0" smtClean="0"/>
              <a:t> Coffee Corner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</a:t>
            </a:r>
            <a:r>
              <a:rPr lang="en-GB" dirty="0" err="1" smtClean="0"/>
              <a:t>Sue’N’Nik’s</a:t>
            </a:r>
            <a:r>
              <a:rPr lang="en-GB" dirty="0" smtClean="0"/>
              <a:t> Coffee </a:t>
            </a:r>
            <a:r>
              <a:rPr lang="en-GB" dirty="0" smtClean="0"/>
              <a:t>Corner</a:t>
            </a:r>
          </a:p>
          <a:p>
            <a:endParaRPr lang="en-GB" dirty="0" smtClean="0"/>
          </a:p>
          <a:p>
            <a:r>
              <a:rPr lang="en-GB" dirty="0" smtClean="0"/>
              <a:t>This is the website of a café that offers the slightly unusual extra of </a:t>
            </a:r>
            <a:r>
              <a:rPr lang="en-GB" dirty="0" err="1" smtClean="0"/>
              <a:t>boardgames</a:t>
            </a:r>
            <a:r>
              <a:rPr lang="en-GB" dirty="0" smtClean="0"/>
              <a:t>/card games to play while you drink your coffee</a:t>
            </a:r>
          </a:p>
          <a:p>
            <a:endParaRPr lang="en-GB" dirty="0"/>
          </a:p>
          <a:p>
            <a:r>
              <a:rPr lang="en-GB" dirty="0" smtClean="0"/>
              <a:t>The following are screenshots of the website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48811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23</a:t>
            </a:fld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323528" y="476672"/>
            <a:ext cx="8442176" cy="6331632"/>
            <a:chOff x="1143000" y="857250"/>
            <a:chExt cx="6858000" cy="5143500"/>
          </a:xfrm>
        </p:grpSpPr>
        <p:grpSp>
          <p:nvGrpSpPr>
            <p:cNvPr id="5" name="WebBrowser"/>
            <p:cNvGrpSpPr/>
            <p:nvPr>
              <p:custDataLst>
                <p:custData r:id="rId1"/>
              </p:custDataLst>
            </p:nvPr>
          </p:nvGrpSpPr>
          <p:grpSpPr>
            <a:xfrm>
              <a:off x="1143000" y="857250"/>
              <a:ext cx="6858000" cy="5143500"/>
              <a:chOff x="0" y="0"/>
              <a:chExt cx="9144000" cy="6858000"/>
            </a:xfrm>
          </p:grpSpPr>
          <p:sp>
            <p:nvSpPr>
              <p:cNvPr id="6" name="Background"/>
              <p:cNvSpPr/>
              <p:nvPr/>
            </p:nvSpPr>
            <p:spPr>
              <a:xfrm>
                <a:off x="0" y="0"/>
                <a:ext cx="9144000" cy="6858000"/>
              </a:xfrm>
              <a:prstGeom prst="rect">
                <a:avLst/>
              </a:prstGeom>
              <a:solidFill>
                <a:srgbClr val="FFFFFF">
                  <a:lumMod val="65000"/>
                </a:srgbClr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r>
                  <a:rPr lang="en-US" sz="788" kern="0" dirty="0">
                    <a:solidFill>
                      <a:prstClr val="white"/>
                    </a:solidFill>
                    <a:latin typeface="Segoe UI"/>
                  </a:rPr>
                  <a:t>Sue</a:t>
                </a:r>
              </a:p>
            </p:txBody>
          </p:sp>
          <p:sp>
            <p:nvSpPr>
              <p:cNvPr id="7" name="WindowTitle"/>
              <p:cNvSpPr txBox="1"/>
              <p:nvPr/>
            </p:nvSpPr>
            <p:spPr>
              <a:xfrm>
                <a:off x="22515" y="22341"/>
                <a:ext cx="1180665" cy="230832"/>
              </a:xfrm>
              <a:prstGeom prst="rect">
                <a:avLst/>
              </a:prstGeom>
              <a:noFill/>
            </p:spPr>
            <p:txBody>
              <a:bodyPr wrap="none" lIns="68580" tIns="13716" rIns="68580" bIns="20574" rtlCol="0" anchor="ctr" anchorCtr="0">
                <a:spAutoFit/>
              </a:bodyPr>
              <a:lstStyle/>
              <a:p>
                <a:r>
                  <a:rPr lang="en-US" sz="900" dirty="0">
                    <a:solidFill>
                      <a:prstClr val="white"/>
                    </a:solidFill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Web page title</a:t>
                </a:r>
              </a:p>
            </p:txBody>
          </p:sp>
          <p:grpSp>
            <p:nvGrpSpPr>
              <p:cNvPr id="8" name="Group 7"/>
              <p:cNvGrpSpPr/>
              <p:nvPr/>
            </p:nvGrpSpPr>
            <p:grpSpPr>
              <a:xfrm>
                <a:off x="81598" y="286385"/>
                <a:ext cx="320040" cy="316520"/>
                <a:chOff x="72073" y="221749"/>
                <a:chExt cx="320040" cy="316520"/>
              </a:xfrm>
            </p:grpSpPr>
            <p:sp>
              <p:nvSpPr>
                <p:cNvPr id="32" name="Oval 31"/>
                <p:cNvSpPr/>
                <p:nvPr/>
              </p:nvSpPr>
              <p:spPr>
                <a:xfrm>
                  <a:off x="72073" y="221749"/>
                  <a:ext cx="320040" cy="316520"/>
                </a:xfrm>
                <a:prstGeom prst="ellipse">
                  <a:avLst/>
                </a:prstGeom>
                <a:gradFill flip="none" rotWithShape="1">
                  <a:gsLst>
                    <a:gs pos="91000">
                      <a:srgbClr val="FFFFFF">
                        <a:lumMod val="85000"/>
                      </a:srgbClr>
                    </a:gs>
                    <a:gs pos="36000">
                      <a:srgbClr val="FFFFFF">
                        <a:lumMod val="95000"/>
                      </a:srgbClr>
                    </a:gs>
                    <a:gs pos="100000">
                      <a:srgbClr val="FFFFFF">
                        <a:lumMod val="95000"/>
                      </a:srgbClr>
                    </a:gs>
                  </a:gsLst>
                  <a:lin ang="5400000" scaled="0"/>
                  <a:tileRect/>
                </a:gradFill>
                <a:ln w="3175">
                  <a:solidFill>
                    <a:srgbClr val="000000">
                      <a:lumMod val="50000"/>
                      <a:lumOff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sz="788" u="sng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3" name="Left Arrow 32"/>
                <p:cNvSpPr/>
                <p:nvPr/>
              </p:nvSpPr>
              <p:spPr>
                <a:xfrm>
                  <a:off x="109358" y="275511"/>
                  <a:ext cx="223134" cy="208997"/>
                </a:xfrm>
                <a:prstGeom prst="leftArrow">
                  <a:avLst/>
                </a:prstGeom>
                <a:solidFill>
                  <a:sysClr val="window" lastClr="FFFFFF"/>
                </a:solidFill>
                <a:ln w="3175" cap="flat" cmpd="sng" algn="ctr">
                  <a:solidFill>
                    <a:sysClr val="windowText" lastClr="000000">
                      <a:lumMod val="75000"/>
                      <a:lumOff val="25000"/>
                    </a:sysClr>
                  </a:solidFill>
                  <a:prstDash val="solid"/>
                </a:ln>
                <a:effectLst/>
              </p:spPr>
              <p:txBody>
                <a:bodyPr rtlCol="0" anchor="ctr"/>
                <a:lstStyle/>
                <a:p>
                  <a:pPr algn="ctr"/>
                  <a:endParaRPr lang="en-US" sz="788" kern="0">
                    <a:solidFill>
                      <a:prstClr val="white"/>
                    </a:solidFill>
                    <a:latin typeface="Segoe UI"/>
                  </a:endParaRPr>
                </a:p>
              </p:txBody>
            </p:sp>
          </p:grpSp>
          <p:grpSp>
            <p:nvGrpSpPr>
              <p:cNvPr id="9" name="Group 8"/>
              <p:cNvGrpSpPr/>
              <p:nvPr/>
            </p:nvGrpSpPr>
            <p:grpSpPr>
              <a:xfrm>
                <a:off x="453671" y="286384"/>
                <a:ext cx="320040" cy="316520"/>
                <a:chOff x="444146" y="221748"/>
                <a:chExt cx="320040" cy="316520"/>
              </a:xfrm>
            </p:grpSpPr>
            <p:sp>
              <p:nvSpPr>
                <p:cNvPr id="30" name="Oval 29"/>
                <p:cNvSpPr/>
                <p:nvPr/>
              </p:nvSpPr>
              <p:spPr>
                <a:xfrm>
                  <a:off x="444146" y="221748"/>
                  <a:ext cx="320040" cy="316520"/>
                </a:xfrm>
                <a:prstGeom prst="ellipse">
                  <a:avLst/>
                </a:prstGeom>
                <a:gradFill flip="none" rotWithShape="1">
                  <a:gsLst>
                    <a:gs pos="91000">
                      <a:srgbClr val="FFFFFF">
                        <a:lumMod val="85000"/>
                      </a:srgbClr>
                    </a:gs>
                    <a:gs pos="36000">
                      <a:srgbClr val="FFFFFF">
                        <a:lumMod val="95000"/>
                      </a:srgbClr>
                    </a:gs>
                    <a:gs pos="100000">
                      <a:srgbClr val="FFFFFF">
                        <a:lumMod val="95000"/>
                      </a:srgbClr>
                    </a:gs>
                  </a:gsLst>
                  <a:lin ang="5400000" scaled="0"/>
                  <a:tileRect/>
                </a:gradFill>
                <a:ln w="3175">
                  <a:solidFill>
                    <a:srgbClr val="000000">
                      <a:lumMod val="50000"/>
                      <a:lumOff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sz="788" u="sng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1" name="Right Arrow 30"/>
                <p:cNvSpPr/>
                <p:nvPr/>
              </p:nvSpPr>
              <p:spPr>
                <a:xfrm>
                  <a:off x="481249" y="275509"/>
                  <a:ext cx="257146" cy="208999"/>
                </a:xfrm>
                <a:prstGeom prst="rightArrow">
                  <a:avLst/>
                </a:prstGeom>
                <a:solidFill>
                  <a:sysClr val="window" lastClr="FFFFFF"/>
                </a:solidFill>
                <a:ln w="3175" cap="flat" cmpd="sng" algn="ctr">
                  <a:solidFill>
                    <a:sysClr val="windowText" lastClr="000000">
                      <a:lumMod val="75000"/>
                      <a:lumOff val="25000"/>
                    </a:sysClr>
                  </a:solidFill>
                  <a:prstDash val="solid"/>
                </a:ln>
                <a:effectLst/>
              </p:spPr>
              <p:txBody>
                <a:bodyPr rtlCol="0" anchor="ctr"/>
                <a:lstStyle/>
                <a:p>
                  <a:pPr algn="ctr"/>
                  <a:endParaRPr lang="en-US" sz="788" kern="0">
                    <a:solidFill>
                      <a:prstClr val="white"/>
                    </a:solidFill>
                    <a:latin typeface="Segoe UI"/>
                  </a:endParaRPr>
                </a:p>
              </p:txBody>
            </p:sp>
          </p:grpSp>
          <p:grpSp>
            <p:nvGrpSpPr>
              <p:cNvPr id="10" name="Minimize - Maximize - Close"/>
              <p:cNvGrpSpPr/>
              <p:nvPr/>
            </p:nvGrpSpPr>
            <p:grpSpPr>
              <a:xfrm>
                <a:off x="8632311" y="92599"/>
                <a:ext cx="384527" cy="78032"/>
                <a:chOff x="9347642" y="131588"/>
                <a:chExt cx="384527" cy="78032"/>
              </a:xfrm>
            </p:grpSpPr>
            <p:cxnSp>
              <p:nvCxnSpPr>
                <p:cNvPr id="25" name="Line"/>
                <p:cNvCxnSpPr/>
                <p:nvPr/>
              </p:nvCxnSpPr>
              <p:spPr>
                <a:xfrm>
                  <a:off x="9661396" y="131588"/>
                  <a:ext cx="70773" cy="7620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rgbClr val="4F81BD"/>
                </a:lnRef>
                <a:fillRef idx="0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</p:cxnSp>
            <p:cxnSp>
              <p:nvCxnSpPr>
                <p:cNvPr id="26" name="Line"/>
                <p:cNvCxnSpPr/>
                <p:nvPr/>
              </p:nvCxnSpPr>
              <p:spPr>
                <a:xfrm flipH="1">
                  <a:off x="9661395" y="131588"/>
                  <a:ext cx="70773" cy="7620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rgbClr val="4F81BD"/>
                </a:lnRef>
                <a:fillRef idx="0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</p:cxnSp>
            <p:sp>
              <p:nvSpPr>
                <p:cNvPr id="27" name="Line"/>
                <p:cNvSpPr/>
                <p:nvPr/>
              </p:nvSpPr>
              <p:spPr>
                <a:xfrm rot="10800000" flipV="1">
                  <a:off x="9499472" y="143255"/>
                  <a:ext cx="91440" cy="9144"/>
                </a:xfrm>
                <a:prstGeom prst="rect">
                  <a:avLst/>
                </a:prstGeom>
                <a:solidFill>
                  <a:srgbClr val="919191"/>
                </a:solidFill>
                <a:ln w="3175">
                  <a:solidFill>
                    <a:srgbClr val="FFFFFF"/>
                  </a:solidFill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001">
                  <a:srgbClr val="000000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sz="788" dirty="0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8" name="Line"/>
                <p:cNvSpPr/>
                <p:nvPr/>
              </p:nvSpPr>
              <p:spPr>
                <a:xfrm rot="10800000" flipV="1">
                  <a:off x="9498658" y="135261"/>
                  <a:ext cx="91440" cy="72527"/>
                </a:xfrm>
                <a:prstGeom prst="rect">
                  <a:avLst/>
                </a:pr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001">
                  <a:srgbClr val="000000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sz="788" dirty="0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9" name="Line"/>
                <p:cNvSpPr/>
                <p:nvPr/>
              </p:nvSpPr>
              <p:spPr>
                <a:xfrm rot="10800000" flipV="1">
                  <a:off x="9347642" y="200476"/>
                  <a:ext cx="91440" cy="9144"/>
                </a:xfrm>
                <a:prstGeom prst="rect">
                  <a:avLst/>
                </a:prstGeom>
                <a:solidFill>
                  <a:srgbClr val="919191"/>
                </a:solidFill>
                <a:ln w="3175">
                  <a:solidFill>
                    <a:srgbClr val="FFFFFF"/>
                  </a:solidFill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001">
                  <a:srgbClr val="000000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sz="788" dirty="0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1" name="WebPageBody"/>
              <p:cNvSpPr/>
              <p:nvPr/>
            </p:nvSpPr>
            <p:spPr>
              <a:xfrm>
                <a:off x="76200" y="685159"/>
                <a:ext cx="8991600" cy="6066801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788" kern="0" dirty="0">
                  <a:solidFill>
                    <a:prstClr val="white"/>
                  </a:solidFill>
                  <a:latin typeface="Segoe UI"/>
                </a:endParaRPr>
              </a:p>
            </p:txBody>
          </p:sp>
          <p:grpSp>
            <p:nvGrpSpPr>
              <p:cNvPr id="12" name="Group 11"/>
              <p:cNvGrpSpPr/>
              <p:nvPr/>
            </p:nvGrpSpPr>
            <p:grpSpPr>
              <a:xfrm>
                <a:off x="8386335" y="360579"/>
                <a:ext cx="640645" cy="183940"/>
                <a:chOff x="8303527" y="360579"/>
                <a:chExt cx="640645" cy="183940"/>
              </a:xfrm>
            </p:grpSpPr>
            <p:pic>
              <p:nvPicPr>
                <p:cNvPr id="22" name="Picture 2" descr="C:\Users\t-dantay\Documents\Placeholders\home.png"/>
                <p:cNvPicPr>
                  <a:picLocks noChangeAspect="1" noChangeArrowheads="1"/>
                </p:cNvPicPr>
                <p:nvPr/>
              </p:nvPicPr>
              <p:blipFill>
                <a:blip r:embed="rId15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303527" y="361109"/>
                  <a:ext cx="185783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3" name="Picture 2" descr="C:\Users\t-dantay\Documents\Placeholders\setting.png"/>
                <p:cNvPicPr>
                  <a:picLocks noChangeAspect="1" noChangeArrowheads="1"/>
                </p:cNvPicPr>
                <p:nvPr/>
              </p:nvPicPr>
              <p:blipFill rotWithShape="1">
                <a:blip r:embed="rId16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/>
              </p:blipFill>
              <p:spPr bwMode="auto">
                <a:xfrm>
                  <a:off x="8761292" y="360579"/>
                  <a:ext cx="182880" cy="1839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4" name="Picture 2" descr="C:\Users\t-dantay\Documents\Placeholders\star.png"/>
                <p:cNvPicPr>
                  <a:picLocks noChangeAspect="1" noChangeArrowheads="1"/>
                </p:cNvPicPr>
                <p:nvPr/>
              </p:nvPicPr>
              <p:blipFill>
                <a:blip r:embed="rId17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529364" y="361109"/>
                  <a:ext cx="191874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grpSp>
            <p:nvGrpSpPr>
              <p:cNvPr id="13" name="Group 12"/>
              <p:cNvGrpSpPr/>
              <p:nvPr/>
            </p:nvGrpSpPr>
            <p:grpSpPr>
              <a:xfrm>
                <a:off x="923925" y="340846"/>
                <a:ext cx="7142930" cy="228600"/>
                <a:chOff x="923925" y="340846"/>
                <a:chExt cx="7142930" cy="228600"/>
              </a:xfrm>
            </p:grpSpPr>
            <p:sp>
              <p:nvSpPr>
                <p:cNvPr id="14" name="UrlBar"/>
                <p:cNvSpPr/>
                <p:nvPr/>
              </p:nvSpPr>
              <p:spPr>
                <a:xfrm>
                  <a:off x="923925" y="340846"/>
                  <a:ext cx="7142930" cy="228600"/>
                </a:xfrm>
                <a:prstGeom prst="rect">
                  <a:avLst/>
                </a:prstGeom>
                <a:solidFill>
                  <a:sysClr val="window" lastClr="FFFFFF"/>
                </a:solidFill>
                <a:ln w="3175" cap="flat" cmpd="sng" algn="ctr">
                  <a:solidFill>
                    <a:srgbClr val="000000">
                      <a:lumMod val="50000"/>
                      <a:lumOff val="50000"/>
                    </a:srgbClr>
                  </a:solidFill>
                  <a:prstDash val="solid"/>
                </a:ln>
                <a:effectLst/>
              </p:spPr>
              <p:txBody>
                <a:bodyPr rtlCol="0" anchor="ctr"/>
                <a:lstStyle/>
                <a:p>
                  <a:r>
                    <a:rPr lang="en-US" sz="900" kern="0" dirty="0">
                      <a:solidFill>
                        <a:prstClr val="black">
                          <a:lumMod val="75000"/>
                          <a:lumOff val="25000"/>
                        </a:prstClr>
                      </a:solidFill>
                      <a:latin typeface="Segoe UI"/>
                    </a:rPr>
                    <a:t>http://www.suennik.co.uk</a:t>
                  </a:r>
                </a:p>
              </p:txBody>
            </p:sp>
            <p:grpSp>
              <p:nvGrpSpPr>
                <p:cNvPr id="15" name="Group 14"/>
                <p:cNvGrpSpPr/>
                <p:nvPr/>
              </p:nvGrpSpPr>
              <p:grpSpPr>
                <a:xfrm>
                  <a:off x="7260350" y="363706"/>
                  <a:ext cx="744325" cy="182880"/>
                  <a:chOff x="7260350" y="363706"/>
                  <a:chExt cx="744325" cy="182880"/>
                </a:xfrm>
              </p:grpSpPr>
              <p:pic>
                <p:nvPicPr>
                  <p:cNvPr id="16" name="Search" descr="C:\Users\t-dantay\Documents\Placeholders\search.png"/>
                  <p:cNvPicPr>
                    <a:picLocks noChangeAspect="1" noChangeArrowheads="1"/>
                  </p:cNvPicPr>
                  <p:nvPr/>
                </p:nvPicPr>
                <p:blipFill>
                  <a:blip r:embed="rId18" cstate="email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flipH="1">
                    <a:off x="7260350" y="363706"/>
                    <a:ext cx="182880" cy="18288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17" name="Refresh" descr="C:\Users\t-dantay\Documents\First24\arrowrepeat1.png"/>
                  <p:cNvPicPr>
                    <a:picLocks noChangeAspect="1" noChangeArrowheads="1"/>
                  </p:cNvPicPr>
                  <p:nvPr/>
                </p:nvPicPr>
                <p:blipFill>
                  <a:blip r:embed="rId19" cstate="email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7644400" y="363706"/>
                    <a:ext cx="182880" cy="18288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18" name="Drop Down" descr="C:\Users\t-dantay\Documents\First24\arrowsimple1.png"/>
                  <p:cNvPicPr>
                    <a:picLocks noChangeAspect="1" noChangeArrowheads="1"/>
                  </p:cNvPicPr>
                  <p:nvPr/>
                </p:nvPicPr>
                <p:blipFill>
                  <a:blip r:embed="rId20" cstate="email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5400000">
                    <a:off x="7476150" y="409426"/>
                    <a:ext cx="91440" cy="9144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grpSp>
                <p:nvGrpSpPr>
                  <p:cNvPr id="19" name="X"/>
                  <p:cNvGrpSpPr/>
                  <p:nvPr/>
                </p:nvGrpSpPr>
                <p:grpSpPr>
                  <a:xfrm>
                    <a:off x="7913235" y="409426"/>
                    <a:ext cx="91440" cy="91440"/>
                    <a:chOff x="4687215" y="1739180"/>
                    <a:chExt cx="91440" cy="91440"/>
                  </a:xfrm>
                </p:grpSpPr>
                <p:cxnSp>
                  <p:nvCxnSpPr>
                    <p:cNvPr id="20" name="Straight Connector 19"/>
                    <p:cNvCxnSpPr/>
                    <p:nvPr/>
                  </p:nvCxnSpPr>
                  <p:spPr>
                    <a:xfrm flipV="1">
                      <a:off x="4687215" y="1739180"/>
                      <a:ext cx="91440" cy="91440"/>
                    </a:xfrm>
                    <a:prstGeom prst="line">
                      <a:avLst/>
                    </a:prstGeom>
                    <a:ln w="28575">
                      <a:solidFill>
                        <a:srgbClr val="FFFFFF">
                          <a:lumMod val="50000"/>
                        </a:srgbClr>
                      </a:solidFill>
                    </a:ln>
                  </p:spPr>
                  <p:style>
                    <a:lnRef idx="1">
                      <a:srgbClr val="FFFFFF"/>
                    </a:lnRef>
                    <a:fillRef idx="0">
                      <a:srgbClr val="FFFFFF"/>
                    </a:fillRef>
                    <a:effectRef idx="0">
                      <a:srgbClr val="FFFFFF"/>
                    </a:effectRef>
                    <a:fontRef idx="minor">
                      <a:srgbClr val="000000"/>
                    </a:fontRef>
                  </p:style>
                </p:cxnSp>
                <p:cxnSp>
                  <p:nvCxnSpPr>
                    <p:cNvPr id="21" name="Straight Connector 20"/>
                    <p:cNvCxnSpPr/>
                    <p:nvPr/>
                  </p:nvCxnSpPr>
                  <p:spPr>
                    <a:xfrm>
                      <a:off x="4687215" y="1739180"/>
                      <a:ext cx="91440" cy="91440"/>
                    </a:xfrm>
                    <a:prstGeom prst="line">
                      <a:avLst/>
                    </a:prstGeom>
                    <a:ln w="28575">
                      <a:solidFill>
                        <a:srgbClr val="FFFFFF">
                          <a:lumMod val="50000"/>
                        </a:srgbClr>
                      </a:solidFill>
                    </a:ln>
                  </p:spPr>
                  <p:style>
                    <a:lnRef idx="1">
                      <a:srgbClr val="FFFFFF"/>
                    </a:lnRef>
                    <a:fillRef idx="0">
                      <a:srgbClr val="FFFFFF"/>
                    </a:fillRef>
                    <a:effectRef idx="0">
                      <a:srgbClr val="FFFFFF"/>
                    </a:effectRef>
                    <a:fontRef idx="minor">
                      <a:srgbClr val="000000"/>
                    </a:fontRef>
                  </p:style>
                </p:cxnSp>
              </p:grpSp>
            </p:grpSp>
          </p:grpSp>
        </p:grpSp>
        <p:sp>
          <p:nvSpPr>
            <p:cNvPr id="91" name="Rectangle 90"/>
            <p:cNvSpPr/>
            <p:nvPr/>
          </p:nvSpPr>
          <p:spPr>
            <a:xfrm>
              <a:off x="1315838" y="1466850"/>
              <a:ext cx="6563250" cy="88053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3600" dirty="0" err="1">
                  <a:latin typeface="Broadway" pitchFamily="82" charset="0"/>
                </a:rPr>
                <a:t>Sue’N’Nik’s</a:t>
              </a:r>
              <a:r>
                <a:rPr lang="en-GB" sz="3600" dirty="0">
                  <a:latin typeface="Broadway" pitchFamily="82" charset="0"/>
                </a:rPr>
                <a:t> Coffee Corner</a:t>
              </a:r>
            </a:p>
          </p:txBody>
        </p:sp>
        <p:sp>
          <p:nvSpPr>
            <p:cNvPr id="92" name="Content"/>
            <p:cNvSpPr txBox="1"/>
            <p:nvPr>
              <p:custDataLst>
                <p:custData r:id="rId2"/>
              </p:custDataLst>
            </p:nvPr>
          </p:nvSpPr>
          <p:spPr>
            <a:xfrm>
              <a:off x="1271248" y="2430326"/>
              <a:ext cx="447880" cy="186974"/>
            </a:xfrm>
            <a:prstGeom prst="rect">
              <a:avLst/>
            </a:prstGeom>
            <a:noFill/>
          </p:spPr>
          <p:txBody>
            <a:bodyPr wrap="none" lIns="68580" tIns="13716" rIns="68580" bIns="34290" rtlCol="0" anchor="ctr" anchorCtr="0">
              <a:spAutoFit/>
            </a:bodyPr>
            <a:lstStyle/>
            <a:p>
              <a:r>
                <a:rPr lang="en-US" sz="900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Home</a:t>
              </a:r>
            </a:p>
          </p:txBody>
        </p:sp>
        <p:sp>
          <p:nvSpPr>
            <p:cNvPr id="93" name="Rectangle 92"/>
            <p:cNvSpPr/>
            <p:nvPr/>
          </p:nvSpPr>
          <p:spPr>
            <a:xfrm>
              <a:off x="1324215" y="2702985"/>
              <a:ext cx="2951453" cy="2099414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t" anchorCtr="0"/>
            <a:lstStyle/>
            <a:p>
              <a:r>
                <a:rPr lang="en-GB" dirty="0">
                  <a:latin typeface="Calibri" pitchFamily="34" charset="0"/>
                </a:rPr>
                <a:t>Welcome to </a:t>
              </a:r>
              <a:r>
                <a:rPr lang="en-GB" dirty="0" err="1">
                  <a:latin typeface="Calibri" pitchFamily="34" charset="0"/>
                </a:rPr>
                <a:t>Sue’N’Nik’s</a:t>
              </a:r>
              <a:r>
                <a:rPr lang="en-GB" dirty="0">
                  <a:latin typeface="Calibri" pitchFamily="34" charset="0"/>
                </a:rPr>
                <a:t> Coffee Corner, Swansea’s </a:t>
              </a:r>
              <a:r>
                <a:rPr lang="en-GB" b="1" dirty="0">
                  <a:latin typeface="Calibri" pitchFamily="34" charset="0"/>
                </a:rPr>
                <a:t>only</a:t>
              </a:r>
              <a:r>
                <a:rPr lang="en-GB" b="1" i="1" dirty="0">
                  <a:latin typeface="Calibri" pitchFamily="34" charset="0"/>
                </a:rPr>
                <a:t> </a:t>
              </a:r>
              <a:r>
                <a:rPr lang="en-GB" dirty="0">
                  <a:latin typeface="Calibri" pitchFamily="34" charset="0"/>
                </a:rPr>
                <a:t>gaming café!</a:t>
              </a:r>
            </a:p>
            <a:p>
              <a:r>
                <a:rPr lang="en-GB" dirty="0">
                  <a:latin typeface="Calibri" pitchFamily="34" charset="0"/>
                </a:rPr>
                <a:t>Whether you want a quick coffee and a cake, or a day-long game of </a:t>
              </a:r>
              <a:r>
                <a:rPr lang="en-GB" i="1" dirty="0">
                  <a:latin typeface="Calibri" pitchFamily="34" charset="0"/>
                </a:rPr>
                <a:t>Risk</a:t>
              </a:r>
              <a:r>
                <a:rPr lang="en-GB" dirty="0">
                  <a:latin typeface="Calibri" pitchFamily="34" charset="0"/>
                </a:rPr>
                <a:t>, pop in and treat yourself! </a:t>
              </a:r>
            </a:p>
          </p:txBody>
        </p:sp>
        <p:sp>
          <p:nvSpPr>
            <p:cNvPr id="94" name="Rectangle 93"/>
            <p:cNvSpPr/>
            <p:nvPr/>
          </p:nvSpPr>
          <p:spPr>
            <a:xfrm>
              <a:off x="1324215" y="4887385"/>
              <a:ext cx="1393586" cy="897467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t" anchorCtr="0"/>
            <a:lstStyle/>
            <a:p>
              <a:r>
                <a:rPr lang="en-GB" sz="1050" b="1" dirty="0">
                  <a:latin typeface="Calibri" pitchFamily="34" charset="0"/>
                  <a:cs typeface="Arial" pitchFamily="34" charset="0"/>
                </a:rPr>
                <a:t>Find Us At</a:t>
              </a:r>
            </a:p>
            <a:p>
              <a:r>
                <a:rPr lang="en-GB" sz="900" dirty="0">
                  <a:latin typeface="Calibri" pitchFamily="34" charset="0"/>
                  <a:cs typeface="Arial" pitchFamily="34" charset="0"/>
                </a:rPr>
                <a:t>71 </a:t>
              </a:r>
              <a:r>
                <a:rPr lang="en-GB" sz="900" dirty="0" err="1">
                  <a:latin typeface="Calibri" pitchFamily="34" charset="0"/>
                  <a:cs typeface="Arial" pitchFamily="34" charset="0"/>
                </a:rPr>
                <a:t>Marischal</a:t>
              </a:r>
              <a:r>
                <a:rPr lang="en-GB" sz="900" dirty="0">
                  <a:latin typeface="Calibri" pitchFamily="34" charset="0"/>
                  <a:cs typeface="Arial" pitchFamily="34" charset="0"/>
                </a:rPr>
                <a:t> College Way</a:t>
              </a:r>
            </a:p>
            <a:p>
              <a:r>
                <a:rPr lang="en-GB" sz="900" dirty="0">
                  <a:latin typeface="Calibri" pitchFamily="34" charset="0"/>
                  <a:cs typeface="Arial" pitchFamily="34" charset="0"/>
                </a:rPr>
                <a:t>Swansea</a:t>
              </a:r>
            </a:p>
            <a:p>
              <a:r>
                <a:rPr lang="en-GB" sz="900" dirty="0">
                  <a:latin typeface="Calibri" pitchFamily="34" charset="0"/>
                  <a:cs typeface="Arial" pitchFamily="34" charset="0"/>
                </a:rPr>
                <a:t>SA3 5FA</a:t>
              </a:r>
            </a:p>
            <a:p>
              <a:r>
                <a:rPr lang="en-GB" sz="900" u="sng" dirty="0">
                  <a:solidFill>
                    <a:schemeClr val="accent1">
                      <a:lumMod val="75000"/>
                    </a:schemeClr>
                  </a:solidFill>
                  <a:latin typeface="Calibri" pitchFamily="34" charset="0"/>
                  <a:cs typeface="Arial" pitchFamily="34" charset="0"/>
                </a:rPr>
                <a:t>enquiries@suennik.co.uk</a:t>
              </a:r>
              <a:r>
                <a:rPr lang="en-GB" sz="900" dirty="0">
                  <a:latin typeface="Calibri" pitchFamily="34" charset="0"/>
                  <a:cs typeface="Arial" pitchFamily="34" charset="0"/>
                </a:rPr>
                <a:t> </a:t>
              </a:r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67847" y="2702985"/>
              <a:ext cx="1385888" cy="1850231"/>
            </a:xfrm>
            <a:prstGeom prst="rect">
              <a:avLst/>
            </a:prstGeom>
            <a:noFill/>
            <a:ln>
              <a:noFill/>
            </a:ln>
            <a:effectLst>
              <a:reflection blurRad="6350" stA="40000" endPos="15000" dir="5400000" sy="-100000" algn="bl" rotWithShape="0"/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63511" y="2721055"/>
              <a:ext cx="2035254" cy="1850231"/>
            </a:xfrm>
            <a:prstGeom prst="rect">
              <a:avLst/>
            </a:prstGeom>
            <a:noFill/>
            <a:ln>
              <a:noFill/>
            </a:ln>
            <a:effectLst>
              <a:reflection blurRad="6350" stA="40000" endPos="20000" dir="5400000" sy="-100000" algn="bl" rotWithShape="0"/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9" name="Content"/>
            <p:cNvSpPr txBox="1"/>
            <p:nvPr>
              <p:custDataLst>
                <p:custData r:id="rId3"/>
              </p:custDataLst>
            </p:nvPr>
          </p:nvSpPr>
          <p:spPr>
            <a:xfrm>
              <a:off x="7331150" y="2430325"/>
              <a:ext cx="552074" cy="186974"/>
            </a:xfrm>
            <a:prstGeom prst="rect">
              <a:avLst/>
            </a:prstGeom>
            <a:noFill/>
          </p:spPr>
          <p:txBody>
            <a:bodyPr wrap="none" lIns="68580" tIns="13716" rIns="68580" bIns="34290" rtlCol="0" anchor="ctr" anchorCtr="0">
              <a:spAutoFit/>
            </a:bodyPr>
            <a:lstStyle/>
            <a:p>
              <a:r>
                <a:rPr lang="en-US" sz="900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Register</a:t>
              </a:r>
            </a:p>
          </p:txBody>
        </p:sp>
        <p:sp>
          <p:nvSpPr>
            <p:cNvPr id="100" name="Content"/>
            <p:cNvSpPr txBox="1"/>
            <p:nvPr>
              <p:custDataLst>
                <p:custData r:id="rId4"/>
              </p:custDataLst>
            </p:nvPr>
          </p:nvSpPr>
          <p:spPr>
            <a:xfrm>
              <a:off x="6888477" y="2428954"/>
              <a:ext cx="420628" cy="186974"/>
            </a:xfrm>
            <a:prstGeom prst="rect">
              <a:avLst/>
            </a:prstGeom>
            <a:noFill/>
          </p:spPr>
          <p:txBody>
            <a:bodyPr wrap="none" lIns="68580" tIns="13716" rIns="68580" bIns="34290" rtlCol="0" anchor="ctr" anchorCtr="0">
              <a:spAutoFit/>
            </a:bodyPr>
            <a:lstStyle/>
            <a:p>
              <a:r>
                <a:rPr lang="en-US" sz="900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Login</a:t>
              </a:r>
            </a:p>
          </p:txBody>
        </p:sp>
        <p:sp>
          <p:nvSpPr>
            <p:cNvPr id="101" name="Content"/>
            <p:cNvSpPr txBox="1"/>
            <p:nvPr>
              <p:custDataLst>
                <p:custData r:id="rId5"/>
              </p:custDataLst>
            </p:nvPr>
          </p:nvSpPr>
          <p:spPr>
            <a:xfrm>
              <a:off x="4363511" y="4525361"/>
              <a:ext cx="2035254" cy="325474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pPr algn="ctr"/>
              <a:r>
                <a:rPr lang="en-US" b="1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Our Menu</a:t>
              </a:r>
            </a:p>
          </p:txBody>
        </p:sp>
        <p:sp>
          <p:nvSpPr>
            <p:cNvPr id="103" name="Content"/>
            <p:cNvSpPr txBox="1"/>
            <p:nvPr>
              <p:custDataLst>
                <p:custData r:id="rId6"/>
              </p:custDataLst>
            </p:nvPr>
          </p:nvSpPr>
          <p:spPr>
            <a:xfrm>
              <a:off x="6459664" y="4511549"/>
              <a:ext cx="1385888" cy="325474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pPr algn="ctr"/>
              <a:r>
                <a:rPr lang="en-US" b="1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Our Games</a:t>
              </a:r>
            </a:p>
          </p:txBody>
        </p:sp>
        <p:sp>
          <p:nvSpPr>
            <p:cNvPr id="104" name="Rectangle 103"/>
            <p:cNvSpPr/>
            <p:nvPr/>
          </p:nvSpPr>
          <p:spPr>
            <a:xfrm>
              <a:off x="2799940" y="4887385"/>
              <a:ext cx="1475727" cy="897467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t" anchorCtr="0"/>
            <a:lstStyle/>
            <a:p>
              <a:r>
                <a:rPr lang="en-GB" sz="1050" b="1" dirty="0">
                  <a:latin typeface="Calibri" pitchFamily="34" charset="0"/>
                  <a:cs typeface="Arial" pitchFamily="34" charset="0"/>
                </a:rPr>
                <a:t>Opening Times</a:t>
              </a:r>
            </a:p>
            <a:p>
              <a:r>
                <a:rPr lang="en-GB" sz="900" dirty="0">
                  <a:latin typeface="Calibri" pitchFamily="34" charset="0"/>
                  <a:cs typeface="Arial" pitchFamily="34" charset="0"/>
                </a:rPr>
                <a:t>Mon-Fri:   10:00 – 22:00</a:t>
              </a:r>
            </a:p>
            <a:p>
              <a:r>
                <a:rPr lang="en-GB" sz="900" dirty="0">
                  <a:latin typeface="Calibri" pitchFamily="34" charset="0"/>
                  <a:cs typeface="Arial" pitchFamily="34" charset="0"/>
                </a:rPr>
                <a:t>Sat:            9:00 – 23:00</a:t>
              </a:r>
            </a:p>
            <a:p>
              <a:r>
                <a:rPr lang="en-GB" sz="900" dirty="0">
                  <a:latin typeface="Calibri" pitchFamily="34" charset="0"/>
                  <a:cs typeface="Arial" pitchFamily="34" charset="0"/>
                </a:rPr>
                <a:t>Sun:           12:00 – 17:00</a:t>
              </a:r>
            </a:p>
          </p:txBody>
        </p:sp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2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3143" y="5490818"/>
              <a:ext cx="660593" cy="2940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96" name="Group 95"/>
            <p:cNvGrpSpPr/>
            <p:nvPr/>
          </p:nvGrpSpPr>
          <p:grpSpPr>
            <a:xfrm>
              <a:off x="4363511" y="5355505"/>
              <a:ext cx="2354373" cy="602473"/>
              <a:chOff x="4865511" y="5997670"/>
              <a:chExt cx="3139164" cy="803297"/>
            </a:xfrm>
          </p:grpSpPr>
          <p:grpSp>
            <p:nvGrpSpPr>
              <p:cNvPr id="165" name="DatePicker"/>
              <p:cNvGrpSpPr/>
              <p:nvPr>
                <p:custDataLst>
                  <p:custData r:id="rId11"/>
                </p:custDataLst>
              </p:nvPr>
            </p:nvGrpSpPr>
            <p:grpSpPr>
              <a:xfrm>
                <a:off x="7035373" y="6286501"/>
                <a:ext cx="969302" cy="228600"/>
                <a:chOff x="3790801" y="3347719"/>
                <a:chExt cx="969299" cy="228600"/>
              </a:xfrm>
            </p:grpSpPr>
            <p:sp>
              <p:nvSpPr>
                <p:cNvPr id="166" name="Content"/>
                <p:cNvSpPr/>
                <p:nvPr/>
              </p:nvSpPr>
              <p:spPr>
                <a:xfrm>
                  <a:off x="3790801" y="3347719"/>
                  <a:ext cx="698655" cy="228600"/>
                </a:xfrm>
                <a:prstGeom prst="rect">
                  <a:avLst/>
                </a:prstGeom>
                <a:solidFill>
                  <a:sysClr val="window" lastClr="FFFFFF"/>
                </a:solidFill>
                <a:ln w="3175">
                  <a:solidFill>
                    <a:srgbClr val="000000">
                      <a:lumMod val="50000"/>
                      <a:lumOff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lIns="34290" tIns="0" rIns="0" bIns="0" rtlCol="0" anchor="ctr"/>
                <a:lstStyle/>
                <a:p>
                  <a:r>
                    <a:rPr lang="en-US" sz="900" dirty="0">
                      <a:latin typeface="Segoe UI" pitchFamily="34" charset="0"/>
                      <a:cs typeface="Segoe UI" pitchFamily="34" charset="0"/>
                    </a:rPr>
                    <a:t>   /   /    </a:t>
                  </a:r>
                </a:p>
              </p:txBody>
            </p:sp>
            <p:pic>
              <p:nvPicPr>
                <p:cNvPr id="167" name="Icon" descr="C:\Users\t-dantay\Documents\First24\calendar1.png"/>
                <p:cNvPicPr>
                  <a:picLocks noChangeAspect="1" noChangeArrowheads="1"/>
                </p:cNvPicPr>
                <p:nvPr/>
              </p:nvPicPr>
              <p:blipFill>
                <a:blip r:embed="rId24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535017" y="3347719"/>
                  <a:ext cx="225083" cy="22860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168" name="Content"/>
              <p:cNvSpPr txBox="1"/>
              <p:nvPr>
                <p:custDataLst>
                  <p:custData r:id="rId12"/>
                </p:custDataLst>
              </p:nvPr>
            </p:nvSpPr>
            <p:spPr>
              <a:xfrm>
                <a:off x="4865511" y="5997670"/>
                <a:ext cx="2169863" cy="803297"/>
              </a:xfrm>
              <a:prstGeom prst="rect">
                <a:avLst/>
              </a:prstGeom>
              <a:noFill/>
            </p:spPr>
            <p:txBody>
              <a:bodyPr wrap="square" lIns="68580" tIns="13716" rIns="68580" bIns="34290" rtlCol="0" anchor="ctr" anchorCtr="0">
                <a:spAutoFit/>
              </a:bodyPr>
              <a:lstStyle/>
              <a:p>
                <a:pPr algn="r"/>
                <a:r>
                  <a:rPr lang="en-US" b="1" dirty="0">
                    <a:solidFill>
                      <a:schemeClr val="accent1">
                        <a:lumMod val="75000"/>
                      </a:schemeClr>
                    </a:solidFill>
                    <a:latin typeface="Calibri" pitchFamily="34" charset="0"/>
                    <a:ea typeface="Segoe UI" pitchFamily="34" charset="0"/>
                    <a:cs typeface="Segoe UI" pitchFamily="34" charset="0"/>
                  </a:rPr>
                  <a:t>Reserve a game now</a:t>
                </a:r>
              </a:p>
            </p:txBody>
          </p:sp>
        </p:grpSp>
        <p:sp>
          <p:nvSpPr>
            <p:cNvPr id="170" name="Content"/>
            <p:cNvSpPr txBox="1"/>
            <p:nvPr>
              <p:custDataLst>
                <p:custData r:id="rId7"/>
              </p:custDataLst>
            </p:nvPr>
          </p:nvSpPr>
          <p:spPr>
            <a:xfrm>
              <a:off x="4363511" y="4852758"/>
              <a:ext cx="2035254" cy="325474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pPr algn="ctr"/>
              <a:r>
                <a:rPr lang="en-US" b="1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Special Offers</a:t>
              </a:r>
            </a:p>
          </p:txBody>
        </p:sp>
        <p:sp>
          <p:nvSpPr>
            <p:cNvPr id="171" name="Content"/>
            <p:cNvSpPr txBox="1"/>
            <p:nvPr>
              <p:custDataLst>
                <p:custData r:id="rId8"/>
              </p:custDataLst>
            </p:nvPr>
          </p:nvSpPr>
          <p:spPr>
            <a:xfrm>
              <a:off x="4363511" y="5164968"/>
              <a:ext cx="2035254" cy="325474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pPr algn="ctr"/>
              <a:r>
                <a:rPr lang="en-US" b="1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Special Events</a:t>
              </a:r>
            </a:p>
          </p:txBody>
        </p:sp>
        <p:sp>
          <p:nvSpPr>
            <p:cNvPr id="172" name="Content"/>
            <p:cNvSpPr txBox="1"/>
            <p:nvPr>
              <p:custDataLst>
                <p:custData r:id="rId9"/>
              </p:custDataLst>
            </p:nvPr>
          </p:nvSpPr>
          <p:spPr>
            <a:xfrm>
              <a:off x="6464599" y="4714259"/>
              <a:ext cx="1385888" cy="602473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pPr algn="ctr"/>
              <a:r>
                <a:rPr lang="en-US" b="1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Tournaments</a:t>
              </a:r>
            </a:p>
          </p:txBody>
        </p:sp>
        <p:sp>
          <p:nvSpPr>
            <p:cNvPr id="173" name="Content"/>
            <p:cNvSpPr txBox="1"/>
            <p:nvPr>
              <p:custDataLst>
                <p:custData r:id="rId10"/>
              </p:custDataLst>
            </p:nvPr>
          </p:nvSpPr>
          <p:spPr>
            <a:xfrm>
              <a:off x="6470736" y="5164968"/>
              <a:ext cx="1385888" cy="325474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pPr algn="ctr"/>
              <a:r>
                <a:rPr lang="en-US" b="1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RPG Nights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0784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24</a:t>
            </a:fld>
            <a:endParaRPr lang="en-US" dirty="0"/>
          </a:p>
        </p:txBody>
      </p:sp>
      <p:grpSp>
        <p:nvGrpSpPr>
          <p:cNvPr id="34" name="Group 33"/>
          <p:cNvGrpSpPr/>
          <p:nvPr/>
        </p:nvGrpSpPr>
        <p:grpSpPr>
          <a:xfrm>
            <a:off x="395536" y="350658"/>
            <a:ext cx="8280920" cy="6210690"/>
            <a:chOff x="1143000" y="857250"/>
            <a:chExt cx="6858000" cy="5143500"/>
          </a:xfrm>
        </p:grpSpPr>
        <p:grpSp>
          <p:nvGrpSpPr>
            <p:cNvPr id="5" name="WebBrowser"/>
            <p:cNvGrpSpPr/>
            <p:nvPr>
              <p:custDataLst>
                <p:custData r:id="rId1"/>
              </p:custDataLst>
            </p:nvPr>
          </p:nvGrpSpPr>
          <p:grpSpPr>
            <a:xfrm>
              <a:off x="1143000" y="857250"/>
              <a:ext cx="6858000" cy="5143500"/>
              <a:chOff x="0" y="0"/>
              <a:chExt cx="9144000" cy="6858000"/>
            </a:xfrm>
          </p:grpSpPr>
          <p:sp>
            <p:nvSpPr>
              <p:cNvPr id="6" name="Background"/>
              <p:cNvSpPr/>
              <p:nvPr/>
            </p:nvSpPr>
            <p:spPr>
              <a:xfrm>
                <a:off x="0" y="0"/>
                <a:ext cx="9144000" cy="6858000"/>
              </a:xfrm>
              <a:prstGeom prst="rect">
                <a:avLst/>
              </a:prstGeom>
              <a:solidFill>
                <a:srgbClr val="FFFFFF">
                  <a:lumMod val="65000"/>
                </a:srgbClr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r>
                  <a:rPr lang="en-US" sz="788" kern="0" dirty="0">
                    <a:solidFill>
                      <a:prstClr val="white"/>
                    </a:solidFill>
                    <a:latin typeface="Segoe UI"/>
                  </a:rPr>
                  <a:t>Sue</a:t>
                </a:r>
              </a:p>
            </p:txBody>
          </p:sp>
          <p:sp>
            <p:nvSpPr>
              <p:cNvPr id="7" name="WindowTitle"/>
              <p:cNvSpPr txBox="1"/>
              <p:nvPr/>
            </p:nvSpPr>
            <p:spPr>
              <a:xfrm>
                <a:off x="22515" y="22341"/>
                <a:ext cx="1180665" cy="230832"/>
              </a:xfrm>
              <a:prstGeom prst="rect">
                <a:avLst/>
              </a:prstGeom>
              <a:noFill/>
            </p:spPr>
            <p:txBody>
              <a:bodyPr wrap="none" lIns="68580" tIns="13716" rIns="68580" bIns="20574" rtlCol="0" anchor="ctr" anchorCtr="0">
                <a:spAutoFit/>
              </a:bodyPr>
              <a:lstStyle/>
              <a:p>
                <a:r>
                  <a:rPr lang="en-US" sz="900" dirty="0">
                    <a:solidFill>
                      <a:prstClr val="white"/>
                    </a:solidFill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Web page title</a:t>
                </a:r>
              </a:p>
            </p:txBody>
          </p:sp>
          <p:grpSp>
            <p:nvGrpSpPr>
              <p:cNvPr id="8" name="Group 7"/>
              <p:cNvGrpSpPr/>
              <p:nvPr/>
            </p:nvGrpSpPr>
            <p:grpSpPr>
              <a:xfrm>
                <a:off x="81598" y="286385"/>
                <a:ext cx="320040" cy="316520"/>
                <a:chOff x="72073" y="221749"/>
                <a:chExt cx="320040" cy="316520"/>
              </a:xfrm>
            </p:grpSpPr>
            <p:sp>
              <p:nvSpPr>
                <p:cNvPr id="32" name="Oval 31"/>
                <p:cNvSpPr/>
                <p:nvPr/>
              </p:nvSpPr>
              <p:spPr>
                <a:xfrm>
                  <a:off x="72073" y="221749"/>
                  <a:ext cx="320040" cy="316520"/>
                </a:xfrm>
                <a:prstGeom prst="ellipse">
                  <a:avLst/>
                </a:prstGeom>
                <a:gradFill flip="none" rotWithShape="1">
                  <a:gsLst>
                    <a:gs pos="91000">
                      <a:srgbClr val="FFFFFF">
                        <a:lumMod val="85000"/>
                      </a:srgbClr>
                    </a:gs>
                    <a:gs pos="36000">
                      <a:srgbClr val="FFFFFF">
                        <a:lumMod val="95000"/>
                      </a:srgbClr>
                    </a:gs>
                    <a:gs pos="100000">
                      <a:srgbClr val="FFFFFF">
                        <a:lumMod val="95000"/>
                      </a:srgbClr>
                    </a:gs>
                  </a:gsLst>
                  <a:lin ang="5400000" scaled="0"/>
                  <a:tileRect/>
                </a:gradFill>
                <a:ln w="3175">
                  <a:solidFill>
                    <a:srgbClr val="000000">
                      <a:lumMod val="50000"/>
                      <a:lumOff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sz="788" u="sng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3" name="Left Arrow 32"/>
                <p:cNvSpPr/>
                <p:nvPr/>
              </p:nvSpPr>
              <p:spPr>
                <a:xfrm>
                  <a:off x="109358" y="275511"/>
                  <a:ext cx="223134" cy="208997"/>
                </a:xfrm>
                <a:prstGeom prst="leftArrow">
                  <a:avLst/>
                </a:prstGeom>
                <a:solidFill>
                  <a:sysClr val="window" lastClr="FFFFFF"/>
                </a:solidFill>
                <a:ln w="3175" cap="flat" cmpd="sng" algn="ctr">
                  <a:solidFill>
                    <a:sysClr val="windowText" lastClr="000000">
                      <a:lumMod val="75000"/>
                      <a:lumOff val="25000"/>
                    </a:sysClr>
                  </a:solidFill>
                  <a:prstDash val="solid"/>
                </a:ln>
                <a:effectLst/>
              </p:spPr>
              <p:txBody>
                <a:bodyPr rtlCol="0" anchor="ctr"/>
                <a:lstStyle/>
                <a:p>
                  <a:pPr algn="ctr"/>
                  <a:endParaRPr lang="en-US" sz="788" kern="0">
                    <a:solidFill>
                      <a:prstClr val="white"/>
                    </a:solidFill>
                    <a:latin typeface="Segoe UI"/>
                  </a:endParaRPr>
                </a:p>
              </p:txBody>
            </p:sp>
          </p:grpSp>
          <p:grpSp>
            <p:nvGrpSpPr>
              <p:cNvPr id="9" name="Group 8"/>
              <p:cNvGrpSpPr/>
              <p:nvPr/>
            </p:nvGrpSpPr>
            <p:grpSpPr>
              <a:xfrm>
                <a:off x="453671" y="286384"/>
                <a:ext cx="320040" cy="316520"/>
                <a:chOff x="444146" y="221748"/>
                <a:chExt cx="320040" cy="316520"/>
              </a:xfrm>
            </p:grpSpPr>
            <p:sp>
              <p:nvSpPr>
                <p:cNvPr id="30" name="Oval 29"/>
                <p:cNvSpPr/>
                <p:nvPr/>
              </p:nvSpPr>
              <p:spPr>
                <a:xfrm>
                  <a:off x="444146" y="221748"/>
                  <a:ext cx="320040" cy="316520"/>
                </a:xfrm>
                <a:prstGeom prst="ellipse">
                  <a:avLst/>
                </a:prstGeom>
                <a:gradFill flip="none" rotWithShape="1">
                  <a:gsLst>
                    <a:gs pos="91000">
                      <a:srgbClr val="FFFFFF">
                        <a:lumMod val="85000"/>
                      </a:srgbClr>
                    </a:gs>
                    <a:gs pos="36000">
                      <a:srgbClr val="FFFFFF">
                        <a:lumMod val="95000"/>
                      </a:srgbClr>
                    </a:gs>
                    <a:gs pos="100000">
                      <a:srgbClr val="FFFFFF">
                        <a:lumMod val="95000"/>
                      </a:srgbClr>
                    </a:gs>
                  </a:gsLst>
                  <a:lin ang="5400000" scaled="0"/>
                  <a:tileRect/>
                </a:gradFill>
                <a:ln w="3175">
                  <a:solidFill>
                    <a:srgbClr val="000000">
                      <a:lumMod val="50000"/>
                      <a:lumOff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sz="788" u="sng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1" name="Right Arrow 30"/>
                <p:cNvSpPr/>
                <p:nvPr/>
              </p:nvSpPr>
              <p:spPr>
                <a:xfrm>
                  <a:off x="481249" y="275509"/>
                  <a:ext cx="257146" cy="208999"/>
                </a:xfrm>
                <a:prstGeom prst="rightArrow">
                  <a:avLst/>
                </a:prstGeom>
                <a:solidFill>
                  <a:sysClr val="window" lastClr="FFFFFF"/>
                </a:solidFill>
                <a:ln w="3175" cap="flat" cmpd="sng" algn="ctr">
                  <a:solidFill>
                    <a:sysClr val="windowText" lastClr="000000">
                      <a:lumMod val="75000"/>
                      <a:lumOff val="25000"/>
                    </a:sysClr>
                  </a:solidFill>
                  <a:prstDash val="solid"/>
                </a:ln>
                <a:effectLst/>
              </p:spPr>
              <p:txBody>
                <a:bodyPr rtlCol="0" anchor="ctr"/>
                <a:lstStyle/>
                <a:p>
                  <a:pPr algn="ctr"/>
                  <a:endParaRPr lang="en-US" sz="788" kern="0">
                    <a:solidFill>
                      <a:prstClr val="white"/>
                    </a:solidFill>
                    <a:latin typeface="Segoe UI"/>
                  </a:endParaRPr>
                </a:p>
              </p:txBody>
            </p:sp>
          </p:grpSp>
          <p:grpSp>
            <p:nvGrpSpPr>
              <p:cNvPr id="10" name="Minimize - Maximize - Close"/>
              <p:cNvGrpSpPr/>
              <p:nvPr/>
            </p:nvGrpSpPr>
            <p:grpSpPr>
              <a:xfrm>
                <a:off x="8632311" y="92599"/>
                <a:ext cx="384527" cy="78032"/>
                <a:chOff x="9347642" y="131588"/>
                <a:chExt cx="384527" cy="78032"/>
              </a:xfrm>
            </p:grpSpPr>
            <p:cxnSp>
              <p:nvCxnSpPr>
                <p:cNvPr id="25" name="Line"/>
                <p:cNvCxnSpPr/>
                <p:nvPr/>
              </p:nvCxnSpPr>
              <p:spPr>
                <a:xfrm>
                  <a:off x="9661396" y="131588"/>
                  <a:ext cx="70773" cy="7620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rgbClr val="4F81BD"/>
                </a:lnRef>
                <a:fillRef idx="0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</p:cxnSp>
            <p:cxnSp>
              <p:nvCxnSpPr>
                <p:cNvPr id="26" name="Line"/>
                <p:cNvCxnSpPr/>
                <p:nvPr/>
              </p:nvCxnSpPr>
              <p:spPr>
                <a:xfrm flipH="1">
                  <a:off x="9661395" y="131588"/>
                  <a:ext cx="70773" cy="7620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rgbClr val="4F81BD"/>
                </a:lnRef>
                <a:fillRef idx="0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</p:cxnSp>
            <p:sp>
              <p:nvSpPr>
                <p:cNvPr id="27" name="Line"/>
                <p:cNvSpPr/>
                <p:nvPr/>
              </p:nvSpPr>
              <p:spPr>
                <a:xfrm rot="10800000" flipV="1">
                  <a:off x="9499472" y="143255"/>
                  <a:ext cx="91440" cy="9144"/>
                </a:xfrm>
                <a:prstGeom prst="rect">
                  <a:avLst/>
                </a:prstGeom>
                <a:solidFill>
                  <a:srgbClr val="919191"/>
                </a:solidFill>
                <a:ln w="3175">
                  <a:solidFill>
                    <a:srgbClr val="FFFFFF"/>
                  </a:solidFill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001">
                  <a:srgbClr val="000000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sz="788" dirty="0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8" name="Line"/>
                <p:cNvSpPr/>
                <p:nvPr/>
              </p:nvSpPr>
              <p:spPr>
                <a:xfrm rot="10800000" flipV="1">
                  <a:off x="9498658" y="135261"/>
                  <a:ext cx="91440" cy="72527"/>
                </a:xfrm>
                <a:prstGeom prst="rect">
                  <a:avLst/>
                </a:pr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001">
                  <a:srgbClr val="000000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sz="788" dirty="0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9" name="Line"/>
                <p:cNvSpPr/>
                <p:nvPr/>
              </p:nvSpPr>
              <p:spPr>
                <a:xfrm rot="10800000" flipV="1">
                  <a:off x="9347642" y="200476"/>
                  <a:ext cx="91440" cy="9144"/>
                </a:xfrm>
                <a:prstGeom prst="rect">
                  <a:avLst/>
                </a:prstGeom>
                <a:solidFill>
                  <a:srgbClr val="919191"/>
                </a:solidFill>
                <a:ln w="3175">
                  <a:solidFill>
                    <a:srgbClr val="FFFFFF"/>
                  </a:solidFill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001">
                  <a:srgbClr val="000000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sz="788" dirty="0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1" name="WebPageBody"/>
              <p:cNvSpPr/>
              <p:nvPr/>
            </p:nvSpPr>
            <p:spPr>
              <a:xfrm>
                <a:off x="76200" y="685159"/>
                <a:ext cx="8991600" cy="6066801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788" kern="0" dirty="0">
                  <a:solidFill>
                    <a:prstClr val="white"/>
                  </a:solidFill>
                  <a:latin typeface="Segoe UI"/>
                </a:endParaRPr>
              </a:p>
            </p:txBody>
          </p:sp>
          <p:grpSp>
            <p:nvGrpSpPr>
              <p:cNvPr id="12" name="Group 11"/>
              <p:cNvGrpSpPr/>
              <p:nvPr/>
            </p:nvGrpSpPr>
            <p:grpSpPr>
              <a:xfrm>
                <a:off x="8386335" y="360579"/>
                <a:ext cx="640645" cy="183940"/>
                <a:chOff x="8303527" y="360579"/>
                <a:chExt cx="640645" cy="183940"/>
              </a:xfrm>
            </p:grpSpPr>
            <p:pic>
              <p:nvPicPr>
                <p:cNvPr id="22" name="Picture 2" descr="C:\Users\t-dantay\Documents\Placeholders\home.png"/>
                <p:cNvPicPr>
                  <a:picLocks noChangeAspect="1" noChangeArrowheads="1"/>
                </p:cNvPicPr>
                <p:nvPr/>
              </p:nvPicPr>
              <p:blipFill>
                <a:blip r:embed="rId31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303527" y="361109"/>
                  <a:ext cx="185783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3" name="Picture 2" descr="C:\Users\t-dantay\Documents\Placeholders\setting.png"/>
                <p:cNvPicPr>
                  <a:picLocks noChangeAspect="1" noChangeArrowheads="1"/>
                </p:cNvPicPr>
                <p:nvPr/>
              </p:nvPicPr>
              <p:blipFill rotWithShape="1">
                <a:blip r:embed="rId32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/>
              </p:blipFill>
              <p:spPr bwMode="auto">
                <a:xfrm>
                  <a:off x="8761292" y="360579"/>
                  <a:ext cx="182880" cy="1839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4" name="Picture 2" descr="C:\Users\t-dantay\Documents\Placeholders\star.png"/>
                <p:cNvPicPr>
                  <a:picLocks noChangeAspect="1" noChangeArrowheads="1"/>
                </p:cNvPicPr>
                <p:nvPr/>
              </p:nvPicPr>
              <p:blipFill>
                <a:blip r:embed="rId33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529364" y="361109"/>
                  <a:ext cx="191874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grpSp>
            <p:nvGrpSpPr>
              <p:cNvPr id="13" name="Group 12"/>
              <p:cNvGrpSpPr/>
              <p:nvPr/>
            </p:nvGrpSpPr>
            <p:grpSpPr>
              <a:xfrm>
                <a:off x="923925" y="340846"/>
                <a:ext cx="7142930" cy="228600"/>
                <a:chOff x="923925" y="340846"/>
                <a:chExt cx="7142930" cy="228600"/>
              </a:xfrm>
            </p:grpSpPr>
            <p:sp>
              <p:nvSpPr>
                <p:cNvPr id="14" name="UrlBar"/>
                <p:cNvSpPr/>
                <p:nvPr/>
              </p:nvSpPr>
              <p:spPr>
                <a:xfrm>
                  <a:off x="923925" y="340846"/>
                  <a:ext cx="7142930" cy="228600"/>
                </a:xfrm>
                <a:prstGeom prst="rect">
                  <a:avLst/>
                </a:prstGeom>
                <a:solidFill>
                  <a:sysClr val="window" lastClr="FFFFFF"/>
                </a:solidFill>
                <a:ln w="3175" cap="flat" cmpd="sng" algn="ctr">
                  <a:solidFill>
                    <a:srgbClr val="000000">
                      <a:lumMod val="50000"/>
                      <a:lumOff val="50000"/>
                    </a:srgbClr>
                  </a:solidFill>
                  <a:prstDash val="solid"/>
                </a:ln>
                <a:effectLst/>
              </p:spPr>
              <p:txBody>
                <a:bodyPr rtlCol="0" anchor="ctr"/>
                <a:lstStyle/>
                <a:p>
                  <a:r>
                    <a:rPr lang="en-US" sz="900" kern="0" dirty="0">
                      <a:solidFill>
                        <a:prstClr val="black">
                          <a:lumMod val="75000"/>
                          <a:lumOff val="25000"/>
                        </a:prstClr>
                      </a:solidFill>
                      <a:latin typeface="Segoe UI"/>
                    </a:rPr>
                    <a:t>http://www.suennik.co.uk</a:t>
                  </a:r>
                </a:p>
              </p:txBody>
            </p:sp>
            <p:grpSp>
              <p:nvGrpSpPr>
                <p:cNvPr id="15" name="Group 14"/>
                <p:cNvGrpSpPr/>
                <p:nvPr/>
              </p:nvGrpSpPr>
              <p:grpSpPr>
                <a:xfrm>
                  <a:off x="7260350" y="363706"/>
                  <a:ext cx="744325" cy="182880"/>
                  <a:chOff x="7260350" y="363706"/>
                  <a:chExt cx="744325" cy="182880"/>
                </a:xfrm>
              </p:grpSpPr>
              <p:pic>
                <p:nvPicPr>
                  <p:cNvPr id="16" name="Search" descr="C:\Users\t-dantay\Documents\Placeholders\search.png"/>
                  <p:cNvPicPr>
                    <a:picLocks noChangeAspect="1" noChangeArrowheads="1"/>
                  </p:cNvPicPr>
                  <p:nvPr/>
                </p:nvPicPr>
                <p:blipFill>
                  <a:blip r:embed="rId34" cstate="email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flipH="1">
                    <a:off x="7260350" y="363706"/>
                    <a:ext cx="182880" cy="18288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17" name="Refresh" descr="C:\Users\t-dantay\Documents\First24\arrowrepeat1.png"/>
                  <p:cNvPicPr>
                    <a:picLocks noChangeAspect="1" noChangeArrowheads="1"/>
                  </p:cNvPicPr>
                  <p:nvPr/>
                </p:nvPicPr>
                <p:blipFill>
                  <a:blip r:embed="rId35" cstate="email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7644400" y="363706"/>
                    <a:ext cx="182880" cy="18288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18" name="Drop Down" descr="C:\Users\t-dantay\Documents\First24\arrowsimple1.png"/>
                  <p:cNvPicPr>
                    <a:picLocks noChangeAspect="1" noChangeArrowheads="1"/>
                  </p:cNvPicPr>
                  <p:nvPr/>
                </p:nvPicPr>
                <p:blipFill>
                  <a:blip r:embed="rId36" cstate="email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5400000">
                    <a:off x="7476150" y="409426"/>
                    <a:ext cx="91440" cy="9144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grpSp>
                <p:nvGrpSpPr>
                  <p:cNvPr id="19" name="X"/>
                  <p:cNvGrpSpPr/>
                  <p:nvPr/>
                </p:nvGrpSpPr>
                <p:grpSpPr>
                  <a:xfrm>
                    <a:off x="7913235" y="409426"/>
                    <a:ext cx="91440" cy="91440"/>
                    <a:chOff x="4687215" y="1739180"/>
                    <a:chExt cx="91440" cy="91440"/>
                  </a:xfrm>
                </p:grpSpPr>
                <p:cxnSp>
                  <p:nvCxnSpPr>
                    <p:cNvPr id="20" name="Straight Connector 19"/>
                    <p:cNvCxnSpPr/>
                    <p:nvPr/>
                  </p:nvCxnSpPr>
                  <p:spPr>
                    <a:xfrm flipV="1">
                      <a:off x="4687215" y="1739180"/>
                      <a:ext cx="91440" cy="91440"/>
                    </a:xfrm>
                    <a:prstGeom prst="line">
                      <a:avLst/>
                    </a:prstGeom>
                    <a:ln w="28575">
                      <a:solidFill>
                        <a:srgbClr val="FFFFFF">
                          <a:lumMod val="50000"/>
                        </a:srgbClr>
                      </a:solidFill>
                    </a:ln>
                  </p:spPr>
                  <p:style>
                    <a:lnRef idx="1">
                      <a:srgbClr val="FFFFFF"/>
                    </a:lnRef>
                    <a:fillRef idx="0">
                      <a:srgbClr val="FFFFFF"/>
                    </a:fillRef>
                    <a:effectRef idx="0">
                      <a:srgbClr val="FFFFFF"/>
                    </a:effectRef>
                    <a:fontRef idx="minor">
                      <a:srgbClr val="000000"/>
                    </a:fontRef>
                  </p:style>
                </p:cxnSp>
                <p:cxnSp>
                  <p:nvCxnSpPr>
                    <p:cNvPr id="21" name="Straight Connector 20"/>
                    <p:cNvCxnSpPr/>
                    <p:nvPr/>
                  </p:nvCxnSpPr>
                  <p:spPr>
                    <a:xfrm>
                      <a:off x="4687215" y="1739180"/>
                      <a:ext cx="91440" cy="91440"/>
                    </a:xfrm>
                    <a:prstGeom prst="line">
                      <a:avLst/>
                    </a:prstGeom>
                    <a:ln w="28575">
                      <a:solidFill>
                        <a:srgbClr val="FFFFFF">
                          <a:lumMod val="50000"/>
                        </a:srgbClr>
                      </a:solidFill>
                    </a:ln>
                  </p:spPr>
                  <p:style>
                    <a:lnRef idx="1">
                      <a:srgbClr val="FFFFFF"/>
                    </a:lnRef>
                    <a:fillRef idx="0">
                      <a:srgbClr val="FFFFFF"/>
                    </a:fillRef>
                    <a:effectRef idx="0">
                      <a:srgbClr val="FFFFFF"/>
                    </a:effectRef>
                    <a:fontRef idx="minor">
                      <a:srgbClr val="000000"/>
                    </a:fontRef>
                  </p:style>
                </p:cxnSp>
              </p:grpSp>
            </p:grpSp>
          </p:grpSp>
        </p:grpSp>
        <p:sp>
          <p:nvSpPr>
            <p:cNvPr id="91" name="Rectangle 90"/>
            <p:cNvSpPr/>
            <p:nvPr/>
          </p:nvSpPr>
          <p:spPr>
            <a:xfrm>
              <a:off x="1315838" y="1466850"/>
              <a:ext cx="6563250" cy="88053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3600" dirty="0" err="1">
                  <a:latin typeface="Broadway" pitchFamily="82" charset="0"/>
                </a:rPr>
                <a:t>Sue’N’Nik’s</a:t>
              </a:r>
              <a:r>
                <a:rPr lang="en-GB" sz="3600" dirty="0">
                  <a:latin typeface="Broadway" pitchFamily="82" charset="0"/>
                </a:rPr>
                <a:t> Coffee Corner</a:t>
              </a:r>
            </a:p>
          </p:txBody>
        </p:sp>
        <p:sp>
          <p:nvSpPr>
            <p:cNvPr id="92" name="Content"/>
            <p:cNvSpPr txBox="1"/>
            <p:nvPr>
              <p:custDataLst>
                <p:custData r:id="rId2"/>
              </p:custDataLst>
            </p:nvPr>
          </p:nvSpPr>
          <p:spPr>
            <a:xfrm>
              <a:off x="1271249" y="2430326"/>
              <a:ext cx="1499449" cy="186974"/>
            </a:xfrm>
            <a:prstGeom prst="rect">
              <a:avLst/>
            </a:prstGeom>
            <a:noFill/>
          </p:spPr>
          <p:txBody>
            <a:bodyPr wrap="none" lIns="68580" tIns="13716" rIns="68580" bIns="34290" rtlCol="0" anchor="ctr" anchorCtr="0">
              <a:spAutoFit/>
            </a:bodyPr>
            <a:lstStyle/>
            <a:p>
              <a:r>
                <a:rPr lang="en-US" sz="900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Home &gt; Games &gt; Booking</a:t>
              </a:r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67847" y="2702985"/>
              <a:ext cx="1385888" cy="1850231"/>
            </a:xfrm>
            <a:prstGeom prst="rect">
              <a:avLst/>
            </a:prstGeom>
            <a:noFill/>
            <a:ln>
              <a:noFill/>
            </a:ln>
            <a:effectLst>
              <a:reflection blurRad="6350" stA="40000" endPos="15000" dir="5400000" sy="-100000" algn="bl" rotWithShape="0"/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9" name="Content"/>
            <p:cNvSpPr txBox="1"/>
            <p:nvPr>
              <p:custDataLst>
                <p:custData r:id="rId3"/>
              </p:custDataLst>
            </p:nvPr>
          </p:nvSpPr>
          <p:spPr>
            <a:xfrm>
              <a:off x="7145745" y="2430325"/>
              <a:ext cx="733214" cy="186974"/>
            </a:xfrm>
            <a:prstGeom prst="rect">
              <a:avLst/>
            </a:prstGeom>
            <a:noFill/>
          </p:spPr>
          <p:txBody>
            <a:bodyPr wrap="none" lIns="68580" tIns="13716" rIns="68580" bIns="34290" rtlCol="0" anchor="ctr" anchorCtr="0">
              <a:spAutoFit/>
            </a:bodyPr>
            <a:lstStyle/>
            <a:p>
              <a:r>
                <a:rPr lang="en-US" sz="900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My account</a:t>
              </a:r>
            </a:p>
          </p:txBody>
        </p:sp>
        <p:sp>
          <p:nvSpPr>
            <p:cNvPr id="100" name="Content"/>
            <p:cNvSpPr txBox="1"/>
            <p:nvPr>
              <p:custDataLst>
                <p:custData r:id="rId4"/>
              </p:custDataLst>
            </p:nvPr>
          </p:nvSpPr>
          <p:spPr>
            <a:xfrm>
              <a:off x="6608376" y="2430326"/>
              <a:ext cx="531236" cy="186974"/>
            </a:xfrm>
            <a:prstGeom prst="rect">
              <a:avLst/>
            </a:prstGeom>
            <a:noFill/>
          </p:spPr>
          <p:txBody>
            <a:bodyPr wrap="none" lIns="68580" tIns="13716" rIns="68580" bIns="34290" rtlCol="0" anchor="ctr" anchorCtr="0">
              <a:spAutoFit/>
            </a:bodyPr>
            <a:lstStyle/>
            <a:p>
              <a:r>
                <a:rPr lang="en-US" sz="900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Log out</a:t>
              </a:r>
            </a:p>
          </p:txBody>
        </p:sp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38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3143" y="5490818"/>
              <a:ext cx="660593" cy="2940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2" name="Content"/>
            <p:cNvSpPr txBox="1"/>
            <p:nvPr>
              <p:custDataLst>
                <p:custData r:id="rId5"/>
              </p:custDataLst>
            </p:nvPr>
          </p:nvSpPr>
          <p:spPr>
            <a:xfrm>
              <a:off x="1324214" y="2598065"/>
              <a:ext cx="5025787" cy="294696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r>
                <a:rPr lang="en-US" sz="1600" b="1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Welcome to </a:t>
              </a:r>
              <a:r>
                <a:rPr lang="en-US" sz="1600" b="1" dirty="0" err="1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Sue’N’Nik’s</a:t>
              </a:r>
              <a:r>
                <a:rPr lang="en-US" sz="1600" b="1" dirty="0">
                  <a:solidFill>
                    <a:schemeClr val="accent1">
                      <a:lumMod val="75000"/>
                    </a:scheme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 Games Booking System</a:t>
              </a:r>
            </a:p>
          </p:txBody>
        </p:sp>
        <p:grpSp>
          <p:nvGrpSpPr>
            <p:cNvPr id="53" name="SearchBox"/>
            <p:cNvGrpSpPr/>
            <p:nvPr>
              <p:custDataLst>
                <p:custData r:id="rId6"/>
              </p:custDataLst>
            </p:nvPr>
          </p:nvGrpSpPr>
          <p:grpSpPr>
            <a:xfrm>
              <a:off x="3295069" y="2979804"/>
              <a:ext cx="2604788" cy="233172"/>
              <a:chOff x="4111925" y="3293648"/>
              <a:chExt cx="962995" cy="310896"/>
            </a:xfrm>
          </p:grpSpPr>
          <p:sp>
            <p:nvSpPr>
              <p:cNvPr id="54" name="Content"/>
              <p:cNvSpPr>
                <a:spLocks/>
              </p:cNvSpPr>
              <p:nvPr/>
            </p:nvSpPr>
            <p:spPr>
              <a:xfrm>
                <a:off x="4111925" y="3328416"/>
                <a:ext cx="951116" cy="228600"/>
              </a:xfrm>
              <a:prstGeom prst="rect">
                <a:avLst/>
              </a:prstGeom>
              <a:solidFill>
                <a:srgbClr val="FFFFFF"/>
              </a:soli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lIns="73148" tIns="36575" rIns="73148" bIns="36575" rtlCol="0" anchor="ctr"/>
              <a:lstStyle/>
              <a:p>
                <a:r>
                  <a:rPr lang="en-US" sz="900" i="1" dirty="0">
                    <a:solidFill>
                      <a:srgbClr val="FFFFFF">
                        <a:lumMod val="50000"/>
                      </a:srgbClr>
                    </a:solidFill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search</a:t>
                </a:r>
                <a:endParaRPr lang="en-US" sz="788" i="1" dirty="0">
                  <a:solidFill>
                    <a:srgbClr val="FFFFFF">
                      <a:lumMod val="50000"/>
                    </a:srgb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endParaRPr>
              </a:p>
            </p:txBody>
          </p:sp>
          <p:pic>
            <p:nvPicPr>
              <p:cNvPr id="55" name="Icon" descr="C:\Users\t-dantay\Documents\WPIcons\appbar.feature.search.rest.png"/>
              <p:cNvPicPr>
                <a:picLocks noChangeAspect="1" noChangeArrowheads="1"/>
              </p:cNvPicPr>
              <p:nvPr/>
            </p:nvPicPr>
            <p:blipFill>
              <a:blip r:embed="rId39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988716" y="3293648"/>
                <a:ext cx="86204" cy="3108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6" name="Content"/>
            <p:cNvSpPr txBox="1"/>
            <p:nvPr>
              <p:custDataLst>
                <p:custData r:id="rId7"/>
              </p:custDataLst>
            </p:nvPr>
          </p:nvSpPr>
          <p:spPr>
            <a:xfrm>
              <a:off x="1315838" y="2888083"/>
              <a:ext cx="1986163" cy="540917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r>
                <a:rPr lang="en-US" sz="1600" b="1" dirty="0">
                  <a:solidFill>
                    <a:schemeClr val="accent1">
                      <a:lumMod val="75000"/>
                    </a:schemeClr>
                  </a:solidFill>
                  <a:latin typeface="Calibri" pitchFamily="34" charset="0"/>
                  <a:ea typeface="Segoe UI" pitchFamily="34" charset="0"/>
                  <a:cs typeface="Segoe UI" pitchFamily="34" charset="0"/>
                </a:rPr>
                <a:t>Search for a specific game</a:t>
              </a:r>
            </a:p>
          </p:txBody>
        </p:sp>
        <p:sp>
          <p:nvSpPr>
            <p:cNvPr id="57" name="Content"/>
            <p:cNvSpPr txBox="1"/>
            <p:nvPr>
              <p:custDataLst>
                <p:custData r:id="rId8"/>
              </p:custDataLst>
            </p:nvPr>
          </p:nvSpPr>
          <p:spPr>
            <a:xfrm>
              <a:off x="2041909" y="3212976"/>
              <a:ext cx="685170" cy="325474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r>
                <a:rPr lang="en-US" b="1" dirty="0" smtClean="0">
                  <a:solidFill>
                    <a:schemeClr val="accent1">
                      <a:lumMod val="75000"/>
                    </a:schemeClr>
                  </a:solidFill>
                  <a:latin typeface="Calibri" pitchFamily="34" charset="0"/>
                  <a:ea typeface="Segoe UI" pitchFamily="34" charset="0"/>
                  <a:cs typeface="Segoe UI" pitchFamily="34" charset="0"/>
                </a:rPr>
                <a:t>OR</a:t>
              </a:r>
              <a:endParaRPr lang="en-US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71" name="Content"/>
            <p:cNvSpPr txBox="1"/>
            <p:nvPr>
              <p:custDataLst>
                <p:custData r:id="rId9"/>
              </p:custDataLst>
            </p:nvPr>
          </p:nvSpPr>
          <p:spPr>
            <a:xfrm>
              <a:off x="1324215" y="3463566"/>
              <a:ext cx="1986163" cy="325474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r>
                <a:rPr lang="en-US" b="1" dirty="0">
                  <a:solidFill>
                    <a:schemeClr val="accent1">
                      <a:lumMod val="75000"/>
                    </a:schemeClr>
                  </a:solidFill>
                  <a:latin typeface="Calibri" pitchFamily="34" charset="0"/>
                  <a:ea typeface="Segoe UI" pitchFamily="34" charset="0"/>
                  <a:cs typeface="Segoe UI" pitchFamily="34" charset="0"/>
                </a:rPr>
                <a:t>Find a new game</a:t>
              </a:r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2321393" y="4034732"/>
              <a:ext cx="907877" cy="770872"/>
              <a:chOff x="1685297" y="3900124"/>
              <a:chExt cx="1210502" cy="1027830"/>
            </a:xfrm>
          </p:grpSpPr>
          <p:grpSp>
            <p:nvGrpSpPr>
              <p:cNvPr id="72" name="RadioButtonSelected"/>
              <p:cNvGrpSpPr/>
              <p:nvPr>
                <p:custDataLst>
                  <p:custData r:id="rId25"/>
                </p:custDataLst>
              </p:nvPr>
            </p:nvGrpSpPr>
            <p:grpSpPr>
              <a:xfrm>
                <a:off x="1685297" y="3900124"/>
                <a:ext cx="725327" cy="230833"/>
                <a:chOff x="4356895" y="3334651"/>
                <a:chExt cx="725327" cy="230833"/>
              </a:xfrm>
            </p:grpSpPr>
            <p:sp>
              <p:nvSpPr>
                <p:cNvPr id="73" name="Content"/>
                <p:cNvSpPr txBox="1"/>
                <p:nvPr/>
              </p:nvSpPr>
              <p:spPr>
                <a:xfrm>
                  <a:off x="4356895" y="3334651"/>
                  <a:ext cx="725327" cy="230833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Fantasy</a:t>
                  </a:r>
                </a:p>
              </p:txBody>
            </p:sp>
            <p:grpSp>
              <p:nvGrpSpPr>
                <p:cNvPr id="74" name="Group 73"/>
                <p:cNvGrpSpPr/>
                <p:nvPr/>
              </p:nvGrpSpPr>
              <p:grpSpPr>
                <a:xfrm>
                  <a:off x="4356895" y="3374807"/>
                  <a:ext cx="119960" cy="119922"/>
                  <a:chOff x="4356895" y="3374807"/>
                  <a:chExt cx="119960" cy="119922"/>
                </a:xfrm>
              </p:grpSpPr>
              <p:sp>
                <p:nvSpPr>
                  <p:cNvPr id="75" name="Circle"/>
                  <p:cNvSpPr/>
                  <p:nvPr/>
                </p:nvSpPr>
                <p:spPr>
                  <a:xfrm>
                    <a:off x="4356895" y="3374807"/>
                    <a:ext cx="119960" cy="119922"/>
                  </a:xfrm>
                  <a:prstGeom prst="ellipse">
                    <a:avLst/>
                  </a:prstGeom>
                  <a:solidFill>
                    <a:srgbClr val="FFFFFF"/>
                  </a:solidFill>
                  <a:ln w="3175">
                    <a:solidFill>
                      <a:srgbClr val="FFFFFF">
                        <a:lumMod val="50000"/>
                      </a:srgbClr>
                    </a:solidFill>
                  </a:ln>
                  <a:effectLst/>
                </p:spPr>
                <p:style>
                  <a:lnRef idx="2">
                    <a:srgbClr val="4F81BD">
                      <a:shade val="50000"/>
                    </a:srgbClr>
                  </a:lnRef>
                  <a:fillRef idx="1">
                    <a:srgbClr val="4F81BD"/>
                  </a:fillRef>
                  <a:effectRef idx="0">
                    <a:srgbClr val="4F81BD"/>
                  </a:effectRef>
                  <a:fontRef idx="minor">
                    <a:srgbClr val="000000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  <p:sp>
                <p:nvSpPr>
                  <p:cNvPr id="76" name="InnerCircle"/>
                  <p:cNvSpPr/>
                  <p:nvPr/>
                </p:nvSpPr>
                <p:spPr>
                  <a:xfrm>
                    <a:off x="4390432" y="3407093"/>
                    <a:ext cx="58189" cy="58190"/>
                  </a:xfrm>
                  <a:prstGeom prst="ellipse">
                    <a:avLst/>
                  </a:prstGeom>
                  <a:solidFill>
                    <a:srgbClr val="FFFFFF">
                      <a:lumMod val="50000"/>
                    </a:srgbClr>
                  </a:solidFill>
                  <a:ln>
                    <a:noFill/>
                  </a:ln>
                </p:spPr>
                <p:style>
                  <a:lnRef idx="2">
                    <a:srgbClr val="4F81BD">
                      <a:shade val="50000"/>
                    </a:srgbClr>
                  </a:lnRef>
                  <a:fillRef idx="1">
                    <a:srgbClr val="4F81BD"/>
                  </a:fillRef>
                  <a:effectRef idx="0">
                    <a:srgbClr val="4F81BD"/>
                  </a:effectRef>
                  <a:fontRef idx="minor">
                    <a:srgbClr val="000000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</p:grpSp>
          <p:grpSp>
            <p:nvGrpSpPr>
              <p:cNvPr id="77" name="RadioButtonUnselected"/>
              <p:cNvGrpSpPr/>
              <p:nvPr>
                <p:custDataLst>
                  <p:custData r:id="rId26"/>
                </p:custDataLst>
              </p:nvPr>
            </p:nvGrpSpPr>
            <p:grpSpPr>
              <a:xfrm>
                <a:off x="1685297" y="4165790"/>
                <a:ext cx="840742" cy="230833"/>
                <a:chOff x="4356895" y="3334651"/>
                <a:chExt cx="840742" cy="230833"/>
              </a:xfrm>
            </p:grpSpPr>
            <p:sp>
              <p:nvSpPr>
                <p:cNvPr id="78" name="Content"/>
                <p:cNvSpPr txBox="1"/>
                <p:nvPr/>
              </p:nvSpPr>
              <p:spPr>
                <a:xfrm>
                  <a:off x="4356895" y="3334651"/>
                  <a:ext cx="840742" cy="230833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Historical</a:t>
                  </a:r>
                </a:p>
              </p:txBody>
            </p:sp>
            <p:sp>
              <p:nvSpPr>
                <p:cNvPr id="79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solidFill>
                  <a:srgbClr val="FFFFFF"/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80" name="RadioButtonUnselected"/>
              <p:cNvGrpSpPr/>
              <p:nvPr>
                <p:custDataLst>
                  <p:custData r:id="rId27"/>
                </p:custDataLst>
              </p:nvPr>
            </p:nvGrpSpPr>
            <p:grpSpPr>
              <a:xfrm>
                <a:off x="1685297" y="4431456"/>
                <a:ext cx="1191266" cy="230833"/>
                <a:chOff x="4356895" y="3334651"/>
                <a:chExt cx="1191266" cy="230833"/>
              </a:xfrm>
            </p:grpSpPr>
            <p:sp>
              <p:nvSpPr>
                <p:cNvPr id="81" name="Content"/>
                <p:cNvSpPr txBox="1"/>
                <p:nvPr/>
              </p:nvSpPr>
              <p:spPr>
                <a:xfrm>
                  <a:off x="4356895" y="3334651"/>
                  <a:ext cx="1191266" cy="230833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Contemporary</a:t>
                  </a:r>
                </a:p>
              </p:txBody>
            </p:sp>
            <p:sp>
              <p:nvSpPr>
                <p:cNvPr id="82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solidFill>
                  <a:srgbClr val="FFFFFF"/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83" name="RadioButtonUnselected"/>
              <p:cNvGrpSpPr/>
              <p:nvPr>
                <p:custDataLst>
                  <p:custData r:id="rId28"/>
                </p:custDataLst>
              </p:nvPr>
            </p:nvGrpSpPr>
            <p:grpSpPr>
              <a:xfrm>
                <a:off x="1685297" y="4697121"/>
                <a:ext cx="1210502" cy="230833"/>
                <a:chOff x="4356895" y="3334651"/>
                <a:chExt cx="1210502" cy="230833"/>
              </a:xfrm>
            </p:grpSpPr>
            <p:sp>
              <p:nvSpPr>
                <p:cNvPr id="84" name="Content"/>
                <p:cNvSpPr txBox="1"/>
                <p:nvPr/>
              </p:nvSpPr>
              <p:spPr>
                <a:xfrm>
                  <a:off x="4356895" y="3334651"/>
                  <a:ext cx="1210502" cy="230833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Science Fiction</a:t>
                  </a:r>
                </a:p>
              </p:txBody>
            </p:sp>
            <p:sp>
              <p:nvSpPr>
                <p:cNvPr id="85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solidFill>
                  <a:srgbClr val="FFFFFF"/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</p:grpSp>
        <p:grpSp>
          <p:nvGrpSpPr>
            <p:cNvPr id="3" name="Group 2"/>
            <p:cNvGrpSpPr/>
            <p:nvPr/>
          </p:nvGrpSpPr>
          <p:grpSpPr>
            <a:xfrm>
              <a:off x="1509379" y="4034733"/>
              <a:ext cx="459036" cy="604328"/>
              <a:chOff x="342017" y="3841106"/>
              <a:chExt cx="612048" cy="805770"/>
            </a:xfrm>
          </p:grpSpPr>
          <p:grpSp>
            <p:nvGrpSpPr>
              <p:cNvPr id="58" name="RadioButtonSelected"/>
              <p:cNvGrpSpPr/>
              <p:nvPr>
                <p:custDataLst>
                  <p:custData r:id="rId22"/>
                </p:custDataLst>
              </p:nvPr>
            </p:nvGrpSpPr>
            <p:grpSpPr>
              <a:xfrm>
                <a:off x="342017" y="3841106"/>
                <a:ext cx="612048" cy="230831"/>
                <a:chOff x="4356895" y="3334651"/>
                <a:chExt cx="612048" cy="230831"/>
              </a:xfrm>
            </p:grpSpPr>
            <p:sp>
              <p:nvSpPr>
                <p:cNvPr id="59" name="Content"/>
                <p:cNvSpPr txBox="1"/>
                <p:nvPr/>
              </p:nvSpPr>
              <p:spPr>
                <a:xfrm>
                  <a:off x="4356895" y="3334651"/>
                  <a:ext cx="612048" cy="230831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Board</a:t>
                  </a:r>
                </a:p>
              </p:txBody>
            </p:sp>
            <p:grpSp>
              <p:nvGrpSpPr>
                <p:cNvPr id="60" name="Group 59"/>
                <p:cNvGrpSpPr/>
                <p:nvPr/>
              </p:nvGrpSpPr>
              <p:grpSpPr>
                <a:xfrm>
                  <a:off x="4356895" y="3374807"/>
                  <a:ext cx="119960" cy="119922"/>
                  <a:chOff x="4356895" y="3374807"/>
                  <a:chExt cx="119960" cy="119922"/>
                </a:xfrm>
              </p:grpSpPr>
              <p:sp>
                <p:nvSpPr>
                  <p:cNvPr id="61" name="Circle"/>
                  <p:cNvSpPr/>
                  <p:nvPr/>
                </p:nvSpPr>
                <p:spPr>
                  <a:xfrm>
                    <a:off x="4356895" y="3374807"/>
                    <a:ext cx="119960" cy="119922"/>
                  </a:xfrm>
                  <a:prstGeom prst="ellipse">
                    <a:avLst/>
                  </a:prstGeom>
                  <a:solidFill>
                    <a:srgbClr val="FFFFFF"/>
                  </a:solidFill>
                  <a:ln w="3175">
                    <a:solidFill>
                      <a:srgbClr val="FFFFFF">
                        <a:lumMod val="50000"/>
                      </a:srgbClr>
                    </a:solidFill>
                  </a:ln>
                  <a:effectLst/>
                </p:spPr>
                <p:style>
                  <a:lnRef idx="2">
                    <a:srgbClr val="4F81BD">
                      <a:shade val="50000"/>
                    </a:srgbClr>
                  </a:lnRef>
                  <a:fillRef idx="1">
                    <a:srgbClr val="4F81BD"/>
                  </a:fillRef>
                  <a:effectRef idx="0">
                    <a:srgbClr val="4F81BD"/>
                  </a:effectRef>
                  <a:fontRef idx="minor">
                    <a:srgbClr val="000000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  <p:sp>
                <p:nvSpPr>
                  <p:cNvPr id="62" name="InnerCircle"/>
                  <p:cNvSpPr/>
                  <p:nvPr/>
                </p:nvSpPr>
                <p:spPr>
                  <a:xfrm>
                    <a:off x="4390432" y="3407093"/>
                    <a:ext cx="58189" cy="58190"/>
                  </a:xfrm>
                  <a:prstGeom prst="ellipse">
                    <a:avLst/>
                  </a:prstGeom>
                  <a:solidFill>
                    <a:srgbClr val="FFFFFF">
                      <a:lumMod val="50000"/>
                    </a:srgbClr>
                  </a:solidFill>
                  <a:ln>
                    <a:noFill/>
                  </a:ln>
                </p:spPr>
                <p:style>
                  <a:lnRef idx="2">
                    <a:srgbClr val="4F81BD">
                      <a:shade val="50000"/>
                    </a:srgbClr>
                  </a:lnRef>
                  <a:fillRef idx="1">
                    <a:srgbClr val="4F81BD"/>
                  </a:fillRef>
                  <a:effectRef idx="0">
                    <a:srgbClr val="4F81BD"/>
                  </a:effectRef>
                  <a:fontRef idx="minor">
                    <a:srgbClr val="000000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</p:grpSp>
          <p:grpSp>
            <p:nvGrpSpPr>
              <p:cNvPr id="68" name="RadioButtonUnselected"/>
              <p:cNvGrpSpPr/>
              <p:nvPr>
                <p:custDataLst>
                  <p:custData r:id="rId23"/>
                </p:custDataLst>
              </p:nvPr>
            </p:nvGrpSpPr>
            <p:grpSpPr>
              <a:xfrm>
                <a:off x="342017" y="4128576"/>
                <a:ext cx="530829" cy="230831"/>
                <a:chOff x="4356895" y="3334651"/>
                <a:chExt cx="530829" cy="230831"/>
              </a:xfrm>
            </p:grpSpPr>
            <p:sp>
              <p:nvSpPr>
                <p:cNvPr id="69" name="Content"/>
                <p:cNvSpPr txBox="1"/>
                <p:nvPr/>
              </p:nvSpPr>
              <p:spPr>
                <a:xfrm>
                  <a:off x="4356895" y="3334651"/>
                  <a:ext cx="530829" cy="230831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Card</a:t>
                  </a:r>
                </a:p>
              </p:txBody>
            </p:sp>
            <p:sp>
              <p:nvSpPr>
                <p:cNvPr id="70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solidFill>
                  <a:srgbClr val="FFFFFF"/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87" name="RadioButtonUnselected"/>
              <p:cNvGrpSpPr/>
              <p:nvPr>
                <p:custDataLst>
                  <p:custData r:id="rId24"/>
                </p:custDataLst>
              </p:nvPr>
            </p:nvGrpSpPr>
            <p:grpSpPr>
              <a:xfrm>
                <a:off x="342017" y="4416045"/>
                <a:ext cx="488082" cy="230831"/>
                <a:chOff x="4356895" y="3334651"/>
                <a:chExt cx="488082" cy="230831"/>
              </a:xfrm>
            </p:grpSpPr>
            <p:sp>
              <p:nvSpPr>
                <p:cNvPr id="88" name="Content"/>
                <p:cNvSpPr txBox="1"/>
                <p:nvPr/>
              </p:nvSpPr>
              <p:spPr>
                <a:xfrm>
                  <a:off x="4356895" y="3334651"/>
                  <a:ext cx="488082" cy="230831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War</a:t>
                  </a:r>
                </a:p>
              </p:txBody>
            </p:sp>
            <p:sp>
              <p:nvSpPr>
                <p:cNvPr id="89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solidFill>
                  <a:srgbClr val="FFFFFF"/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</p:grpSp>
        <p:grpSp>
          <p:nvGrpSpPr>
            <p:cNvPr id="113" name="Group 112"/>
            <p:cNvGrpSpPr/>
            <p:nvPr/>
          </p:nvGrpSpPr>
          <p:grpSpPr>
            <a:xfrm>
              <a:off x="3583723" y="4034732"/>
              <a:ext cx="332399" cy="770872"/>
              <a:chOff x="1685297" y="3900124"/>
              <a:chExt cx="443198" cy="1027830"/>
            </a:xfrm>
          </p:grpSpPr>
          <p:grpSp>
            <p:nvGrpSpPr>
              <p:cNvPr id="114" name="RadioButtonSelected"/>
              <p:cNvGrpSpPr/>
              <p:nvPr>
                <p:custDataLst>
                  <p:custData r:id="rId18"/>
                </p:custDataLst>
              </p:nvPr>
            </p:nvGrpSpPr>
            <p:grpSpPr>
              <a:xfrm>
                <a:off x="1685297" y="3900124"/>
                <a:ext cx="295722" cy="388538"/>
                <a:chOff x="4356895" y="3334651"/>
                <a:chExt cx="295722" cy="388538"/>
              </a:xfrm>
            </p:grpSpPr>
            <p:sp>
              <p:nvSpPr>
                <p:cNvPr id="124" name="Content"/>
                <p:cNvSpPr txBox="1"/>
                <p:nvPr/>
              </p:nvSpPr>
              <p:spPr>
                <a:xfrm>
                  <a:off x="4356895" y="3334651"/>
                  <a:ext cx="295722" cy="230832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2</a:t>
                  </a:r>
                </a:p>
              </p:txBody>
            </p:sp>
            <p:grpSp>
              <p:nvGrpSpPr>
                <p:cNvPr id="125" name="Group 124"/>
                <p:cNvGrpSpPr/>
                <p:nvPr/>
              </p:nvGrpSpPr>
              <p:grpSpPr>
                <a:xfrm>
                  <a:off x="4356895" y="3374807"/>
                  <a:ext cx="119960" cy="348382"/>
                  <a:chOff x="4356895" y="3374807"/>
                  <a:chExt cx="119960" cy="348382"/>
                </a:xfrm>
              </p:grpSpPr>
              <p:sp>
                <p:nvSpPr>
                  <p:cNvPr id="126" name="Circle"/>
                  <p:cNvSpPr/>
                  <p:nvPr/>
                </p:nvSpPr>
                <p:spPr>
                  <a:xfrm>
                    <a:off x="4356895" y="3374807"/>
                    <a:ext cx="119960" cy="119922"/>
                  </a:xfrm>
                  <a:prstGeom prst="ellipse">
                    <a:avLst/>
                  </a:prstGeom>
                  <a:solidFill>
                    <a:srgbClr val="FFFFFF"/>
                  </a:solidFill>
                  <a:ln w="3175">
                    <a:solidFill>
                      <a:srgbClr val="FFFFFF">
                        <a:lumMod val="50000"/>
                      </a:srgbClr>
                    </a:solidFill>
                  </a:ln>
                  <a:effectLst/>
                </p:spPr>
                <p:style>
                  <a:lnRef idx="2">
                    <a:srgbClr val="4F81BD">
                      <a:shade val="50000"/>
                    </a:srgbClr>
                  </a:lnRef>
                  <a:fillRef idx="1">
                    <a:srgbClr val="4F81BD"/>
                  </a:fillRef>
                  <a:effectRef idx="0">
                    <a:srgbClr val="4F81BD"/>
                  </a:effectRef>
                  <a:fontRef idx="minor">
                    <a:srgbClr val="000000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  <p:sp>
                <p:nvSpPr>
                  <p:cNvPr id="127" name="InnerCircle"/>
                  <p:cNvSpPr/>
                  <p:nvPr/>
                </p:nvSpPr>
                <p:spPr>
                  <a:xfrm>
                    <a:off x="4402155" y="3664999"/>
                    <a:ext cx="58189" cy="58190"/>
                  </a:xfrm>
                  <a:prstGeom prst="ellipse">
                    <a:avLst/>
                  </a:prstGeom>
                  <a:solidFill>
                    <a:srgbClr val="FFFFFF">
                      <a:lumMod val="50000"/>
                    </a:srgbClr>
                  </a:solidFill>
                  <a:ln>
                    <a:noFill/>
                  </a:ln>
                </p:spPr>
                <p:style>
                  <a:lnRef idx="2">
                    <a:srgbClr val="4F81BD">
                      <a:shade val="50000"/>
                    </a:srgbClr>
                  </a:lnRef>
                  <a:fillRef idx="1">
                    <a:srgbClr val="4F81BD"/>
                  </a:fillRef>
                  <a:effectRef idx="0">
                    <a:srgbClr val="4F81BD"/>
                  </a:effectRef>
                  <a:fontRef idx="minor">
                    <a:srgbClr val="000000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</p:grpSp>
          <p:grpSp>
            <p:nvGrpSpPr>
              <p:cNvPr id="115" name="RadioButtonUnselected"/>
              <p:cNvGrpSpPr/>
              <p:nvPr>
                <p:custDataLst>
                  <p:custData r:id="rId19"/>
                </p:custDataLst>
              </p:nvPr>
            </p:nvGrpSpPr>
            <p:grpSpPr>
              <a:xfrm>
                <a:off x="1685297" y="4165790"/>
                <a:ext cx="441061" cy="230833"/>
                <a:chOff x="4356895" y="3334651"/>
                <a:chExt cx="441061" cy="230833"/>
              </a:xfrm>
            </p:grpSpPr>
            <p:sp>
              <p:nvSpPr>
                <p:cNvPr id="122" name="Content"/>
                <p:cNvSpPr txBox="1"/>
                <p:nvPr/>
              </p:nvSpPr>
              <p:spPr>
                <a:xfrm>
                  <a:off x="4356895" y="3334651"/>
                  <a:ext cx="441061" cy="230833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2-4</a:t>
                  </a:r>
                </a:p>
              </p:txBody>
            </p:sp>
            <p:sp>
              <p:nvSpPr>
                <p:cNvPr id="123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noFill/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16" name="RadioButtonUnselected"/>
              <p:cNvGrpSpPr/>
              <p:nvPr>
                <p:custDataLst>
                  <p:custData r:id="rId20"/>
                </p:custDataLst>
              </p:nvPr>
            </p:nvGrpSpPr>
            <p:grpSpPr>
              <a:xfrm>
                <a:off x="1685297" y="4431456"/>
                <a:ext cx="441061" cy="230833"/>
                <a:chOff x="4356895" y="3334651"/>
                <a:chExt cx="441061" cy="230833"/>
              </a:xfrm>
            </p:grpSpPr>
            <p:sp>
              <p:nvSpPr>
                <p:cNvPr id="120" name="Content"/>
                <p:cNvSpPr txBox="1"/>
                <p:nvPr/>
              </p:nvSpPr>
              <p:spPr>
                <a:xfrm>
                  <a:off x="4356895" y="3334651"/>
                  <a:ext cx="441061" cy="230833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2-6</a:t>
                  </a:r>
                </a:p>
              </p:txBody>
            </p:sp>
            <p:sp>
              <p:nvSpPr>
                <p:cNvPr id="121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solidFill>
                  <a:srgbClr val="FFFFFF"/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17" name="RadioButtonUnselected"/>
              <p:cNvGrpSpPr/>
              <p:nvPr>
                <p:custDataLst>
                  <p:custData r:id="rId21"/>
                </p:custDataLst>
              </p:nvPr>
            </p:nvGrpSpPr>
            <p:grpSpPr>
              <a:xfrm>
                <a:off x="1685297" y="4697121"/>
                <a:ext cx="443198" cy="230833"/>
                <a:chOff x="4356895" y="3334651"/>
                <a:chExt cx="443198" cy="230833"/>
              </a:xfrm>
            </p:grpSpPr>
            <p:sp>
              <p:nvSpPr>
                <p:cNvPr id="118" name="Content"/>
                <p:cNvSpPr txBox="1"/>
                <p:nvPr/>
              </p:nvSpPr>
              <p:spPr>
                <a:xfrm>
                  <a:off x="4356895" y="3334651"/>
                  <a:ext cx="443198" cy="230833"/>
                </a:xfrm>
                <a:prstGeom prst="rect">
                  <a:avLst/>
                </a:prstGeom>
                <a:noFill/>
              </p:spPr>
              <p:txBody>
                <a:bodyPr wrap="none" lIns="123444" tIns="13716" rIns="34290" bIns="20574" rtlCol="0" anchor="ctr" anchorCtr="0">
                  <a:spAutoFit/>
                </a:bodyPr>
                <a:lstStyle/>
                <a:p>
                  <a:r>
                    <a:rPr lang="en-US" sz="900" dirty="0">
                      <a:latin typeface="Segoe UI" pitchFamily="34" charset="0"/>
                      <a:ea typeface="Segoe UI" pitchFamily="34" charset="0"/>
                      <a:cs typeface="Segoe UI" pitchFamily="34" charset="0"/>
                    </a:rPr>
                    <a:t>&gt; 6</a:t>
                  </a:r>
                </a:p>
              </p:txBody>
            </p:sp>
            <p:sp>
              <p:nvSpPr>
                <p:cNvPr id="119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solidFill>
                  <a:srgbClr val="FFFFFF"/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</p:grpSp>
        <p:sp>
          <p:nvSpPr>
            <p:cNvPr id="128" name="Content"/>
            <p:cNvSpPr/>
            <p:nvPr>
              <p:custDataLst>
                <p:custData r:id="rId10"/>
              </p:custDataLst>
            </p:nvPr>
          </p:nvSpPr>
          <p:spPr>
            <a:xfrm>
              <a:off x="4494391" y="4252008"/>
              <a:ext cx="1373334" cy="171450"/>
            </a:xfrm>
            <a:prstGeom prst="roundRect">
              <a:avLst/>
            </a:prstGeom>
            <a:ln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68580" tIns="0" rIns="68580" bIns="6858" rtlCol="0" anchor="ctr">
              <a:noAutofit/>
            </a:bodyPr>
            <a:lstStyle/>
            <a:p>
              <a:pPr algn="ctr"/>
              <a:r>
                <a:rPr lang="en-US" sz="900" b="1" dirty="0">
                  <a:solidFill>
                    <a:schemeClr val="bg1"/>
                  </a:solidFill>
                  <a:latin typeface="Calibri" pitchFamily="34" charset="0"/>
                  <a:cs typeface="Segoe UI" pitchFamily="34" charset="0"/>
                </a:rPr>
                <a:t>Find Me Some Games!</a:t>
              </a:r>
            </a:p>
          </p:txBody>
        </p:sp>
        <p:grpSp>
          <p:nvGrpSpPr>
            <p:cNvPr id="129" name="List"/>
            <p:cNvGrpSpPr/>
            <p:nvPr>
              <p:custDataLst>
                <p:custData r:id="rId11"/>
              </p:custDataLst>
            </p:nvPr>
          </p:nvGrpSpPr>
          <p:grpSpPr>
            <a:xfrm>
              <a:off x="1324214" y="5235112"/>
              <a:ext cx="3054356" cy="575135"/>
              <a:chOff x="4610405" y="3047458"/>
              <a:chExt cx="1651415" cy="1533690"/>
            </a:xfrm>
          </p:grpSpPr>
          <p:grpSp>
            <p:nvGrpSpPr>
              <p:cNvPr id="130" name="Group 129"/>
              <p:cNvGrpSpPr/>
              <p:nvPr/>
            </p:nvGrpSpPr>
            <p:grpSpPr>
              <a:xfrm>
                <a:off x="4610405" y="3047458"/>
                <a:ext cx="1651415" cy="1533690"/>
                <a:chOff x="4648810" y="3359442"/>
                <a:chExt cx="713680" cy="756306"/>
              </a:xfrm>
            </p:grpSpPr>
            <p:sp>
              <p:nvSpPr>
                <p:cNvPr id="136" name="Background"/>
                <p:cNvSpPr>
                  <a:spLocks/>
                </p:cNvSpPr>
                <p:nvPr/>
              </p:nvSpPr>
              <p:spPr>
                <a:xfrm>
                  <a:off x="4648810" y="3359442"/>
                  <a:ext cx="713680" cy="756306"/>
                </a:xfrm>
                <a:prstGeom prst="rect">
                  <a:avLst/>
                </a:prstGeom>
                <a:solidFill>
                  <a:srgbClr val="FFFFFF"/>
                </a:solidFill>
                <a:ln w="3175" cap="flat" cmpd="sng" algn="ctr">
                  <a:solidFill>
                    <a:srgbClr val="FFFFFF">
                      <a:lumMod val="50000"/>
                    </a:srgbClr>
                  </a:solidFill>
                  <a:prstDash val="solid"/>
                </a:ln>
                <a:effectLst/>
              </p:spPr>
              <p:txBody>
                <a:bodyPr rot="0" spcFirstLastPara="0" vertOverflow="overflow" horzOverflow="overflow" vert="horz" wrap="square" lIns="34290" tIns="0" rIns="68580" bIns="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 sz="788" kern="0" dirty="0">
                    <a:solidFill>
                      <a:srgbClr val="000000">
                        <a:lumMod val="75000"/>
                        <a:lumOff val="25000"/>
                      </a:srgbClr>
                    </a:solidFill>
                    <a:latin typeface="Segoe UI"/>
                  </a:endParaRPr>
                </a:p>
              </p:txBody>
            </p:sp>
            <p:sp>
              <p:nvSpPr>
                <p:cNvPr id="137" name="Content"/>
                <p:cNvSpPr>
                  <a:spLocks/>
                </p:cNvSpPr>
                <p:nvPr/>
              </p:nvSpPr>
              <p:spPr>
                <a:xfrm>
                  <a:off x="4648810" y="3359442"/>
                  <a:ext cx="713680" cy="746724"/>
                </a:xfrm>
                <a:prstGeom prst="rect">
                  <a:avLst/>
                </a:prstGeom>
                <a:noFill/>
                <a:ln w="3175">
                  <a:noFill/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lIns="34290" tIns="0" rIns="0" bIns="13716" rtlCol="0" anchor="t" anchorCtr="0">
                  <a:spAutoFit/>
                </a:bodyPr>
                <a:lstStyle/>
                <a:p>
                  <a:r>
                    <a:rPr lang="en-US" sz="900" dirty="0">
                      <a:solidFill>
                        <a:sysClr val="windowText" lastClr="000000"/>
                      </a:solidFill>
                      <a:latin typeface="Segoe UI" pitchFamily="34" charset="0"/>
                      <a:cs typeface="Segoe UI" pitchFamily="34" charset="0"/>
                    </a:rPr>
                    <a:t>Lord Of The Rings Risk</a:t>
                  </a:r>
                </a:p>
                <a:p>
                  <a:r>
                    <a:rPr lang="en-US" sz="900" dirty="0" err="1">
                      <a:solidFill>
                        <a:sysClr val="windowText" lastClr="000000"/>
                      </a:solidFill>
                      <a:latin typeface="Segoe UI" pitchFamily="34" charset="0"/>
                      <a:cs typeface="Segoe UI" pitchFamily="34" charset="0"/>
                    </a:rPr>
                    <a:t>Thudd</a:t>
                  </a:r>
                  <a:endParaRPr lang="en-US" sz="900" dirty="0">
                    <a:solidFill>
                      <a:sysClr val="windowText" lastClr="000000"/>
                    </a:solidFill>
                    <a:latin typeface="Segoe UI" pitchFamily="34" charset="0"/>
                    <a:cs typeface="Segoe UI" pitchFamily="34" charset="0"/>
                  </a:endParaRPr>
                </a:p>
                <a:p>
                  <a:r>
                    <a:rPr lang="en-US" sz="900" dirty="0" err="1">
                      <a:solidFill>
                        <a:sysClr val="windowText" lastClr="000000"/>
                      </a:solidFill>
                      <a:latin typeface="Segoe UI" pitchFamily="34" charset="0"/>
                      <a:cs typeface="Segoe UI" pitchFamily="34" charset="0"/>
                    </a:rPr>
                    <a:t>Carcassone</a:t>
                  </a:r>
                  <a:endParaRPr lang="en-US" sz="900" dirty="0">
                    <a:solidFill>
                      <a:sysClr val="windowText" lastClr="000000"/>
                    </a:solidFill>
                    <a:latin typeface="Segoe UI" pitchFamily="34" charset="0"/>
                    <a:cs typeface="Segoe UI" pitchFamily="34" charset="0"/>
                  </a:endParaRPr>
                </a:p>
                <a:p>
                  <a:r>
                    <a:rPr lang="en-US" sz="900" dirty="0">
                      <a:solidFill>
                        <a:sysClr val="windowText" lastClr="000000"/>
                      </a:solidFill>
                      <a:latin typeface="Segoe UI" pitchFamily="34" charset="0"/>
                      <a:cs typeface="Segoe UI" pitchFamily="34" charset="0"/>
                    </a:rPr>
                    <a:t>The Road To </a:t>
                  </a:r>
                  <a:r>
                    <a:rPr lang="en-US" sz="900" dirty="0" err="1">
                      <a:solidFill>
                        <a:sysClr val="windowText" lastClr="000000"/>
                      </a:solidFill>
                      <a:latin typeface="Segoe UI" pitchFamily="34" charset="0"/>
                      <a:cs typeface="Segoe UI" pitchFamily="34" charset="0"/>
                    </a:rPr>
                    <a:t>Cantabury</a:t>
                  </a:r>
                  <a:endParaRPr lang="en-US" sz="900" dirty="0">
                    <a:solidFill>
                      <a:sysClr val="windowText" lastClr="000000"/>
                    </a:solidFill>
                    <a:latin typeface="Segoe UI" pitchFamily="34" charset="0"/>
                    <a:cs typeface="Segoe UI" pitchFamily="34" charset="0"/>
                  </a:endParaRPr>
                </a:p>
              </p:txBody>
            </p:sp>
          </p:grpSp>
          <p:grpSp>
            <p:nvGrpSpPr>
              <p:cNvPr id="131" name="Group 130"/>
              <p:cNvGrpSpPr/>
              <p:nvPr>
                <p:custDataLst>
                  <p:custData r:id="rId17"/>
                </p:custDataLst>
              </p:nvPr>
            </p:nvGrpSpPr>
            <p:grpSpPr>
              <a:xfrm>
                <a:off x="6201808" y="3047458"/>
                <a:ext cx="60012" cy="1533690"/>
                <a:chOff x="4584639" y="1543110"/>
                <a:chExt cx="60012" cy="3562292"/>
              </a:xfrm>
            </p:grpSpPr>
            <p:sp>
              <p:nvSpPr>
                <p:cNvPr id="132" name="ScrollBar"/>
                <p:cNvSpPr>
                  <a:spLocks/>
                </p:cNvSpPr>
                <p:nvPr/>
              </p:nvSpPr>
              <p:spPr>
                <a:xfrm>
                  <a:off x="4584639" y="1543110"/>
                  <a:ext cx="60012" cy="3562292"/>
                </a:xfrm>
                <a:prstGeom prst="rect">
                  <a:avLst/>
                </a:prstGeom>
                <a:solidFill>
                  <a:srgbClr val="FFFFFF">
                    <a:lumMod val="95000"/>
                  </a:srgbClr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001">
                  <a:srgbClr val="000000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lIns="73161" tIns="36581" rIns="73161" bIns="36581" rtlCol="0" anchor="ctr"/>
                <a:lstStyle/>
                <a:p>
                  <a:pPr algn="ctr" defTabSz="685436"/>
                  <a:endParaRPr lang="en-US" dirty="0"/>
                </a:p>
              </p:txBody>
            </p:sp>
            <p:sp>
              <p:nvSpPr>
                <p:cNvPr id="133" name="Slider"/>
                <p:cNvSpPr>
                  <a:spLocks/>
                </p:cNvSpPr>
                <p:nvPr/>
              </p:nvSpPr>
              <p:spPr>
                <a:xfrm>
                  <a:off x="4584639" y="2931977"/>
                  <a:ext cx="60012" cy="1609922"/>
                </a:xfrm>
                <a:prstGeom prst="rect">
                  <a:avLst/>
                </a:prstGeom>
                <a:solidFill>
                  <a:srgbClr val="FFFFFF">
                    <a:lumMod val="85000"/>
                  </a:srgbClr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lIns="73161" tIns="36581" rIns="73161" bIns="36581"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34" name="UpArrow"/>
                <p:cNvSpPr>
                  <a:spLocks/>
                </p:cNvSpPr>
                <p:nvPr/>
              </p:nvSpPr>
              <p:spPr>
                <a:xfrm>
                  <a:off x="4601667" y="1713753"/>
                  <a:ext cx="25956" cy="297342"/>
                </a:xfrm>
                <a:prstGeom prst="triangle">
                  <a:avLst/>
                </a:prstGeom>
                <a:solidFill>
                  <a:srgbClr val="FFFFFF">
                    <a:lumMod val="50000"/>
                    <a:alpha val="99000"/>
                  </a:srgbClr>
                </a:solidFill>
                <a:ln>
                  <a:noFill/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lIns="73161" tIns="36581" rIns="73161" bIns="36581"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35" name="DownArrow"/>
                <p:cNvSpPr>
                  <a:spLocks/>
                </p:cNvSpPr>
                <p:nvPr/>
              </p:nvSpPr>
              <p:spPr>
                <a:xfrm rot="10800000">
                  <a:off x="4601667" y="4656287"/>
                  <a:ext cx="25956" cy="297342"/>
                </a:xfrm>
                <a:prstGeom prst="triangle">
                  <a:avLst/>
                </a:prstGeom>
                <a:solidFill>
                  <a:srgbClr val="FFFFFF">
                    <a:lumMod val="50000"/>
                    <a:alpha val="99000"/>
                  </a:srgbClr>
                </a:solidFill>
                <a:ln>
                  <a:noFill/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lIns="73161" tIns="36581" rIns="73161" bIns="36581" rtlCol="0" anchor="ctr"/>
                <a:lstStyle/>
                <a:p>
                  <a:pPr algn="ctr"/>
                  <a:endParaRPr lang="en-US" dirty="0"/>
                </a:p>
              </p:txBody>
            </p:sp>
          </p:grpSp>
        </p:grpSp>
        <p:sp>
          <p:nvSpPr>
            <p:cNvPr id="138" name="Content"/>
            <p:cNvSpPr txBox="1"/>
            <p:nvPr>
              <p:custDataLst>
                <p:custData r:id="rId12"/>
              </p:custDataLst>
            </p:nvPr>
          </p:nvSpPr>
          <p:spPr>
            <a:xfrm>
              <a:off x="1324215" y="4918398"/>
              <a:ext cx="1986163" cy="325474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r>
                <a:rPr lang="en-US" b="1" dirty="0">
                  <a:solidFill>
                    <a:schemeClr val="accent1">
                      <a:lumMod val="75000"/>
                    </a:schemeClr>
                  </a:solidFill>
                  <a:latin typeface="Calibri" pitchFamily="34" charset="0"/>
                  <a:ea typeface="Segoe UI" pitchFamily="34" charset="0"/>
                  <a:cs typeface="Segoe UI" pitchFamily="34" charset="0"/>
                </a:rPr>
                <a:t>Suggested games</a:t>
              </a:r>
            </a:p>
          </p:txBody>
        </p:sp>
        <p:sp>
          <p:nvSpPr>
            <p:cNvPr id="139" name="Content"/>
            <p:cNvSpPr txBox="1"/>
            <p:nvPr>
              <p:custDataLst>
                <p:custData r:id="rId13"/>
              </p:custDataLst>
            </p:nvPr>
          </p:nvSpPr>
          <p:spPr>
            <a:xfrm>
              <a:off x="1499493" y="3791258"/>
              <a:ext cx="466646" cy="210058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r>
                <a:rPr lang="en-US" sz="1050" b="1" dirty="0">
                  <a:solidFill>
                    <a:schemeClr val="accent1">
                      <a:lumMod val="75000"/>
                    </a:schemeClr>
                  </a:solidFill>
                  <a:latin typeface="Calibri" pitchFamily="34" charset="0"/>
                  <a:ea typeface="Segoe UI" pitchFamily="34" charset="0"/>
                  <a:cs typeface="Segoe UI" pitchFamily="34" charset="0"/>
                </a:rPr>
                <a:t>Type</a:t>
              </a:r>
            </a:p>
          </p:txBody>
        </p:sp>
        <p:sp>
          <p:nvSpPr>
            <p:cNvPr id="140" name="Content"/>
            <p:cNvSpPr txBox="1"/>
            <p:nvPr>
              <p:custDataLst>
                <p:custData r:id="rId14"/>
              </p:custDataLst>
            </p:nvPr>
          </p:nvSpPr>
          <p:spPr>
            <a:xfrm>
              <a:off x="2403492" y="3791257"/>
              <a:ext cx="548747" cy="210058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r>
                <a:rPr lang="en-US" sz="1050" b="1" dirty="0">
                  <a:solidFill>
                    <a:schemeClr val="accent1">
                      <a:lumMod val="75000"/>
                    </a:schemeClr>
                  </a:solidFill>
                  <a:latin typeface="Calibri" pitchFamily="34" charset="0"/>
                  <a:ea typeface="Segoe UI" pitchFamily="34" charset="0"/>
                  <a:cs typeface="Segoe UI" pitchFamily="34" charset="0"/>
                </a:rPr>
                <a:t>Genre</a:t>
              </a:r>
            </a:p>
          </p:txBody>
        </p:sp>
        <p:sp>
          <p:nvSpPr>
            <p:cNvPr id="141" name="Content"/>
            <p:cNvSpPr txBox="1"/>
            <p:nvPr>
              <p:custDataLst>
                <p:custData r:id="rId15"/>
              </p:custDataLst>
            </p:nvPr>
          </p:nvSpPr>
          <p:spPr>
            <a:xfrm>
              <a:off x="3515398" y="3791256"/>
              <a:ext cx="573026" cy="210058"/>
            </a:xfrm>
            <a:prstGeom prst="rect">
              <a:avLst/>
            </a:prstGeom>
            <a:noFill/>
          </p:spPr>
          <p:txBody>
            <a:bodyPr wrap="square" lIns="68580" tIns="13716" rIns="68580" bIns="34290" rtlCol="0" anchor="ctr" anchorCtr="0">
              <a:spAutoFit/>
            </a:bodyPr>
            <a:lstStyle/>
            <a:p>
              <a:r>
                <a:rPr lang="en-US" sz="1050" b="1" dirty="0">
                  <a:solidFill>
                    <a:schemeClr val="accent1">
                      <a:lumMod val="75000"/>
                    </a:schemeClr>
                  </a:solidFill>
                  <a:latin typeface="Calibri" pitchFamily="34" charset="0"/>
                  <a:ea typeface="Segoe UI" pitchFamily="34" charset="0"/>
                  <a:cs typeface="Segoe UI" pitchFamily="34" charset="0"/>
                </a:rPr>
                <a:t>Players</a:t>
              </a:r>
            </a:p>
          </p:txBody>
        </p:sp>
        <p:sp>
          <p:nvSpPr>
            <p:cNvPr id="142" name="Content"/>
            <p:cNvSpPr/>
            <p:nvPr>
              <p:custDataLst>
                <p:custData r:id="rId16"/>
              </p:custDataLst>
            </p:nvPr>
          </p:nvSpPr>
          <p:spPr>
            <a:xfrm>
              <a:off x="4494391" y="5436956"/>
              <a:ext cx="1373334" cy="171450"/>
            </a:xfrm>
            <a:prstGeom prst="roundRect">
              <a:avLst/>
            </a:prstGeom>
            <a:ln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68580" tIns="0" rIns="68580" bIns="6858" rtlCol="0" anchor="ctr">
              <a:noAutofit/>
            </a:bodyPr>
            <a:lstStyle/>
            <a:p>
              <a:pPr algn="ctr"/>
              <a:r>
                <a:rPr lang="en-US" sz="900" b="1" dirty="0">
                  <a:solidFill>
                    <a:schemeClr val="bg1"/>
                  </a:solidFill>
                  <a:latin typeface="Calibri" pitchFamily="34" charset="0"/>
                  <a:cs typeface="Segoe UI" pitchFamily="34" charset="0"/>
                </a:rPr>
                <a:t>Next…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2318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25</a:t>
            </a:fld>
            <a:endParaRPr lang="en-US" dirty="0"/>
          </a:p>
        </p:txBody>
      </p:sp>
      <p:grpSp>
        <p:nvGrpSpPr>
          <p:cNvPr id="34" name="Group 33"/>
          <p:cNvGrpSpPr/>
          <p:nvPr>
            <p:custDataLst>
              <p:custData r:id="rId1"/>
            </p:custDataLst>
          </p:nvPr>
        </p:nvGrpSpPr>
        <p:grpSpPr>
          <a:xfrm>
            <a:off x="1143000" y="857250"/>
            <a:ext cx="6858000" cy="5143500"/>
            <a:chOff x="1143000" y="857250"/>
            <a:chExt cx="6858000" cy="5143500"/>
          </a:xfrm>
        </p:grpSpPr>
        <p:sp>
          <p:nvSpPr>
            <p:cNvPr id="6" name="Background"/>
            <p:cNvSpPr/>
            <p:nvPr/>
          </p:nvSpPr>
          <p:spPr>
            <a:xfrm>
              <a:off x="1143000" y="857250"/>
              <a:ext cx="6858000" cy="51435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r>
                <a:rPr lang="en-US" sz="788" kern="0" dirty="0">
                  <a:solidFill>
                    <a:prstClr val="white"/>
                  </a:solidFill>
                  <a:latin typeface="Segoe UI"/>
                </a:rPr>
                <a:t>Sue</a:t>
              </a:r>
            </a:p>
          </p:txBody>
        </p:sp>
        <p:sp>
          <p:nvSpPr>
            <p:cNvPr id="7" name="WindowTitle"/>
            <p:cNvSpPr txBox="1"/>
            <p:nvPr/>
          </p:nvSpPr>
          <p:spPr>
            <a:xfrm>
              <a:off x="1159886" y="874006"/>
              <a:ext cx="885499" cy="173124"/>
            </a:xfrm>
            <a:prstGeom prst="rect">
              <a:avLst/>
            </a:prstGeom>
            <a:noFill/>
          </p:spPr>
          <p:txBody>
            <a:bodyPr wrap="none" lIns="68580" tIns="13716" rIns="68580" bIns="20574" rtlCol="0" anchor="ctr" anchorCtr="0">
              <a:spAutoFit/>
            </a:bodyPr>
            <a:lstStyle/>
            <a:p>
              <a:r>
                <a:rPr lang="en-US" sz="9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1204199" y="1072039"/>
              <a:ext cx="240030" cy="237390"/>
              <a:chOff x="72073" y="221749"/>
              <a:chExt cx="320040" cy="316520"/>
            </a:xfrm>
          </p:grpSpPr>
          <p:sp>
            <p:nvSpPr>
              <p:cNvPr id="32" name="Oval 31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788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Left Arrow 32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788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1483253" y="1072038"/>
              <a:ext cx="240030" cy="237390"/>
              <a:chOff x="444146" y="221748"/>
              <a:chExt cx="320040" cy="316520"/>
            </a:xfrm>
          </p:grpSpPr>
          <p:sp>
            <p:nvSpPr>
              <p:cNvPr id="30" name="Oval 29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788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Right Arrow 30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788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10" name="Minimize - Maximize - Close"/>
            <p:cNvGrpSpPr/>
            <p:nvPr/>
          </p:nvGrpSpPr>
          <p:grpSpPr>
            <a:xfrm>
              <a:off x="7617233" y="926699"/>
              <a:ext cx="288395" cy="58524"/>
              <a:chOff x="9347642" y="131588"/>
              <a:chExt cx="384527" cy="78032"/>
            </a:xfrm>
          </p:grpSpPr>
          <p:cxnSp>
            <p:nvCxnSpPr>
              <p:cNvPr id="25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6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7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788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788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9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788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1" name="WebPageBody"/>
            <p:cNvSpPr/>
            <p:nvPr/>
          </p:nvSpPr>
          <p:spPr>
            <a:xfrm>
              <a:off x="1200150" y="1371119"/>
              <a:ext cx="6743700" cy="45501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788" kern="0" dirty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7432751" y="1127684"/>
              <a:ext cx="480484" cy="137955"/>
              <a:chOff x="8303527" y="360579"/>
              <a:chExt cx="640645" cy="183940"/>
            </a:xfrm>
          </p:grpSpPr>
          <p:pic>
            <p:nvPicPr>
              <p:cNvPr id="22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18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19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4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20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3" name="Group 12"/>
            <p:cNvGrpSpPr/>
            <p:nvPr/>
          </p:nvGrpSpPr>
          <p:grpSpPr>
            <a:xfrm>
              <a:off x="1835944" y="1112885"/>
              <a:ext cx="5357198" cy="171450"/>
              <a:chOff x="923925" y="340846"/>
              <a:chExt cx="7142930" cy="228600"/>
            </a:xfrm>
          </p:grpSpPr>
          <p:sp>
            <p:nvSpPr>
              <p:cNvPr id="14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9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http://www.suennik.co.uk</a:t>
                </a:r>
              </a:p>
            </p:txBody>
          </p:sp>
          <p:grpSp>
            <p:nvGrpSpPr>
              <p:cNvPr id="15" name="Group 14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6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21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22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8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23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9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20" name="Straight Connector 19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1" name="Straight Connector 20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91" name="Rectangle 90"/>
          <p:cNvSpPr/>
          <p:nvPr/>
        </p:nvSpPr>
        <p:spPr>
          <a:xfrm>
            <a:off x="1315838" y="1466850"/>
            <a:ext cx="6563250" cy="8805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err="1">
                <a:latin typeface="Broadway" pitchFamily="82" charset="0"/>
              </a:rPr>
              <a:t>Sue’N’Nik’s</a:t>
            </a:r>
            <a:r>
              <a:rPr lang="en-GB" sz="3600" dirty="0">
                <a:latin typeface="Broadway" pitchFamily="82" charset="0"/>
              </a:rPr>
              <a:t> Coffee Corner</a:t>
            </a:r>
          </a:p>
        </p:txBody>
      </p:sp>
      <p:sp>
        <p:nvSpPr>
          <p:cNvPr id="92" name="Content"/>
          <p:cNvSpPr txBox="1"/>
          <p:nvPr>
            <p:custDataLst>
              <p:custData r:id="rId2"/>
            </p:custDataLst>
          </p:nvPr>
        </p:nvSpPr>
        <p:spPr>
          <a:xfrm>
            <a:off x="1271249" y="2430326"/>
            <a:ext cx="1499449" cy="186974"/>
          </a:xfrm>
          <a:prstGeom prst="rect">
            <a:avLst/>
          </a:prstGeom>
          <a:noFill/>
        </p:spPr>
        <p:txBody>
          <a:bodyPr wrap="none" lIns="68580" tIns="13716" rIns="68580" bIns="34290" rtlCol="0" anchor="ctr" anchorCtr="0">
            <a:spAutoFit/>
          </a:bodyPr>
          <a:lstStyle/>
          <a:p>
            <a:r>
              <a:rPr lang="en-US" sz="9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Home &gt; Games &gt; Booking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847" y="2702985"/>
            <a:ext cx="1385888" cy="1850231"/>
          </a:xfrm>
          <a:prstGeom prst="rect">
            <a:avLst/>
          </a:prstGeom>
          <a:noFill/>
          <a:ln>
            <a:noFill/>
          </a:ln>
          <a:effectLst>
            <a:reflection blurRad="6350" stA="40000" endPos="1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" name="Content"/>
          <p:cNvSpPr txBox="1"/>
          <p:nvPr>
            <p:custDataLst>
              <p:custData r:id="rId3"/>
            </p:custDataLst>
          </p:nvPr>
        </p:nvSpPr>
        <p:spPr>
          <a:xfrm>
            <a:off x="7145745" y="2430325"/>
            <a:ext cx="733214" cy="186974"/>
          </a:xfrm>
          <a:prstGeom prst="rect">
            <a:avLst/>
          </a:prstGeom>
          <a:noFill/>
        </p:spPr>
        <p:txBody>
          <a:bodyPr wrap="none" lIns="68580" tIns="13716" rIns="68580" bIns="34290" rtlCol="0" anchor="ctr" anchorCtr="0">
            <a:spAutoFit/>
          </a:bodyPr>
          <a:lstStyle/>
          <a:p>
            <a:r>
              <a:rPr lang="en-US" sz="9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My account</a:t>
            </a:r>
          </a:p>
        </p:txBody>
      </p:sp>
      <p:sp>
        <p:nvSpPr>
          <p:cNvPr id="100" name="Content"/>
          <p:cNvSpPr txBox="1"/>
          <p:nvPr>
            <p:custDataLst>
              <p:custData r:id="rId4"/>
            </p:custDataLst>
          </p:nvPr>
        </p:nvSpPr>
        <p:spPr>
          <a:xfrm>
            <a:off x="6608376" y="2430326"/>
            <a:ext cx="531236" cy="186974"/>
          </a:xfrm>
          <a:prstGeom prst="rect">
            <a:avLst/>
          </a:prstGeom>
          <a:noFill/>
        </p:spPr>
        <p:txBody>
          <a:bodyPr wrap="none" lIns="68580" tIns="13716" rIns="68580" bIns="34290" rtlCol="0" anchor="ctr" anchorCtr="0">
            <a:spAutoFit/>
          </a:bodyPr>
          <a:lstStyle/>
          <a:p>
            <a:r>
              <a:rPr lang="en-US" sz="9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Log out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143" y="5490818"/>
            <a:ext cx="660593" cy="294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2" name="Content"/>
          <p:cNvSpPr txBox="1"/>
          <p:nvPr>
            <p:custDataLst>
              <p:custData r:id="rId5"/>
            </p:custDataLst>
          </p:nvPr>
        </p:nvSpPr>
        <p:spPr>
          <a:xfrm>
            <a:off x="1324214" y="2598065"/>
            <a:ext cx="5025787" cy="294696"/>
          </a:xfrm>
          <a:prstGeom prst="rect">
            <a:avLst/>
          </a:prstGeom>
          <a:noFill/>
        </p:spPr>
        <p:txBody>
          <a:bodyPr wrap="square" lIns="68580" tIns="13716" rIns="68580" bIns="34290" rtlCol="0" anchor="ctr" anchorCtr="0">
            <a:spAutoFit/>
          </a:bodyPr>
          <a:lstStyle/>
          <a:p>
            <a:r>
              <a:rPr lang="en-US" sz="1600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Welcome to </a:t>
            </a:r>
            <a:r>
              <a:rPr lang="en-US" sz="1600" b="1" dirty="0" err="1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Sue’N’Nik’s</a:t>
            </a:r>
            <a:r>
              <a:rPr lang="en-US" sz="1600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 Games Booking System</a:t>
            </a:r>
          </a:p>
        </p:txBody>
      </p:sp>
      <p:sp>
        <p:nvSpPr>
          <p:cNvPr id="56" name="Content"/>
          <p:cNvSpPr txBox="1"/>
          <p:nvPr>
            <p:custDataLst>
              <p:custData r:id="rId6"/>
            </p:custDataLst>
          </p:nvPr>
        </p:nvSpPr>
        <p:spPr>
          <a:xfrm>
            <a:off x="1315838" y="2861409"/>
            <a:ext cx="1274812" cy="263918"/>
          </a:xfrm>
          <a:prstGeom prst="rect">
            <a:avLst/>
          </a:prstGeom>
          <a:noFill/>
        </p:spPr>
        <p:txBody>
          <a:bodyPr wrap="square" lIns="68580" tIns="13716" rIns="68580" bIns="34290" rtlCol="0" anchor="ctr" anchorCtr="0">
            <a:spAutoFit/>
          </a:bodyPr>
          <a:lstStyle/>
          <a:p>
            <a:r>
              <a:rPr lang="en-US" sz="1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Selected game:</a:t>
            </a:r>
          </a:p>
        </p:txBody>
      </p:sp>
      <p:sp>
        <p:nvSpPr>
          <p:cNvPr id="71" name="Content"/>
          <p:cNvSpPr txBox="1"/>
          <p:nvPr>
            <p:custDataLst>
              <p:custData r:id="rId7"/>
            </p:custDataLst>
          </p:nvPr>
        </p:nvSpPr>
        <p:spPr>
          <a:xfrm>
            <a:off x="1315838" y="3133007"/>
            <a:ext cx="1095526" cy="233141"/>
          </a:xfrm>
          <a:prstGeom prst="rect">
            <a:avLst/>
          </a:prstGeom>
          <a:noFill/>
        </p:spPr>
        <p:txBody>
          <a:bodyPr wrap="square" lIns="68580" tIns="13716" rIns="68580" bIns="34290" rtlCol="0" anchor="ctr" anchorCtr="0">
            <a:spAutoFit/>
          </a:bodyPr>
          <a:lstStyle/>
          <a:p>
            <a:r>
              <a:rPr lang="en-US" sz="12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Select a date:</a:t>
            </a:r>
          </a:p>
        </p:txBody>
      </p:sp>
      <p:sp>
        <p:nvSpPr>
          <p:cNvPr id="142" name="Content"/>
          <p:cNvSpPr/>
          <p:nvPr>
            <p:custDataLst>
              <p:custData r:id="rId8"/>
            </p:custDataLst>
          </p:nvPr>
        </p:nvSpPr>
        <p:spPr>
          <a:xfrm>
            <a:off x="4976666" y="5613401"/>
            <a:ext cx="1373334" cy="171450"/>
          </a:xfrm>
          <a:prstGeom prst="round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8580" tIns="0" rIns="68580" bIns="6858" rtlCol="0" anchor="ctr">
            <a:noAutofit/>
          </a:bodyPr>
          <a:lstStyle/>
          <a:p>
            <a:pPr algn="ctr"/>
            <a:r>
              <a:rPr lang="en-US" sz="900" b="1" dirty="0">
                <a:solidFill>
                  <a:schemeClr val="bg1"/>
                </a:solidFill>
                <a:latin typeface="Calibri" pitchFamily="34" charset="0"/>
                <a:cs typeface="Segoe UI" pitchFamily="34" charset="0"/>
              </a:rPr>
              <a:t>Book my game!</a:t>
            </a:r>
          </a:p>
        </p:txBody>
      </p:sp>
      <p:sp>
        <p:nvSpPr>
          <p:cNvPr id="102" name="Content"/>
          <p:cNvSpPr txBox="1"/>
          <p:nvPr>
            <p:custDataLst>
              <p:custData r:id="rId9"/>
            </p:custDataLst>
          </p:nvPr>
        </p:nvSpPr>
        <p:spPr>
          <a:xfrm>
            <a:off x="2536222" y="2906806"/>
            <a:ext cx="781304" cy="173124"/>
          </a:xfrm>
          <a:prstGeom prst="rect">
            <a:avLst/>
          </a:prstGeom>
          <a:noFill/>
        </p:spPr>
        <p:txBody>
          <a:bodyPr wrap="none" lIns="68580" tIns="13716" rIns="68580" bIns="20574" rtlCol="0" anchor="ctr" anchorCtr="0">
            <a:spAutoFit/>
          </a:bodyPr>
          <a:lstStyle/>
          <a:p>
            <a:r>
              <a:rPr lang="en-US" sz="900" dirty="0">
                <a:solidFill>
                  <a:srgbClr val="000000"/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Carcassonne</a:t>
            </a:r>
          </a:p>
        </p:txBody>
      </p:sp>
      <p:sp>
        <p:nvSpPr>
          <p:cNvPr id="103" name="Content"/>
          <p:cNvSpPr txBox="1"/>
          <p:nvPr>
            <p:custDataLst>
              <p:custData r:id="rId10"/>
            </p:custDataLst>
          </p:nvPr>
        </p:nvSpPr>
        <p:spPr>
          <a:xfrm>
            <a:off x="3369125" y="2881775"/>
            <a:ext cx="761595" cy="210058"/>
          </a:xfrm>
          <a:prstGeom prst="rect">
            <a:avLst/>
          </a:prstGeom>
          <a:noFill/>
        </p:spPr>
        <p:txBody>
          <a:bodyPr wrap="square" lIns="68580" tIns="13716" rIns="68580" bIns="34290" rtlCol="0" anchor="ctr" anchorCtr="0">
            <a:spAutoFit/>
          </a:bodyPr>
          <a:lstStyle/>
          <a:p>
            <a:r>
              <a:rPr lang="en-US" sz="105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Duration:</a:t>
            </a:r>
          </a:p>
        </p:txBody>
      </p:sp>
      <p:sp>
        <p:nvSpPr>
          <p:cNvPr id="104" name="Content"/>
          <p:cNvSpPr txBox="1"/>
          <p:nvPr>
            <p:custDataLst>
              <p:custData r:id="rId11"/>
            </p:custDataLst>
          </p:nvPr>
        </p:nvSpPr>
        <p:spPr>
          <a:xfrm>
            <a:off x="4088424" y="2906806"/>
            <a:ext cx="630622" cy="173124"/>
          </a:xfrm>
          <a:prstGeom prst="rect">
            <a:avLst/>
          </a:prstGeom>
          <a:noFill/>
        </p:spPr>
        <p:txBody>
          <a:bodyPr wrap="none" lIns="68580" tIns="13716" rIns="68580" bIns="20574" rtlCol="0" anchor="ctr" anchorCtr="0">
            <a:spAutoFit/>
          </a:bodyPr>
          <a:lstStyle/>
          <a:p>
            <a:r>
              <a:rPr lang="en-US" sz="900" dirty="0">
                <a:solidFill>
                  <a:srgbClr val="000000"/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2-3 hours</a:t>
            </a:r>
          </a:p>
        </p:txBody>
      </p:sp>
      <p:grpSp>
        <p:nvGrpSpPr>
          <p:cNvPr id="3" name="Group 2"/>
          <p:cNvGrpSpPr/>
          <p:nvPr>
            <p:custDataLst>
              <p:custData r:id="rId12"/>
            </p:custDataLst>
          </p:nvPr>
        </p:nvGrpSpPr>
        <p:grpSpPr>
          <a:xfrm>
            <a:off x="2464322" y="3163842"/>
            <a:ext cx="904803" cy="171455"/>
            <a:chOff x="2464322" y="3163842"/>
            <a:chExt cx="904803" cy="171455"/>
          </a:xfrm>
        </p:grpSpPr>
        <p:sp>
          <p:nvSpPr>
            <p:cNvPr id="106" name="Content"/>
            <p:cNvSpPr>
              <a:spLocks/>
            </p:cNvSpPr>
            <p:nvPr/>
          </p:nvSpPr>
          <p:spPr>
            <a:xfrm>
              <a:off x="2464322" y="3163842"/>
              <a:ext cx="701822" cy="171449"/>
            </a:xfrm>
            <a:prstGeom prst="rect">
              <a:avLst/>
            </a:prstGeom>
            <a:solidFill>
              <a:sysClr val="window" lastClr="FFFFFF"/>
            </a:solidFill>
            <a:ln w="3175">
              <a:solidFill>
                <a:srgbClr val="000000">
                  <a:lumMod val="50000"/>
                  <a:lumOff val="50000"/>
                </a:srgbClr>
              </a:solidFill>
            </a:ln>
            <a:effectLst/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34290" tIns="0" rIns="0" bIns="0" rtlCol="0" anchor="ctr"/>
            <a:lstStyle/>
            <a:p>
              <a:r>
                <a:rPr lang="en-US" sz="900" dirty="0">
                  <a:latin typeface="Calibri" pitchFamily="34" charset="0"/>
                  <a:cs typeface="Segoe UI" pitchFamily="34" charset="0"/>
                </a:rPr>
                <a:t>28 / 2 / 2014</a:t>
              </a:r>
            </a:p>
          </p:txBody>
        </p:sp>
        <p:pic>
          <p:nvPicPr>
            <p:cNvPr id="107" name="Icon" descr="C:\Users\t-dantay\Documents\First24\calendar1.png"/>
            <p:cNvPicPr>
              <a:picLocks noChangeAspect="1" noChangeArrowheads="1"/>
            </p:cNvPicPr>
            <p:nvPr/>
          </p:nvPicPr>
          <p:blipFill>
            <a:blip r:embed="rId2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0312" y="3163848"/>
              <a:ext cx="168813" cy="1714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8" name="Content"/>
          <p:cNvSpPr txBox="1"/>
          <p:nvPr>
            <p:custDataLst>
              <p:custData r:id="rId13"/>
            </p:custDataLst>
          </p:nvPr>
        </p:nvSpPr>
        <p:spPr>
          <a:xfrm>
            <a:off x="1315837" y="3360031"/>
            <a:ext cx="1454861" cy="263918"/>
          </a:xfrm>
          <a:prstGeom prst="rect">
            <a:avLst/>
          </a:prstGeom>
          <a:noFill/>
        </p:spPr>
        <p:txBody>
          <a:bodyPr wrap="square" lIns="68580" tIns="13716" rIns="68580" bIns="34290" rtlCol="0" anchor="ctr" anchorCtr="0">
            <a:spAutoFit/>
          </a:bodyPr>
          <a:lstStyle/>
          <a:p>
            <a:r>
              <a:rPr lang="en-US" sz="1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Select a timeslot:</a:t>
            </a:r>
          </a:p>
        </p:txBody>
      </p:sp>
      <p:graphicFrame>
        <p:nvGraphicFramePr>
          <p:cNvPr id="109" name="Table"/>
          <p:cNvGraphicFramePr>
            <a:graphicFrameLocks noGrp="1"/>
          </p:cNvGraphicFramePr>
          <p:nvPr>
            <p:custDataLst>
              <p:custData r:id="rId14"/>
            </p:custDataLst>
            <p:extLst>
              <p:ext uri="{D42A27DB-BD31-4B8C-83A1-F6EECF244321}">
                <p14:modId xmlns:p14="http://schemas.microsoft.com/office/powerpoint/2010/main" val="143510134"/>
              </p:ext>
            </p:extLst>
          </p:nvPr>
        </p:nvGraphicFramePr>
        <p:xfrm>
          <a:off x="1370938" y="3644383"/>
          <a:ext cx="3514328" cy="214993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607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36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12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28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128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1288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44019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Start time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W 26/2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T 27/2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F 28/2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S 1/3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S 2/3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9:00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10:00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11:00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12:00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13:00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14:00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15:00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16:00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17:00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18:00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19:00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20:00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21:00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35660">
                <a:tc>
                  <a:txBody>
                    <a:bodyPr/>
                    <a:lstStyle/>
                    <a:p>
                      <a:pPr algn="ctr"/>
                      <a:r>
                        <a:rPr lang="en-US" sz="8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22:00</a:t>
                      </a:r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8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42720" marR="42720" marT="0" marB="213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110" name="Rectangle 109"/>
          <p:cNvSpPr/>
          <p:nvPr/>
        </p:nvSpPr>
        <p:spPr>
          <a:xfrm>
            <a:off x="4956415" y="3627449"/>
            <a:ext cx="1393586" cy="19311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en-GB" sz="900" dirty="0">
                <a:latin typeface="Calibri" pitchFamily="34" charset="0"/>
                <a:cs typeface="Arial" pitchFamily="34" charset="0"/>
              </a:rPr>
              <a:t>Click on the time you want to start the game. The system will automatically fill in the appropriate length  slot.</a:t>
            </a:r>
          </a:p>
          <a:p>
            <a:endParaRPr lang="en-GB" sz="900" dirty="0">
              <a:latin typeface="Calibri" pitchFamily="34" charset="0"/>
              <a:cs typeface="Arial" pitchFamily="34" charset="0"/>
            </a:endParaRPr>
          </a:p>
          <a:p>
            <a:r>
              <a:rPr lang="en-GB" sz="900" dirty="0">
                <a:latin typeface="Calibri" pitchFamily="34" charset="0"/>
                <a:cs typeface="Arial" pitchFamily="34" charset="0"/>
              </a:rPr>
              <a:t>Existing bookings are shown in red.</a:t>
            </a:r>
          </a:p>
        </p:txBody>
      </p:sp>
      <p:grpSp>
        <p:nvGrpSpPr>
          <p:cNvPr id="2" name="Group 1"/>
          <p:cNvGrpSpPr/>
          <p:nvPr>
            <p:custDataLst>
              <p:custData r:id="rId15"/>
            </p:custDataLst>
          </p:nvPr>
        </p:nvGrpSpPr>
        <p:grpSpPr>
          <a:xfrm>
            <a:off x="1944776" y="5691793"/>
            <a:ext cx="2929992" cy="110404"/>
            <a:chOff x="1944776" y="5691793"/>
            <a:chExt cx="2929992" cy="110404"/>
          </a:xfrm>
        </p:grpSpPr>
        <p:sp>
          <p:nvSpPr>
            <p:cNvPr id="112" name="Background"/>
            <p:cNvSpPr>
              <a:spLocks/>
            </p:cNvSpPr>
            <p:nvPr/>
          </p:nvSpPr>
          <p:spPr>
            <a:xfrm>
              <a:off x="1944776" y="5691793"/>
              <a:ext cx="2929992" cy="110364"/>
            </a:xfrm>
            <a:prstGeom prst="rect">
              <a:avLst/>
            </a:prstGeom>
            <a:solidFill>
              <a:srgbClr val="FFFFFF">
                <a:lumMod val="95000"/>
              </a:srgbClr>
            </a:solidFill>
            <a:ln w="3175">
              <a:solidFill>
                <a:srgbClr val="FFFFFF">
                  <a:lumMod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001">
              <a:srgbClr val="000000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73161" tIns="36581" rIns="73161" bIns="36581" rtlCol="0" anchor="ctr"/>
            <a:lstStyle/>
            <a:p>
              <a:pPr algn="ctr"/>
              <a:endParaRPr lang="en-US" dirty="0"/>
            </a:p>
          </p:txBody>
        </p:sp>
        <p:sp>
          <p:nvSpPr>
            <p:cNvPr id="143" name="Slider"/>
            <p:cNvSpPr>
              <a:spLocks/>
            </p:cNvSpPr>
            <p:nvPr/>
          </p:nvSpPr>
          <p:spPr>
            <a:xfrm>
              <a:off x="2187275" y="5691833"/>
              <a:ext cx="259923" cy="110364"/>
            </a:xfrm>
            <a:prstGeom prst="rect">
              <a:avLst/>
            </a:prstGeom>
            <a:solidFill>
              <a:srgbClr val="FFFFFF">
                <a:lumMod val="85000"/>
              </a:srgbClr>
            </a:solidFill>
            <a:ln w="3175">
              <a:solidFill>
                <a:srgbClr val="FFFFFF">
                  <a:lumMod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73161" tIns="36581" rIns="73161" bIns="36581" rtlCol="0" anchor="ctr"/>
            <a:lstStyle/>
            <a:p>
              <a:pPr algn="ctr"/>
              <a:endParaRPr lang="en-US" dirty="0"/>
            </a:p>
          </p:txBody>
        </p:sp>
        <p:sp>
          <p:nvSpPr>
            <p:cNvPr id="144" name="LeftArrow"/>
            <p:cNvSpPr>
              <a:spLocks/>
            </p:cNvSpPr>
            <p:nvPr/>
          </p:nvSpPr>
          <p:spPr>
            <a:xfrm rot="16200000">
              <a:off x="1963965" y="5722959"/>
              <a:ext cx="48008" cy="48777"/>
            </a:xfrm>
            <a:prstGeom prst="triangle">
              <a:avLst/>
            </a:prstGeom>
            <a:solidFill>
              <a:srgbClr val="FFFFFF">
                <a:lumMod val="50000"/>
                <a:alpha val="99000"/>
              </a:srgbClr>
            </a:solidFill>
            <a:ln>
              <a:noFill/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73161" tIns="36581" rIns="73161" bIns="36581" rtlCol="0" anchor="ctr"/>
            <a:lstStyle/>
            <a:p>
              <a:pPr algn="ctr"/>
              <a:endParaRPr lang="en-US" dirty="0"/>
            </a:p>
          </p:txBody>
        </p:sp>
        <p:sp>
          <p:nvSpPr>
            <p:cNvPr id="145" name="RightArrow"/>
            <p:cNvSpPr>
              <a:spLocks/>
            </p:cNvSpPr>
            <p:nvPr/>
          </p:nvSpPr>
          <p:spPr>
            <a:xfrm rot="5400000">
              <a:off x="4790372" y="5728718"/>
              <a:ext cx="48008" cy="48006"/>
            </a:xfrm>
            <a:prstGeom prst="triangle">
              <a:avLst/>
            </a:prstGeom>
            <a:solidFill>
              <a:srgbClr val="FFFFFF">
                <a:lumMod val="50000"/>
                <a:alpha val="99000"/>
              </a:srgbClr>
            </a:solidFill>
            <a:ln>
              <a:noFill/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73161" tIns="36581" rIns="73161" bIns="36581"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97323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Sue’N’Nik’s</a:t>
            </a:r>
            <a:r>
              <a:rPr lang="en-GB" dirty="0" smtClean="0"/>
              <a:t> Coffee Corner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1: Identify the task the user needs to perform</a:t>
            </a:r>
          </a:p>
          <a:p>
            <a:endParaRPr lang="en-GB" dirty="0"/>
          </a:p>
          <a:p>
            <a:r>
              <a:rPr lang="en-GB" dirty="0" smtClean="0"/>
              <a:t>Step 2: Break that task down into smaller simple tasks that describe each action that the user must perform to complete the main task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Assuming that Sam has already logged into the site, what tasks are required to book a game?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0721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4598764"/>
            <a:ext cx="8257975" cy="1975771"/>
          </a:xfrm>
        </p:spPr>
        <p:txBody>
          <a:bodyPr/>
          <a:lstStyle/>
          <a:p>
            <a:r>
              <a:rPr lang="en-GB" dirty="0"/>
              <a:t>Does the user know what needs to be done?</a:t>
            </a:r>
          </a:p>
          <a:p>
            <a:r>
              <a:rPr lang="en-GB" dirty="0" smtClean="0"/>
              <a:t>Can the user see a control to do that?</a:t>
            </a:r>
          </a:p>
          <a:p>
            <a:r>
              <a:rPr lang="en-GB" dirty="0" smtClean="0"/>
              <a:t>Is it obvious how the control works?</a:t>
            </a:r>
          </a:p>
          <a:p>
            <a:r>
              <a:rPr lang="en-GB" dirty="0" smtClean="0"/>
              <a:t>Does the user understand the feedback given?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360" y="149360"/>
            <a:ext cx="5616222" cy="4212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15344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matrix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Does the user know what needs</a:t>
                      </a:r>
                      <a:r>
                        <a:rPr lang="en-GB" sz="2400" baseline="0" dirty="0" smtClean="0"/>
                        <a:t> to be done?</a:t>
                      </a:r>
                      <a:endParaRPr lang="en-GB" sz="2400" dirty="0" smtClean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Wants</a:t>
                      </a:r>
                      <a:r>
                        <a:rPr lang="en-GB" sz="2400" baseline="0" dirty="0" smtClean="0"/>
                        <a:t> to select a game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?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Maybe</a:t>
                      </a:r>
                      <a:r>
                        <a:rPr lang="en-GB" sz="2400" baseline="0" dirty="0" smtClean="0"/>
                        <a:t> – ‘Our Games’ or ‘Reserve a game now’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It’s a standard control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 goes</a:t>
                      </a:r>
                      <a:r>
                        <a:rPr lang="en-GB" sz="2400" baseline="0" dirty="0" smtClean="0"/>
                        <a:t> to the booking page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6655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4598764"/>
            <a:ext cx="8257975" cy="1975771"/>
          </a:xfrm>
        </p:spPr>
        <p:txBody>
          <a:bodyPr/>
          <a:lstStyle/>
          <a:p>
            <a:r>
              <a:rPr lang="en-GB" dirty="0" smtClean="0"/>
              <a:t>Does the user know what needs to be done?</a:t>
            </a:r>
          </a:p>
          <a:p>
            <a:r>
              <a:rPr lang="en-GB" dirty="0" smtClean="0"/>
              <a:t>Can the user see a control to do that?</a:t>
            </a:r>
          </a:p>
          <a:p>
            <a:r>
              <a:rPr lang="en-GB" dirty="0" smtClean="0"/>
              <a:t>Is it obvious how the control works?</a:t>
            </a:r>
          </a:p>
          <a:p>
            <a:r>
              <a:rPr lang="en-GB" dirty="0" smtClean="0"/>
              <a:t>Does the user understand the feedback given?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971" y="163643"/>
            <a:ext cx="5616000" cy="42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9325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matrix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Does the user know what needs</a:t>
                      </a:r>
                      <a:r>
                        <a:rPr lang="en-GB" sz="2400" baseline="0" dirty="0" smtClean="0"/>
                        <a:t> to be done?</a:t>
                      </a:r>
                      <a:endParaRPr lang="en-GB" sz="2400" dirty="0" smtClean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Wants</a:t>
                      </a:r>
                      <a:r>
                        <a:rPr lang="en-GB" sz="2400" baseline="0" dirty="0" smtClean="0"/>
                        <a:t> to select a specific game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There is a search box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It’s a standard control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?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</a:t>
                      </a:r>
                      <a:r>
                        <a:rPr lang="en-GB" sz="2400" baseline="0" dirty="0" smtClean="0"/>
                        <a:t> appears in the ‘suggested games’ box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5073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matrix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Does the user know what needs</a:t>
                      </a:r>
                      <a:r>
                        <a:rPr lang="en-GB" sz="2400" baseline="0" dirty="0" smtClean="0"/>
                        <a:t> to be done?</a:t>
                      </a:r>
                      <a:endParaRPr lang="en-GB" sz="2400" dirty="0" smtClean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Wants</a:t>
                      </a:r>
                      <a:r>
                        <a:rPr lang="en-GB" sz="2400" baseline="0" dirty="0" smtClean="0"/>
                        <a:t> to book the selected game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N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The</a:t>
                      </a:r>
                      <a:r>
                        <a:rPr lang="en-GB" sz="2400" baseline="0" dirty="0" smtClean="0"/>
                        <a:t> button says ‘Next’ but no other explanation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It’s a standard control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?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</a:t>
                      </a:r>
                      <a:r>
                        <a:rPr lang="en-GB" sz="2400" baseline="0" dirty="0" smtClean="0"/>
                        <a:t> goes to the ‘book a timeslot’ page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555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4598764"/>
            <a:ext cx="8257975" cy="1975771"/>
          </a:xfrm>
        </p:spPr>
        <p:txBody>
          <a:bodyPr/>
          <a:lstStyle/>
          <a:p>
            <a:r>
              <a:rPr lang="en-GB" dirty="0"/>
              <a:t>Does the user know what needs to be done?</a:t>
            </a:r>
          </a:p>
          <a:p>
            <a:r>
              <a:rPr lang="en-GB" dirty="0" smtClean="0"/>
              <a:t>Can the user see a control to do that?</a:t>
            </a:r>
          </a:p>
          <a:p>
            <a:r>
              <a:rPr lang="en-GB" dirty="0" smtClean="0"/>
              <a:t>Is it obvious how the control works?</a:t>
            </a:r>
          </a:p>
          <a:p>
            <a:r>
              <a:rPr lang="en-GB" dirty="0" smtClean="0"/>
              <a:t>Does the user understand the feedback given?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024" y="149527"/>
            <a:ext cx="5616000" cy="42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55866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matrix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Does the user know what needs</a:t>
                      </a:r>
                      <a:r>
                        <a:rPr lang="en-GB" sz="2400" baseline="0" dirty="0" smtClean="0"/>
                        <a:t> to be done?</a:t>
                      </a:r>
                      <a:endParaRPr lang="en-GB" sz="2400" dirty="0" smtClean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Wants</a:t>
                      </a:r>
                      <a:r>
                        <a:rPr lang="en-GB" sz="2400" baseline="0" dirty="0" smtClean="0"/>
                        <a:t> to select a specific timeslot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?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There is a grid of some sort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N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There is an explanation, but it’s not very detailed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N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Something</a:t>
                      </a:r>
                      <a:r>
                        <a:rPr lang="en-GB" sz="2400" baseline="0" dirty="0" smtClean="0"/>
                        <a:t> goes green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2846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test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2033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Every process should have</a:t>
            </a:r>
          </a:p>
          <a:p>
            <a:pPr lvl="1"/>
            <a:r>
              <a:rPr lang="en-GB" dirty="0" smtClean="0"/>
              <a:t>A task list</a:t>
            </a:r>
          </a:p>
          <a:p>
            <a:pPr lvl="1"/>
            <a:r>
              <a:rPr lang="en-GB" dirty="0" smtClean="0"/>
              <a:t>A cognitive walkthrough report</a:t>
            </a:r>
          </a:p>
          <a:p>
            <a:r>
              <a:rPr lang="en-GB" dirty="0" smtClean="0"/>
              <a:t>Anything in the report that gets a ‘NO’ or a ‘?’ is a problem and needs to be fixed</a:t>
            </a:r>
          </a:p>
          <a:p>
            <a:r>
              <a:rPr lang="en-GB" dirty="0" smtClean="0"/>
              <a:t>Once the problem has been fixed then the cognitive walkthrough is performed a second time to show that the software now fully supports the process</a:t>
            </a:r>
          </a:p>
          <a:p>
            <a:r>
              <a:rPr lang="en-GB" dirty="0" smtClean="0"/>
              <a:t>If the processes (scenarios) have been agreed to represent the requirements of the software then the cognitive walkthrough tests these requirements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447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handouts provide task lists and testing grids for </a:t>
            </a:r>
            <a:r>
              <a:rPr lang="en-GB" dirty="0" smtClean="0"/>
              <a:t>2 </a:t>
            </a:r>
            <a:r>
              <a:rPr lang="en-GB" dirty="0" smtClean="0"/>
              <a:t>tasks based on the Swansea University website</a:t>
            </a:r>
          </a:p>
          <a:p>
            <a:r>
              <a:rPr lang="en-GB" dirty="0" smtClean="0"/>
              <a:t>Carry out a cognitive review of the </a:t>
            </a:r>
            <a:r>
              <a:rPr lang="en-GB" dirty="0" smtClean="0"/>
              <a:t>2 </a:t>
            </a:r>
            <a:r>
              <a:rPr lang="en-GB" dirty="0" smtClean="0"/>
              <a:t>tasks and note down any problems with the </a:t>
            </a:r>
            <a:r>
              <a:rPr lang="en-GB" dirty="0" smtClean="0"/>
              <a:t>website</a:t>
            </a:r>
          </a:p>
          <a:p>
            <a:endParaRPr lang="en-GB" dirty="0" smtClean="0"/>
          </a:p>
          <a:p>
            <a:r>
              <a:rPr lang="en-GB" dirty="0" smtClean="0"/>
              <a:t>Files on Moodle:</a:t>
            </a:r>
          </a:p>
          <a:p>
            <a:pPr lvl="1"/>
            <a:r>
              <a:rPr lang="en-GB" dirty="0" smtClean="0"/>
              <a:t>S Task 1</a:t>
            </a:r>
          </a:p>
          <a:p>
            <a:pPr lvl="1"/>
            <a:r>
              <a:rPr lang="en-GB" dirty="0" smtClean="0"/>
              <a:t>S Task 2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8324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593808"/>
          </a:xfrm>
        </p:spPr>
        <p:txBody>
          <a:bodyPr/>
          <a:lstStyle/>
          <a:p>
            <a:r>
              <a:rPr lang="en-GB" i="1" dirty="0" smtClean="0"/>
              <a:t>Heuristic evaluations</a:t>
            </a:r>
            <a:r>
              <a:rPr lang="en-GB" dirty="0" smtClean="0"/>
              <a:t> rely on developer expertise in spotting potential problems with an interface</a:t>
            </a:r>
          </a:p>
          <a:p>
            <a:endParaRPr lang="en-GB" i="1" dirty="0"/>
          </a:p>
          <a:p>
            <a:r>
              <a:rPr lang="en-GB" i="1" dirty="0" smtClean="0"/>
              <a:t>Anything that </a:t>
            </a:r>
            <a:r>
              <a:rPr lang="en-GB" b="1" i="1" dirty="0" smtClean="0"/>
              <a:t>might</a:t>
            </a:r>
            <a:r>
              <a:rPr lang="en-GB" i="1" dirty="0" smtClean="0"/>
              <a:t> be a problem </a:t>
            </a:r>
            <a:r>
              <a:rPr lang="en-GB" b="1" i="1" dirty="0" smtClean="0"/>
              <a:t>is</a:t>
            </a:r>
            <a:r>
              <a:rPr lang="en-GB" i="1" dirty="0" smtClean="0"/>
              <a:t> a problem</a:t>
            </a:r>
          </a:p>
          <a:p>
            <a:endParaRPr lang="en-GB" i="1" dirty="0"/>
          </a:p>
          <a:p>
            <a:r>
              <a:rPr lang="en-GB" dirty="0" smtClean="0"/>
              <a:t>It might not be a problem for all users, but it will be a problem for a minority of users</a:t>
            </a:r>
          </a:p>
          <a:p>
            <a:pPr lvl="1"/>
            <a:r>
              <a:rPr lang="en-GB" dirty="0" smtClean="0"/>
              <a:t>Sometimes this leads to clashes of opinion over which problems are the most important</a:t>
            </a:r>
          </a:p>
          <a:p>
            <a:pPr lvl="1"/>
            <a:r>
              <a:rPr lang="en-GB" dirty="0" smtClean="0"/>
              <a:t>In this case, A/B test with users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Heuristic Evaluation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6582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the tasks performed on the DVLA website</a:t>
            </a:r>
          </a:p>
          <a:p>
            <a:endParaRPr lang="en-GB" dirty="0" smtClean="0"/>
          </a:p>
          <a:p>
            <a:r>
              <a:rPr lang="en-GB" dirty="0" smtClean="0"/>
              <a:t>Are there any that regularly cause problems in terms of users </a:t>
            </a:r>
            <a:r>
              <a:rPr lang="en-GB" dirty="0" err="1" smtClean="0"/>
              <a:t>mis</a:t>
            </a:r>
            <a:r>
              <a:rPr lang="en-GB" dirty="0" smtClean="0"/>
              <a:t>-entering data or getting lost?</a:t>
            </a:r>
          </a:p>
          <a:p>
            <a:endParaRPr lang="en-GB" dirty="0" smtClean="0"/>
          </a:p>
          <a:p>
            <a:r>
              <a:rPr lang="en-GB" dirty="0" smtClean="0"/>
              <a:t>What do you think might cause these problems?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1947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Good usability means that the user doesn’t have to think too hard about what they’re doing</a:t>
            </a:r>
          </a:p>
          <a:p>
            <a:endParaRPr lang="en-GB" dirty="0" smtClean="0"/>
          </a:p>
          <a:p>
            <a:r>
              <a:rPr lang="en-GB" dirty="0" smtClean="0"/>
              <a:t>Improving usability involves making things as simple as is practically possible</a:t>
            </a:r>
          </a:p>
          <a:p>
            <a:endParaRPr lang="en-GB" dirty="0" smtClean="0"/>
          </a:p>
          <a:p>
            <a:r>
              <a:rPr lang="en-GB" dirty="0" smtClean="0"/>
              <a:t>Accessibility extends this ideal to all users, not just the ‘average’ user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9878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usability of a site may vary, depending on whether a user is browsing, searching, or discovering</a:t>
            </a:r>
          </a:p>
          <a:p>
            <a:endParaRPr lang="en-GB" dirty="0" smtClean="0"/>
          </a:p>
          <a:p>
            <a:r>
              <a:rPr lang="en-GB" dirty="0" smtClean="0"/>
              <a:t>Usability testing can be done without users</a:t>
            </a:r>
          </a:p>
          <a:p>
            <a:pPr lvl="1"/>
            <a:r>
              <a:rPr lang="en-GB" dirty="0" smtClean="0"/>
              <a:t>Developer tests – </a:t>
            </a:r>
            <a:r>
              <a:rPr lang="en-GB" i="1" dirty="0" smtClean="0"/>
              <a:t>Cognitive Walkthroughs</a:t>
            </a:r>
          </a:p>
          <a:p>
            <a:pPr lvl="1"/>
            <a:r>
              <a:rPr lang="en-GB" dirty="0" smtClean="0"/>
              <a:t>Expert tests – </a:t>
            </a:r>
            <a:r>
              <a:rPr lang="en-GB" i="1" dirty="0" smtClean="0"/>
              <a:t>Heuristic Evaluations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gold standard, however, is testing with real users doing real tasks in real environments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4032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5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12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14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5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6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7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8.xml><?xml version="1.0" encoding="utf-8"?>
<Control xmlns="http://schemas.microsoft.com/VisualStudio/2011/storyboarding/control">
  <Id Name="System.Storyboarding.Common.SearchBox" Revision="1" Stencil="System.Storyboarding.Common" StencilVersion="0.1"/>
</Control>
</file>

<file path=customXml/item19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20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21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22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23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4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5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6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27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8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9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30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1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2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3.xml><?xml version="1.0" encoding="utf-8"?>
<Control xmlns="http://schemas.microsoft.com/VisualStudio/2011/storyboarding/control">
  <Id Name="System.Storyboarding.Common.Button" Revision="1" Stencil="System.Storyboarding.Common" StencilVersion="0.1"/>
</Control>
</file>

<file path=customXml/item34.xml><?xml version="1.0" encoding="utf-8"?>
<Control xmlns="http://schemas.microsoft.com/VisualStudio/2011/storyboarding/control">
  <Id Name="System.Storyboarding.Common.List" Revision="1" Stencil="System.Storyboarding.Common" StencilVersion="0.1"/>
</Control>
</file>

<file path=customXml/item35.xml><?xml version="1.0" encoding="utf-8"?>
<Control xmlns="http://schemas.microsoft.com/VisualStudio/2011/storyboarding/control">
  <Id Name="System.Storyboarding.Common.ScrollbarVertical" RevisionId="68ea164d-c1de-47a5-804f-d4d1290fa524" Stencil="System.Storyboarding.Common" StencilRevisionId="68ea164d-c1de-47a5-804f-d4d1290fa524" StencilVersion="0.1"/>
</Control>
</file>

<file path=customXml/item36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37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38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39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0.xml><?xml version="1.0" encoding="utf-8"?>
<Control xmlns="http://schemas.microsoft.com/VisualStudio/2011/storyboarding/control">
  <Id Name="System.Storyboarding.Common.Button" Revision="1" Stencil="System.Storyboarding.Common" StencilVersion="0.1"/>
</Control>
</file>

<file path=customXml/item41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2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3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4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5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6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7.xml><?xml version="1.0" encoding="utf-8"?>
<Control xmlns="http://schemas.microsoft.com/VisualStudio/2011/storyboarding/control">
  <Id Name="System.Storyboarding.Common.Button" Revision="1" Stencil="System.Storyboarding.Common" StencilVersion="0.1"/>
</Control>
</file>

<file path=customXml/item48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49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50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51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52.xml><?xml version="1.0" encoding="utf-8"?>
<Control xmlns="http://schemas.microsoft.com/VisualStudio/2011/storyboarding/control">
  <Id Name="System.Storyboarding.Common.DataGrid" Revision="1" Stencil="System.Storyboarding.Common" StencilVersion="0.1"/>
</Control>
</file>

<file path=customXml/item53.xml><?xml version="1.0" encoding="utf-8"?>
<Control xmlns="http://schemas.microsoft.com/VisualStudio/2011/storyboarding/control">
  <Id Name="System.Storyboarding.Common.ScrollbarHorizontal" Revision="1" Stencil="System.Storyboarding.Common" StencilVersion="0.1"/>
</Control>
</file>

<file path=customXml/item54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55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4F497B53-9337-469C-9744-195B00DA7D9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5BF50C77-A522-4F98-B5B0-C4A71D3F40EC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05B7C026-175B-46EF-B824-30F443347CC2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2CF4EC42-4BCA-4108-9804-39D17B28FBB6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B248634E-2810-492B-A1C9-05F5D2B55F77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CD93BE41-75CB-4B2D-86C1-6E55C72C39A8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001342DE-8729-4B33-B12C-9EF6FF1AB5C0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18CE5425-1060-4EFF-A768-E059362DE638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35165C8D-311B-49F9-8006-381C61B23BA1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D6A31763-DB16-4CB0-9324-F5A54819983B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D1DD15F5-968F-4DDF-95AD-C1DE8B68127A}">
  <ds:schemaRefs>
    <ds:schemaRef ds:uri="http://schemas.microsoft.com/VisualStudio/2011/storyboarding/control"/>
  </ds:schemaRefs>
</ds:datastoreItem>
</file>

<file path=customXml/itemProps12.xml><?xml version="1.0" encoding="utf-8"?>
<ds:datastoreItem xmlns:ds="http://schemas.openxmlformats.org/officeDocument/2006/customXml" ds:itemID="{10B03A19-03BC-4AA6-830A-1B97B3AF32D3}">
  <ds:schemaRefs>
    <ds:schemaRef ds:uri="http://schemas.microsoft.com/VisualStudio/2011/storyboarding/control"/>
  </ds:schemaRefs>
</ds:datastoreItem>
</file>

<file path=customXml/itemProps13.xml><?xml version="1.0" encoding="utf-8"?>
<ds:datastoreItem xmlns:ds="http://schemas.openxmlformats.org/officeDocument/2006/customXml" ds:itemID="{03881332-D166-4D8D-8376-9131124E642A}">
  <ds:schemaRefs>
    <ds:schemaRef ds:uri="http://schemas.microsoft.com/VisualStudio/2011/storyboarding/control"/>
  </ds:schemaRefs>
</ds:datastoreItem>
</file>

<file path=customXml/itemProps14.xml><?xml version="1.0" encoding="utf-8"?>
<ds:datastoreItem xmlns:ds="http://schemas.openxmlformats.org/officeDocument/2006/customXml" ds:itemID="{DBE14435-E9B2-4D9B-A5E2-AF77CB37D5DC}">
  <ds:schemaRefs>
    <ds:schemaRef ds:uri="http://schemas.microsoft.com/VisualStudio/2011/storyboarding/control"/>
  </ds:schemaRefs>
</ds:datastoreItem>
</file>

<file path=customXml/itemProps15.xml><?xml version="1.0" encoding="utf-8"?>
<ds:datastoreItem xmlns:ds="http://schemas.openxmlformats.org/officeDocument/2006/customXml" ds:itemID="{2C62B4D5-8AC8-455A-B5F6-5390B69FB2B5}">
  <ds:schemaRefs>
    <ds:schemaRef ds:uri="http://schemas.microsoft.com/VisualStudio/2011/storyboarding/control"/>
  </ds:schemaRefs>
</ds:datastoreItem>
</file>

<file path=customXml/itemProps16.xml><?xml version="1.0" encoding="utf-8"?>
<ds:datastoreItem xmlns:ds="http://schemas.openxmlformats.org/officeDocument/2006/customXml" ds:itemID="{64CA91AA-9968-442D-853E-34E7961696AE}">
  <ds:schemaRefs>
    <ds:schemaRef ds:uri="http://schemas.microsoft.com/VisualStudio/2011/storyboarding/control"/>
  </ds:schemaRefs>
</ds:datastoreItem>
</file>

<file path=customXml/itemProps17.xml><?xml version="1.0" encoding="utf-8"?>
<ds:datastoreItem xmlns:ds="http://schemas.openxmlformats.org/officeDocument/2006/customXml" ds:itemID="{401D9A90-19D0-43D8-9BA2-897DB406C335}">
  <ds:schemaRefs>
    <ds:schemaRef ds:uri="http://schemas.microsoft.com/VisualStudio/2011/storyboarding/control"/>
  </ds:schemaRefs>
</ds:datastoreItem>
</file>

<file path=customXml/itemProps18.xml><?xml version="1.0" encoding="utf-8"?>
<ds:datastoreItem xmlns:ds="http://schemas.openxmlformats.org/officeDocument/2006/customXml" ds:itemID="{A5D264A9-10C8-4620-8FC9-C9D0649CAE16}">
  <ds:schemaRefs>
    <ds:schemaRef ds:uri="http://schemas.microsoft.com/VisualStudio/2011/storyboarding/control"/>
  </ds:schemaRefs>
</ds:datastoreItem>
</file>

<file path=customXml/itemProps19.xml><?xml version="1.0" encoding="utf-8"?>
<ds:datastoreItem xmlns:ds="http://schemas.openxmlformats.org/officeDocument/2006/customXml" ds:itemID="{27EAF0A9-961F-48D4-9078-61AD0E9C2E21}">
  <ds:schemaRefs>
    <ds:schemaRef ds:uri="http://schemas.microsoft.com/VisualStudio/2011/storyboarding/control"/>
  </ds:schemaRefs>
</ds:datastoreItem>
</file>

<file path=customXml/itemProps20.xml><?xml version="1.0" encoding="utf-8"?>
<ds:datastoreItem xmlns:ds="http://schemas.openxmlformats.org/officeDocument/2006/customXml" ds:itemID="{147D5593-9270-4647-8033-6085F71ECD43}">
  <ds:schemaRefs>
    <ds:schemaRef ds:uri="http://schemas.microsoft.com/VisualStudio/2011/storyboarding/control"/>
  </ds:schemaRefs>
</ds:datastoreItem>
</file>

<file path=customXml/itemProps21.xml><?xml version="1.0" encoding="utf-8"?>
<ds:datastoreItem xmlns:ds="http://schemas.openxmlformats.org/officeDocument/2006/customXml" ds:itemID="{C62B5A3F-746E-4E56-9A83-2A1A53D80D30}">
  <ds:schemaRefs>
    <ds:schemaRef ds:uri="http://schemas.microsoft.com/VisualStudio/2011/storyboarding/control"/>
  </ds:schemaRefs>
</ds:datastoreItem>
</file>

<file path=customXml/itemProps22.xml><?xml version="1.0" encoding="utf-8"?>
<ds:datastoreItem xmlns:ds="http://schemas.openxmlformats.org/officeDocument/2006/customXml" ds:itemID="{C5561988-0492-467F-849D-C7C942869FA6}">
  <ds:schemaRefs>
    <ds:schemaRef ds:uri="http://schemas.microsoft.com/VisualStudio/2011/storyboarding/control"/>
  </ds:schemaRefs>
</ds:datastoreItem>
</file>

<file path=customXml/itemProps23.xml><?xml version="1.0" encoding="utf-8"?>
<ds:datastoreItem xmlns:ds="http://schemas.openxmlformats.org/officeDocument/2006/customXml" ds:itemID="{153C6DDF-B66F-4A43-8338-3CAE814E5AB6}">
  <ds:schemaRefs>
    <ds:schemaRef ds:uri="http://schemas.microsoft.com/VisualStudio/2011/storyboarding/control"/>
  </ds:schemaRefs>
</ds:datastoreItem>
</file>

<file path=customXml/itemProps24.xml><?xml version="1.0" encoding="utf-8"?>
<ds:datastoreItem xmlns:ds="http://schemas.openxmlformats.org/officeDocument/2006/customXml" ds:itemID="{1D9D9D12-5E07-4366-B3D9-E92887F46555}">
  <ds:schemaRefs>
    <ds:schemaRef ds:uri="http://schemas.microsoft.com/VisualStudio/2011/storyboarding/control"/>
  </ds:schemaRefs>
</ds:datastoreItem>
</file>

<file path=customXml/itemProps25.xml><?xml version="1.0" encoding="utf-8"?>
<ds:datastoreItem xmlns:ds="http://schemas.openxmlformats.org/officeDocument/2006/customXml" ds:itemID="{8C5CD737-4A00-4D19-A848-C190D2002C31}">
  <ds:schemaRefs>
    <ds:schemaRef ds:uri="http://schemas.microsoft.com/VisualStudio/2011/storyboarding/control"/>
  </ds:schemaRefs>
</ds:datastoreItem>
</file>

<file path=customXml/itemProps26.xml><?xml version="1.0" encoding="utf-8"?>
<ds:datastoreItem xmlns:ds="http://schemas.openxmlformats.org/officeDocument/2006/customXml" ds:itemID="{D07CBC02-CA7E-4F3D-B1C5-F153E3CB2B05}">
  <ds:schemaRefs>
    <ds:schemaRef ds:uri="http://schemas.microsoft.com/VisualStudio/2011/storyboarding/control"/>
  </ds:schemaRefs>
</ds:datastoreItem>
</file>

<file path=customXml/itemProps27.xml><?xml version="1.0" encoding="utf-8"?>
<ds:datastoreItem xmlns:ds="http://schemas.openxmlformats.org/officeDocument/2006/customXml" ds:itemID="{8E8BE41D-80C6-45AB-A046-9972CADC1C12}">
  <ds:schemaRefs>
    <ds:schemaRef ds:uri="http://schemas.microsoft.com/VisualStudio/2011/storyboarding/control"/>
  </ds:schemaRefs>
</ds:datastoreItem>
</file>

<file path=customXml/itemProps28.xml><?xml version="1.0" encoding="utf-8"?>
<ds:datastoreItem xmlns:ds="http://schemas.openxmlformats.org/officeDocument/2006/customXml" ds:itemID="{B0419C45-8CF7-4343-981F-764E3AE83248}">
  <ds:schemaRefs>
    <ds:schemaRef ds:uri="http://schemas.microsoft.com/VisualStudio/2011/storyboarding/control"/>
  </ds:schemaRefs>
</ds:datastoreItem>
</file>

<file path=customXml/itemProps29.xml><?xml version="1.0" encoding="utf-8"?>
<ds:datastoreItem xmlns:ds="http://schemas.openxmlformats.org/officeDocument/2006/customXml" ds:itemID="{A3559083-2CE6-4970-95CD-7BF75763157F}">
  <ds:schemaRefs>
    <ds:schemaRef ds:uri="http://schemas.microsoft.com/VisualStudio/2011/storyboarding/control"/>
  </ds:schemaRefs>
</ds:datastoreItem>
</file>

<file path=customXml/itemProps30.xml><?xml version="1.0" encoding="utf-8"?>
<ds:datastoreItem xmlns:ds="http://schemas.openxmlformats.org/officeDocument/2006/customXml" ds:itemID="{B9E702F2-E089-45F6-AE2C-71CB38098DDC}">
  <ds:schemaRefs>
    <ds:schemaRef ds:uri="http://schemas.microsoft.com/VisualStudio/2011/storyboarding/control"/>
  </ds:schemaRefs>
</ds:datastoreItem>
</file>

<file path=customXml/itemProps31.xml><?xml version="1.0" encoding="utf-8"?>
<ds:datastoreItem xmlns:ds="http://schemas.openxmlformats.org/officeDocument/2006/customXml" ds:itemID="{1E7A2591-729F-486C-AE77-4B2F09E6EBD3}">
  <ds:schemaRefs>
    <ds:schemaRef ds:uri="http://schemas.microsoft.com/VisualStudio/2011/storyboarding/control"/>
  </ds:schemaRefs>
</ds:datastoreItem>
</file>

<file path=customXml/itemProps32.xml><?xml version="1.0" encoding="utf-8"?>
<ds:datastoreItem xmlns:ds="http://schemas.openxmlformats.org/officeDocument/2006/customXml" ds:itemID="{EE2DACF4-E655-4E40-8186-1C9904304DEF}">
  <ds:schemaRefs>
    <ds:schemaRef ds:uri="http://schemas.microsoft.com/VisualStudio/2011/storyboarding/control"/>
  </ds:schemaRefs>
</ds:datastoreItem>
</file>

<file path=customXml/itemProps33.xml><?xml version="1.0" encoding="utf-8"?>
<ds:datastoreItem xmlns:ds="http://schemas.openxmlformats.org/officeDocument/2006/customXml" ds:itemID="{C88F2F1E-6E11-4035-85E1-1B458B28ABE8}">
  <ds:schemaRefs>
    <ds:schemaRef ds:uri="http://schemas.microsoft.com/VisualStudio/2011/storyboarding/control"/>
  </ds:schemaRefs>
</ds:datastoreItem>
</file>

<file path=customXml/itemProps34.xml><?xml version="1.0" encoding="utf-8"?>
<ds:datastoreItem xmlns:ds="http://schemas.openxmlformats.org/officeDocument/2006/customXml" ds:itemID="{E298BCDA-571B-40A0-A972-27D6F9F64C84}">
  <ds:schemaRefs>
    <ds:schemaRef ds:uri="http://schemas.microsoft.com/VisualStudio/2011/storyboarding/control"/>
  </ds:schemaRefs>
</ds:datastoreItem>
</file>

<file path=customXml/itemProps35.xml><?xml version="1.0" encoding="utf-8"?>
<ds:datastoreItem xmlns:ds="http://schemas.openxmlformats.org/officeDocument/2006/customXml" ds:itemID="{3B4B7D0C-8ED2-42C9-A5EF-A1B9AA6FC456}">
  <ds:schemaRefs>
    <ds:schemaRef ds:uri="http://schemas.microsoft.com/VisualStudio/2011/storyboarding/control"/>
  </ds:schemaRefs>
</ds:datastoreItem>
</file>

<file path=customXml/itemProps36.xml><?xml version="1.0" encoding="utf-8"?>
<ds:datastoreItem xmlns:ds="http://schemas.openxmlformats.org/officeDocument/2006/customXml" ds:itemID="{AAE3B3C5-1396-45D3-A03F-7C487741B30E}">
  <ds:schemaRefs>
    <ds:schemaRef ds:uri="http://schemas.microsoft.com/VisualStudio/2011/storyboarding/control"/>
  </ds:schemaRefs>
</ds:datastoreItem>
</file>

<file path=customXml/itemProps37.xml><?xml version="1.0" encoding="utf-8"?>
<ds:datastoreItem xmlns:ds="http://schemas.openxmlformats.org/officeDocument/2006/customXml" ds:itemID="{79FDF8DB-257B-404C-9CD7-39DCE8BF8D39}">
  <ds:schemaRefs>
    <ds:schemaRef ds:uri="http://schemas.microsoft.com/VisualStudio/2011/storyboarding/control"/>
  </ds:schemaRefs>
</ds:datastoreItem>
</file>

<file path=customXml/itemProps38.xml><?xml version="1.0" encoding="utf-8"?>
<ds:datastoreItem xmlns:ds="http://schemas.openxmlformats.org/officeDocument/2006/customXml" ds:itemID="{F1E0D5A9-EFF0-46E8-8670-8ADEA28CE286}">
  <ds:schemaRefs>
    <ds:schemaRef ds:uri="http://schemas.microsoft.com/VisualStudio/2011/storyboarding/control"/>
  </ds:schemaRefs>
</ds:datastoreItem>
</file>

<file path=customXml/itemProps39.xml><?xml version="1.0" encoding="utf-8"?>
<ds:datastoreItem xmlns:ds="http://schemas.openxmlformats.org/officeDocument/2006/customXml" ds:itemID="{DA3ABEBB-D003-4B06-9035-52DE2E10B39A}">
  <ds:schemaRefs>
    <ds:schemaRef ds:uri="http://schemas.microsoft.com/VisualStudio/2011/storyboarding/control"/>
  </ds:schemaRefs>
</ds:datastoreItem>
</file>

<file path=customXml/itemProps40.xml><?xml version="1.0" encoding="utf-8"?>
<ds:datastoreItem xmlns:ds="http://schemas.openxmlformats.org/officeDocument/2006/customXml" ds:itemID="{96FB5BF1-11D0-47D3-B52F-D87E73A7CAEB}">
  <ds:schemaRefs>
    <ds:schemaRef ds:uri="http://schemas.microsoft.com/VisualStudio/2011/storyboarding/control"/>
  </ds:schemaRefs>
</ds:datastoreItem>
</file>

<file path=customXml/itemProps41.xml><?xml version="1.0" encoding="utf-8"?>
<ds:datastoreItem xmlns:ds="http://schemas.openxmlformats.org/officeDocument/2006/customXml" ds:itemID="{4C5B8D36-EF49-4254-A2E6-64E84D6C58CC}">
  <ds:schemaRefs>
    <ds:schemaRef ds:uri="http://schemas.microsoft.com/VisualStudio/2011/storyboarding/control"/>
  </ds:schemaRefs>
</ds:datastoreItem>
</file>

<file path=customXml/itemProps42.xml><?xml version="1.0" encoding="utf-8"?>
<ds:datastoreItem xmlns:ds="http://schemas.openxmlformats.org/officeDocument/2006/customXml" ds:itemID="{5B5BD569-2687-4933-8907-41C88CF85401}">
  <ds:schemaRefs>
    <ds:schemaRef ds:uri="http://schemas.microsoft.com/VisualStudio/2011/storyboarding/control"/>
  </ds:schemaRefs>
</ds:datastoreItem>
</file>

<file path=customXml/itemProps43.xml><?xml version="1.0" encoding="utf-8"?>
<ds:datastoreItem xmlns:ds="http://schemas.openxmlformats.org/officeDocument/2006/customXml" ds:itemID="{6419A4CE-0014-4689-A101-01F5A28941F0}">
  <ds:schemaRefs>
    <ds:schemaRef ds:uri="http://schemas.microsoft.com/VisualStudio/2011/storyboarding/control"/>
  </ds:schemaRefs>
</ds:datastoreItem>
</file>

<file path=customXml/itemProps44.xml><?xml version="1.0" encoding="utf-8"?>
<ds:datastoreItem xmlns:ds="http://schemas.openxmlformats.org/officeDocument/2006/customXml" ds:itemID="{E4D59B7C-6C8C-4AA4-A491-4811CEE85B5E}">
  <ds:schemaRefs>
    <ds:schemaRef ds:uri="http://schemas.microsoft.com/VisualStudio/2011/storyboarding/control"/>
  </ds:schemaRefs>
</ds:datastoreItem>
</file>

<file path=customXml/itemProps45.xml><?xml version="1.0" encoding="utf-8"?>
<ds:datastoreItem xmlns:ds="http://schemas.openxmlformats.org/officeDocument/2006/customXml" ds:itemID="{78B278F1-9068-49FA-AB48-10C858E8DE30}">
  <ds:schemaRefs>
    <ds:schemaRef ds:uri="http://schemas.microsoft.com/VisualStudio/2011/storyboarding/control"/>
  </ds:schemaRefs>
</ds:datastoreItem>
</file>

<file path=customXml/itemProps46.xml><?xml version="1.0" encoding="utf-8"?>
<ds:datastoreItem xmlns:ds="http://schemas.openxmlformats.org/officeDocument/2006/customXml" ds:itemID="{53E3F554-00BF-4E6A-93FB-47A49A02CC93}">
  <ds:schemaRefs>
    <ds:schemaRef ds:uri="http://schemas.microsoft.com/VisualStudio/2011/storyboarding/control"/>
  </ds:schemaRefs>
</ds:datastoreItem>
</file>

<file path=customXml/itemProps47.xml><?xml version="1.0" encoding="utf-8"?>
<ds:datastoreItem xmlns:ds="http://schemas.openxmlformats.org/officeDocument/2006/customXml" ds:itemID="{91E0998D-C743-47D2-B9C4-45DD02A33196}">
  <ds:schemaRefs>
    <ds:schemaRef ds:uri="http://schemas.microsoft.com/VisualStudio/2011/storyboarding/control"/>
  </ds:schemaRefs>
</ds:datastoreItem>
</file>

<file path=customXml/itemProps48.xml><?xml version="1.0" encoding="utf-8"?>
<ds:datastoreItem xmlns:ds="http://schemas.openxmlformats.org/officeDocument/2006/customXml" ds:itemID="{9E7F773A-BE42-4A78-90F7-FF13F011BA14}">
  <ds:schemaRefs>
    <ds:schemaRef ds:uri="http://schemas.microsoft.com/VisualStudio/2011/storyboarding/control"/>
  </ds:schemaRefs>
</ds:datastoreItem>
</file>

<file path=customXml/itemProps49.xml><?xml version="1.0" encoding="utf-8"?>
<ds:datastoreItem xmlns:ds="http://schemas.openxmlformats.org/officeDocument/2006/customXml" ds:itemID="{9ADDF465-622E-4BFB-8A5D-E623B60501FA}">
  <ds:schemaRefs>
    <ds:schemaRef ds:uri="http://schemas.microsoft.com/VisualStudio/2011/storyboarding/control"/>
  </ds:schemaRefs>
</ds:datastoreItem>
</file>

<file path=customXml/itemProps50.xml><?xml version="1.0" encoding="utf-8"?>
<ds:datastoreItem xmlns:ds="http://schemas.openxmlformats.org/officeDocument/2006/customXml" ds:itemID="{E687D295-351D-425F-8B5C-BA3615B5BDE6}">
  <ds:schemaRefs>
    <ds:schemaRef ds:uri="http://schemas.microsoft.com/VisualStudio/2011/storyboarding/control"/>
  </ds:schemaRefs>
</ds:datastoreItem>
</file>

<file path=customXml/itemProps51.xml><?xml version="1.0" encoding="utf-8"?>
<ds:datastoreItem xmlns:ds="http://schemas.openxmlformats.org/officeDocument/2006/customXml" ds:itemID="{474F8E3C-645C-431D-8182-9E7653B241EA}">
  <ds:schemaRefs>
    <ds:schemaRef ds:uri="http://schemas.microsoft.com/VisualStudio/2011/storyboarding/control"/>
  </ds:schemaRefs>
</ds:datastoreItem>
</file>

<file path=customXml/itemProps52.xml><?xml version="1.0" encoding="utf-8"?>
<ds:datastoreItem xmlns:ds="http://schemas.openxmlformats.org/officeDocument/2006/customXml" ds:itemID="{592BBDE1-09DA-41B7-92CE-B3B3290A9918}">
  <ds:schemaRefs>
    <ds:schemaRef ds:uri="http://schemas.microsoft.com/VisualStudio/2011/storyboarding/control"/>
  </ds:schemaRefs>
</ds:datastoreItem>
</file>

<file path=customXml/itemProps53.xml><?xml version="1.0" encoding="utf-8"?>
<ds:datastoreItem xmlns:ds="http://schemas.openxmlformats.org/officeDocument/2006/customXml" ds:itemID="{3B162720-E49D-4CB4-82C1-B22E3F9B3E6E}">
  <ds:schemaRefs>
    <ds:schemaRef ds:uri="http://schemas.microsoft.com/VisualStudio/2011/storyboarding/control"/>
  </ds:schemaRefs>
</ds:datastoreItem>
</file>

<file path=customXml/itemProps54.xml><?xml version="1.0" encoding="utf-8"?>
<ds:datastoreItem xmlns:ds="http://schemas.openxmlformats.org/officeDocument/2006/customXml" ds:itemID="{4741A21B-1596-43C8-947D-12C04827CA0A}">
  <ds:schemaRefs>
    <ds:schemaRef ds:uri="http://schemas.microsoft.com/VisualStudio/2011/storyboarding/control"/>
  </ds:schemaRefs>
</ds:datastoreItem>
</file>

<file path=customXml/itemProps55.xml><?xml version="1.0" encoding="utf-8"?>
<ds:datastoreItem xmlns:ds="http://schemas.openxmlformats.org/officeDocument/2006/customXml" ds:itemID="{AD43C512-1FB9-43C6-B5E5-83AEF188E328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10258</TotalTime>
  <Words>2556</Words>
  <Application>Microsoft Office PowerPoint</Application>
  <PresentationFormat>On-screen Show (4:3)</PresentationFormat>
  <Paragraphs>402</Paragraphs>
  <Slides>39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9" baseType="lpstr">
      <vt:lpstr>Arial</vt:lpstr>
      <vt:lpstr>Broadway</vt:lpstr>
      <vt:lpstr>Calibri</vt:lpstr>
      <vt:lpstr>Georgia</vt:lpstr>
      <vt:lpstr>Segoe UI</vt:lpstr>
      <vt:lpstr>Times</vt:lpstr>
      <vt:lpstr>Trebuchet MS</vt:lpstr>
      <vt:lpstr>Wingdings</vt:lpstr>
      <vt:lpstr>Wingdings 2</vt:lpstr>
      <vt:lpstr>Nik2013</vt:lpstr>
      <vt:lpstr>Usability &amp; Accessibility</vt:lpstr>
      <vt:lpstr>What is usability?</vt:lpstr>
      <vt:lpstr>Usability = Cognitive Load</vt:lpstr>
      <vt:lpstr>Usability and Beauty</vt:lpstr>
      <vt:lpstr>Simpler</vt:lpstr>
      <vt:lpstr>Easier</vt:lpstr>
      <vt:lpstr>Faster</vt:lpstr>
      <vt:lpstr>Minimal</vt:lpstr>
      <vt:lpstr>Browsing, Searching, or Discovery</vt:lpstr>
      <vt:lpstr>Browsing</vt:lpstr>
      <vt:lpstr>Searching</vt:lpstr>
      <vt:lpstr>Discovery</vt:lpstr>
      <vt:lpstr>Activity</vt:lpstr>
      <vt:lpstr>Evaluation Approaches</vt:lpstr>
      <vt:lpstr>Cognitive Walkthrough</vt:lpstr>
      <vt:lpstr>Where Am I?</vt:lpstr>
      <vt:lpstr>What Can I Do?</vt:lpstr>
      <vt:lpstr>What Will Happen If…?</vt:lpstr>
      <vt:lpstr>What Have I Done?</vt:lpstr>
      <vt:lpstr>Where scenarios fit in</vt:lpstr>
      <vt:lpstr>Logging in</vt:lpstr>
      <vt:lpstr>Sue’N’Nik’s Coffee Corner</vt:lpstr>
      <vt:lpstr>PowerPoint Presentation</vt:lpstr>
      <vt:lpstr>PowerPoint Presentation</vt:lpstr>
      <vt:lpstr>PowerPoint Presentation</vt:lpstr>
      <vt:lpstr>Sue’N’Nik’s Coffee Corner</vt:lpstr>
      <vt:lpstr>PowerPoint Presentation</vt:lpstr>
      <vt:lpstr>Testing matrix</vt:lpstr>
      <vt:lpstr>PowerPoint Presentation</vt:lpstr>
      <vt:lpstr>Testing matrix</vt:lpstr>
      <vt:lpstr>Testing matrix</vt:lpstr>
      <vt:lpstr>PowerPoint Presentation</vt:lpstr>
      <vt:lpstr>Testing matrix</vt:lpstr>
      <vt:lpstr>The test report</vt:lpstr>
      <vt:lpstr>Activity</vt:lpstr>
      <vt:lpstr>Heuristic Evaluation</vt:lpstr>
      <vt:lpstr>Activity</vt:lpstr>
      <vt:lpstr>Summary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209</cp:revision>
  <dcterms:created xsi:type="dcterms:W3CDTF">2003-09-29T11:49:22Z</dcterms:created>
  <dcterms:modified xsi:type="dcterms:W3CDTF">2019-02-06T18:06:48Z</dcterms:modified>
</cp:coreProperties>
</file>