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5" r:id="rId5"/>
    <p:sldId id="266" r:id="rId6"/>
    <p:sldId id="270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43"/>
    <p:restoredTop sz="93433"/>
  </p:normalViewPr>
  <p:slideViewPr>
    <p:cSldViewPr snapToObjects="1">
      <p:cViewPr varScale="1">
        <p:scale>
          <a:sx n="84" d="100"/>
          <a:sy n="84" d="100"/>
        </p:scale>
        <p:origin x="148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BFF68A9F-E2A5-1E4F-906A-501E88FAAFB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Gospel of John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8B7C923B-3FA9-E644-8E01-C1F3E9ED82D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An 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0FDA47-6610-5045-AF99-8498A22B057C}"/>
              </a:ext>
            </a:extLst>
          </p:cNvPr>
          <p:cNvSpPr txBox="1"/>
          <p:nvPr/>
        </p:nvSpPr>
        <p:spPr>
          <a:xfrm>
            <a:off x="1271588" y="121443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77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3756F12-807F-1743-AD91-14E417FC6C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Author - Origin - Date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B2F3DBF-7CDE-8D47-B1C4-32FC97BEBB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Traditionally ascribed to John the son of Zebedee and identified as ‘the disciple whom Jesus loved’ (13:23; 19:26; 20:2; 21:7, 20; cf. 1:35-42; 18:15-18).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Note the difference between ‘author’ and ‘authority (behind)’.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Likely date of the Gospel is 85-95 AD.</a:t>
            </a:r>
          </a:p>
        </p:txBody>
      </p:sp>
    </p:spTree>
    <p:extLst>
      <p:ext uri="{BB962C8B-B14F-4D97-AF65-F5344CB8AC3E}">
        <p14:creationId xmlns:p14="http://schemas.microsoft.com/office/powerpoint/2010/main" val="2943653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FCF9989-8D9A-9B4C-8201-DCACCE4D78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Content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62FB1FA-EB67-4E43-8E5B-95C56D57E9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Prologue (1:1-18)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‘Book of Signs’ (1:19-12:50): account of Jesus’ public ministry, comprising of his miraculous deeds (‘signs’), speeches, confrontations.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‘Book of Glory’ (13:1-20:31): a series of discourses (13:1-17:25), followed by Jesus’ arrest, trial, crucifixion and resurrection appearances (18-20).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Epilogue (21:1-24)</a:t>
            </a:r>
          </a:p>
        </p:txBody>
      </p:sp>
    </p:spTree>
    <p:extLst>
      <p:ext uri="{BB962C8B-B14F-4D97-AF65-F5344CB8AC3E}">
        <p14:creationId xmlns:p14="http://schemas.microsoft.com/office/powerpoint/2010/main" val="69903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98717BA-ED0C-9D42-BDA2-D3BD04465F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John: ‘The Maverick Gospel’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96F75E72-E8AF-D447-BD00-8B146F8E8A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US" altLang="en-US" sz="2800" dirty="0">
                <a:solidFill>
                  <a:schemeClr val="folHlink"/>
                </a:solidFill>
              </a:rPr>
              <a:t>	</a:t>
            </a:r>
            <a:r>
              <a:rPr lang="en-US" altLang="en-US" sz="2800" dirty="0">
                <a:solidFill>
                  <a:srgbClr val="FFFF00"/>
                </a:solidFill>
              </a:rPr>
              <a:t>‘John, last of all, realizing that the physical facts had been set forth in the gospels, being urged by his friends and divinely moved by the Spirit, composed a spiritual Gospel’ (Clement of Alexandria, quoted by Eusebius in </a:t>
            </a:r>
            <a:r>
              <a:rPr lang="en-US" altLang="en-US" sz="2800" i="1" dirty="0">
                <a:solidFill>
                  <a:srgbClr val="FFFF00"/>
                </a:solidFill>
              </a:rPr>
              <a:t>History of the Church</a:t>
            </a:r>
            <a:r>
              <a:rPr lang="en-US" altLang="en-US" sz="2800" dirty="0">
                <a:solidFill>
                  <a:srgbClr val="FFFF00"/>
                </a:solidFill>
              </a:rPr>
              <a:t> VI.14.7).</a:t>
            </a:r>
          </a:p>
        </p:txBody>
      </p:sp>
    </p:spTree>
    <p:extLst>
      <p:ext uri="{BB962C8B-B14F-4D97-AF65-F5344CB8AC3E}">
        <p14:creationId xmlns:p14="http://schemas.microsoft.com/office/powerpoint/2010/main" val="423825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9DB1B77-C219-FB4E-BA49-D7EBF41D21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 and the Synoptics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96BF5D3-E657-1C4F-9E5E-77F0C00640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Many points of contact: ‘gospel’, outline of events, individual phrases (cf. Mark 2:11 and John 5:8).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Many differences: chronology (length of Jesus’ ministry; cf. 2:13; 6:4; 11:55), dating of Jesus’ death (13:1, 29; 19:31); geography (Judaea).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What is the nature of John’s relationship with the Synoptic Gospels?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chemeClr val="folHlink"/>
                </a:solidFill>
              </a:rPr>
              <a:t>	</a:t>
            </a:r>
            <a:r>
              <a:rPr lang="en-US" altLang="en-US" sz="2000" dirty="0">
                <a:solidFill>
                  <a:srgbClr val="FFFF00"/>
                </a:solidFill>
              </a:rPr>
              <a:t>- familiarity with oral traditions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rgbClr val="FFFF00"/>
                </a:solidFill>
              </a:rPr>
              <a:t>	- literary dependence on one or more of the Synoptic Gospels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rgbClr val="FFFF00"/>
                </a:solidFill>
              </a:rPr>
              <a:t>	- familiarity with one or more of the Synoptic Gospels.</a:t>
            </a:r>
          </a:p>
          <a:p>
            <a:pPr eaLnBrk="1" hangingPunct="1">
              <a:buFont typeface="Wingdings" charset="2"/>
              <a:buChar char="n"/>
              <a:defRPr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93638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BE31921-4FA6-7A4A-80B0-75C2267CB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Johannine Community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B4C6C97-92B6-2147-A629-26DEC2B94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dirty="0"/>
              <a:t>Three distinctive references to believers being cast out of the synagogue (</a:t>
            </a:r>
            <a:r>
              <a:rPr lang="en-US" altLang="en-US" i="1" dirty="0" err="1"/>
              <a:t>aposynag</a:t>
            </a:r>
            <a:r>
              <a:rPr lang="en-US" altLang="ja-JP" i="1" dirty="0" err="1">
                <a:ea typeface="ＭＳ Ｐゴシック" charset="-128"/>
              </a:rPr>
              <a:t>ôgos</a:t>
            </a:r>
            <a:r>
              <a:rPr lang="en-US" altLang="ja-JP" dirty="0">
                <a:ea typeface="ＭＳ Ｐゴシック" charset="-128"/>
              </a:rPr>
              <a:t>: 9:22; 12:42; 16:2).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ja-JP" dirty="0">
                <a:ea typeface="ＭＳ Ｐゴシック" charset="-128"/>
              </a:rPr>
              <a:t>Unlike Jewish Christian experiences of interrogation (Mark 13:9; Matt. 10:17-18; Luke 21:6) or physical beating (Acts 9:2; 26:11; II Cor. 11:24).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ja-JP" dirty="0">
                <a:ea typeface="ＭＳ Ｐゴシック" charset="-128"/>
              </a:rPr>
              <a:t>John as a ‘two-level drama’.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03827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A0B067C-D739-B44C-9983-E0B48B8657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John’s Aim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9BCB39A-F3E0-904F-A0BD-70CFE9F500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chemeClr val="folHlink"/>
                </a:solidFill>
              </a:rPr>
              <a:t>	</a:t>
            </a:r>
            <a:r>
              <a:rPr lang="en-US" altLang="en-US" sz="2000" dirty="0">
                <a:solidFill>
                  <a:srgbClr val="FFFF00"/>
                </a:solidFill>
              </a:rPr>
              <a:t>‘But these [the signs] are written so that you may believe that Jesus is the Messiah, the Son of God, and that through believing you may have life in his name’ (John 20:31).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faith (missionary or for ‘insiders’?)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salvation (gift of eternal life)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correct belief in the identity and role of Jesus (‘Messiah, the Son of God’)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The Johannine Jesus is often in conflict about such claims with ‘the Jews’ (= probably the Jewish religious authorities; cf. 5:18-19; 10:33). This was either the cause or the result of the expulsion of believers from the Jewish synagogue.</a:t>
            </a:r>
            <a:endParaRPr lang="en-US" altLang="en-US" sz="20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850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1B2B78C-1C50-AE41-8A19-34C8BF40A1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John’s Presentation of Jesus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4699DDB-4C8F-2C41-B503-A4E00D6121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Jesus is God’s unique Son (1:14; 3:16; 18) and ‘the One who is Sent’ (3:17; 10:36). Jesus is conscious of his eternal status as the Son sent from haven by his Father (cf. 8:38).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Jesus definitively reveals God: to see/know the Son is to see/know the Father (8:19; 14:7; 12:45; 14:9).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He fulfils God’s plan for the world (cf. 19:30: ‘It is finished/completed’).</a:t>
            </a:r>
          </a:p>
        </p:txBody>
      </p:sp>
    </p:spTree>
    <p:extLst>
      <p:ext uri="{BB962C8B-B14F-4D97-AF65-F5344CB8AC3E}">
        <p14:creationId xmlns:p14="http://schemas.microsoft.com/office/powerpoint/2010/main" val="3046159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9911577-2A54-F445-B368-73F3A629A5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/>
              <a:t>John’s Presentation of Jesus: The Divine I AM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83DBFEAD-2757-8545-AE88-8D94128891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‘I am’ </a:t>
            </a:r>
            <a:r>
              <a:rPr lang="en-US" altLang="en-US" sz="2400" i="1" dirty="0"/>
              <a:t>(</a:t>
            </a:r>
            <a:r>
              <a:rPr lang="en-US" altLang="en-US" sz="2400" i="1" dirty="0" err="1"/>
              <a:t>eg</a:t>
            </a:r>
            <a:r>
              <a:rPr lang="en-US" altLang="ja-JP" sz="2400" i="1" dirty="0" err="1">
                <a:ea typeface="ＭＳ Ｐゴシック" charset="-128"/>
              </a:rPr>
              <a:t>ô</a:t>
            </a:r>
            <a:r>
              <a:rPr lang="en-US" altLang="ja-JP" sz="2400" i="1" dirty="0">
                <a:ea typeface="ＭＳ Ｐゴシック" charset="-128"/>
              </a:rPr>
              <a:t> </a:t>
            </a:r>
            <a:r>
              <a:rPr lang="en-US" altLang="ja-JP" sz="2400" i="1" dirty="0" err="1">
                <a:ea typeface="ＭＳ Ｐゴシック" charset="-128"/>
              </a:rPr>
              <a:t>eimi</a:t>
            </a:r>
            <a:r>
              <a:rPr lang="en-US" altLang="en-US" sz="2400" i="1" dirty="0"/>
              <a:t>)</a:t>
            </a:r>
            <a:r>
              <a:rPr lang="en-US" altLang="en-US" sz="2400" dirty="0"/>
              <a:t> statements accompanied by a metaphor (life, bread, vine, shepherd): the focus is on Jesus as the one who offers eternal life.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Absolute ‘I am’ statements: echoes use of I AM by the God of Israel (Exod. 3:14; Deut. 32:39; Isa. 41:4; 43:10; 46:4; 48:12; 51:12; 52:6). This is used by Jesus to convey the exclusiveness of his claim, his eternal existence, his role as the one who reveals divine salvation (cf. 6:20; 8:24, 28, 58; 13:19; 18:5-8). He can use this form of self-declaration because of his unity with the Father as his incarnate Word.</a:t>
            </a:r>
          </a:p>
        </p:txBody>
      </p:sp>
    </p:spTree>
    <p:extLst>
      <p:ext uri="{BB962C8B-B14F-4D97-AF65-F5344CB8AC3E}">
        <p14:creationId xmlns:p14="http://schemas.microsoft.com/office/powerpoint/2010/main" val="1944313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518</Words>
  <Application>Microsoft Macintosh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ＭＳ Ｐゴシック</vt:lpstr>
      <vt:lpstr>Arial</vt:lpstr>
      <vt:lpstr>Calibri</vt:lpstr>
      <vt:lpstr>Wingdings</vt:lpstr>
      <vt:lpstr>Office Theme</vt:lpstr>
      <vt:lpstr>The Gospel of John</vt:lpstr>
      <vt:lpstr>Author - Origin - Date</vt:lpstr>
      <vt:lpstr>Content</vt:lpstr>
      <vt:lpstr>John: ‘The Maverick Gospel’</vt:lpstr>
      <vt:lpstr>John and the Synoptics</vt:lpstr>
      <vt:lpstr>The Johannine Community</vt:lpstr>
      <vt:lpstr>John’s Aim</vt:lpstr>
      <vt:lpstr>John’s Presentation of Jesus</vt:lpstr>
      <vt:lpstr>John’s Presentation of Jesus: The Divine I AM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104</cp:revision>
  <dcterms:created xsi:type="dcterms:W3CDTF">2015-10-16T14:23:02Z</dcterms:created>
  <dcterms:modified xsi:type="dcterms:W3CDTF">2018-05-16T15:23:36Z</dcterms:modified>
</cp:coreProperties>
</file>