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51206400" cy="288036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72" userDrawn="1">
          <p15:clr>
            <a:srgbClr val="A4A3A4"/>
          </p15:clr>
        </p15:guide>
        <p15:guide id="2" pos="1612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FDA403"/>
    <a:srgbClr val="FF99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EDFA3-7A09-09A6-C3F4-D5087E8223D5}" v="115" dt="2026-03-29T15:00:14.762"/>
    <p1510:client id="{8BC0E190-A5BD-E66C-2516-C4D47ECDC6B1}" v="5" dt="2026-03-29T15:10:48.626"/>
    <p1510:client id="{9355D82A-B064-D4F8-EBE9-5A4B0CCF87B9}" v="27" dt="2026-03-29T15:51:20.1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9072"/>
        <p:guide pos="16129"/>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s June Caparida Castro (2528623)" userId="S::2528623@student.uwtsd.ac.uk::35e8ee55-a552-46ef-b0a7-e79b318ad8bf" providerId="AD" clId="Web-{8BC0E190-A5BD-E66C-2516-C4D47ECDC6B1}"/>
    <pc:docChg chg="modSld">
      <pc:chgData name="Charles June Caparida Castro (2528623)" userId="S::2528623@student.uwtsd.ac.uk::35e8ee55-a552-46ef-b0a7-e79b318ad8bf" providerId="AD" clId="Web-{8BC0E190-A5BD-E66C-2516-C4D47ECDC6B1}" dt="2026-03-29T15:10:48.626" v="2" actId="14100"/>
      <pc:docMkLst>
        <pc:docMk/>
      </pc:docMkLst>
      <pc:sldChg chg="modSp">
        <pc:chgData name="Charles June Caparida Castro (2528623)" userId="S::2528623@student.uwtsd.ac.uk::35e8ee55-a552-46ef-b0a7-e79b318ad8bf" providerId="AD" clId="Web-{8BC0E190-A5BD-E66C-2516-C4D47ECDC6B1}" dt="2026-03-29T15:10:48.626" v="2" actId="14100"/>
        <pc:sldMkLst>
          <pc:docMk/>
          <pc:sldMk cId="2889841454" sldId="256"/>
        </pc:sldMkLst>
        <pc:spChg chg="mod">
          <ac:chgData name="Charles June Caparida Castro (2528623)" userId="S::2528623@student.uwtsd.ac.uk::35e8ee55-a552-46ef-b0a7-e79b318ad8bf" providerId="AD" clId="Web-{8BC0E190-A5BD-E66C-2516-C4D47ECDC6B1}" dt="2026-03-29T15:10:48.626" v="2" actId="14100"/>
          <ac:spMkLst>
            <pc:docMk/>
            <pc:sldMk cId="2889841454" sldId="256"/>
            <ac:spMk id="21" creationId="{B9B31778-F1A9-4877-A133-553FA4F28354}"/>
          </ac:spMkLst>
        </pc:spChg>
      </pc:sldChg>
    </pc:docChg>
  </pc:docChgLst>
  <pc:docChgLst>
    <pc:chgData name="Charles June Caparida Castro (2528623)" userId="S::2528623@student.uwtsd.ac.uk::35e8ee55-a552-46ef-b0a7-e79b318ad8bf" providerId="AD" clId="Web-{9355D82A-B064-D4F8-EBE9-5A4B0CCF87B9}"/>
    <pc:docChg chg="modSld">
      <pc:chgData name="Charles June Caparida Castro (2528623)" userId="S::2528623@student.uwtsd.ac.uk::35e8ee55-a552-46ef-b0a7-e79b318ad8bf" providerId="AD" clId="Web-{9355D82A-B064-D4F8-EBE9-5A4B0CCF87B9}" dt="2026-03-29T15:50:47.305" v="18" actId="20577"/>
      <pc:docMkLst>
        <pc:docMk/>
      </pc:docMkLst>
      <pc:sldChg chg="modSp">
        <pc:chgData name="Charles June Caparida Castro (2528623)" userId="S::2528623@student.uwtsd.ac.uk::35e8ee55-a552-46ef-b0a7-e79b318ad8bf" providerId="AD" clId="Web-{9355D82A-B064-D4F8-EBE9-5A4B0CCF87B9}" dt="2026-03-29T15:50:47.305" v="18" actId="20577"/>
        <pc:sldMkLst>
          <pc:docMk/>
          <pc:sldMk cId="2889841454" sldId="256"/>
        </pc:sldMkLst>
        <pc:spChg chg="mod">
          <ac:chgData name="Charles June Caparida Castro (2528623)" userId="S::2528623@student.uwtsd.ac.uk::35e8ee55-a552-46ef-b0a7-e79b318ad8bf" providerId="AD" clId="Web-{9355D82A-B064-D4F8-EBE9-5A4B0CCF87B9}" dt="2026-03-29T15:50:47.305" v="18" actId="20577"/>
          <ac:spMkLst>
            <pc:docMk/>
            <pc:sldMk cId="2889841454" sldId="256"/>
            <ac:spMk id="21" creationId="{B9B31778-F1A9-4877-A133-553FA4F28354}"/>
          </ac:spMkLst>
        </pc:spChg>
        <pc:spChg chg="mod">
          <ac:chgData name="Charles June Caparida Castro (2528623)" userId="S::2528623@student.uwtsd.ac.uk::35e8ee55-a552-46ef-b0a7-e79b318ad8bf" providerId="AD" clId="Web-{9355D82A-B064-D4F8-EBE9-5A4B0CCF87B9}" dt="2026-03-29T15:46:02.061" v="0" actId="14100"/>
          <ac:spMkLst>
            <pc:docMk/>
            <pc:sldMk cId="2889841454" sldId="256"/>
            <ac:spMk id="22" creationId="{6A2CA700-0D3B-4A45-AC72-FE4957AAD9F0}"/>
          </ac:spMkLst>
        </pc:spChg>
      </pc:sldChg>
    </pc:docChg>
  </pc:docChgLst>
  <pc:docChgLst>
    <pc:chgData name="Charles June Caparida Castro (2528623)" userId="S::2528623@student.uwtsd.ac.uk::35e8ee55-a552-46ef-b0a7-e79b318ad8bf" providerId="AD" clId="Web-{42BEDFA3-7A09-09A6-C3F4-D5087E8223D5}"/>
    <pc:docChg chg="modSld">
      <pc:chgData name="Charles June Caparida Castro (2528623)" userId="S::2528623@student.uwtsd.ac.uk::35e8ee55-a552-46ef-b0a7-e79b318ad8bf" providerId="AD" clId="Web-{42BEDFA3-7A09-09A6-C3F4-D5087E8223D5}" dt="2026-03-29T15:00:14.762" v="73" actId="14100"/>
      <pc:docMkLst>
        <pc:docMk/>
      </pc:docMkLst>
      <pc:sldChg chg="addSp delSp modSp">
        <pc:chgData name="Charles June Caparida Castro (2528623)" userId="S::2528623@student.uwtsd.ac.uk::35e8ee55-a552-46ef-b0a7-e79b318ad8bf" providerId="AD" clId="Web-{42BEDFA3-7A09-09A6-C3F4-D5087E8223D5}" dt="2026-03-29T15:00:14.762" v="73" actId="14100"/>
        <pc:sldMkLst>
          <pc:docMk/>
          <pc:sldMk cId="2889841454" sldId="256"/>
        </pc:sldMkLst>
        <pc:spChg chg="add del mod">
          <ac:chgData name="Charles June Caparida Castro (2528623)" userId="S::2528623@student.uwtsd.ac.uk::35e8ee55-a552-46ef-b0a7-e79b318ad8bf" providerId="AD" clId="Web-{42BEDFA3-7A09-09A6-C3F4-D5087E8223D5}" dt="2026-03-29T15:00:14.762" v="73" actId="14100"/>
          <ac:spMkLst>
            <pc:docMk/>
            <pc:sldMk cId="2889841454" sldId="256"/>
            <ac:spMk id="21" creationId="{B9B31778-F1A9-4877-A133-553FA4F28354}"/>
          </ac:spMkLst>
        </pc:spChg>
      </pc:sldChg>
    </pc:docChg>
  </pc:docChgLst>
  <pc:docChgLst>
    <pc:chgData name="MD. SHAJAHAN Emperor" userId="da4e413e8bf3707a" providerId="LiveId" clId="{324CB48D-EDF0-4131-B84E-4933E1D20B0B}"/>
    <pc:docChg chg="undo redo custSel modSld">
      <pc:chgData name="MD. SHAJAHAN Emperor" userId="da4e413e8bf3707a" providerId="LiveId" clId="{324CB48D-EDF0-4131-B84E-4933E1D20B0B}" dt="2026-03-27T16:06:39.491" v="389" actId="478"/>
      <pc:docMkLst>
        <pc:docMk/>
      </pc:docMkLst>
      <pc:sldChg chg="addSp delSp modSp modNotesTx">
        <pc:chgData name="MD. SHAJAHAN Emperor" userId="da4e413e8bf3707a" providerId="LiveId" clId="{324CB48D-EDF0-4131-B84E-4933E1D20B0B}" dt="2026-03-27T16:06:39.491" v="389" actId="478"/>
        <pc:sldMkLst>
          <pc:docMk/>
          <pc:sldMk cId="2889841454" sldId="256"/>
        </pc:sldMkLst>
        <pc:spChg chg="add mod">
          <ac:chgData name="MD. SHAJAHAN Emperor" userId="da4e413e8bf3707a" providerId="LiveId" clId="{324CB48D-EDF0-4131-B84E-4933E1D20B0B}" dt="2026-03-27T15:09:27.301" v="21" actId="207"/>
          <ac:spMkLst>
            <pc:docMk/>
            <pc:sldMk cId="2889841454" sldId="256"/>
            <ac:spMk id="3" creationId="{9A8CE947-6C79-40C9-BE47-0E109E3D4831}"/>
          </ac:spMkLst>
        </pc:spChg>
        <pc:spChg chg="add mod">
          <ac:chgData name="MD. SHAJAHAN Emperor" userId="da4e413e8bf3707a" providerId="LiveId" clId="{324CB48D-EDF0-4131-B84E-4933E1D20B0B}" dt="2026-03-27T15:40:51.573" v="239" actId="20577"/>
          <ac:spMkLst>
            <pc:docMk/>
            <pc:sldMk cId="2889841454" sldId="256"/>
            <ac:spMk id="4" creationId="{86364B46-BD4F-4BAA-B7CB-3079DBA212E8}"/>
          </ac:spMkLst>
        </pc:spChg>
        <pc:spChg chg="add mod">
          <ac:chgData name="MD. SHAJAHAN Emperor" userId="da4e413e8bf3707a" providerId="LiveId" clId="{324CB48D-EDF0-4131-B84E-4933E1D20B0B}" dt="2026-03-27T15:23:57.452" v="86" actId="403"/>
          <ac:spMkLst>
            <pc:docMk/>
            <pc:sldMk cId="2889841454" sldId="256"/>
            <ac:spMk id="5" creationId="{8F4EB1D3-9135-4C1C-AFE7-B42BCFA7C549}"/>
          </ac:spMkLst>
        </pc:spChg>
        <pc:spChg chg="add mod">
          <ac:chgData name="MD. SHAJAHAN Emperor" userId="da4e413e8bf3707a" providerId="LiveId" clId="{324CB48D-EDF0-4131-B84E-4933E1D20B0B}" dt="2026-03-27T15:47:00.857" v="271" actId="1076"/>
          <ac:spMkLst>
            <pc:docMk/>
            <pc:sldMk cId="2889841454" sldId="256"/>
            <ac:spMk id="7" creationId="{EBC13E2A-B350-43E3-85F2-9F03C91B2324}"/>
          </ac:spMkLst>
        </pc:spChg>
        <pc:spChg chg="add mod">
          <ac:chgData name="MD. SHAJAHAN Emperor" userId="da4e413e8bf3707a" providerId="LiveId" clId="{324CB48D-EDF0-4131-B84E-4933E1D20B0B}" dt="2026-03-27T15:42:11.696" v="242" actId="20577"/>
          <ac:spMkLst>
            <pc:docMk/>
            <pc:sldMk cId="2889841454" sldId="256"/>
            <ac:spMk id="8" creationId="{6C092F32-6AD4-4715-B560-0A909E9C445B}"/>
          </ac:spMkLst>
        </pc:spChg>
        <pc:spChg chg="add mod">
          <ac:chgData name="MD. SHAJAHAN Emperor" userId="da4e413e8bf3707a" providerId="LiveId" clId="{324CB48D-EDF0-4131-B84E-4933E1D20B0B}" dt="2026-03-27T15:31:00.673" v="162" actId="1076"/>
          <ac:spMkLst>
            <pc:docMk/>
            <pc:sldMk cId="2889841454" sldId="256"/>
            <ac:spMk id="9" creationId="{1B6626B4-33FC-4A24-A636-3D4E9F104CB1}"/>
          </ac:spMkLst>
        </pc:spChg>
        <pc:spChg chg="add mod">
          <ac:chgData name="MD. SHAJAHAN Emperor" userId="da4e413e8bf3707a" providerId="LiveId" clId="{324CB48D-EDF0-4131-B84E-4933E1D20B0B}" dt="2026-03-27T15:46:14.506" v="264" actId="1076"/>
          <ac:spMkLst>
            <pc:docMk/>
            <pc:sldMk cId="2889841454" sldId="256"/>
            <ac:spMk id="11" creationId="{7BF05CE2-45DC-4A99-B177-446C645DD78B}"/>
          </ac:spMkLst>
        </pc:spChg>
        <pc:spChg chg="add mod">
          <ac:chgData name="MD. SHAJAHAN Emperor" userId="da4e413e8bf3707a" providerId="LiveId" clId="{324CB48D-EDF0-4131-B84E-4933E1D20B0B}" dt="2026-03-27T15:46:19.286" v="265" actId="1076"/>
          <ac:spMkLst>
            <pc:docMk/>
            <pc:sldMk cId="2889841454" sldId="256"/>
            <ac:spMk id="12" creationId="{50A69D0B-C6AD-4F5C-8919-6CBD711558C0}"/>
          </ac:spMkLst>
        </pc:spChg>
        <pc:spChg chg="add mod">
          <ac:chgData name="MD. SHAJAHAN Emperor" userId="da4e413e8bf3707a" providerId="LiveId" clId="{324CB48D-EDF0-4131-B84E-4933E1D20B0B}" dt="2026-03-27T15:46:53.233" v="270" actId="1076"/>
          <ac:spMkLst>
            <pc:docMk/>
            <pc:sldMk cId="2889841454" sldId="256"/>
            <ac:spMk id="13" creationId="{97F32565-F120-438C-B54C-ED63A12D3D97}"/>
          </ac:spMkLst>
        </pc:spChg>
        <pc:spChg chg="add mod">
          <ac:chgData name="MD. SHAJAHAN Emperor" userId="da4e413e8bf3707a" providerId="LiveId" clId="{324CB48D-EDF0-4131-B84E-4933E1D20B0B}" dt="2026-03-27T16:00:08.783" v="369" actId="207"/>
          <ac:spMkLst>
            <pc:docMk/>
            <pc:sldMk cId="2889841454" sldId="256"/>
            <ac:spMk id="22" creationId="{6A2CA700-0D3B-4A45-AC72-FE4957AAD9F0}"/>
          </ac:spMkLst>
        </pc:spChg>
        <pc:spChg chg="add">
          <ac:chgData name="MD. SHAJAHAN Emperor" userId="da4e413e8bf3707a" providerId="LiveId" clId="{324CB48D-EDF0-4131-B84E-4933E1D20B0B}" dt="2026-03-27T15:55:50.982" v="353"/>
          <ac:spMkLst>
            <pc:docMk/>
            <pc:sldMk cId="2889841454" sldId="256"/>
            <ac:spMk id="25" creationId="{A692FF1A-CED8-43EC-942C-5B4D5C60C5EF}"/>
          </ac:spMkLst>
        </pc:spChg>
        <pc:spChg chg="add">
          <ac:chgData name="MD. SHAJAHAN Emperor" userId="da4e413e8bf3707a" providerId="LiveId" clId="{324CB48D-EDF0-4131-B84E-4933E1D20B0B}" dt="2026-03-27T15:55:50.982" v="353"/>
          <ac:spMkLst>
            <pc:docMk/>
            <pc:sldMk cId="2889841454" sldId="256"/>
            <ac:spMk id="29" creationId="{176F46FE-E6F4-407A-B04F-861856F860DF}"/>
          </ac:spMkLst>
        </pc:spChg>
        <pc:picChg chg="add mod">
          <ac:chgData name="MD. SHAJAHAN Emperor" userId="da4e413e8bf3707a" providerId="LiveId" clId="{324CB48D-EDF0-4131-B84E-4933E1D20B0B}" dt="2026-03-27T15:51:22.137" v="302" actId="14100"/>
          <ac:picMkLst>
            <pc:docMk/>
            <pc:sldMk cId="2889841454" sldId="256"/>
            <ac:picMk id="14" creationId="{6F7EA288-8996-49FC-B997-A7F58B144AF9}"/>
          </ac:picMkLst>
        </pc:picChg>
        <pc:picChg chg="add mod">
          <ac:chgData name="MD. SHAJAHAN Emperor" userId="da4e413e8bf3707a" providerId="LiveId" clId="{324CB48D-EDF0-4131-B84E-4933E1D20B0B}" dt="2026-03-27T15:48:50.865" v="280" actId="14100"/>
          <ac:picMkLst>
            <pc:docMk/>
            <pc:sldMk cId="2889841454" sldId="256"/>
            <ac:picMk id="15" creationId="{583E3FAB-9FA2-41BC-9B37-D3F6CFE42C12}"/>
          </ac:picMkLst>
        </pc:picChg>
        <pc:picChg chg="add mod">
          <ac:chgData name="MD. SHAJAHAN Emperor" userId="da4e413e8bf3707a" providerId="LiveId" clId="{324CB48D-EDF0-4131-B84E-4933E1D20B0B}" dt="2026-03-27T15:51:10.897" v="299" actId="14100"/>
          <ac:picMkLst>
            <pc:docMk/>
            <pc:sldMk cId="2889841454" sldId="256"/>
            <ac:picMk id="16" creationId="{027CE8AA-FFFD-492B-8D9C-31B3D729F6C4}"/>
          </ac:picMkLst>
        </pc:picChg>
        <pc:picChg chg="add mod">
          <ac:chgData name="MD. SHAJAHAN Emperor" userId="da4e413e8bf3707a" providerId="LiveId" clId="{324CB48D-EDF0-4131-B84E-4933E1D20B0B}" dt="2026-03-27T15:50:05.380" v="286" actId="1076"/>
          <ac:picMkLst>
            <pc:docMk/>
            <pc:sldMk cId="2889841454" sldId="256"/>
            <ac:picMk id="17" creationId="{751CC6BC-EC73-4303-B2CA-09B1A20D055B}"/>
          </ac:picMkLst>
        </pc:picChg>
        <pc:picChg chg="add mod">
          <ac:chgData name="MD. SHAJAHAN Emperor" userId="da4e413e8bf3707a" providerId="LiveId" clId="{324CB48D-EDF0-4131-B84E-4933E1D20B0B}" dt="2026-03-27T15:51:04.904" v="297" actId="14100"/>
          <ac:picMkLst>
            <pc:docMk/>
            <pc:sldMk cId="2889841454" sldId="256"/>
            <ac:picMk id="18" creationId="{E1D6CB24-A32D-492D-8D8A-F5EA02780CCC}"/>
          </ac:picMkLst>
        </pc:picChg>
        <pc:picChg chg="add mod">
          <ac:chgData name="MD. SHAJAHAN Emperor" userId="da4e413e8bf3707a" providerId="LiveId" clId="{324CB48D-EDF0-4131-B84E-4933E1D20B0B}" dt="2026-03-27T15:54:21.296" v="314" actId="1076"/>
          <ac:picMkLst>
            <pc:docMk/>
            <pc:sldMk cId="2889841454" sldId="256"/>
            <ac:picMk id="19" creationId="{8D010532-036A-44AC-9F9C-738963F0330C}"/>
          </ac:picMkLst>
        </pc:picChg>
        <pc:picChg chg="add">
          <ac:chgData name="MD. SHAJAHAN Emperor" userId="da4e413e8bf3707a" providerId="LiveId" clId="{324CB48D-EDF0-4131-B84E-4933E1D20B0B}" dt="2026-03-27T15:55:50.982" v="353"/>
          <ac:picMkLst>
            <pc:docMk/>
            <pc:sldMk cId="2889841454" sldId="256"/>
            <ac:picMk id="33" creationId="{C5D386F3-C466-43DB-9F3D-831F3A6B5797}"/>
          </ac:picMkLst>
        </pc:picChg>
        <pc:picChg chg="add">
          <ac:chgData name="MD. SHAJAHAN Emperor" userId="da4e413e8bf3707a" providerId="LiveId" clId="{324CB48D-EDF0-4131-B84E-4933E1D20B0B}" dt="2026-03-27T15:55:50.982" v="353"/>
          <ac:picMkLst>
            <pc:docMk/>
            <pc:sldMk cId="2889841454" sldId="256"/>
            <ac:picMk id="34" creationId="{245BF0C5-C07E-4BA3-B579-251FF001C87A}"/>
          </ac:picMkLst>
        </pc:picChg>
        <pc:picChg chg="add">
          <ac:chgData name="MD. SHAJAHAN Emperor" userId="da4e413e8bf3707a" providerId="LiveId" clId="{324CB48D-EDF0-4131-B84E-4933E1D20B0B}" dt="2026-03-27T15:55:50.982" v="353"/>
          <ac:picMkLst>
            <pc:docMk/>
            <pc:sldMk cId="2889841454" sldId="256"/>
            <ac:picMk id="35" creationId="{5866F53A-8A84-476E-9B8C-534F5546C832}"/>
          </ac:picMkLst>
        </pc:picChg>
        <pc:picChg chg="add">
          <ac:chgData name="MD. SHAJAHAN Emperor" userId="da4e413e8bf3707a" providerId="LiveId" clId="{324CB48D-EDF0-4131-B84E-4933E1D20B0B}" dt="2026-03-27T15:55:50.982" v="353"/>
          <ac:picMkLst>
            <pc:docMk/>
            <pc:sldMk cId="2889841454" sldId="256"/>
            <ac:picMk id="36" creationId="{8BB5A255-A512-4BA6-99F2-EE5C6E9D6804}"/>
          </ac:picMkLst>
        </pc:picChg>
        <pc:picChg chg="add">
          <ac:chgData name="MD. SHAJAHAN Emperor" userId="da4e413e8bf3707a" providerId="LiveId" clId="{324CB48D-EDF0-4131-B84E-4933E1D20B0B}" dt="2026-03-27T15:55:50.982" v="353"/>
          <ac:picMkLst>
            <pc:docMk/>
            <pc:sldMk cId="2889841454" sldId="256"/>
            <ac:picMk id="37" creationId="{E992BB19-1035-4A56-8323-879DCE55D537}"/>
          </ac:picMkLst>
        </pc:picChg>
        <pc:picChg chg="add">
          <ac:chgData name="MD. SHAJAHAN Emperor" userId="da4e413e8bf3707a" providerId="LiveId" clId="{324CB48D-EDF0-4131-B84E-4933E1D20B0B}" dt="2026-03-27T15:55:50.982" v="353"/>
          <ac:picMkLst>
            <pc:docMk/>
            <pc:sldMk cId="2889841454" sldId="256"/>
            <ac:picMk id="38" creationId="{3F93DD50-4DFD-4A59-8672-8047E627F98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BD8FAE3-7F45-4936-9839-8E877554BD8D}" type="datetimeFigureOut">
              <a:rPr lang="en-GB" smtClean="0"/>
              <a:t>29/03/2026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7579922D-56D8-40C0-9A2D-F02F13A883B7}" type="slidenum">
              <a:rPr lang="en-GB" smtClean="0"/>
              <a:t>‹#›</a:t>
            </a:fld>
            <a:endParaRPr lang="en-GB"/>
          </a:p>
        </p:txBody>
      </p:sp>
    </p:spTree>
    <p:extLst>
      <p:ext uri="{BB962C8B-B14F-4D97-AF65-F5344CB8AC3E}">
        <p14:creationId xmlns:p14="http://schemas.microsoft.com/office/powerpoint/2010/main" val="3434027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just">
              <a:lnSpc>
                <a:spcPct val="150000"/>
              </a:lnSpc>
            </a:pPr>
            <a:r>
              <a:rPr lang="en-US" sz="1200" b="1">
                <a:latin typeface="Arial" panose="020B0604020202020204" pitchFamily="34" charset="0"/>
                <a:cs typeface="Arial" panose="020B0604020202020204" pitchFamily="34" charset="0"/>
              </a:rPr>
              <a:t>Introduction</a:t>
            </a:r>
            <a:endParaRPr lang="en-US" sz="1100" b="1">
              <a:latin typeface="Arial" panose="020B0604020202020204" pitchFamily="34" charset="0"/>
              <a:cs typeface="Arial" panose="020B0604020202020204" pitchFamily="34" charset="0"/>
            </a:endParaRPr>
          </a:p>
          <a:p>
            <a:pPr algn="just">
              <a:lnSpc>
                <a:spcPct val="150000"/>
              </a:lnSpc>
            </a:pPr>
            <a:r>
              <a:rPr lang="en-US" sz="1200">
                <a:latin typeface="Arial" panose="020B0604020202020204" pitchFamily="34" charset="0"/>
                <a:cs typeface="Arial" panose="020B0604020202020204" pitchFamily="34" charset="0"/>
              </a:rPr>
              <a:t>In these days, data </a:t>
            </a:r>
            <a:r>
              <a:rPr lang="en-US" sz="1200" err="1">
                <a:latin typeface="Arial" panose="020B0604020202020204" pitchFamily="34" charset="0"/>
                <a:cs typeface="Arial" panose="020B0604020202020204" pitchFamily="34" charset="0"/>
              </a:rPr>
              <a:t>visualisation</a:t>
            </a:r>
            <a:r>
              <a:rPr lang="en-US" sz="1200">
                <a:latin typeface="Arial" panose="020B0604020202020204" pitchFamily="34" charset="0"/>
                <a:cs typeface="Arial" panose="020B0604020202020204" pitchFamily="34" charset="0"/>
              </a:rPr>
              <a:t> is critical in </a:t>
            </a:r>
            <a:r>
              <a:rPr lang="en-US" sz="1200" err="1">
                <a:latin typeface="Arial" panose="020B0604020202020204" pitchFamily="34" charset="0"/>
                <a:cs typeface="Arial" panose="020B0604020202020204" pitchFamily="34" charset="0"/>
              </a:rPr>
              <a:t>organisations</a:t>
            </a:r>
            <a:r>
              <a:rPr lang="en-US" sz="1200">
                <a:latin typeface="Arial" panose="020B0604020202020204" pitchFamily="34" charset="0"/>
                <a:cs typeface="Arial" panose="020B0604020202020204" pitchFamily="34" charset="0"/>
              </a:rPr>
              <a:t> to aid decision-making as well as communication. Microsoft Excel offers user-friendly features of converting raw numerical data into useful charts (Charles, 2026). This poster illustrates a logical way of producing charts in Excel making it possible to interpret and present data in a better way. The practice is based on the principles of digital literacy and information management, which are key skills in the working settings.</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200" b="1">
                <a:latin typeface="Arial" panose="020B0604020202020204" pitchFamily="34" charset="0"/>
                <a:cs typeface="Arial" panose="020B0604020202020204" pitchFamily="34" charset="0"/>
              </a:rPr>
              <a:t>Step 1: Activation of Excel and opening of a Workbook</a:t>
            </a:r>
          </a:p>
          <a:p>
            <a:pPr algn="just">
              <a:lnSpc>
                <a:spcPct val="150000"/>
              </a:lnSpc>
            </a:pPr>
            <a:r>
              <a:rPr lang="en-US" sz="1200">
                <a:latin typeface="Arial" panose="020B0604020202020204" pitchFamily="34" charset="0"/>
                <a:cs typeface="Arial" panose="020B0604020202020204" pitchFamily="34" charset="0"/>
              </a:rPr>
              <a:t>The first stage is to open Microsoft Excel and choose the option of a new workbook. This gives blank spreadsheet on which data may be typed. It is paramount to create a clear workplace so that the data can be </a:t>
            </a:r>
            <a:r>
              <a:rPr lang="en-US" sz="1200" err="1">
                <a:latin typeface="Arial" panose="020B0604020202020204" pitchFamily="34" charset="0"/>
                <a:cs typeface="Arial" panose="020B0604020202020204" pitchFamily="34" charset="0"/>
              </a:rPr>
              <a:t>organised</a:t>
            </a:r>
            <a:r>
              <a:rPr lang="en-US" sz="1200">
                <a:latin typeface="Arial" panose="020B0604020202020204" pitchFamily="34" charset="0"/>
                <a:cs typeface="Arial" panose="020B0604020202020204" pitchFamily="34" charset="0"/>
              </a:rPr>
              <a:t> properly. Properly organized data will facilitate the creation of charts and minimize the possibility of errors in the analysis process.</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200" b="1">
                <a:latin typeface="Arial" panose="020B0604020202020204" pitchFamily="34" charset="0"/>
                <a:cs typeface="Arial" panose="020B0604020202020204" pitchFamily="34" charset="0"/>
              </a:rPr>
              <a:t>Step 2: Data entry and structuring</a:t>
            </a:r>
          </a:p>
          <a:p>
            <a:pPr algn="just">
              <a:lnSpc>
                <a:spcPct val="150000"/>
              </a:lnSpc>
            </a:pPr>
            <a:r>
              <a:rPr lang="en-US" sz="1200">
                <a:latin typeface="Arial" panose="020B0604020202020204" pitchFamily="34" charset="0"/>
                <a:cs typeface="Arial" panose="020B0604020202020204" pitchFamily="34" charset="0"/>
              </a:rPr>
              <a:t>The information should be typed in rows and columns with distinct headings. To take an example, the sales values can be arranged in three months as follows: column A Month, column B Sales (£). The correct labelling is needed to make the data understandable and the charts easy to read. It has been found out that structured datasets enhance the accuracy of the analytical results by a factor of up to 25% in business reporting contexts. Formatting consistency is vital in professional writing.</a:t>
            </a:r>
          </a:p>
          <a:p>
            <a:endParaRPr lang="en-GB"/>
          </a:p>
          <a:p>
            <a:pPr algn="just">
              <a:lnSpc>
                <a:spcPct val="150000"/>
              </a:lnSpc>
            </a:pPr>
            <a:r>
              <a:rPr lang="en-US" sz="1200" b="1">
                <a:latin typeface="Arial" panose="020B0604020202020204" pitchFamily="34" charset="0"/>
                <a:cs typeface="Arial" panose="020B0604020202020204" pitchFamily="34" charset="0"/>
              </a:rPr>
              <a:t>Step 3: Selecting Data for Chart Creation</a:t>
            </a:r>
          </a:p>
          <a:p>
            <a:pPr algn="just">
              <a:lnSpc>
                <a:spcPct val="150000"/>
              </a:lnSpc>
            </a:pPr>
            <a:r>
              <a:rPr lang="en-US" sz="1200">
                <a:latin typeface="Arial" panose="020B0604020202020204" pitchFamily="34" charset="0"/>
                <a:cs typeface="Arial" panose="020B0604020202020204" pitchFamily="34" charset="0"/>
              </a:rPr>
              <a:t>The cursor should be used to point out the relevant data set. There should be labels and numbers in use in making the selection. This measure will make sure that the data categories and values are read in correctly by Excel. This is because failure to choose the right data can make the chart less effective due to inaccuracy in visual representation.</a:t>
            </a:r>
          </a:p>
          <a:p>
            <a:endParaRPr lang="en-GB"/>
          </a:p>
          <a:p>
            <a:pPr algn="just">
              <a:lnSpc>
                <a:spcPct val="150000"/>
              </a:lnSpc>
            </a:pPr>
            <a:r>
              <a:rPr lang="en-US" sz="1200" b="1">
                <a:latin typeface="Arial" panose="020B0604020202020204" pitchFamily="34" charset="0"/>
                <a:cs typeface="Arial" panose="020B0604020202020204" pitchFamily="34" charset="0"/>
              </a:rPr>
              <a:t>Step 4: Inserting the Chart</a:t>
            </a:r>
          </a:p>
          <a:p>
            <a:pPr algn="just">
              <a:lnSpc>
                <a:spcPct val="150000"/>
              </a:lnSpc>
            </a:pPr>
            <a:r>
              <a:rPr lang="en-US" sz="1200">
                <a:latin typeface="Arial" panose="020B0604020202020204" pitchFamily="34" charset="0"/>
                <a:cs typeface="Arial" panose="020B0604020202020204" pitchFamily="34" charset="0"/>
              </a:rPr>
              <a:t>The insert tab has an array of chart options these include the bar charts, line graphs and pie charts. The choice is made based on the type of data. Indicatively, bar charts can be used when comparing, whereas line graphs are used to show trends with time. As per the data </a:t>
            </a:r>
            <a:r>
              <a:rPr lang="en-US" sz="1200" err="1">
                <a:latin typeface="Arial" panose="020B0604020202020204" pitchFamily="34" charset="0"/>
                <a:cs typeface="Arial" panose="020B0604020202020204" pitchFamily="34" charset="0"/>
              </a:rPr>
              <a:t>visualisation</a:t>
            </a:r>
            <a:r>
              <a:rPr lang="en-US" sz="1200">
                <a:latin typeface="Arial" panose="020B0604020202020204" pitchFamily="34" charset="0"/>
                <a:cs typeface="Arial" panose="020B0604020202020204" pitchFamily="34" charset="0"/>
              </a:rPr>
              <a:t> theory, selecting the right type of chart will improve the knowledge of the user and will facilitate easier transmission of insights (</a:t>
            </a:r>
            <a:r>
              <a:rPr lang="en-US" sz="1200" err="1">
                <a:latin typeface="Arial" panose="020B0604020202020204" pitchFamily="34" charset="0"/>
                <a:cs typeface="Arial" panose="020B0604020202020204" pitchFamily="34" charset="0"/>
              </a:rPr>
              <a:t>Sackmann</a:t>
            </a:r>
            <a:r>
              <a:rPr lang="en-US" sz="1200">
                <a:latin typeface="Arial" panose="020B0604020202020204" pitchFamily="34" charset="0"/>
                <a:cs typeface="Arial" panose="020B0604020202020204" pitchFamily="34" charset="0"/>
              </a:rPr>
              <a:t>, 2023).</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200" b="1">
                <a:latin typeface="Arial" panose="020B0604020202020204" pitchFamily="34" charset="0"/>
                <a:cs typeface="Arial" panose="020B0604020202020204" pitchFamily="34" charset="0"/>
              </a:rPr>
              <a:t>Step 5: </a:t>
            </a:r>
            <a:r>
              <a:rPr lang="en-US" sz="1200" b="1" err="1">
                <a:latin typeface="Arial" panose="020B0604020202020204" pitchFamily="34" charset="0"/>
                <a:cs typeface="Arial" panose="020B0604020202020204" pitchFamily="34" charset="0"/>
              </a:rPr>
              <a:t>Customising</a:t>
            </a:r>
            <a:r>
              <a:rPr lang="en-US" sz="1200" b="1">
                <a:latin typeface="Arial" panose="020B0604020202020204" pitchFamily="34" charset="0"/>
                <a:cs typeface="Arial" panose="020B0604020202020204" pitchFamily="34" charset="0"/>
              </a:rPr>
              <a:t> the Chart</a:t>
            </a:r>
          </a:p>
          <a:p>
            <a:pPr algn="just">
              <a:lnSpc>
                <a:spcPct val="150000"/>
              </a:lnSpc>
            </a:pPr>
            <a:r>
              <a:rPr lang="en-US" sz="1200">
                <a:latin typeface="Arial" panose="020B0604020202020204" pitchFamily="34" charset="0"/>
                <a:cs typeface="Arial" panose="020B0604020202020204" pitchFamily="34" charset="0"/>
              </a:rPr>
              <a:t>Charts have the option of </a:t>
            </a:r>
            <a:r>
              <a:rPr lang="en-US" sz="1200" err="1">
                <a:latin typeface="Arial" panose="020B0604020202020204" pitchFamily="34" charset="0"/>
                <a:cs typeface="Arial" panose="020B0604020202020204" pitchFamily="34" charset="0"/>
              </a:rPr>
              <a:t>customisation</a:t>
            </a:r>
            <a:r>
              <a:rPr lang="en-US" sz="1200">
                <a:latin typeface="Arial" panose="020B0604020202020204" pitchFamily="34" charset="0"/>
                <a:cs typeface="Arial" panose="020B0604020202020204" pitchFamily="34" charset="0"/>
              </a:rPr>
              <a:t> with titles, labels and </a:t>
            </a:r>
            <a:r>
              <a:rPr lang="en-US" sz="1200" err="1">
                <a:latin typeface="Arial" panose="020B0604020202020204" pitchFamily="34" charset="0"/>
                <a:cs typeface="Arial" panose="020B0604020202020204" pitchFamily="34" charset="0"/>
              </a:rPr>
              <a:t>colours</a:t>
            </a:r>
            <a:r>
              <a:rPr lang="en-US" sz="1200">
                <a:latin typeface="Arial" panose="020B0604020202020204" pitchFamily="34" charset="0"/>
                <a:cs typeface="Arial" panose="020B0604020202020204" pitchFamily="34" charset="0"/>
              </a:rPr>
              <a:t>. The Chart Design and the Formatting tools can be manipulated to enhance clarity and attractiveness. As an illustration, when a chart title like that of Monthly Sales Performance is added, the chart becomes easy to interpret. Given that </a:t>
            </a:r>
            <a:r>
              <a:rPr lang="en-US" sz="1200" err="1">
                <a:latin typeface="Arial" panose="020B0604020202020204" pitchFamily="34" charset="0"/>
                <a:cs typeface="Arial" panose="020B0604020202020204" pitchFamily="34" charset="0"/>
              </a:rPr>
              <a:t>customisation</a:t>
            </a:r>
            <a:r>
              <a:rPr lang="en-US" sz="1200">
                <a:latin typeface="Arial" panose="020B0604020202020204" pitchFamily="34" charset="0"/>
                <a:cs typeface="Arial" panose="020B0604020202020204" pitchFamily="34" charset="0"/>
              </a:rPr>
              <a:t> is in line with the concept of visual communication, the chart should be informative and interesting to the workplace audiences.</a:t>
            </a:r>
          </a:p>
          <a:p>
            <a:endParaRPr lang="en-GB"/>
          </a:p>
          <a:p>
            <a:pPr algn="just">
              <a:lnSpc>
                <a:spcPct val="150000"/>
              </a:lnSpc>
            </a:pPr>
            <a:r>
              <a:rPr lang="en-US" sz="1200" b="1">
                <a:latin typeface="Arial" panose="020B0604020202020204" pitchFamily="34" charset="0"/>
                <a:cs typeface="Arial" panose="020B0604020202020204" pitchFamily="34" charset="0"/>
              </a:rPr>
              <a:t>Step 6: Saving and Sharing the Output</a:t>
            </a:r>
          </a:p>
          <a:p>
            <a:pPr algn="just">
              <a:lnSpc>
                <a:spcPct val="150000"/>
              </a:lnSpc>
            </a:pPr>
            <a:r>
              <a:rPr lang="en-US" sz="1200">
                <a:latin typeface="Arial" panose="020B0604020202020204" pitchFamily="34" charset="0"/>
                <a:cs typeface="Arial" panose="020B0604020202020204" pitchFamily="34" charset="0"/>
              </a:rPr>
              <a:t>The finished chart can be saved in the Excel file and can later be exported or copied down the reports or presentations. The dissemination of visual data encourages teamwork and evidence-based decision-making.</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200" b="1">
                <a:latin typeface="Arial" panose="020B0604020202020204" pitchFamily="34" charset="0"/>
                <a:cs typeface="Arial" panose="020B0604020202020204" pitchFamily="34" charset="0"/>
              </a:rPr>
              <a:t>Critical Evaluation</a:t>
            </a:r>
          </a:p>
          <a:p>
            <a:pPr algn="just">
              <a:lnSpc>
                <a:spcPct val="150000"/>
              </a:lnSpc>
            </a:pPr>
            <a:r>
              <a:rPr lang="en-US" sz="1200">
                <a:latin typeface="Arial" panose="020B0604020202020204" pitchFamily="34" charset="0"/>
                <a:cs typeface="Arial" panose="020B0604020202020204" pitchFamily="34" charset="0"/>
              </a:rPr>
              <a:t>Although Excel offers effective charting applications, it has restrictions with respect to large data and sophisticated analysis. Excess dependence on default chart settings can decrease the levels of clarity. Thus, chart designing needs to be critically evaluated. At the workplace, using Excel with other data </a:t>
            </a:r>
            <a:r>
              <a:rPr lang="en-US" sz="1200" err="1">
                <a:latin typeface="Arial" panose="020B0604020202020204" pitchFamily="34" charset="0"/>
                <a:cs typeface="Arial" panose="020B0604020202020204" pitchFamily="34" charset="0"/>
              </a:rPr>
              <a:t>visualisation</a:t>
            </a:r>
            <a:r>
              <a:rPr lang="en-US" sz="1200">
                <a:latin typeface="Arial" panose="020B0604020202020204" pitchFamily="34" charset="0"/>
                <a:cs typeface="Arial" panose="020B0604020202020204" pitchFamily="34" charset="0"/>
              </a:rPr>
              <a:t> tools like Power BI would improve the data </a:t>
            </a:r>
            <a:r>
              <a:rPr lang="en-US" sz="1200" err="1">
                <a:latin typeface="Arial" panose="020B0604020202020204" pitchFamily="34" charset="0"/>
                <a:cs typeface="Arial" panose="020B0604020202020204" pitchFamily="34" charset="0"/>
              </a:rPr>
              <a:t>visualisation</a:t>
            </a:r>
            <a:r>
              <a:rPr lang="en-US" sz="1200">
                <a:latin typeface="Arial" panose="020B0604020202020204" pitchFamily="34" charset="0"/>
                <a:cs typeface="Arial" panose="020B0604020202020204" pitchFamily="34" charset="0"/>
              </a:rPr>
              <a:t> capacity.</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200" b="1">
                <a:latin typeface="Arial" panose="020B0604020202020204" pitchFamily="34" charset="0"/>
                <a:cs typeface="Arial" panose="020B0604020202020204" pitchFamily="34" charset="0"/>
              </a:rPr>
              <a:t>Conclusion</a:t>
            </a:r>
          </a:p>
          <a:p>
            <a:pPr algn="just">
              <a:lnSpc>
                <a:spcPct val="150000"/>
              </a:lnSpc>
            </a:pPr>
            <a:r>
              <a:rPr lang="en-US" sz="1200">
                <a:latin typeface="Arial" panose="020B0604020202020204" pitchFamily="34" charset="0"/>
                <a:cs typeface="Arial" panose="020B0604020202020204" pitchFamily="34" charset="0"/>
              </a:rPr>
              <a:t>This is a basic digital skill that one can create charts using excel (Microsoft, 2024). Using a systematic process will provide correct and efficient data representation. This helps in enhancing </a:t>
            </a:r>
            <a:r>
              <a:rPr lang="en-US" sz="1200" err="1">
                <a:latin typeface="Arial" panose="020B0604020202020204" pitchFamily="34" charset="0"/>
                <a:cs typeface="Arial" panose="020B0604020202020204" pitchFamily="34" charset="0"/>
              </a:rPr>
              <a:t>organisational</a:t>
            </a:r>
            <a:r>
              <a:rPr lang="en-US" sz="1200">
                <a:latin typeface="Arial" panose="020B0604020202020204" pitchFamily="34" charset="0"/>
                <a:cs typeface="Arial" panose="020B0604020202020204" pitchFamily="34" charset="0"/>
              </a:rPr>
              <a:t> communication and also helps in evidence-based decision-making in the workplace settings.</a:t>
            </a: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endParaRPr lang="en-US" sz="1200">
              <a:latin typeface="Arial" panose="020B0604020202020204" pitchFamily="34" charset="0"/>
              <a:cs typeface="Arial" panose="020B0604020202020204" pitchFamily="34" charset="0"/>
            </a:endParaRPr>
          </a:p>
          <a:p>
            <a:pPr algn="just">
              <a:lnSpc>
                <a:spcPct val="150000"/>
              </a:lnSpc>
            </a:pPr>
            <a:r>
              <a:rPr lang="en-US" sz="1600" b="1">
                <a:latin typeface="Arial" panose="020B0604020202020204" pitchFamily="34" charset="0"/>
                <a:cs typeface="Arial" panose="020B0604020202020204" pitchFamily="34" charset="0"/>
              </a:rPr>
              <a:t>Reference list</a:t>
            </a:r>
          </a:p>
          <a:p>
            <a:pPr algn="just">
              <a:lnSpc>
                <a:spcPct val="150000"/>
              </a:lnSpc>
            </a:pPr>
            <a:r>
              <a:rPr lang="en-US" sz="1200">
                <a:latin typeface="Arial" panose="020B0604020202020204" pitchFamily="34" charset="0"/>
                <a:cs typeface="Arial" panose="020B0604020202020204" pitchFamily="34" charset="0"/>
              </a:rPr>
              <a:t>Charles (2026). MS Excel for Data Analytics — A friendly, practical guide for beginners. [online] DEV Community. Available at: https://dev.to/charles_ndungu/ms-excel-for-data-analytics-a-friendly-practical-guide-for-beginners-hjn [Accessed 27 Mar. 2026].Microsoft (2024). Create a chart from start to finish. [online] support.microsoft.com. Available at: https://support.microsoft.com/en-us/office/create-a-chart-from-start-to-finish-0baf399e-dd61-4e18-8a73-b3fd5d5680c2.Sackmann, A. (2023). Library Guides: Data Visualization: Choosing a Chart Type. [online] guides.lib.berkeley.edu. Available at: https://guides.lib.berkeley.edu/data-visualization/type.</a:t>
            </a:r>
          </a:p>
          <a:p>
            <a:endParaRPr lang="en-GB"/>
          </a:p>
          <a:p>
            <a:endParaRPr lang="en-GB"/>
          </a:p>
        </p:txBody>
      </p:sp>
      <p:sp>
        <p:nvSpPr>
          <p:cNvPr id="4" name="Slide Number Placeholder 3"/>
          <p:cNvSpPr>
            <a:spLocks noGrp="1"/>
          </p:cNvSpPr>
          <p:nvPr>
            <p:ph type="sldNum" sz="quarter" idx="10"/>
          </p:nvPr>
        </p:nvSpPr>
        <p:spPr/>
        <p:txBody>
          <a:bodyPr/>
          <a:lstStyle/>
          <a:p>
            <a:fld id="{7579922D-56D8-40C0-9A2D-F02F13A883B7}" type="slidenum">
              <a:rPr lang="en-GB" smtClean="0"/>
              <a:t>1</a:t>
            </a:fld>
            <a:endParaRPr lang="en-GB"/>
          </a:p>
        </p:txBody>
      </p:sp>
    </p:spTree>
    <p:extLst>
      <p:ext uri="{BB962C8B-B14F-4D97-AF65-F5344CB8AC3E}">
        <p14:creationId xmlns:p14="http://schemas.microsoft.com/office/powerpoint/2010/main" val="4105398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0ECF-EB16-4D6A-84C3-C5B04260010C}"/>
              </a:ext>
            </a:extLst>
          </p:cNvPr>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p>
        </p:txBody>
      </p:sp>
      <p:sp>
        <p:nvSpPr>
          <p:cNvPr id="3" name="Subtitle 2">
            <a:extLst>
              <a:ext uri="{FF2B5EF4-FFF2-40B4-BE49-F238E27FC236}">
                <a16:creationId xmlns:a16="http://schemas.microsoft.com/office/drawing/2014/main" id="{1194AE01-9A48-4510-A9A1-0D1013B9D0DC}"/>
              </a:ext>
            </a:extLst>
          </p:cNvPr>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p>
        </p:txBody>
      </p:sp>
      <p:sp>
        <p:nvSpPr>
          <p:cNvPr id="4" name="Date Placeholder 3">
            <a:extLst>
              <a:ext uri="{FF2B5EF4-FFF2-40B4-BE49-F238E27FC236}">
                <a16:creationId xmlns:a16="http://schemas.microsoft.com/office/drawing/2014/main" id="{2A5B3E25-085F-4EE8-977C-C097AAFC78CE}"/>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39E6761C-F1BF-472A-BF52-822A10705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515F6F-19F2-4958-9F22-D9B25B1720EF}"/>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1858823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CC4E-E34D-4922-8D53-862299D9D7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77A9925-CE88-4F15-A459-8AFD42A8F89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C54CE6-A3B3-4E35-8D45-7EAEEED28BCA}"/>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514D4EA6-1A75-4CC4-9759-29D0B9B28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F5335D-5090-405E-A58C-A4A223D9708B}"/>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864703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4ACAB-FE26-4494-B77B-32CC7C9D8FA1}"/>
              </a:ext>
            </a:extLst>
          </p:cNvPr>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p>
        </p:txBody>
      </p:sp>
      <p:sp>
        <p:nvSpPr>
          <p:cNvPr id="3" name="Text Placeholder 2">
            <a:extLst>
              <a:ext uri="{FF2B5EF4-FFF2-40B4-BE49-F238E27FC236}">
                <a16:creationId xmlns:a16="http://schemas.microsoft.com/office/drawing/2014/main" id="{E72512D6-D6EC-4D43-B649-A6CE3FA5EC26}"/>
              </a:ext>
            </a:extLst>
          </p:cNvPr>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DF9BBA4-4A82-4C1B-9FC6-DBC8619D9852}"/>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687D44E2-5A24-41D3-BE5E-A61D514BC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4FE60-E454-4B56-BC2F-0ED72D58930D}"/>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1728581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28F4-4EE7-495F-BFD8-9D25D9D2831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802245-3ECE-47FF-AEB7-BFC2F686CCE1}"/>
              </a:ext>
            </a:extLst>
          </p:cNvPr>
          <p:cNvSpPr>
            <a:spLocks noGrp="1"/>
          </p:cNvSpPr>
          <p:nvPr>
            <p:ph sz="half" idx="1"/>
          </p:nvPr>
        </p:nvSpPr>
        <p:spPr>
          <a:xfrm>
            <a:off x="3520440" y="7667625"/>
            <a:ext cx="21762720" cy="182756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819E154-C0A9-4B55-9E4C-5329546C182B}"/>
              </a:ext>
            </a:extLst>
          </p:cNvPr>
          <p:cNvSpPr>
            <a:spLocks noGrp="1"/>
          </p:cNvSpPr>
          <p:nvPr>
            <p:ph sz="half" idx="2"/>
          </p:nvPr>
        </p:nvSpPr>
        <p:spPr>
          <a:xfrm>
            <a:off x="25923240" y="7667625"/>
            <a:ext cx="21762720" cy="182756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D28B95-3880-4EBD-A66E-C2434EE94D1E}"/>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6" name="Footer Placeholder 5">
            <a:extLst>
              <a:ext uri="{FF2B5EF4-FFF2-40B4-BE49-F238E27FC236}">
                <a16:creationId xmlns:a16="http://schemas.microsoft.com/office/drawing/2014/main" id="{93FEEB56-B0E3-4DF3-8E09-AB9193AFE6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2A4738-1D9E-4FCF-A236-348FD09DD58A}"/>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32051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59F0-9042-4BA9-8AAD-E779303087BC}"/>
              </a:ext>
            </a:extLst>
          </p:cNvPr>
          <p:cNvSpPr>
            <a:spLocks noGrp="1"/>
          </p:cNvSpPr>
          <p:nvPr>
            <p:ph type="title"/>
          </p:nvPr>
        </p:nvSpPr>
        <p:spPr>
          <a:xfrm>
            <a:off x="3527110" y="1533527"/>
            <a:ext cx="44165520" cy="5567365"/>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FC6FF2-BDE7-4E28-AC13-0BA5CEB8D757}"/>
              </a:ext>
            </a:extLst>
          </p:cNvPr>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Edit Master text styles</a:t>
            </a:r>
          </a:p>
        </p:txBody>
      </p:sp>
      <p:sp>
        <p:nvSpPr>
          <p:cNvPr id="4" name="Content Placeholder 3">
            <a:extLst>
              <a:ext uri="{FF2B5EF4-FFF2-40B4-BE49-F238E27FC236}">
                <a16:creationId xmlns:a16="http://schemas.microsoft.com/office/drawing/2014/main" id="{AA40D814-AECA-4E25-B38F-D982B406B295}"/>
              </a:ext>
            </a:extLst>
          </p:cNvPr>
          <p:cNvSpPr>
            <a:spLocks noGrp="1"/>
          </p:cNvSpPr>
          <p:nvPr>
            <p:ph sz="half" idx="2"/>
          </p:nvPr>
        </p:nvSpPr>
        <p:spPr>
          <a:xfrm>
            <a:off x="3527112" y="10521315"/>
            <a:ext cx="21662705" cy="154752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55E89F-CB6D-42F5-817A-F04BABF24675}"/>
              </a:ext>
            </a:extLst>
          </p:cNvPr>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Edit Master text styles</a:t>
            </a:r>
          </a:p>
        </p:txBody>
      </p:sp>
      <p:sp>
        <p:nvSpPr>
          <p:cNvPr id="6" name="Content Placeholder 5">
            <a:extLst>
              <a:ext uri="{FF2B5EF4-FFF2-40B4-BE49-F238E27FC236}">
                <a16:creationId xmlns:a16="http://schemas.microsoft.com/office/drawing/2014/main" id="{7311721A-CDB1-4B2E-885A-A2F09901D5B3}"/>
              </a:ext>
            </a:extLst>
          </p:cNvPr>
          <p:cNvSpPr>
            <a:spLocks noGrp="1"/>
          </p:cNvSpPr>
          <p:nvPr>
            <p:ph sz="quarter" idx="4"/>
          </p:nvPr>
        </p:nvSpPr>
        <p:spPr>
          <a:xfrm>
            <a:off x="25923240" y="10521315"/>
            <a:ext cx="21769390" cy="154752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ED8D4A-48B9-4B42-AC42-6E2AED620FC0}"/>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8" name="Footer Placeholder 7">
            <a:extLst>
              <a:ext uri="{FF2B5EF4-FFF2-40B4-BE49-F238E27FC236}">
                <a16:creationId xmlns:a16="http://schemas.microsoft.com/office/drawing/2014/main" id="{7CDB9D2A-0C17-4AA8-8749-FEC3168109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11D6C0-3242-4551-A578-C8EAFE10C21A}"/>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1364571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2507F-C76A-401F-A623-1C40F3A9F47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CA928E-E15C-4C1C-B497-FE9D431AB751}"/>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4" name="Footer Placeholder 3">
            <a:extLst>
              <a:ext uri="{FF2B5EF4-FFF2-40B4-BE49-F238E27FC236}">
                <a16:creationId xmlns:a16="http://schemas.microsoft.com/office/drawing/2014/main" id="{B7603E26-76B6-4670-8D39-A20440C11B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1FC6AD-7DA5-4D84-AF8D-FADD56C12E9D}"/>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155358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E6C5F9-A5CA-4851-8536-4E16355C7B88}"/>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3" name="Footer Placeholder 2">
            <a:extLst>
              <a:ext uri="{FF2B5EF4-FFF2-40B4-BE49-F238E27FC236}">
                <a16:creationId xmlns:a16="http://schemas.microsoft.com/office/drawing/2014/main" id="{B8CDD643-B80D-49A3-909D-7C3BC58971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828669-7807-4580-A079-341E502B7CE9}"/>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1501810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37118-2A90-4105-B31B-9BA7BA1859B9}"/>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p>
        </p:txBody>
      </p:sp>
      <p:sp>
        <p:nvSpPr>
          <p:cNvPr id="3" name="Content Placeholder 2">
            <a:extLst>
              <a:ext uri="{FF2B5EF4-FFF2-40B4-BE49-F238E27FC236}">
                <a16:creationId xmlns:a16="http://schemas.microsoft.com/office/drawing/2014/main" id="{C68D85EF-6F26-47E5-9B96-C1CD2199134E}"/>
              </a:ext>
            </a:extLst>
          </p:cNvPr>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89B5B26-EF50-4018-B2DB-026B8AB8A11F}"/>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Edit Master text styles</a:t>
            </a:r>
          </a:p>
        </p:txBody>
      </p:sp>
      <p:sp>
        <p:nvSpPr>
          <p:cNvPr id="5" name="Date Placeholder 4">
            <a:extLst>
              <a:ext uri="{FF2B5EF4-FFF2-40B4-BE49-F238E27FC236}">
                <a16:creationId xmlns:a16="http://schemas.microsoft.com/office/drawing/2014/main" id="{4E86B6BD-7D1C-49BE-A090-A7BE461FEAC4}"/>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6" name="Footer Placeholder 5">
            <a:extLst>
              <a:ext uri="{FF2B5EF4-FFF2-40B4-BE49-F238E27FC236}">
                <a16:creationId xmlns:a16="http://schemas.microsoft.com/office/drawing/2014/main" id="{441D0150-58F7-4EB0-AD65-FDFA81614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DA9185-40E7-4414-BA1E-F5E9D4671D8C}"/>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3208545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F0492-F490-4ADB-9468-30C875AA86D5}"/>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p>
        </p:txBody>
      </p:sp>
      <p:sp>
        <p:nvSpPr>
          <p:cNvPr id="3" name="Picture Placeholder 2">
            <a:extLst>
              <a:ext uri="{FF2B5EF4-FFF2-40B4-BE49-F238E27FC236}">
                <a16:creationId xmlns:a16="http://schemas.microsoft.com/office/drawing/2014/main" id="{075C846D-D049-464E-8A71-ADA397A66ED2}"/>
              </a:ext>
            </a:extLst>
          </p:cNvPr>
          <p:cNvSpPr>
            <a:spLocks noGrp="1"/>
          </p:cNvSpPr>
          <p:nvPr>
            <p:ph type="pic" idx="1"/>
          </p:nvPr>
        </p:nvSpPr>
        <p:spPr>
          <a:xfrm>
            <a:off x="21769390" y="4147187"/>
            <a:ext cx="25923240" cy="20469225"/>
          </a:xfrm>
        </p:spPr>
        <p:txBody>
          <a:bodyPr/>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endParaRPr lang="en-US"/>
          </a:p>
        </p:txBody>
      </p:sp>
      <p:sp>
        <p:nvSpPr>
          <p:cNvPr id="4" name="Text Placeholder 3">
            <a:extLst>
              <a:ext uri="{FF2B5EF4-FFF2-40B4-BE49-F238E27FC236}">
                <a16:creationId xmlns:a16="http://schemas.microsoft.com/office/drawing/2014/main" id="{FA5A2BE7-B561-40AA-9010-CDFB68DC364D}"/>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Edit Master text styles</a:t>
            </a:r>
          </a:p>
        </p:txBody>
      </p:sp>
      <p:sp>
        <p:nvSpPr>
          <p:cNvPr id="5" name="Date Placeholder 4">
            <a:extLst>
              <a:ext uri="{FF2B5EF4-FFF2-40B4-BE49-F238E27FC236}">
                <a16:creationId xmlns:a16="http://schemas.microsoft.com/office/drawing/2014/main" id="{F5D39655-8522-4765-8087-DD350125E5DC}"/>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6" name="Footer Placeholder 5">
            <a:extLst>
              <a:ext uri="{FF2B5EF4-FFF2-40B4-BE49-F238E27FC236}">
                <a16:creationId xmlns:a16="http://schemas.microsoft.com/office/drawing/2014/main" id="{D268982C-67A4-4F4B-B35F-32400BA79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00D4-85C1-4A2E-90EC-234AADE2C1BA}"/>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3352763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E815-2F77-4DA8-A1B3-E399D7D6E1F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417DF3-046F-4FFE-BFC5-8425D7516E4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1F4B93-4BCC-42E4-B181-1CADED345A16}"/>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A0763C01-CDA6-4721-85AA-4030D884B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111D38-267E-4986-8A8E-E181E642C7D9}"/>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391436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D7A596-D779-456E-968B-A72214B27EDD}"/>
              </a:ext>
            </a:extLst>
          </p:cNvPr>
          <p:cNvSpPr>
            <a:spLocks noGrp="1"/>
          </p:cNvSpPr>
          <p:nvPr>
            <p:ph type="title" orient="vert"/>
          </p:nvPr>
        </p:nvSpPr>
        <p:spPr>
          <a:xfrm>
            <a:off x="36644580" y="1533525"/>
            <a:ext cx="11041380" cy="244097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A73B5BD-569D-4128-BDF3-297CCFE6121C}"/>
              </a:ext>
            </a:extLst>
          </p:cNvPr>
          <p:cNvSpPr>
            <a:spLocks noGrp="1"/>
          </p:cNvSpPr>
          <p:nvPr>
            <p:ph type="body" orient="vert" idx="1"/>
          </p:nvPr>
        </p:nvSpPr>
        <p:spPr>
          <a:xfrm>
            <a:off x="3520440" y="1533525"/>
            <a:ext cx="32484060" cy="2440972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93F394-A863-49C0-99C1-894B49E74281}"/>
              </a:ext>
            </a:extLst>
          </p:cNvPr>
          <p:cNvSpPr>
            <a:spLocks noGrp="1"/>
          </p:cNvSpPr>
          <p:nvPr>
            <p:ph type="dt" sz="half" idx="10"/>
          </p:nvPr>
        </p:nvSpPr>
        <p:spPr/>
        <p:txBody>
          <a:body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90EF01A8-81FE-456C-9210-82D02A89C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C00B6-C50B-4F7A-8111-C744B283273A}"/>
              </a:ext>
            </a:extLst>
          </p:cNvPr>
          <p:cNvSpPr>
            <a:spLocks noGrp="1"/>
          </p:cNvSpPr>
          <p:nvPr>
            <p:ph type="sldNum" sz="quarter" idx="12"/>
          </p:nvPr>
        </p:nvSpPr>
        <p:spPr/>
        <p:txBody>
          <a:bodyPr/>
          <a:lstStyle/>
          <a:p>
            <a:fld id="{C3E3D967-E50D-4E91-A51F-F65DA5023419}" type="slidenum">
              <a:rPr lang="en-GB" smtClean="0"/>
              <a:t>‹#›</a:t>
            </a:fld>
            <a:endParaRPr lang="en-GB"/>
          </a:p>
        </p:txBody>
      </p:sp>
    </p:spTree>
    <p:extLst>
      <p:ext uri="{BB962C8B-B14F-4D97-AF65-F5344CB8AC3E}">
        <p14:creationId xmlns:p14="http://schemas.microsoft.com/office/powerpoint/2010/main" val="367778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059730-92D8-4397-B860-0A8C0A6ABCF0}"/>
              </a:ext>
            </a:extLst>
          </p:cNvPr>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11F821-CF76-4E65-BE18-41E9694C0F3C}"/>
              </a:ext>
            </a:extLst>
          </p:cNvPr>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105DD7-CD1F-4517-95AD-4D2E1354094A}"/>
              </a:ext>
            </a:extLst>
          </p:cNvPr>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66955FA3-627D-43A0-BACF-41EB961F2AEF}" type="datetimeFigureOut">
              <a:rPr lang="en-GB" smtClean="0"/>
              <a:t>29/03/2026</a:t>
            </a:fld>
            <a:endParaRPr lang="en-GB"/>
          </a:p>
        </p:txBody>
      </p:sp>
      <p:sp>
        <p:nvSpPr>
          <p:cNvPr id="5" name="Footer Placeholder 4">
            <a:extLst>
              <a:ext uri="{FF2B5EF4-FFF2-40B4-BE49-F238E27FC236}">
                <a16:creationId xmlns:a16="http://schemas.microsoft.com/office/drawing/2014/main" id="{7BB624A8-72A4-457B-BB9E-C2CB39A1F13C}"/>
              </a:ext>
            </a:extLst>
          </p:cNvPr>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D1CA0B-7CA2-4DC4-BB33-D24858BC639E}"/>
              </a:ext>
            </a:extLst>
          </p:cNvPr>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C3E3D967-E50D-4E91-A51F-F65DA5023419}" type="slidenum">
              <a:rPr lang="en-GB" smtClean="0"/>
              <a:t>‹#›</a:t>
            </a:fld>
            <a:endParaRPr lang="en-GB"/>
          </a:p>
        </p:txBody>
      </p:sp>
    </p:spTree>
    <p:extLst>
      <p:ext uri="{BB962C8B-B14F-4D97-AF65-F5344CB8AC3E}">
        <p14:creationId xmlns:p14="http://schemas.microsoft.com/office/powerpoint/2010/main" val="3948015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4">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8CE947-6C79-40C9-BE47-0E109E3D4831}"/>
              </a:ext>
            </a:extLst>
          </p:cNvPr>
          <p:cNvSpPr/>
          <p:nvPr/>
        </p:nvSpPr>
        <p:spPr>
          <a:xfrm>
            <a:off x="12209712" y="504256"/>
            <a:ext cx="29206970" cy="1015663"/>
          </a:xfrm>
          <a:prstGeom prst="rect">
            <a:avLst/>
          </a:prstGeom>
          <a:solidFill>
            <a:schemeClr val="accent2">
              <a:lumMod val="20000"/>
              <a:lumOff val="80000"/>
            </a:schemeClr>
          </a:solidFill>
        </p:spPr>
        <p:txBody>
          <a:bodyPr wrap="none">
            <a:spAutoFit/>
          </a:bodyPr>
          <a:lstStyle/>
          <a:p>
            <a:r>
              <a:rPr lang="en-US" sz="6000" b="1">
                <a:latin typeface="Arial" panose="020B0604020202020204" pitchFamily="34" charset="0"/>
                <a:cs typeface="Arial" panose="020B0604020202020204" pitchFamily="34" charset="0"/>
              </a:rPr>
              <a:t>Title: How to Create a Chart in Microsoft Excel for Workplace Data </a:t>
            </a:r>
            <a:r>
              <a:rPr lang="en-US" sz="6000" b="1" err="1">
                <a:latin typeface="Arial" panose="020B0604020202020204" pitchFamily="34" charset="0"/>
                <a:cs typeface="Arial" panose="020B0604020202020204" pitchFamily="34" charset="0"/>
              </a:rPr>
              <a:t>Visualisation</a:t>
            </a:r>
            <a:endParaRPr lang="en-US" sz="6000" b="1">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6364B46-BD4F-4BAA-B7CB-3079DBA212E8}"/>
              </a:ext>
            </a:extLst>
          </p:cNvPr>
          <p:cNvSpPr/>
          <p:nvPr/>
        </p:nvSpPr>
        <p:spPr>
          <a:xfrm>
            <a:off x="832448" y="3456584"/>
            <a:ext cx="21242360" cy="4975657"/>
          </a:xfrm>
          <a:prstGeom prst="rect">
            <a:avLst/>
          </a:prstGeom>
          <a:solidFill>
            <a:schemeClr val="accent2">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Introduction</a:t>
            </a:r>
            <a:endParaRPr lang="en-US" sz="3200" b="1">
              <a:latin typeface="Arial" panose="020B0604020202020204" pitchFamily="34" charset="0"/>
              <a:cs typeface="Arial" panose="020B0604020202020204" pitchFamily="34" charset="0"/>
            </a:endParaRPr>
          </a:p>
          <a:p>
            <a:pPr algn="just">
              <a:lnSpc>
                <a:spcPct val="150000"/>
              </a:lnSpc>
            </a:pPr>
            <a:r>
              <a:rPr lang="en-US" sz="3600">
                <a:latin typeface="Arial" panose="020B0604020202020204" pitchFamily="34" charset="0"/>
                <a:cs typeface="Arial" panose="020B0604020202020204" pitchFamily="34" charset="0"/>
              </a:rPr>
              <a:t>In these days, data </a:t>
            </a:r>
            <a:r>
              <a:rPr lang="en-US" sz="3600" err="1">
                <a:latin typeface="Arial" panose="020B0604020202020204" pitchFamily="34" charset="0"/>
                <a:cs typeface="Arial" panose="020B0604020202020204" pitchFamily="34" charset="0"/>
              </a:rPr>
              <a:t>visualisation</a:t>
            </a:r>
            <a:r>
              <a:rPr lang="en-US" sz="3600">
                <a:latin typeface="Arial" panose="020B0604020202020204" pitchFamily="34" charset="0"/>
                <a:cs typeface="Arial" panose="020B0604020202020204" pitchFamily="34" charset="0"/>
              </a:rPr>
              <a:t> is critical in </a:t>
            </a:r>
            <a:r>
              <a:rPr lang="en-US" sz="3600" err="1">
                <a:latin typeface="Arial" panose="020B0604020202020204" pitchFamily="34" charset="0"/>
                <a:cs typeface="Arial" panose="020B0604020202020204" pitchFamily="34" charset="0"/>
              </a:rPr>
              <a:t>organisations</a:t>
            </a:r>
            <a:r>
              <a:rPr lang="en-US" sz="3600">
                <a:latin typeface="Arial" panose="020B0604020202020204" pitchFamily="34" charset="0"/>
                <a:cs typeface="Arial" panose="020B0604020202020204" pitchFamily="34" charset="0"/>
              </a:rPr>
              <a:t> to aid decision-making as well as communication. Microsoft Excel offers user-friendly features of converting raw numerical data into useful charts (Charles, 2026). This poster illustrates a logical way of producing charts in Excel making it possible to interpret and present data in a better way. The practice is based on the principles of digital literacy and information management, which are key skills in the working settings.</a:t>
            </a:r>
          </a:p>
        </p:txBody>
      </p:sp>
      <p:sp>
        <p:nvSpPr>
          <p:cNvPr id="5" name="Rectangle 4">
            <a:extLst>
              <a:ext uri="{FF2B5EF4-FFF2-40B4-BE49-F238E27FC236}">
                <a16:creationId xmlns:a16="http://schemas.microsoft.com/office/drawing/2014/main" id="{8F4EB1D3-9135-4C1C-AFE7-B42BCFA7C549}"/>
              </a:ext>
            </a:extLst>
          </p:cNvPr>
          <p:cNvSpPr/>
          <p:nvPr/>
        </p:nvSpPr>
        <p:spPr>
          <a:xfrm>
            <a:off x="23442960" y="3446034"/>
            <a:ext cx="17425936" cy="4975657"/>
          </a:xfrm>
          <a:prstGeom prst="rect">
            <a:avLst/>
          </a:prstGeom>
          <a:solidFill>
            <a:schemeClr val="accent4">
              <a:lumMod val="40000"/>
              <a:lumOff val="6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1: Activation of Excel and opening of a Workbook</a:t>
            </a:r>
          </a:p>
          <a:p>
            <a:pPr algn="just">
              <a:lnSpc>
                <a:spcPct val="150000"/>
              </a:lnSpc>
            </a:pPr>
            <a:r>
              <a:rPr lang="en-US" sz="3600">
                <a:latin typeface="Arial" panose="020B0604020202020204" pitchFamily="34" charset="0"/>
                <a:cs typeface="Arial" panose="020B0604020202020204" pitchFamily="34" charset="0"/>
              </a:rPr>
              <a:t>The first stage is to open Microsoft Excel and choose the option of a new workbook. This gives blank spreadsheet on which data may be typed. It is paramount to create a clear workplace so that the data can be </a:t>
            </a:r>
            <a:r>
              <a:rPr lang="en-US" sz="3600" err="1">
                <a:latin typeface="Arial" panose="020B0604020202020204" pitchFamily="34" charset="0"/>
                <a:cs typeface="Arial" panose="020B0604020202020204" pitchFamily="34" charset="0"/>
              </a:rPr>
              <a:t>organised</a:t>
            </a:r>
            <a:r>
              <a:rPr lang="en-US" sz="3600">
                <a:latin typeface="Arial" panose="020B0604020202020204" pitchFamily="34" charset="0"/>
                <a:cs typeface="Arial" panose="020B0604020202020204" pitchFamily="34" charset="0"/>
              </a:rPr>
              <a:t> properly. Properly organized data will facilitate the creation of charts and minimize the possibility of errors in the analysis process.</a:t>
            </a:r>
          </a:p>
        </p:txBody>
      </p:sp>
      <p:sp>
        <p:nvSpPr>
          <p:cNvPr id="7" name="Rectangle 6">
            <a:extLst>
              <a:ext uri="{FF2B5EF4-FFF2-40B4-BE49-F238E27FC236}">
                <a16:creationId xmlns:a16="http://schemas.microsoft.com/office/drawing/2014/main" id="{EBC13E2A-B350-43E3-85F2-9F03C91B2324}"/>
              </a:ext>
            </a:extLst>
          </p:cNvPr>
          <p:cNvSpPr/>
          <p:nvPr/>
        </p:nvSpPr>
        <p:spPr>
          <a:xfrm>
            <a:off x="23442960" y="8534269"/>
            <a:ext cx="17425936" cy="4975657"/>
          </a:xfrm>
          <a:prstGeom prst="rect">
            <a:avLst/>
          </a:prstGeom>
          <a:solidFill>
            <a:schemeClr val="accent1">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3: Selecting Data for Chart Creation</a:t>
            </a:r>
          </a:p>
          <a:p>
            <a:pPr algn="just">
              <a:lnSpc>
                <a:spcPct val="150000"/>
              </a:lnSpc>
            </a:pPr>
            <a:r>
              <a:rPr lang="en-US" sz="3600">
                <a:latin typeface="Arial" panose="020B0604020202020204" pitchFamily="34" charset="0"/>
                <a:cs typeface="Arial" panose="020B0604020202020204" pitchFamily="34" charset="0"/>
              </a:rPr>
              <a:t>The cursor should be used to point out the relevant data set. There should be labels and numbers in use in making the selection. This measure will make sure that the data categories and values are read in correctly by Excel. This is because failure to choose the right data can make the chart less effective due to inaccuracy in visual representation.</a:t>
            </a:r>
          </a:p>
        </p:txBody>
      </p:sp>
      <p:sp>
        <p:nvSpPr>
          <p:cNvPr id="8" name="Rectangle 7">
            <a:extLst>
              <a:ext uri="{FF2B5EF4-FFF2-40B4-BE49-F238E27FC236}">
                <a16:creationId xmlns:a16="http://schemas.microsoft.com/office/drawing/2014/main" id="{6C092F32-6AD4-4715-B560-0A909E9C445B}"/>
              </a:ext>
            </a:extLst>
          </p:cNvPr>
          <p:cNvSpPr/>
          <p:nvPr/>
        </p:nvSpPr>
        <p:spPr>
          <a:xfrm>
            <a:off x="832448" y="16599679"/>
            <a:ext cx="12889432" cy="6637651"/>
          </a:xfrm>
          <a:prstGeom prst="rect">
            <a:avLst/>
          </a:prstGeom>
          <a:solidFill>
            <a:schemeClr val="accent1">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4: Inserting the Chart</a:t>
            </a:r>
          </a:p>
          <a:p>
            <a:pPr algn="just">
              <a:lnSpc>
                <a:spcPct val="150000"/>
              </a:lnSpc>
            </a:pPr>
            <a:r>
              <a:rPr lang="en-US" sz="3600">
                <a:latin typeface="Arial" panose="020B0604020202020204" pitchFamily="34" charset="0"/>
                <a:cs typeface="Arial" panose="020B0604020202020204" pitchFamily="34" charset="0"/>
              </a:rPr>
              <a:t>The insert tab has an array of chart options these include the bar charts, line graphs and pie charts. The choice is made based on the type of data. Indicatively, bar charts can be used when comparing, whereas line graphs are used to show trends with time. As per the data </a:t>
            </a:r>
            <a:r>
              <a:rPr lang="en-US" sz="3600" err="1">
                <a:latin typeface="Arial" panose="020B0604020202020204" pitchFamily="34" charset="0"/>
                <a:cs typeface="Arial" panose="020B0604020202020204" pitchFamily="34" charset="0"/>
              </a:rPr>
              <a:t>visualisation</a:t>
            </a:r>
            <a:r>
              <a:rPr lang="en-US" sz="3600">
                <a:latin typeface="Arial" panose="020B0604020202020204" pitchFamily="34" charset="0"/>
                <a:cs typeface="Arial" panose="020B0604020202020204" pitchFamily="34" charset="0"/>
              </a:rPr>
              <a:t> theory, selecting the right type of chart will improve the knowledge of the user and will facilitate easier transmission of insights (</a:t>
            </a:r>
            <a:r>
              <a:rPr lang="en-US" sz="3600" err="1">
                <a:latin typeface="Arial" panose="020B0604020202020204" pitchFamily="34" charset="0"/>
                <a:cs typeface="Arial" panose="020B0604020202020204" pitchFamily="34" charset="0"/>
              </a:rPr>
              <a:t>Sackmann</a:t>
            </a:r>
            <a:r>
              <a:rPr lang="en-US" sz="3600">
                <a:latin typeface="Arial" panose="020B0604020202020204" pitchFamily="34" charset="0"/>
                <a:cs typeface="Arial" panose="020B0604020202020204" pitchFamily="34" charset="0"/>
              </a:rPr>
              <a:t>, 2023).</a:t>
            </a:r>
          </a:p>
        </p:txBody>
      </p:sp>
      <p:sp>
        <p:nvSpPr>
          <p:cNvPr id="9" name="Rectangle 8">
            <a:extLst>
              <a:ext uri="{FF2B5EF4-FFF2-40B4-BE49-F238E27FC236}">
                <a16:creationId xmlns:a16="http://schemas.microsoft.com/office/drawing/2014/main" id="{1B6626B4-33FC-4A24-A636-3D4E9F104CB1}"/>
              </a:ext>
            </a:extLst>
          </p:cNvPr>
          <p:cNvSpPr/>
          <p:nvPr/>
        </p:nvSpPr>
        <p:spPr>
          <a:xfrm>
            <a:off x="832448" y="23507542"/>
            <a:ext cx="20866496" cy="4975657"/>
          </a:xfrm>
          <a:prstGeom prst="rect">
            <a:avLst/>
          </a:prstGeom>
          <a:solidFill>
            <a:schemeClr val="accent3">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5: </a:t>
            </a:r>
            <a:r>
              <a:rPr lang="en-US" sz="3600" b="1" err="1">
                <a:latin typeface="Arial" panose="020B0604020202020204" pitchFamily="34" charset="0"/>
                <a:cs typeface="Arial" panose="020B0604020202020204" pitchFamily="34" charset="0"/>
              </a:rPr>
              <a:t>Customising</a:t>
            </a:r>
            <a:r>
              <a:rPr lang="en-US" sz="3600" b="1">
                <a:latin typeface="Arial" panose="020B0604020202020204" pitchFamily="34" charset="0"/>
                <a:cs typeface="Arial" panose="020B0604020202020204" pitchFamily="34" charset="0"/>
              </a:rPr>
              <a:t> the Chart</a:t>
            </a:r>
          </a:p>
          <a:p>
            <a:pPr algn="just">
              <a:lnSpc>
                <a:spcPct val="150000"/>
              </a:lnSpc>
            </a:pPr>
            <a:r>
              <a:rPr lang="en-US" sz="3600">
                <a:latin typeface="Arial" panose="020B0604020202020204" pitchFamily="34" charset="0"/>
                <a:cs typeface="Arial" panose="020B0604020202020204" pitchFamily="34" charset="0"/>
              </a:rPr>
              <a:t>Charts have the option of </a:t>
            </a:r>
            <a:r>
              <a:rPr lang="en-US" sz="3600" err="1">
                <a:latin typeface="Arial" panose="020B0604020202020204" pitchFamily="34" charset="0"/>
                <a:cs typeface="Arial" panose="020B0604020202020204" pitchFamily="34" charset="0"/>
              </a:rPr>
              <a:t>customisation</a:t>
            </a:r>
            <a:r>
              <a:rPr lang="en-US" sz="3600">
                <a:latin typeface="Arial" panose="020B0604020202020204" pitchFamily="34" charset="0"/>
                <a:cs typeface="Arial" panose="020B0604020202020204" pitchFamily="34" charset="0"/>
              </a:rPr>
              <a:t> with titles, labels and </a:t>
            </a:r>
            <a:r>
              <a:rPr lang="en-US" sz="3600" err="1">
                <a:latin typeface="Arial" panose="020B0604020202020204" pitchFamily="34" charset="0"/>
                <a:cs typeface="Arial" panose="020B0604020202020204" pitchFamily="34" charset="0"/>
              </a:rPr>
              <a:t>colours</a:t>
            </a:r>
            <a:r>
              <a:rPr lang="en-US" sz="3600">
                <a:latin typeface="Arial" panose="020B0604020202020204" pitchFamily="34" charset="0"/>
                <a:cs typeface="Arial" panose="020B0604020202020204" pitchFamily="34" charset="0"/>
              </a:rPr>
              <a:t>. The Chart Design and the Formatting tools can be manipulated to enhance clarity and attractiveness. As an illustration, when a chart title like that of Monthly Sales Performance is added, the chart becomes easy to interpret. Given that </a:t>
            </a:r>
            <a:r>
              <a:rPr lang="en-US" sz="3600" err="1">
                <a:latin typeface="Arial" panose="020B0604020202020204" pitchFamily="34" charset="0"/>
                <a:cs typeface="Arial" panose="020B0604020202020204" pitchFamily="34" charset="0"/>
              </a:rPr>
              <a:t>customisation</a:t>
            </a:r>
            <a:r>
              <a:rPr lang="en-US" sz="3600">
                <a:latin typeface="Arial" panose="020B0604020202020204" pitchFamily="34" charset="0"/>
                <a:cs typeface="Arial" panose="020B0604020202020204" pitchFamily="34" charset="0"/>
              </a:rPr>
              <a:t> is in line with the concept of visual communication, the chart should be informative and interesting to the workplace audiences.</a:t>
            </a:r>
          </a:p>
        </p:txBody>
      </p:sp>
      <p:sp>
        <p:nvSpPr>
          <p:cNvPr id="11" name="Rectangle 10">
            <a:extLst>
              <a:ext uri="{FF2B5EF4-FFF2-40B4-BE49-F238E27FC236}">
                <a16:creationId xmlns:a16="http://schemas.microsoft.com/office/drawing/2014/main" id="{7BF05CE2-45DC-4A99-B177-446C645DD78B}"/>
              </a:ext>
            </a:extLst>
          </p:cNvPr>
          <p:cNvSpPr/>
          <p:nvPr/>
        </p:nvSpPr>
        <p:spPr>
          <a:xfrm>
            <a:off x="23433429" y="17471841"/>
            <a:ext cx="27291032" cy="3313664"/>
          </a:xfrm>
          <a:prstGeom prst="rect">
            <a:avLst/>
          </a:prstGeom>
          <a:solidFill>
            <a:schemeClr val="accent3">
              <a:lumMod val="40000"/>
              <a:lumOff val="6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Critical Evaluation</a:t>
            </a:r>
          </a:p>
          <a:p>
            <a:pPr algn="just">
              <a:lnSpc>
                <a:spcPct val="150000"/>
              </a:lnSpc>
            </a:pPr>
            <a:r>
              <a:rPr lang="en-US" sz="3600">
                <a:latin typeface="Arial" panose="020B0604020202020204" pitchFamily="34" charset="0"/>
                <a:cs typeface="Arial" panose="020B0604020202020204" pitchFamily="34" charset="0"/>
              </a:rPr>
              <a:t>Although Excel offers effective charting applications, it has restrictions with respect to large data and sophisticated analysis. Excess dependence on default chart settings can decrease the levels of clarity. Thus, chart designing needs to be critically evaluated. At the workplace, using Excel with other data </a:t>
            </a:r>
            <a:r>
              <a:rPr lang="en-US" sz="3600" err="1">
                <a:latin typeface="Arial" panose="020B0604020202020204" pitchFamily="34" charset="0"/>
                <a:cs typeface="Arial" panose="020B0604020202020204" pitchFamily="34" charset="0"/>
              </a:rPr>
              <a:t>visualisation</a:t>
            </a:r>
            <a:r>
              <a:rPr lang="en-US" sz="3600">
                <a:latin typeface="Arial" panose="020B0604020202020204" pitchFamily="34" charset="0"/>
                <a:cs typeface="Arial" panose="020B0604020202020204" pitchFamily="34" charset="0"/>
              </a:rPr>
              <a:t> tools like Power BI would improve the data </a:t>
            </a:r>
            <a:r>
              <a:rPr lang="en-US" sz="3600" err="1">
                <a:latin typeface="Arial" panose="020B0604020202020204" pitchFamily="34" charset="0"/>
                <a:cs typeface="Arial" panose="020B0604020202020204" pitchFamily="34" charset="0"/>
              </a:rPr>
              <a:t>visualisation</a:t>
            </a:r>
            <a:r>
              <a:rPr lang="en-US" sz="3600">
                <a:latin typeface="Arial" panose="020B0604020202020204" pitchFamily="34" charset="0"/>
                <a:cs typeface="Arial" panose="020B0604020202020204" pitchFamily="34" charset="0"/>
              </a:rPr>
              <a:t> capacity.</a:t>
            </a:r>
          </a:p>
        </p:txBody>
      </p:sp>
      <p:sp>
        <p:nvSpPr>
          <p:cNvPr id="12" name="Rectangle 11">
            <a:extLst>
              <a:ext uri="{FF2B5EF4-FFF2-40B4-BE49-F238E27FC236}">
                <a16:creationId xmlns:a16="http://schemas.microsoft.com/office/drawing/2014/main" id="{50A69D0B-C6AD-4F5C-8919-6CBD711558C0}"/>
              </a:ext>
            </a:extLst>
          </p:cNvPr>
          <p:cNvSpPr/>
          <p:nvPr/>
        </p:nvSpPr>
        <p:spPr>
          <a:xfrm>
            <a:off x="23442960" y="21154822"/>
            <a:ext cx="27291032" cy="3313664"/>
          </a:xfrm>
          <a:prstGeom prst="rect">
            <a:avLst/>
          </a:prstGeom>
          <a:solidFill>
            <a:schemeClr val="accent6">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Conclusion</a:t>
            </a:r>
          </a:p>
          <a:p>
            <a:pPr algn="just">
              <a:lnSpc>
                <a:spcPct val="150000"/>
              </a:lnSpc>
            </a:pPr>
            <a:r>
              <a:rPr lang="en-US" sz="3600">
                <a:latin typeface="Arial" panose="020B0604020202020204" pitchFamily="34" charset="0"/>
                <a:cs typeface="Arial" panose="020B0604020202020204" pitchFamily="34" charset="0"/>
              </a:rPr>
              <a:t>This is a basic digital skill that one can create charts using excel (Microsoft, 2024). Using a systematic process will provide correct and efficient data representation. This helps in enhancing </a:t>
            </a:r>
            <a:r>
              <a:rPr lang="en-US" sz="3600" err="1">
                <a:latin typeface="Arial" panose="020B0604020202020204" pitchFamily="34" charset="0"/>
                <a:cs typeface="Arial" panose="020B0604020202020204" pitchFamily="34" charset="0"/>
              </a:rPr>
              <a:t>organisational</a:t>
            </a:r>
            <a:r>
              <a:rPr lang="en-US" sz="3600">
                <a:latin typeface="Arial" panose="020B0604020202020204" pitchFamily="34" charset="0"/>
                <a:cs typeface="Arial" panose="020B0604020202020204" pitchFamily="34" charset="0"/>
              </a:rPr>
              <a:t> communication and also helps in evidence-based decision-making in the workplace settings.</a:t>
            </a:r>
          </a:p>
        </p:txBody>
      </p:sp>
      <p:sp>
        <p:nvSpPr>
          <p:cNvPr id="13" name="Rectangle 12">
            <a:extLst>
              <a:ext uri="{FF2B5EF4-FFF2-40B4-BE49-F238E27FC236}">
                <a16:creationId xmlns:a16="http://schemas.microsoft.com/office/drawing/2014/main" id="{97F32565-F120-438C-B54C-ED63A12D3D97}"/>
              </a:ext>
            </a:extLst>
          </p:cNvPr>
          <p:cNvSpPr/>
          <p:nvPr/>
        </p:nvSpPr>
        <p:spPr>
          <a:xfrm>
            <a:off x="23442960" y="24970010"/>
            <a:ext cx="27291031" cy="3428824"/>
          </a:xfrm>
          <a:prstGeom prst="rect">
            <a:avLst/>
          </a:prstGeom>
          <a:solidFill>
            <a:schemeClr val="accent4">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Reference list</a:t>
            </a:r>
          </a:p>
          <a:p>
            <a:pPr algn="just">
              <a:lnSpc>
                <a:spcPct val="150000"/>
              </a:lnSpc>
            </a:pPr>
            <a:r>
              <a:rPr lang="en-US" sz="2800">
                <a:latin typeface="Arial" panose="020B0604020202020204" pitchFamily="34" charset="0"/>
                <a:cs typeface="Arial" panose="020B0604020202020204" pitchFamily="34" charset="0"/>
              </a:rPr>
              <a:t>Charles (2026). MS Excel for Data Analytics — A friendly, practical guide for beginners. [online] DEV Community. Available at: https://dev.to/charles_ndungu/ms-excel-for-data-analytics-a-friendly-practical-guide-for-beginners-hjn [Accessed 27 Mar. 2026].Microsoft (2024). Create a chart from start to finish. [online] support.microsoft.com. Available at: https://support.microsoft.com/en-us/office/create-a-chart-from-start-to-finish-0baf399e-dd61-4e18-8a73-b3fd5d5680c2.Sackmann, A. (2023). Library Guides: Data Visualization: Choosing a Chart Type. [online] guides.lib.berkeley.edu. Available at: https://guides.lib.berkeley.edu/data-visualization/type.</a:t>
            </a:r>
          </a:p>
        </p:txBody>
      </p:sp>
      <p:pic>
        <p:nvPicPr>
          <p:cNvPr id="14" name="Picture 13">
            <a:extLst>
              <a:ext uri="{FF2B5EF4-FFF2-40B4-BE49-F238E27FC236}">
                <a16:creationId xmlns:a16="http://schemas.microsoft.com/office/drawing/2014/main" id="{6F7EA288-8996-49FC-B997-A7F58B144AF9}"/>
              </a:ext>
            </a:extLst>
          </p:cNvPr>
          <p:cNvPicPr>
            <a:picLocks noChangeAspect="1"/>
          </p:cNvPicPr>
          <p:nvPr/>
        </p:nvPicPr>
        <p:blipFill>
          <a:blip r:embed="rId3"/>
          <a:stretch>
            <a:fillRect/>
          </a:stretch>
        </p:blipFill>
        <p:spPr>
          <a:xfrm>
            <a:off x="41877008" y="3237683"/>
            <a:ext cx="7425054" cy="4176593"/>
          </a:xfrm>
          <a:prstGeom prst="rect">
            <a:avLst/>
          </a:prstGeom>
        </p:spPr>
      </p:pic>
      <p:pic>
        <p:nvPicPr>
          <p:cNvPr id="15" name="Picture 14">
            <a:extLst>
              <a:ext uri="{FF2B5EF4-FFF2-40B4-BE49-F238E27FC236}">
                <a16:creationId xmlns:a16="http://schemas.microsoft.com/office/drawing/2014/main" id="{583E3FAB-9FA2-41BC-9B37-D3F6CFE42C12}"/>
              </a:ext>
            </a:extLst>
          </p:cNvPr>
          <p:cNvPicPr>
            <a:picLocks noChangeAspect="1"/>
          </p:cNvPicPr>
          <p:nvPr/>
        </p:nvPicPr>
        <p:blipFill>
          <a:blip r:embed="rId4"/>
          <a:stretch>
            <a:fillRect/>
          </a:stretch>
        </p:blipFill>
        <p:spPr>
          <a:xfrm>
            <a:off x="14225936" y="9037185"/>
            <a:ext cx="8208912" cy="7115915"/>
          </a:xfrm>
          <a:prstGeom prst="rect">
            <a:avLst/>
          </a:prstGeom>
        </p:spPr>
      </p:pic>
      <p:pic>
        <p:nvPicPr>
          <p:cNvPr id="16" name="Picture 15">
            <a:extLst>
              <a:ext uri="{FF2B5EF4-FFF2-40B4-BE49-F238E27FC236}">
                <a16:creationId xmlns:a16="http://schemas.microsoft.com/office/drawing/2014/main" id="{027CE8AA-FFFD-492B-8D9C-31B3D729F6C4}"/>
              </a:ext>
            </a:extLst>
          </p:cNvPr>
          <p:cNvPicPr>
            <a:picLocks noChangeAspect="1"/>
          </p:cNvPicPr>
          <p:nvPr/>
        </p:nvPicPr>
        <p:blipFill>
          <a:blip r:embed="rId5"/>
          <a:stretch>
            <a:fillRect/>
          </a:stretch>
        </p:blipFill>
        <p:spPr>
          <a:xfrm>
            <a:off x="41426219" y="7863871"/>
            <a:ext cx="8371669" cy="4664061"/>
          </a:xfrm>
          <a:prstGeom prst="rect">
            <a:avLst/>
          </a:prstGeom>
        </p:spPr>
      </p:pic>
      <p:pic>
        <p:nvPicPr>
          <p:cNvPr id="17" name="Picture 16">
            <a:extLst>
              <a:ext uri="{FF2B5EF4-FFF2-40B4-BE49-F238E27FC236}">
                <a16:creationId xmlns:a16="http://schemas.microsoft.com/office/drawing/2014/main" id="{751CC6BC-EC73-4303-B2CA-09B1A20D055B}"/>
              </a:ext>
            </a:extLst>
          </p:cNvPr>
          <p:cNvPicPr>
            <a:picLocks noChangeAspect="1"/>
          </p:cNvPicPr>
          <p:nvPr/>
        </p:nvPicPr>
        <p:blipFill>
          <a:blip r:embed="rId6"/>
          <a:stretch>
            <a:fillRect/>
          </a:stretch>
        </p:blipFill>
        <p:spPr>
          <a:xfrm>
            <a:off x="14868428" y="16574052"/>
            <a:ext cx="6830516" cy="6398338"/>
          </a:xfrm>
          <a:prstGeom prst="rect">
            <a:avLst/>
          </a:prstGeom>
        </p:spPr>
      </p:pic>
      <p:pic>
        <p:nvPicPr>
          <p:cNvPr id="18" name="Picture 17">
            <a:extLst>
              <a:ext uri="{FF2B5EF4-FFF2-40B4-BE49-F238E27FC236}">
                <a16:creationId xmlns:a16="http://schemas.microsoft.com/office/drawing/2014/main" id="{E1D6CB24-A32D-492D-8D8A-F5EA02780CCC}"/>
              </a:ext>
            </a:extLst>
          </p:cNvPr>
          <p:cNvPicPr>
            <a:picLocks noChangeAspect="1"/>
          </p:cNvPicPr>
          <p:nvPr/>
        </p:nvPicPr>
        <p:blipFill>
          <a:blip r:embed="rId7"/>
          <a:stretch>
            <a:fillRect/>
          </a:stretch>
        </p:blipFill>
        <p:spPr>
          <a:xfrm>
            <a:off x="41877008" y="13151595"/>
            <a:ext cx="7527277" cy="3985812"/>
          </a:xfrm>
          <a:prstGeom prst="rect">
            <a:avLst/>
          </a:prstGeom>
        </p:spPr>
      </p:pic>
      <p:pic>
        <p:nvPicPr>
          <p:cNvPr id="19" name="Picture 18">
            <a:extLst>
              <a:ext uri="{FF2B5EF4-FFF2-40B4-BE49-F238E27FC236}">
                <a16:creationId xmlns:a16="http://schemas.microsoft.com/office/drawing/2014/main" id="{8D010532-036A-44AC-9F9C-738963F0330C}"/>
              </a:ext>
            </a:extLst>
          </p:cNvPr>
          <p:cNvPicPr>
            <a:picLocks noChangeAspect="1"/>
          </p:cNvPicPr>
          <p:nvPr/>
        </p:nvPicPr>
        <p:blipFill>
          <a:blip r:embed="rId8"/>
          <a:stretch>
            <a:fillRect/>
          </a:stretch>
        </p:blipFill>
        <p:spPr>
          <a:xfrm>
            <a:off x="813986" y="132618"/>
            <a:ext cx="4248472" cy="2719022"/>
          </a:xfrm>
          <a:prstGeom prst="rect">
            <a:avLst/>
          </a:prstGeom>
        </p:spPr>
      </p:pic>
      <p:sp>
        <p:nvSpPr>
          <p:cNvPr id="21" name="TextBox 20">
            <a:extLst>
              <a:ext uri="{FF2B5EF4-FFF2-40B4-BE49-F238E27FC236}">
                <a16:creationId xmlns:a16="http://schemas.microsoft.com/office/drawing/2014/main" id="{B9B31778-F1A9-4877-A133-553FA4F28354}"/>
              </a:ext>
            </a:extLst>
          </p:cNvPr>
          <p:cNvSpPr txBox="1"/>
          <p:nvPr/>
        </p:nvSpPr>
        <p:spPr>
          <a:xfrm>
            <a:off x="5384315" y="105780"/>
            <a:ext cx="6820972" cy="4476335"/>
          </a:xfrm>
          <a:prstGeom prst="rect">
            <a:avLst/>
          </a:prstGeom>
          <a:noFill/>
        </p:spPr>
        <p:txBody>
          <a:bodyPr wrap="square" lIns="91440" tIns="45720" rIns="91440" bIns="45720" rtlCol="0" anchor="t">
            <a:spAutoFit/>
          </a:bodyPr>
          <a:lstStyle/>
          <a:p>
            <a:pPr algn="just">
              <a:lnSpc>
                <a:spcPct val="150000"/>
              </a:lnSpc>
            </a:pPr>
            <a:r>
              <a:rPr lang="en-US" sz="3200" b="1">
                <a:ea typeface="Calibri"/>
                <a:cs typeface="Calibri"/>
              </a:rPr>
              <a:t>Student name: Charles June Castro</a:t>
            </a:r>
          </a:p>
          <a:p>
            <a:pPr algn="just">
              <a:lnSpc>
                <a:spcPct val="150000"/>
              </a:lnSpc>
            </a:pPr>
            <a:r>
              <a:rPr lang="en-US" sz="3200" b="1">
                <a:ea typeface="Calibri"/>
                <a:cs typeface="Calibri"/>
              </a:rPr>
              <a:t>Student ID: 2528623</a:t>
            </a:r>
          </a:p>
          <a:p>
            <a:pPr algn="just">
              <a:lnSpc>
                <a:spcPct val="150000"/>
              </a:lnSpc>
            </a:pPr>
            <a:r>
              <a:rPr lang="en-US" sz="3200" b="1">
                <a:ea typeface="Calibri"/>
                <a:cs typeface="Calibri"/>
              </a:rPr>
              <a:t>Module code: </a:t>
            </a:r>
            <a:r>
              <a:rPr lang="en-US" sz="3200" b="1" err="1">
                <a:ea typeface="Calibri"/>
                <a:cs typeface="Calibri"/>
              </a:rPr>
              <a:t>LCLm</a:t>
            </a:r>
            <a:r>
              <a:rPr lang="en-US" sz="3200" b="1">
                <a:ea typeface="Calibri"/>
                <a:cs typeface="Calibri"/>
              </a:rPr>
              <a:t> 4002</a:t>
            </a:r>
          </a:p>
          <a:p>
            <a:pPr algn="just">
              <a:lnSpc>
                <a:spcPct val="150000"/>
              </a:lnSpc>
            </a:pPr>
            <a:r>
              <a:rPr lang="en-US" sz="3200" b="1">
                <a:ea typeface="Calibri"/>
                <a:cs typeface="Calibri"/>
              </a:rPr>
              <a:t>Module name : Digital Skills</a:t>
            </a:r>
          </a:p>
          <a:p>
            <a:pPr algn="just">
              <a:lnSpc>
                <a:spcPct val="150000"/>
              </a:lnSpc>
            </a:pPr>
            <a:r>
              <a:rPr lang="en-US" sz="3200" b="1">
                <a:ea typeface="Calibri"/>
                <a:cs typeface="Calibri"/>
              </a:rPr>
              <a:t>Lecturer name: Rejwan Bin Sulaiman</a:t>
            </a:r>
          </a:p>
          <a:p>
            <a:pPr algn="just">
              <a:lnSpc>
                <a:spcPct val="150000"/>
              </a:lnSpc>
            </a:pPr>
            <a:endParaRPr lang="en-US" sz="3200" b="1">
              <a:ea typeface="Calibri"/>
              <a:cs typeface="Calibri"/>
            </a:endParaRPr>
          </a:p>
        </p:txBody>
      </p:sp>
      <p:sp>
        <p:nvSpPr>
          <p:cNvPr id="22" name="Rectangle 21">
            <a:extLst>
              <a:ext uri="{FF2B5EF4-FFF2-40B4-BE49-F238E27FC236}">
                <a16:creationId xmlns:a16="http://schemas.microsoft.com/office/drawing/2014/main" id="{6A2CA700-0D3B-4A45-AC72-FE4957AAD9F0}"/>
              </a:ext>
            </a:extLst>
          </p:cNvPr>
          <p:cNvSpPr/>
          <p:nvPr/>
        </p:nvSpPr>
        <p:spPr>
          <a:xfrm>
            <a:off x="11654059" y="571690"/>
            <a:ext cx="29830057" cy="1015663"/>
          </a:xfrm>
          <a:prstGeom prst="rect">
            <a:avLst/>
          </a:prstGeom>
          <a:solidFill>
            <a:schemeClr val="accent1">
              <a:lumMod val="20000"/>
              <a:lumOff val="80000"/>
            </a:schemeClr>
          </a:solidFill>
        </p:spPr>
        <p:txBody>
          <a:bodyPr wrap="square">
            <a:spAutoFit/>
          </a:bodyPr>
          <a:lstStyle/>
          <a:p>
            <a:r>
              <a:rPr lang="en-US" sz="6000" b="1">
                <a:latin typeface="Arial" panose="020B0604020202020204" pitchFamily="34" charset="0"/>
                <a:cs typeface="Arial" panose="020B0604020202020204" pitchFamily="34" charset="0"/>
              </a:rPr>
              <a:t>Title: How to Create a Chart in Microsoft Excel for Workplace Data </a:t>
            </a:r>
            <a:r>
              <a:rPr lang="en-US" sz="6000" b="1" err="1">
                <a:latin typeface="Arial" panose="020B0604020202020204" pitchFamily="34" charset="0"/>
                <a:cs typeface="Arial" panose="020B0604020202020204" pitchFamily="34" charset="0"/>
              </a:rPr>
              <a:t>Visualisation</a:t>
            </a:r>
            <a:endParaRPr lang="en-US" sz="6000" b="1">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A692FF1A-CED8-43EC-942C-5B4D5C60C5EF}"/>
              </a:ext>
            </a:extLst>
          </p:cNvPr>
          <p:cNvSpPr/>
          <p:nvPr/>
        </p:nvSpPr>
        <p:spPr>
          <a:xfrm>
            <a:off x="984848" y="9013219"/>
            <a:ext cx="12889432" cy="7468648"/>
          </a:xfrm>
          <a:prstGeom prst="rect">
            <a:avLst/>
          </a:prstGeom>
          <a:solidFill>
            <a:schemeClr val="accent6">
              <a:lumMod val="40000"/>
              <a:lumOff val="6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2: Data entry and structuring</a:t>
            </a:r>
          </a:p>
          <a:p>
            <a:pPr algn="just">
              <a:lnSpc>
                <a:spcPct val="150000"/>
              </a:lnSpc>
            </a:pPr>
            <a:r>
              <a:rPr lang="en-US" sz="3600">
                <a:latin typeface="Arial" panose="020B0604020202020204" pitchFamily="34" charset="0"/>
                <a:cs typeface="Arial" panose="020B0604020202020204" pitchFamily="34" charset="0"/>
              </a:rPr>
              <a:t>The information should be typed in rows and columns with distinct headings. To take an example, the sales values can be arranged in three months as follows: column A Month, column B Sales (£). The correct labelling is needed to make the data understandable and the charts easy to read. It has been found out that structured datasets enhance the accuracy of the analytical results by a factor of up to 25% in business reporting contexts. Formatting consistency is vital in professional writing.</a:t>
            </a:r>
          </a:p>
        </p:txBody>
      </p:sp>
      <p:sp>
        <p:nvSpPr>
          <p:cNvPr id="29" name="Rectangle 28">
            <a:extLst>
              <a:ext uri="{FF2B5EF4-FFF2-40B4-BE49-F238E27FC236}">
                <a16:creationId xmlns:a16="http://schemas.microsoft.com/office/drawing/2014/main" id="{176F46FE-E6F4-407A-B04F-861856F860DF}"/>
              </a:ext>
            </a:extLst>
          </p:cNvPr>
          <p:cNvSpPr/>
          <p:nvPr/>
        </p:nvSpPr>
        <p:spPr>
          <a:xfrm>
            <a:off x="23595360" y="13976142"/>
            <a:ext cx="17425936" cy="3313664"/>
          </a:xfrm>
          <a:prstGeom prst="rect">
            <a:avLst/>
          </a:prstGeom>
          <a:solidFill>
            <a:schemeClr val="accent2">
              <a:lumMod val="20000"/>
              <a:lumOff val="80000"/>
            </a:schemeClr>
          </a:solidFill>
        </p:spPr>
        <p:txBody>
          <a:bodyPr wrap="square">
            <a:spAutoFit/>
          </a:bodyPr>
          <a:lstStyle/>
          <a:p>
            <a:pPr algn="just">
              <a:lnSpc>
                <a:spcPct val="150000"/>
              </a:lnSpc>
            </a:pPr>
            <a:r>
              <a:rPr lang="en-US" sz="3600" b="1">
                <a:latin typeface="Arial" panose="020B0604020202020204" pitchFamily="34" charset="0"/>
                <a:cs typeface="Arial" panose="020B0604020202020204" pitchFamily="34" charset="0"/>
              </a:rPr>
              <a:t>Step 6: Saving and Sharing the Output</a:t>
            </a:r>
          </a:p>
          <a:p>
            <a:pPr algn="just">
              <a:lnSpc>
                <a:spcPct val="150000"/>
              </a:lnSpc>
            </a:pPr>
            <a:r>
              <a:rPr lang="en-US" sz="3600">
                <a:latin typeface="Arial" panose="020B0604020202020204" pitchFamily="34" charset="0"/>
                <a:cs typeface="Arial" panose="020B0604020202020204" pitchFamily="34" charset="0"/>
              </a:rPr>
              <a:t>The finished chart can be saved in the Excel file and can later be exported or copied down the reports or presentations. The dissemination of visual data encourages teamwork and evidence-based decision-making.</a:t>
            </a:r>
          </a:p>
        </p:txBody>
      </p:sp>
      <p:pic>
        <p:nvPicPr>
          <p:cNvPr id="33" name="Picture 32">
            <a:extLst>
              <a:ext uri="{FF2B5EF4-FFF2-40B4-BE49-F238E27FC236}">
                <a16:creationId xmlns:a16="http://schemas.microsoft.com/office/drawing/2014/main" id="{C5D386F3-C466-43DB-9F3D-831F3A6B5797}"/>
              </a:ext>
            </a:extLst>
          </p:cNvPr>
          <p:cNvPicPr>
            <a:picLocks noChangeAspect="1"/>
          </p:cNvPicPr>
          <p:nvPr/>
        </p:nvPicPr>
        <p:blipFill>
          <a:blip r:embed="rId3"/>
          <a:stretch>
            <a:fillRect/>
          </a:stretch>
        </p:blipFill>
        <p:spPr>
          <a:xfrm>
            <a:off x="42029408" y="3390083"/>
            <a:ext cx="7425054" cy="4176593"/>
          </a:xfrm>
          <a:prstGeom prst="rect">
            <a:avLst/>
          </a:prstGeom>
        </p:spPr>
      </p:pic>
      <p:pic>
        <p:nvPicPr>
          <p:cNvPr id="34" name="Picture 33">
            <a:extLst>
              <a:ext uri="{FF2B5EF4-FFF2-40B4-BE49-F238E27FC236}">
                <a16:creationId xmlns:a16="http://schemas.microsoft.com/office/drawing/2014/main" id="{245BF0C5-C07E-4BA3-B579-251FF001C87A}"/>
              </a:ext>
            </a:extLst>
          </p:cNvPr>
          <p:cNvPicPr>
            <a:picLocks noChangeAspect="1"/>
          </p:cNvPicPr>
          <p:nvPr/>
        </p:nvPicPr>
        <p:blipFill>
          <a:blip r:embed="rId4"/>
          <a:stretch>
            <a:fillRect/>
          </a:stretch>
        </p:blipFill>
        <p:spPr>
          <a:xfrm>
            <a:off x="14378336" y="9189585"/>
            <a:ext cx="8208912" cy="7115915"/>
          </a:xfrm>
          <a:prstGeom prst="rect">
            <a:avLst/>
          </a:prstGeom>
        </p:spPr>
      </p:pic>
      <p:pic>
        <p:nvPicPr>
          <p:cNvPr id="35" name="Picture 34">
            <a:extLst>
              <a:ext uri="{FF2B5EF4-FFF2-40B4-BE49-F238E27FC236}">
                <a16:creationId xmlns:a16="http://schemas.microsoft.com/office/drawing/2014/main" id="{5866F53A-8A84-476E-9B8C-534F5546C832}"/>
              </a:ext>
            </a:extLst>
          </p:cNvPr>
          <p:cNvPicPr>
            <a:picLocks noChangeAspect="1"/>
          </p:cNvPicPr>
          <p:nvPr/>
        </p:nvPicPr>
        <p:blipFill>
          <a:blip r:embed="rId5"/>
          <a:stretch>
            <a:fillRect/>
          </a:stretch>
        </p:blipFill>
        <p:spPr>
          <a:xfrm>
            <a:off x="41578619" y="8016271"/>
            <a:ext cx="8371669" cy="4664061"/>
          </a:xfrm>
          <a:prstGeom prst="rect">
            <a:avLst/>
          </a:prstGeom>
        </p:spPr>
      </p:pic>
      <p:pic>
        <p:nvPicPr>
          <p:cNvPr id="36" name="Picture 35">
            <a:extLst>
              <a:ext uri="{FF2B5EF4-FFF2-40B4-BE49-F238E27FC236}">
                <a16:creationId xmlns:a16="http://schemas.microsoft.com/office/drawing/2014/main" id="{8BB5A255-A512-4BA6-99F2-EE5C6E9D6804}"/>
              </a:ext>
            </a:extLst>
          </p:cNvPr>
          <p:cNvPicPr>
            <a:picLocks noChangeAspect="1"/>
          </p:cNvPicPr>
          <p:nvPr/>
        </p:nvPicPr>
        <p:blipFill>
          <a:blip r:embed="rId6"/>
          <a:stretch>
            <a:fillRect/>
          </a:stretch>
        </p:blipFill>
        <p:spPr>
          <a:xfrm>
            <a:off x="15020828" y="16726452"/>
            <a:ext cx="6830516" cy="6398338"/>
          </a:xfrm>
          <a:prstGeom prst="rect">
            <a:avLst/>
          </a:prstGeom>
        </p:spPr>
      </p:pic>
      <p:pic>
        <p:nvPicPr>
          <p:cNvPr id="37" name="Picture 36">
            <a:extLst>
              <a:ext uri="{FF2B5EF4-FFF2-40B4-BE49-F238E27FC236}">
                <a16:creationId xmlns:a16="http://schemas.microsoft.com/office/drawing/2014/main" id="{E992BB19-1035-4A56-8323-879DCE55D537}"/>
              </a:ext>
            </a:extLst>
          </p:cNvPr>
          <p:cNvPicPr>
            <a:picLocks noChangeAspect="1"/>
          </p:cNvPicPr>
          <p:nvPr/>
        </p:nvPicPr>
        <p:blipFill>
          <a:blip r:embed="rId7"/>
          <a:stretch>
            <a:fillRect/>
          </a:stretch>
        </p:blipFill>
        <p:spPr>
          <a:xfrm>
            <a:off x="42029408" y="13303995"/>
            <a:ext cx="7527277" cy="3985812"/>
          </a:xfrm>
          <a:prstGeom prst="rect">
            <a:avLst/>
          </a:prstGeom>
        </p:spPr>
      </p:pic>
      <p:pic>
        <p:nvPicPr>
          <p:cNvPr id="38" name="Picture 37">
            <a:extLst>
              <a:ext uri="{FF2B5EF4-FFF2-40B4-BE49-F238E27FC236}">
                <a16:creationId xmlns:a16="http://schemas.microsoft.com/office/drawing/2014/main" id="{3F93DD50-4DFD-4A59-8672-8047E627F984}"/>
              </a:ext>
            </a:extLst>
          </p:cNvPr>
          <p:cNvPicPr>
            <a:picLocks noChangeAspect="1"/>
          </p:cNvPicPr>
          <p:nvPr/>
        </p:nvPicPr>
        <p:blipFill>
          <a:blip r:embed="rId8"/>
          <a:stretch>
            <a:fillRect/>
          </a:stretch>
        </p:blipFill>
        <p:spPr>
          <a:xfrm>
            <a:off x="966386" y="285018"/>
            <a:ext cx="4248472" cy="2719022"/>
          </a:xfrm>
          <a:prstGeom prst="rect">
            <a:avLst/>
          </a:prstGeom>
        </p:spPr>
      </p:pic>
    </p:spTree>
    <p:extLst>
      <p:ext uri="{BB962C8B-B14F-4D97-AF65-F5344CB8AC3E}">
        <p14:creationId xmlns:p14="http://schemas.microsoft.com/office/powerpoint/2010/main" val="2889841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MIGHTY EFFECTS OF METACOGNITION:  A Microgenetic Analysis of Conservation, Task Transferability and Children’s Reasoning</dc:title>
  <dc:creator>Student</dc:creator>
  <cp:revision>1</cp:revision>
  <cp:lastPrinted>2018-06-07T07:23:28Z</cp:lastPrinted>
  <dcterms:created xsi:type="dcterms:W3CDTF">2016-10-21T21:26:03Z</dcterms:created>
  <dcterms:modified xsi:type="dcterms:W3CDTF">2026-03-29T15:51:20Z</dcterms:modified>
</cp:coreProperties>
</file>