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4" r:id="rId5"/>
    <p:sldMasterId id="2147483687" r:id="rId6"/>
    <p:sldMasterId id="2147483695" r:id="rId7"/>
    <p:sldMasterId id="2147483698" r:id="rId8"/>
    <p:sldMasterId id="2147483702" r:id="rId9"/>
    <p:sldMasterId id="2147483706" r:id="rId10"/>
  </p:sldMasterIdLst>
  <p:sldIdLst>
    <p:sldId id="285" r:id="rId11"/>
    <p:sldId id="256" r:id="rId12"/>
    <p:sldId id="257" r:id="rId13"/>
    <p:sldId id="261" r:id="rId14"/>
    <p:sldId id="258" r:id="rId15"/>
    <p:sldId id="286" r:id="rId16"/>
    <p:sldId id="287" r:id="rId17"/>
    <p:sldId id="260" r:id="rId18"/>
    <p:sldId id="264" r:id="rId19"/>
    <p:sldId id="279" r:id="rId20"/>
    <p:sldId id="281" r:id="rId21"/>
    <p:sldId id="282" r:id="rId22"/>
    <p:sldId id="283" r:id="rId23"/>
    <p:sldId id="288" r:id="rId24"/>
    <p:sldId id="289" r:id="rId25"/>
    <p:sldId id="290" r:id="rId26"/>
    <p:sldId id="262" r:id="rId27"/>
    <p:sldId id="284" r:id="rId28"/>
    <p:sldId id="270" r:id="rId29"/>
    <p:sldId id="271" r:id="rId30"/>
    <p:sldId id="267" r:id="rId31"/>
    <p:sldId id="263" r:id="rId32"/>
    <p:sldId id="266" r:id="rId33"/>
    <p:sldId id="273" r:id="rId34"/>
    <p:sldId id="275" r:id="rId35"/>
    <p:sldId id="272" r:id="rId36"/>
    <p:sldId id="278" r:id="rId37"/>
    <p:sldId id="25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3">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963A0-B326-453E-1A96-1B71A781424D}" v="1" dt="2026-02-16T09:47:55.469"/>
    <p1510:client id="{EC11EC37-6304-478F-B36B-B975C37E995A}" v="1" dt="2026-02-16T09:23:44.7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napToObjects="1">
      <p:cViewPr varScale="1">
        <p:scale>
          <a:sx n="103" d="100"/>
          <a:sy n="103" d="100"/>
        </p:scale>
        <p:origin x="912" y="108"/>
      </p:cViewPr>
      <p:guideLst>
        <p:guide orient="horz" pos="2143"/>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presProps" Target="presProps.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35F19805-BF1D-5F42-95E4-E66962931D99}">
      <dgm:prSet phldrT="[Text]"/>
      <dgm:spPr/>
      <dgm:t>
        <a:bodyPr/>
        <a:lstStyle/>
        <a:p>
          <a:r>
            <a:rPr lang="en-US" dirty="0"/>
            <a:t>Voice</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dirty="0"/>
            <a:t> </a:t>
          </a:r>
          <a:r>
            <a:rPr lang="en-US" dirty="0">
              <a:solidFill>
                <a:schemeClr val="accent1"/>
              </a:solidFill>
            </a:rPr>
            <a:t>the sound made when air from the lungs is pushed between the vocal folds in our larynx, making them vibrate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dirty="0"/>
            <a:t>Speech</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solidFill>
                <a:schemeClr val="accent1"/>
              </a:solidFill>
            </a:rPr>
            <a:t> a way of expressing language by using muscles in the tongue, lips, jaw and vocal tract to produce sounds.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dirty="0"/>
            <a:t>Language</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dirty="0">
              <a:solidFill>
                <a:schemeClr val="accent1"/>
              </a:solidFill>
            </a:rPr>
            <a:t>a set of shared rules that allow people to express their ideas in a meaningful way either in words, in writing, signing or through other body gestures.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dirty="0">
              <a:solidFill>
                <a:schemeClr val="bg1"/>
              </a:solidFill>
            </a:rPr>
            <a:t>Semantics</a:t>
          </a: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dirty="0">
              <a:solidFill>
                <a:schemeClr val="bg1"/>
              </a:solidFill>
            </a:rPr>
            <a:t>Syntax (Grammar)</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dirty="0">
              <a:solidFill>
                <a:schemeClr val="bg1"/>
              </a:solidFill>
            </a:rPr>
            <a:t>Pragmatics</a:t>
          </a: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dirty="0">
              <a:solidFill>
                <a:schemeClr val="bg1"/>
              </a:solidFill>
            </a:rPr>
            <a:t>Phonology</a:t>
          </a: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C77865-4869-B14E-A14C-23C60022A023}"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D5972AA4-2BF5-6542-AD96-E150B50EF965}">
      <dgm:prSet phldrT="[Text]"/>
      <dgm:spPr/>
      <dgm:t>
        <a:bodyPr/>
        <a:lstStyle/>
        <a:p>
          <a:r>
            <a:rPr lang="en-US" dirty="0" err="1"/>
            <a:t>Oracy</a:t>
          </a:r>
          <a:endParaRPr lang="en-US" dirty="0"/>
        </a:p>
      </dgm:t>
    </dgm:pt>
    <dgm:pt modelId="{7A3F96DC-725C-D544-B85C-D035235E1F03}" type="parTrans" cxnId="{82740AA5-CA2E-D146-A79D-36EB302EA5F3}">
      <dgm:prSet/>
      <dgm:spPr/>
      <dgm:t>
        <a:bodyPr/>
        <a:lstStyle/>
        <a:p>
          <a:endParaRPr lang="en-US"/>
        </a:p>
      </dgm:t>
    </dgm:pt>
    <dgm:pt modelId="{472BC12D-8B5E-A448-83BE-2877CA1ECADC}" type="sibTrans" cxnId="{82740AA5-CA2E-D146-A79D-36EB302EA5F3}">
      <dgm:prSet/>
      <dgm:spPr/>
      <dgm:t>
        <a:bodyPr/>
        <a:lstStyle/>
        <a:p>
          <a:endParaRPr lang="en-US"/>
        </a:p>
      </dgm:t>
    </dgm:pt>
    <dgm:pt modelId="{07A401D6-CA25-534D-B579-93E238AA547A}">
      <dgm:prSet phldrT="[Text]"/>
      <dgm:spPr/>
      <dgm:t>
        <a:bodyPr/>
        <a:lstStyle/>
        <a:p>
          <a:r>
            <a:rPr lang="en-US" dirty="0">
              <a:solidFill>
                <a:schemeClr val="accent1"/>
              </a:solidFill>
            </a:rPr>
            <a:t>Listening</a:t>
          </a:r>
        </a:p>
      </dgm:t>
    </dgm:pt>
    <dgm:pt modelId="{88129603-909B-854A-B9F5-7995831103BB}" type="parTrans" cxnId="{5D5EE3A6-76C5-FB47-8E1B-C462E4D85C49}">
      <dgm:prSet/>
      <dgm:spPr/>
      <dgm:t>
        <a:bodyPr/>
        <a:lstStyle/>
        <a:p>
          <a:endParaRPr lang="en-US"/>
        </a:p>
      </dgm:t>
    </dgm:pt>
    <dgm:pt modelId="{4761E725-F452-F34C-B944-F1FC1C6A9A69}" type="sibTrans" cxnId="{5D5EE3A6-76C5-FB47-8E1B-C462E4D85C49}">
      <dgm:prSet/>
      <dgm:spPr/>
      <dgm:t>
        <a:bodyPr/>
        <a:lstStyle/>
        <a:p>
          <a:endParaRPr lang="en-US"/>
        </a:p>
      </dgm:t>
    </dgm:pt>
    <dgm:pt modelId="{870F8089-AF60-DF47-9DB9-A2D8EA22933A}">
      <dgm:prSet phldrT="[Text]"/>
      <dgm:spPr/>
      <dgm:t>
        <a:bodyPr/>
        <a:lstStyle/>
        <a:p>
          <a:r>
            <a:rPr lang="en-US" dirty="0"/>
            <a:t>Literacy</a:t>
          </a:r>
        </a:p>
      </dgm:t>
    </dgm:pt>
    <dgm:pt modelId="{3DF61F33-8801-5442-A9CA-C48C1A78B581}" type="parTrans" cxnId="{7336D826-DC4B-BF41-8364-F1BF400755F8}">
      <dgm:prSet/>
      <dgm:spPr/>
      <dgm:t>
        <a:bodyPr/>
        <a:lstStyle/>
        <a:p>
          <a:endParaRPr lang="en-US"/>
        </a:p>
      </dgm:t>
    </dgm:pt>
    <dgm:pt modelId="{EEA3636A-FB56-6E4A-BDD5-0407ECA9CB40}" type="sibTrans" cxnId="{7336D826-DC4B-BF41-8364-F1BF400755F8}">
      <dgm:prSet/>
      <dgm:spPr/>
      <dgm:t>
        <a:bodyPr/>
        <a:lstStyle/>
        <a:p>
          <a:endParaRPr lang="en-US"/>
        </a:p>
      </dgm:t>
    </dgm:pt>
    <dgm:pt modelId="{6FE4585A-7F33-C844-B0D9-C7C596B3430A}">
      <dgm:prSet phldrT="[Text]"/>
      <dgm:spPr/>
      <dgm:t>
        <a:bodyPr/>
        <a:lstStyle/>
        <a:p>
          <a:r>
            <a:rPr lang="en-US" dirty="0">
              <a:solidFill>
                <a:schemeClr val="accent1"/>
              </a:solidFill>
            </a:rPr>
            <a:t>Speaking</a:t>
          </a:r>
        </a:p>
      </dgm:t>
    </dgm:pt>
    <dgm:pt modelId="{99EAAA74-7846-2740-B322-89C4AAE944C8}" type="parTrans" cxnId="{31BDE349-40A8-BF44-A97F-978F3689D79D}">
      <dgm:prSet/>
      <dgm:spPr/>
      <dgm:t>
        <a:bodyPr/>
        <a:lstStyle/>
        <a:p>
          <a:endParaRPr lang="en-US"/>
        </a:p>
      </dgm:t>
    </dgm:pt>
    <dgm:pt modelId="{7874DA9B-9EBC-B34F-88B3-798C7E5CC587}" type="sibTrans" cxnId="{31BDE349-40A8-BF44-A97F-978F3689D79D}">
      <dgm:prSet/>
      <dgm:spPr/>
      <dgm:t>
        <a:bodyPr/>
        <a:lstStyle/>
        <a:p>
          <a:endParaRPr lang="en-US"/>
        </a:p>
      </dgm:t>
    </dgm:pt>
    <dgm:pt modelId="{84F9F43C-3410-0F49-97F9-67C0D4EB2D29}">
      <dgm:prSet phldrT="[Text]"/>
      <dgm:spPr/>
      <dgm:t>
        <a:bodyPr/>
        <a:lstStyle/>
        <a:p>
          <a:r>
            <a:rPr lang="en-US" dirty="0">
              <a:solidFill>
                <a:schemeClr val="accent1"/>
              </a:solidFill>
            </a:rPr>
            <a:t>Communication</a:t>
          </a:r>
        </a:p>
      </dgm:t>
    </dgm:pt>
    <dgm:pt modelId="{7BD6A3B3-388D-844F-803D-3F8E472DAC2E}" type="parTrans" cxnId="{76603C1F-12DC-6D41-95BE-CC9824D07D23}">
      <dgm:prSet/>
      <dgm:spPr/>
      <dgm:t>
        <a:bodyPr/>
        <a:lstStyle/>
        <a:p>
          <a:endParaRPr lang="en-US"/>
        </a:p>
      </dgm:t>
    </dgm:pt>
    <dgm:pt modelId="{CDD5FCBD-F9DC-784D-8ABA-B218AFA975A9}" type="sibTrans" cxnId="{76603C1F-12DC-6D41-95BE-CC9824D07D23}">
      <dgm:prSet/>
      <dgm:spPr/>
      <dgm:t>
        <a:bodyPr/>
        <a:lstStyle/>
        <a:p>
          <a:endParaRPr lang="en-US"/>
        </a:p>
      </dgm:t>
    </dgm:pt>
    <dgm:pt modelId="{4EC82876-DD70-074E-BFF8-C55982326EC0}">
      <dgm:prSet phldrT="[Text]"/>
      <dgm:spPr/>
      <dgm:t>
        <a:bodyPr/>
        <a:lstStyle/>
        <a:p>
          <a:r>
            <a:rPr lang="en-US" dirty="0">
              <a:solidFill>
                <a:schemeClr val="accent1"/>
              </a:solidFill>
            </a:rPr>
            <a:t>Writing</a:t>
          </a:r>
        </a:p>
      </dgm:t>
    </dgm:pt>
    <dgm:pt modelId="{B292E2AE-7831-6348-B944-0F49158A7B20}" type="parTrans" cxnId="{04921DC6-1B51-1345-9967-691E9E6FA5FE}">
      <dgm:prSet/>
      <dgm:spPr/>
      <dgm:t>
        <a:bodyPr/>
        <a:lstStyle/>
        <a:p>
          <a:endParaRPr lang="en-US"/>
        </a:p>
      </dgm:t>
    </dgm:pt>
    <dgm:pt modelId="{5D551F90-82A1-3F46-B31B-429E50CD4611}" type="sibTrans" cxnId="{04921DC6-1B51-1345-9967-691E9E6FA5FE}">
      <dgm:prSet/>
      <dgm:spPr/>
      <dgm:t>
        <a:bodyPr/>
        <a:lstStyle/>
        <a:p>
          <a:endParaRPr lang="en-US"/>
        </a:p>
      </dgm:t>
    </dgm:pt>
    <dgm:pt modelId="{DE12FF92-E056-BF45-9A46-0B763CF44515}">
      <dgm:prSet phldrT="[Text]"/>
      <dgm:spPr/>
      <dgm:t>
        <a:bodyPr/>
        <a:lstStyle/>
        <a:p>
          <a:r>
            <a:rPr lang="en-US" dirty="0">
              <a:solidFill>
                <a:schemeClr val="accent1"/>
              </a:solidFill>
            </a:rPr>
            <a:t>Reading</a:t>
          </a:r>
        </a:p>
      </dgm:t>
    </dgm:pt>
    <dgm:pt modelId="{629AEEBE-69A2-7F43-8178-366D5E6E4F18}" type="parTrans" cxnId="{59537A76-1C3D-D840-A1E3-5981F4CE0FB1}">
      <dgm:prSet/>
      <dgm:spPr/>
      <dgm:t>
        <a:bodyPr/>
        <a:lstStyle/>
        <a:p>
          <a:endParaRPr lang="en-US"/>
        </a:p>
      </dgm:t>
    </dgm:pt>
    <dgm:pt modelId="{7CAEF3AC-2F71-D042-BEB8-BB6E3CE1A4B2}" type="sibTrans" cxnId="{59537A76-1C3D-D840-A1E3-5981F4CE0FB1}">
      <dgm:prSet/>
      <dgm:spPr/>
      <dgm:t>
        <a:bodyPr/>
        <a:lstStyle/>
        <a:p>
          <a:endParaRPr lang="en-US"/>
        </a:p>
      </dgm:t>
    </dgm:pt>
    <dgm:pt modelId="{836DBA2A-6669-FC46-86EC-BC8C6E74F297}" type="pres">
      <dgm:prSet presAssocID="{F3C77865-4869-B14E-A14C-23C60022A023}" presName="Name0" presStyleCnt="0">
        <dgm:presLayoutVars>
          <dgm:dir/>
          <dgm:animLvl val="lvl"/>
          <dgm:resizeHandles val="exact"/>
        </dgm:presLayoutVars>
      </dgm:prSet>
      <dgm:spPr/>
    </dgm:pt>
    <dgm:pt modelId="{B305E9F7-57AD-D644-A6C5-031A03C0A527}" type="pres">
      <dgm:prSet presAssocID="{D5972AA4-2BF5-6542-AD96-E150B50EF965}" presName="composite" presStyleCnt="0"/>
      <dgm:spPr/>
    </dgm:pt>
    <dgm:pt modelId="{7FB425F1-5146-A14C-9A6B-DFF051925B70}" type="pres">
      <dgm:prSet presAssocID="{D5972AA4-2BF5-6542-AD96-E150B50EF965}" presName="parTx" presStyleLbl="alignNode1" presStyleIdx="0" presStyleCnt="2">
        <dgm:presLayoutVars>
          <dgm:chMax val="0"/>
          <dgm:chPref val="0"/>
          <dgm:bulletEnabled val="1"/>
        </dgm:presLayoutVars>
      </dgm:prSet>
      <dgm:spPr/>
    </dgm:pt>
    <dgm:pt modelId="{73FBF077-129E-A247-831E-F53B39FA7009}" type="pres">
      <dgm:prSet presAssocID="{D5972AA4-2BF5-6542-AD96-E150B50EF965}" presName="desTx" presStyleLbl="alignAccFollowNode1" presStyleIdx="0" presStyleCnt="2">
        <dgm:presLayoutVars>
          <dgm:bulletEnabled val="1"/>
        </dgm:presLayoutVars>
      </dgm:prSet>
      <dgm:spPr/>
    </dgm:pt>
    <dgm:pt modelId="{FD4E8806-A0F1-FD47-8EDB-75467824326E}" type="pres">
      <dgm:prSet presAssocID="{472BC12D-8B5E-A448-83BE-2877CA1ECADC}" presName="space" presStyleCnt="0"/>
      <dgm:spPr/>
    </dgm:pt>
    <dgm:pt modelId="{60D449CD-38D2-EA4E-B145-89E55876F3BC}" type="pres">
      <dgm:prSet presAssocID="{870F8089-AF60-DF47-9DB9-A2D8EA22933A}" presName="composite" presStyleCnt="0"/>
      <dgm:spPr/>
    </dgm:pt>
    <dgm:pt modelId="{670EE47E-9AB8-4249-95F5-FA56D4156499}" type="pres">
      <dgm:prSet presAssocID="{870F8089-AF60-DF47-9DB9-A2D8EA22933A}" presName="parTx" presStyleLbl="alignNode1" presStyleIdx="1" presStyleCnt="2">
        <dgm:presLayoutVars>
          <dgm:chMax val="0"/>
          <dgm:chPref val="0"/>
          <dgm:bulletEnabled val="1"/>
        </dgm:presLayoutVars>
      </dgm:prSet>
      <dgm:spPr/>
    </dgm:pt>
    <dgm:pt modelId="{A4BAD0D0-C582-8843-B992-04C297CD8CF8}" type="pres">
      <dgm:prSet presAssocID="{870F8089-AF60-DF47-9DB9-A2D8EA22933A}" presName="desTx" presStyleLbl="alignAccFollowNode1" presStyleIdx="1" presStyleCnt="2">
        <dgm:presLayoutVars>
          <dgm:bulletEnabled val="1"/>
        </dgm:presLayoutVars>
      </dgm:prSet>
      <dgm:spPr/>
    </dgm:pt>
  </dgm:ptLst>
  <dgm:cxnLst>
    <dgm:cxn modelId="{76603C1F-12DC-6D41-95BE-CC9824D07D23}" srcId="{D5972AA4-2BF5-6542-AD96-E150B50EF965}" destId="{84F9F43C-3410-0F49-97F9-67C0D4EB2D29}" srcOrd="2" destOrd="0" parTransId="{7BD6A3B3-388D-844F-803D-3F8E472DAC2E}" sibTransId="{CDD5FCBD-F9DC-784D-8ABA-B218AFA975A9}"/>
    <dgm:cxn modelId="{7336D826-DC4B-BF41-8364-F1BF400755F8}" srcId="{F3C77865-4869-B14E-A14C-23C60022A023}" destId="{870F8089-AF60-DF47-9DB9-A2D8EA22933A}" srcOrd="1" destOrd="0" parTransId="{3DF61F33-8801-5442-A9CA-C48C1A78B581}" sibTransId="{EEA3636A-FB56-6E4A-BDD5-0407ECA9CB40}"/>
    <dgm:cxn modelId="{31BDE349-40A8-BF44-A97F-978F3689D79D}" srcId="{D5972AA4-2BF5-6542-AD96-E150B50EF965}" destId="{6FE4585A-7F33-C844-B0D9-C7C596B3430A}" srcOrd="1" destOrd="0" parTransId="{99EAAA74-7846-2740-B322-89C4AAE944C8}" sibTransId="{7874DA9B-9EBC-B34F-88B3-798C7E5CC587}"/>
    <dgm:cxn modelId="{E6F24556-264B-AE4C-B47F-656C6AA0EE95}" type="presOf" srcId="{870F8089-AF60-DF47-9DB9-A2D8EA22933A}" destId="{670EE47E-9AB8-4249-95F5-FA56D4156499}" srcOrd="0" destOrd="0" presId="urn:microsoft.com/office/officeart/2005/8/layout/hList1"/>
    <dgm:cxn modelId="{59537A76-1C3D-D840-A1E3-5981F4CE0FB1}" srcId="{870F8089-AF60-DF47-9DB9-A2D8EA22933A}" destId="{DE12FF92-E056-BF45-9A46-0B763CF44515}" srcOrd="1" destOrd="0" parTransId="{629AEEBE-69A2-7F43-8178-366D5E6E4F18}" sibTransId="{7CAEF3AC-2F71-D042-BEB8-BB6E3CE1A4B2}"/>
    <dgm:cxn modelId="{32AFFA8D-B534-D24D-8098-30AEBD63B03C}" type="presOf" srcId="{07A401D6-CA25-534D-B579-93E238AA547A}" destId="{73FBF077-129E-A247-831E-F53B39FA7009}" srcOrd="0" destOrd="0" presId="urn:microsoft.com/office/officeart/2005/8/layout/hList1"/>
    <dgm:cxn modelId="{0022F18F-7C81-C340-9F26-D0CFB8D8B1F8}" type="presOf" srcId="{6FE4585A-7F33-C844-B0D9-C7C596B3430A}" destId="{73FBF077-129E-A247-831E-F53B39FA7009}" srcOrd="0" destOrd="1" presId="urn:microsoft.com/office/officeart/2005/8/layout/hList1"/>
    <dgm:cxn modelId="{AF62E695-72AC-8E4F-A334-E8E969B23989}" type="presOf" srcId="{DE12FF92-E056-BF45-9A46-0B763CF44515}" destId="{A4BAD0D0-C582-8843-B992-04C297CD8CF8}" srcOrd="0" destOrd="1" presId="urn:microsoft.com/office/officeart/2005/8/layout/hList1"/>
    <dgm:cxn modelId="{82740AA5-CA2E-D146-A79D-36EB302EA5F3}" srcId="{F3C77865-4869-B14E-A14C-23C60022A023}" destId="{D5972AA4-2BF5-6542-AD96-E150B50EF965}" srcOrd="0" destOrd="0" parTransId="{7A3F96DC-725C-D544-B85C-D035235E1F03}" sibTransId="{472BC12D-8B5E-A448-83BE-2877CA1ECADC}"/>
    <dgm:cxn modelId="{5D5EE3A6-76C5-FB47-8E1B-C462E4D85C49}" srcId="{D5972AA4-2BF5-6542-AD96-E150B50EF965}" destId="{07A401D6-CA25-534D-B579-93E238AA547A}" srcOrd="0" destOrd="0" parTransId="{88129603-909B-854A-B9F5-7995831103BB}" sibTransId="{4761E725-F452-F34C-B944-F1FC1C6A9A69}"/>
    <dgm:cxn modelId="{04921DC6-1B51-1345-9967-691E9E6FA5FE}" srcId="{870F8089-AF60-DF47-9DB9-A2D8EA22933A}" destId="{4EC82876-DD70-074E-BFF8-C55982326EC0}" srcOrd="0" destOrd="0" parTransId="{B292E2AE-7831-6348-B944-0F49158A7B20}" sibTransId="{5D551F90-82A1-3F46-B31B-429E50CD4611}"/>
    <dgm:cxn modelId="{4A18ACD2-877C-5949-82B5-C874D6C14E9B}" type="presOf" srcId="{4EC82876-DD70-074E-BFF8-C55982326EC0}" destId="{A4BAD0D0-C582-8843-B992-04C297CD8CF8}" srcOrd="0" destOrd="0" presId="urn:microsoft.com/office/officeart/2005/8/layout/hList1"/>
    <dgm:cxn modelId="{17170EDA-EB3B-4243-A20C-867AD158D675}" type="presOf" srcId="{84F9F43C-3410-0F49-97F9-67C0D4EB2D29}" destId="{73FBF077-129E-A247-831E-F53B39FA7009}" srcOrd="0" destOrd="2" presId="urn:microsoft.com/office/officeart/2005/8/layout/hList1"/>
    <dgm:cxn modelId="{0333D2F7-68C8-C940-82EB-F8D29303AD01}" type="presOf" srcId="{D5972AA4-2BF5-6542-AD96-E150B50EF965}" destId="{7FB425F1-5146-A14C-9A6B-DFF051925B70}" srcOrd="0" destOrd="0" presId="urn:microsoft.com/office/officeart/2005/8/layout/hList1"/>
    <dgm:cxn modelId="{96878BFB-1B7E-B943-8730-B3EAE46FE1D4}" type="presOf" srcId="{F3C77865-4869-B14E-A14C-23C60022A023}" destId="{836DBA2A-6669-FC46-86EC-BC8C6E74F297}" srcOrd="0" destOrd="0" presId="urn:microsoft.com/office/officeart/2005/8/layout/hList1"/>
    <dgm:cxn modelId="{8567F509-6D6B-5644-8743-C53534B63711}" type="presParOf" srcId="{836DBA2A-6669-FC46-86EC-BC8C6E74F297}" destId="{B305E9F7-57AD-D644-A6C5-031A03C0A527}" srcOrd="0" destOrd="0" presId="urn:microsoft.com/office/officeart/2005/8/layout/hList1"/>
    <dgm:cxn modelId="{AB55B85C-0E6B-A940-B476-EA87F468EDC4}" type="presParOf" srcId="{B305E9F7-57AD-D644-A6C5-031A03C0A527}" destId="{7FB425F1-5146-A14C-9A6B-DFF051925B70}" srcOrd="0" destOrd="0" presId="urn:microsoft.com/office/officeart/2005/8/layout/hList1"/>
    <dgm:cxn modelId="{04473127-06C7-4348-BF91-B3409432DEC9}" type="presParOf" srcId="{B305E9F7-57AD-D644-A6C5-031A03C0A527}" destId="{73FBF077-129E-A247-831E-F53B39FA7009}" srcOrd="1" destOrd="0" presId="urn:microsoft.com/office/officeart/2005/8/layout/hList1"/>
    <dgm:cxn modelId="{FF145494-8B8B-E54E-9A3C-74BCA67BC0C9}" type="presParOf" srcId="{836DBA2A-6669-FC46-86EC-BC8C6E74F297}" destId="{FD4E8806-A0F1-FD47-8EDB-75467824326E}" srcOrd="1" destOrd="0" presId="urn:microsoft.com/office/officeart/2005/8/layout/hList1"/>
    <dgm:cxn modelId="{6325C234-3B87-C942-8DD9-D2EF4858CA0F}" type="presParOf" srcId="{836DBA2A-6669-FC46-86EC-BC8C6E74F297}" destId="{60D449CD-38D2-EA4E-B145-89E55876F3BC}" srcOrd="2" destOrd="0" presId="urn:microsoft.com/office/officeart/2005/8/layout/hList1"/>
    <dgm:cxn modelId="{B7487649-D5E0-894D-826F-EE09568AA658}" type="presParOf" srcId="{60D449CD-38D2-EA4E-B145-89E55876F3BC}" destId="{670EE47E-9AB8-4249-95F5-FA56D4156499}" srcOrd="0" destOrd="0" presId="urn:microsoft.com/office/officeart/2005/8/layout/hList1"/>
    <dgm:cxn modelId="{1066A049-B55A-CB46-9809-EF7BCD7732A1}" type="presParOf" srcId="{60D449CD-38D2-EA4E-B145-89E55876F3BC}" destId="{A4BAD0D0-C582-8843-B992-04C297CD8CF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 qsCatId="simple" csTypeId="urn:microsoft.com/office/officeart/2005/8/colors/accent1_2" csCatId="accent1" phldr="1"/>
      <dgm:spPr/>
      <dgm:t>
        <a:bodyPr/>
        <a:lstStyle/>
        <a:p>
          <a:endParaRPr lang="en-US"/>
        </a:p>
      </dgm:t>
    </dgm:pt>
    <dgm:pt modelId="{7AEA8FED-3A10-0B4D-95FF-C90124BD59E4}">
      <dgm:prSet phldrT="[Text]" custT="1"/>
      <dgm:spPr/>
      <dgm:t>
        <a:bodyPr/>
        <a:lstStyle/>
        <a:p>
          <a:r>
            <a:rPr lang="en-US" sz="3200" dirty="0">
              <a:solidFill>
                <a:schemeClr val="bg1"/>
              </a:solidFill>
            </a:rPr>
            <a:t>Language</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3200" dirty="0">
              <a:solidFill>
                <a:schemeClr val="bg1"/>
              </a:solidFill>
            </a:rPr>
            <a:t>Learning</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3200" dirty="0">
              <a:solidFill>
                <a:schemeClr val="bg1"/>
              </a:solidFill>
            </a:rPr>
            <a:t>Thinking</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4988537" y="-1861661"/>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 </a:t>
          </a:r>
          <a:r>
            <a:rPr lang="en-US" sz="1900" kern="1200" dirty="0">
              <a:solidFill>
                <a:schemeClr val="accent1"/>
              </a:solidFill>
            </a:rPr>
            <a:t>the sound made when air from the lungs is pushed between the vocal folds in our larynx, making them vibrate .</a:t>
          </a:r>
        </a:p>
      </dsp:txBody>
      <dsp:txXfrm rot="-5400000">
        <a:off x="2969430" y="218015"/>
        <a:ext cx="5218417" cy="1119632"/>
      </dsp:txXfrm>
    </dsp:sp>
    <dsp:sp modelId="{2C7A058E-A515-F746-AC6B-AE45AA586674}">
      <dsp:nvSpPr>
        <dsp:cNvPr id="0" name=""/>
        <dsp:cNvSpPr/>
      </dsp:nvSpPr>
      <dsp:spPr>
        <a:xfrm>
          <a:off x="0" y="2349"/>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US" sz="4700" kern="1200" dirty="0"/>
            <a:t>Voice</a:t>
          </a:r>
        </a:p>
      </dsp:txBody>
      <dsp:txXfrm>
        <a:off x="75712" y="78061"/>
        <a:ext cx="2818005" cy="1399539"/>
      </dsp:txXfrm>
    </dsp:sp>
    <dsp:sp modelId="{D49603E9-1941-324D-AB7D-E700FD69280C}">
      <dsp:nvSpPr>
        <dsp:cNvPr id="0" name=""/>
        <dsp:cNvSpPr/>
      </dsp:nvSpPr>
      <dsp:spPr>
        <a:xfrm rot="5400000">
          <a:off x="4988537" y="-233149"/>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solidFill>
                <a:schemeClr val="accent1"/>
              </a:solidFill>
            </a:rPr>
            <a:t> a way of expressing language by using muscles in the tongue, lips, jaw and vocal tract to produce sounds. </a:t>
          </a:r>
        </a:p>
      </dsp:txBody>
      <dsp:txXfrm rot="-5400000">
        <a:off x="2969430" y="1846527"/>
        <a:ext cx="5218417" cy="1119632"/>
      </dsp:txXfrm>
    </dsp:sp>
    <dsp:sp modelId="{EDBB8F46-D186-FC44-8594-98F6ECEF02ED}">
      <dsp:nvSpPr>
        <dsp:cNvPr id="0" name=""/>
        <dsp:cNvSpPr/>
      </dsp:nvSpPr>
      <dsp:spPr>
        <a:xfrm>
          <a:off x="0" y="1630861"/>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US" sz="4700" kern="1200" dirty="0"/>
            <a:t>Speech</a:t>
          </a:r>
        </a:p>
      </dsp:txBody>
      <dsp:txXfrm>
        <a:off x="75712" y="1706573"/>
        <a:ext cx="2818005" cy="1399539"/>
      </dsp:txXfrm>
    </dsp:sp>
    <dsp:sp modelId="{E536EB3D-CF4C-6240-9722-8A57FFF37E08}">
      <dsp:nvSpPr>
        <dsp:cNvPr id="0" name=""/>
        <dsp:cNvSpPr/>
      </dsp:nvSpPr>
      <dsp:spPr>
        <a:xfrm rot="5400000">
          <a:off x="4988537" y="1395362"/>
          <a:ext cx="1240770" cy="5278986"/>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solidFill>
                <a:schemeClr val="accent1"/>
              </a:solidFill>
            </a:rPr>
            <a:t>a set of shared rules that allow people to express their ideas in a meaningful way either in words, in writing, signing or through other body gestures. </a:t>
          </a:r>
        </a:p>
      </dsp:txBody>
      <dsp:txXfrm rot="-5400000">
        <a:off x="2969430" y="3475039"/>
        <a:ext cx="5218417" cy="1119632"/>
      </dsp:txXfrm>
    </dsp:sp>
    <dsp:sp modelId="{A7C10FA1-745C-6343-A069-3B35E49B3B07}">
      <dsp:nvSpPr>
        <dsp:cNvPr id="0" name=""/>
        <dsp:cNvSpPr/>
      </dsp:nvSpPr>
      <dsp:spPr>
        <a:xfrm>
          <a:off x="0" y="3259373"/>
          <a:ext cx="2969429" cy="1550963"/>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US" sz="4700" kern="1200" dirty="0"/>
            <a:t>Language</a:t>
          </a:r>
        </a:p>
      </dsp:txBody>
      <dsp:txXfrm>
        <a:off x="75712" y="3335085"/>
        <a:ext cx="2818005" cy="1399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580116" y="392773"/>
          <a:ext cx="5008677" cy="5008677"/>
        </a:xfrm>
        <a:prstGeom prst="pie">
          <a:avLst>
            <a:gd name="adj1" fmla="val 162000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Phonology</a:t>
          </a:r>
        </a:p>
      </dsp:txBody>
      <dsp:txXfrm>
        <a:off x="4238889" y="1430881"/>
        <a:ext cx="1848440" cy="1371423"/>
      </dsp:txXfrm>
    </dsp:sp>
    <dsp:sp modelId="{92AC0F3C-30EC-614D-B058-B324BC40E968}">
      <dsp:nvSpPr>
        <dsp:cNvPr id="0" name=""/>
        <dsp:cNvSpPr/>
      </dsp:nvSpPr>
      <dsp:spPr>
        <a:xfrm>
          <a:off x="1597146" y="594981"/>
          <a:ext cx="5008677" cy="5008677"/>
        </a:xfrm>
        <a:prstGeom prst="pie">
          <a:avLst>
            <a:gd name="adj1" fmla="val 0"/>
            <a:gd name="adj2" fmla="val 54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Semantics</a:t>
          </a:r>
        </a:p>
      </dsp:txBody>
      <dsp:txXfrm>
        <a:off x="4255919" y="3194126"/>
        <a:ext cx="1848440" cy="1371423"/>
      </dsp:txXfrm>
    </dsp:sp>
    <dsp:sp modelId="{6CA38E64-18E2-3E4F-9F14-B08C0ED49441}">
      <dsp:nvSpPr>
        <dsp:cNvPr id="0" name=""/>
        <dsp:cNvSpPr/>
      </dsp:nvSpPr>
      <dsp:spPr>
        <a:xfrm>
          <a:off x="1428998" y="594981"/>
          <a:ext cx="5008677" cy="5008677"/>
        </a:xfrm>
        <a:prstGeom prst="pie">
          <a:avLst>
            <a:gd name="adj1" fmla="val 5400000"/>
            <a:gd name="adj2" fmla="val 10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Syntax (Grammar)</a:t>
          </a:r>
        </a:p>
      </dsp:txBody>
      <dsp:txXfrm>
        <a:off x="1930462" y="3194126"/>
        <a:ext cx="1848440" cy="1371423"/>
      </dsp:txXfrm>
    </dsp:sp>
    <dsp:sp modelId="{240563C3-B577-F94E-9106-7F6B70297D8A}">
      <dsp:nvSpPr>
        <dsp:cNvPr id="0" name=""/>
        <dsp:cNvSpPr/>
      </dsp:nvSpPr>
      <dsp:spPr>
        <a:xfrm>
          <a:off x="1313698" y="323052"/>
          <a:ext cx="5239276" cy="5216236"/>
        </a:xfrm>
        <a:prstGeom prst="pie">
          <a:avLst>
            <a:gd name="adj1" fmla="val 108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solidFill>
                <a:schemeClr val="bg1"/>
              </a:solidFill>
            </a:rPr>
            <a:t>Pragmatics</a:t>
          </a:r>
        </a:p>
      </dsp:txBody>
      <dsp:txXfrm>
        <a:off x="1838249" y="1404179"/>
        <a:ext cx="1933542" cy="1428255"/>
      </dsp:txXfrm>
    </dsp:sp>
    <dsp:sp modelId="{BCC5EFE3-51B4-AD45-8268-95B32A1F5FFC}">
      <dsp:nvSpPr>
        <dsp:cNvPr id="0" name=""/>
        <dsp:cNvSpPr/>
      </dsp:nvSpPr>
      <dsp:spPr>
        <a:xfrm>
          <a:off x="1270056" y="82712"/>
          <a:ext cx="5628799" cy="5628799"/>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1287085" y="284920"/>
          <a:ext cx="5628799" cy="5628799"/>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1118937" y="284920"/>
          <a:ext cx="5628799" cy="5628799"/>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1118108" y="116025"/>
          <a:ext cx="5628799" cy="5628799"/>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25F1-5146-A14C-9A6B-DFF051925B70}">
      <dsp:nvSpPr>
        <dsp:cNvPr id="0" name=""/>
        <dsp:cNvSpPr/>
      </dsp:nvSpPr>
      <dsp:spPr>
        <a:xfrm>
          <a:off x="34" y="891097"/>
          <a:ext cx="3347070" cy="921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err="1"/>
            <a:t>Oracy</a:t>
          </a:r>
          <a:endParaRPr lang="en-US" sz="3200" kern="1200" dirty="0"/>
        </a:p>
      </dsp:txBody>
      <dsp:txXfrm>
        <a:off x="34" y="891097"/>
        <a:ext cx="3347070" cy="921600"/>
      </dsp:txXfrm>
    </dsp:sp>
    <dsp:sp modelId="{73FBF077-129E-A247-831E-F53B39FA7009}">
      <dsp:nvSpPr>
        <dsp:cNvPr id="0" name=""/>
        <dsp:cNvSpPr/>
      </dsp:nvSpPr>
      <dsp:spPr>
        <a:xfrm>
          <a:off x="34" y="1812698"/>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a:solidFill>
                <a:schemeClr val="accent1"/>
              </a:solidFill>
            </a:rPr>
            <a:t>Listening</a:t>
          </a:r>
        </a:p>
        <a:p>
          <a:pPr marL="285750" lvl="1" indent="-285750" algn="l" defTabSz="1422400">
            <a:lnSpc>
              <a:spcPct val="90000"/>
            </a:lnSpc>
            <a:spcBef>
              <a:spcPct val="0"/>
            </a:spcBef>
            <a:spcAft>
              <a:spcPct val="15000"/>
            </a:spcAft>
            <a:buChar char="•"/>
          </a:pPr>
          <a:r>
            <a:rPr lang="en-US" sz="3200" kern="1200" dirty="0">
              <a:solidFill>
                <a:schemeClr val="accent1"/>
              </a:solidFill>
            </a:rPr>
            <a:t>Speaking</a:t>
          </a:r>
        </a:p>
        <a:p>
          <a:pPr marL="285750" lvl="1" indent="-285750" algn="l" defTabSz="1422400">
            <a:lnSpc>
              <a:spcPct val="90000"/>
            </a:lnSpc>
            <a:spcBef>
              <a:spcPct val="0"/>
            </a:spcBef>
            <a:spcAft>
              <a:spcPct val="15000"/>
            </a:spcAft>
            <a:buChar char="•"/>
          </a:pPr>
          <a:r>
            <a:rPr lang="en-US" sz="3200" kern="1200" dirty="0">
              <a:solidFill>
                <a:schemeClr val="accent1"/>
              </a:solidFill>
            </a:rPr>
            <a:t>Communication</a:t>
          </a:r>
        </a:p>
      </dsp:txBody>
      <dsp:txXfrm>
        <a:off x="34" y="1812698"/>
        <a:ext cx="3347070" cy="1932480"/>
      </dsp:txXfrm>
    </dsp:sp>
    <dsp:sp modelId="{670EE47E-9AB8-4249-95F5-FA56D4156499}">
      <dsp:nvSpPr>
        <dsp:cNvPr id="0" name=""/>
        <dsp:cNvSpPr/>
      </dsp:nvSpPr>
      <dsp:spPr>
        <a:xfrm>
          <a:off x="3815694" y="891097"/>
          <a:ext cx="3347070" cy="92160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kern="1200" dirty="0"/>
            <a:t>Literacy</a:t>
          </a:r>
        </a:p>
      </dsp:txBody>
      <dsp:txXfrm>
        <a:off x="3815694" y="891097"/>
        <a:ext cx="3347070" cy="921600"/>
      </dsp:txXfrm>
    </dsp:sp>
    <dsp:sp modelId="{A4BAD0D0-C582-8843-B992-04C297CD8CF8}">
      <dsp:nvSpPr>
        <dsp:cNvPr id="0" name=""/>
        <dsp:cNvSpPr/>
      </dsp:nvSpPr>
      <dsp:spPr>
        <a:xfrm>
          <a:off x="3815694" y="1812698"/>
          <a:ext cx="3347070" cy="193248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US" sz="3200" kern="1200" dirty="0">
              <a:solidFill>
                <a:schemeClr val="accent1"/>
              </a:solidFill>
            </a:rPr>
            <a:t>Writing</a:t>
          </a:r>
        </a:p>
        <a:p>
          <a:pPr marL="285750" lvl="1" indent="-285750" algn="l" defTabSz="1422400">
            <a:lnSpc>
              <a:spcPct val="90000"/>
            </a:lnSpc>
            <a:spcBef>
              <a:spcPct val="0"/>
            </a:spcBef>
            <a:spcAft>
              <a:spcPct val="15000"/>
            </a:spcAft>
            <a:buChar char="•"/>
          </a:pPr>
          <a:r>
            <a:rPr lang="en-US" sz="3200" kern="1200" dirty="0">
              <a:solidFill>
                <a:schemeClr val="accent1"/>
              </a:solidFill>
            </a:rPr>
            <a:t>Reading</a:t>
          </a:r>
        </a:p>
      </dsp:txBody>
      <dsp:txXfrm>
        <a:off x="3815694" y="1812698"/>
        <a:ext cx="3347070" cy="1932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413227" y="628009"/>
          <a:ext cx="4964221" cy="4964221"/>
        </a:xfrm>
        <a:prstGeom prst="pie">
          <a:avLst>
            <a:gd name="adj1" fmla="val 162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Language</a:t>
          </a:r>
        </a:p>
      </dsp:txBody>
      <dsp:txXfrm>
        <a:off x="5112227" y="1544026"/>
        <a:ext cx="1684289" cy="1654740"/>
      </dsp:txXfrm>
    </dsp:sp>
    <dsp:sp modelId="{AD9B2FC6-07CE-F845-9E55-B84E49C216B0}">
      <dsp:nvSpPr>
        <dsp:cNvPr id="0" name=""/>
        <dsp:cNvSpPr/>
      </dsp:nvSpPr>
      <dsp:spPr>
        <a:xfrm>
          <a:off x="1961941" y="546655"/>
          <a:ext cx="4964221" cy="4964221"/>
        </a:xfrm>
        <a:prstGeom prst="pie">
          <a:avLst>
            <a:gd name="adj1" fmla="val 18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Learning</a:t>
          </a:r>
        </a:p>
      </dsp:txBody>
      <dsp:txXfrm>
        <a:off x="3321192" y="3678843"/>
        <a:ext cx="2245719" cy="1536544"/>
      </dsp:txXfrm>
    </dsp:sp>
    <dsp:sp modelId="{DE990338-37D8-5243-B468-668FE518A44F}">
      <dsp:nvSpPr>
        <dsp:cNvPr id="0" name=""/>
        <dsp:cNvSpPr/>
      </dsp:nvSpPr>
      <dsp:spPr>
        <a:xfrm>
          <a:off x="1961941" y="546655"/>
          <a:ext cx="4964221" cy="4964221"/>
        </a:xfrm>
        <a:prstGeom prst="pie">
          <a:avLst>
            <a:gd name="adj1" fmla="val 90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bg1"/>
              </a:solidFill>
            </a:rPr>
            <a:t>Thinking</a:t>
          </a:r>
        </a:p>
      </dsp:txBody>
      <dsp:txXfrm>
        <a:off x="2493822" y="1521770"/>
        <a:ext cx="1684289" cy="16547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79328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68586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8441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73482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19328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12B0-5A3A-F8A8-BDF7-B210F1B175A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AF58B3D-3DAC-9DAA-C89C-1B77EEDE043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91EF90-9F74-2AB6-F340-6F58B05EEA1D}"/>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5" name="Footer Placeholder 4">
            <a:extLst>
              <a:ext uri="{FF2B5EF4-FFF2-40B4-BE49-F238E27FC236}">
                <a16:creationId xmlns:a16="http://schemas.microsoft.com/office/drawing/2014/main" id="{6EBF0D5F-339C-7D1F-B5FC-169722F47D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EB1AE0-88F6-0D35-54DE-0D66651CD88C}"/>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27629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F287-29DB-3DEE-B8A8-FD8D76DE5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BAC8A4-E79C-B929-8027-3481D96A80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EF668-C01A-3678-B9DB-57458D1F68F9}"/>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5" name="Footer Placeholder 4">
            <a:extLst>
              <a:ext uri="{FF2B5EF4-FFF2-40B4-BE49-F238E27FC236}">
                <a16:creationId xmlns:a16="http://schemas.microsoft.com/office/drawing/2014/main" id="{7D552532-6D58-047B-104E-43A7F8465B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EBE94B-6109-25F8-828E-13665784EAD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3268216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E59E-1965-DDE4-D35D-5E80B92CA4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15A857-3237-99B0-3F1C-857A192B2863}"/>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4" name="Footer Placeholder 3">
            <a:extLst>
              <a:ext uri="{FF2B5EF4-FFF2-40B4-BE49-F238E27FC236}">
                <a16:creationId xmlns:a16="http://schemas.microsoft.com/office/drawing/2014/main" id="{5D7F6BB9-05E5-382C-1051-A1673EAEB6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2B90B2-08E0-5FC1-C200-6A79B7366C40}"/>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706594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8A9DD1-384B-6539-6934-FFFCB220D626}"/>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3" name="Footer Placeholder 2">
            <a:extLst>
              <a:ext uri="{FF2B5EF4-FFF2-40B4-BE49-F238E27FC236}">
                <a16:creationId xmlns:a16="http://schemas.microsoft.com/office/drawing/2014/main" id="{3BE873F0-AF19-43BA-822D-508FF424D8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65A0BC-04EB-E5BC-5E9A-BA28F0A2134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3774034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CA80-0E8F-0B69-3568-EC27AA24117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DBEA00-E637-9CCB-1E70-36B6C5A291D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53C04-8542-69A1-BFA2-E8AC8519349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1F7784-6DE3-CECD-DD45-263747B327D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AEF4F55-BA61-9166-0A08-FE5915CC352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E04534-557D-A648-1F66-D9C16CF92DC4}"/>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8" name="Footer Placeholder 7">
            <a:extLst>
              <a:ext uri="{FF2B5EF4-FFF2-40B4-BE49-F238E27FC236}">
                <a16:creationId xmlns:a16="http://schemas.microsoft.com/office/drawing/2014/main" id="{B9724F56-7E26-BBB5-3E4A-01064046A1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D2DB80-7801-094E-988F-FABC5DB266D7}"/>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701388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374-C971-C5EF-4B60-3AC79FC2A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1079A-8FA8-1C50-DD4F-712B25C470A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C47ACF-9869-EC1E-AA4E-4B02F2B7092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8F6DD5-C31A-F676-C2D7-D4E0CB038A90}"/>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6" name="Footer Placeholder 5">
            <a:extLst>
              <a:ext uri="{FF2B5EF4-FFF2-40B4-BE49-F238E27FC236}">
                <a16:creationId xmlns:a16="http://schemas.microsoft.com/office/drawing/2014/main" id="{78CA8C82-75A7-FCC4-A1F8-6BA72D29F5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B9D7A3-758D-D557-A15A-19689CB7A564}"/>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688113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4418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844731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019971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663214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95719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021783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40444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603262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251366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5975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783409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512B0-5A3A-F8A8-BDF7-B210F1B175A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AF58B3D-3DAC-9DAA-C89C-1B77EEDE043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91EF90-9F74-2AB6-F340-6F58B05EEA1D}"/>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5" name="Footer Placeholder 4">
            <a:extLst>
              <a:ext uri="{FF2B5EF4-FFF2-40B4-BE49-F238E27FC236}">
                <a16:creationId xmlns:a16="http://schemas.microsoft.com/office/drawing/2014/main" id="{6EBF0D5F-339C-7D1F-B5FC-169722F47D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EB1AE0-88F6-0D35-54DE-0D66651CD88C}"/>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37569830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F287-29DB-3DEE-B8A8-FD8D76DE5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BAC8A4-E79C-B929-8027-3481D96A80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EF668-C01A-3678-B9DB-57458D1F68F9}"/>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5" name="Footer Placeholder 4">
            <a:extLst>
              <a:ext uri="{FF2B5EF4-FFF2-40B4-BE49-F238E27FC236}">
                <a16:creationId xmlns:a16="http://schemas.microsoft.com/office/drawing/2014/main" id="{7D552532-6D58-047B-104E-43A7F8465B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EBE94B-6109-25F8-828E-13665784EAD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4722651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E59E-1965-DDE4-D35D-5E80B92CA4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15A857-3237-99B0-3F1C-857A192B2863}"/>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4" name="Footer Placeholder 3">
            <a:extLst>
              <a:ext uri="{FF2B5EF4-FFF2-40B4-BE49-F238E27FC236}">
                <a16:creationId xmlns:a16="http://schemas.microsoft.com/office/drawing/2014/main" id="{5D7F6BB9-05E5-382C-1051-A1673EAEB6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2B90B2-08E0-5FC1-C200-6A79B7366C40}"/>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10279159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8A9DD1-384B-6539-6934-FFFCB220D626}"/>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3" name="Footer Placeholder 2">
            <a:extLst>
              <a:ext uri="{FF2B5EF4-FFF2-40B4-BE49-F238E27FC236}">
                <a16:creationId xmlns:a16="http://schemas.microsoft.com/office/drawing/2014/main" id="{3BE873F0-AF19-43BA-822D-508FF424D8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65A0BC-04EB-E5BC-5E9A-BA28F0A21346}"/>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2185189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CA80-0E8F-0B69-3568-EC27AA24117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DBEA00-E637-9CCB-1E70-36B6C5A291D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53C04-8542-69A1-BFA2-E8AC8519349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1F7784-6DE3-CECD-DD45-263747B327D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AEF4F55-BA61-9166-0A08-FE5915CC352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E04534-557D-A648-1F66-D9C16CF92DC4}"/>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8" name="Footer Placeholder 7">
            <a:extLst>
              <a:ext uri="{FF2B5EF4-FFF2-40B4-BE49-F238E27FC236}">
                <a16:creationId xmlns:a16="http://schemas.microsoft.com/office/drawing/2014/main" id="{B9724F56-7E26-BBB5-3E4A-01064046A1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D2DB80-7801-094E-988F-FABC5DB266D7}"/>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5764023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374-C971-C5EF-4B60-3AC79FC2A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1079A-8FA8-1C50-DD4F-712B25C470A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C47ACF-9869-EC1E-AA4E-4B02F2B7092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8F6DD5-C31A-F676-C2D7-D4E0CB038A90}"/>
              </a:ext>
            </a:extLst>
          </p:cNvPr>
          <p:cNvSpPr>
            <a:spLocks noGrp="1"/>
          </p:cNvSpPr>
          <p:nvPr>
            <p:ph type="dt" sz="half" idx="10"/>
          </p:nvPr>
        </p:nvSpPr>
        <p:spPr/>
        <p:txBody>
          <a:bodyPr/>
          <a:lstStyle/>
          <a:p>
            <a:fld id="{19D1CE53-E0AB-6842-9568-73CE58C3B6A9}" type="datetimeFigureOut">
              <a:rPr lang="en-US" smtClean="0"/>
              <a:pPr/>
              <a:t>2/16/2026</a:t>
            </a:fld>
            <a:endParaRPr lang="en-US"/>
          </a:p>
        </p:txBody>
      </p:sp>
      <p:sp>
        <p:nvSpPr>
          <p:cNvPr id="6" name="Footer Placeholder 5">
            <a:extLst>
              <a:ext uri="{FF2B5EF4-FFF2-40B4-BE49-F238E27FC236}">
                <a16:creationId xmlns:a16="http://schemas.microsoft.com/office/drawing/2014/main" id="{78CA8C82-75A7-FCC4-A1F8-6BA72D29F5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B9D7A3-758D-D557-A15A-19689CB7A564}"/>
              </a:ext>
            </a:extLst>
          </p:cNvPr>
          <p:cNvSpPr>
            <a:spLocks noGrp="1"/>
          </p:cNvSpPr>
          <p:nvPr>
            <p:ph type="sldNum" sz="quarter" idx="12"/>
          </p:nvPr>
        </p:nvSpPr>
        <p:spPr/>
        <p:txBody>
          <a:bodyPr/>
          <a:lstStyle/>
          <a:p>
            <a:fld id="{A0A82668-8A2A-FD49-9657-8C67E031758B}" type="slidenum">
              <a:rPr lang="en-US" smtClean="0"/>
              <a:pPr/>
              <a:t>‹#›</a:t>
            </a:fld>
            <a:endParaRPr lang="en-US"/>
          </a:p>
        </p:txBody>
      </p:sp>
    </p:spTree>
    <p:extLst>
      <p:ext uri="{BB962C8B-B14F-4D97-AF65-F5344CB8AC3E}">
        <p14:creationId xmlns:p14="http://schemas.microsoft.com/office/powerpoint/2010/main" val="42782624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960079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94077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54343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17280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705402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09256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406253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522131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0226539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2168536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0740275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86487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3486587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14400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image" Target="../media/image14.png"/><Relationship Id="rId4" Type="http://schemas.openxmlformats.org/officeDocument/2006/relationships/slideLayout" Target="../slideLayouts/slideLayout24.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7543493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16/02/2026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86096790"/>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24980667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10"/>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349428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715" r:id="rId3"/>
    <p:sldLayoutId id="2147483716" r:id="rId4"/>
    <p:sldLayoutId id="2147483717" r:id="rId5"/>
    <p:sldLayoutId id="2147483718" r:id="rId6"/>
    <p:sldLayoutId id="2147483719" r:id="rId7"/>
    <p:sldLayoutId id="214748372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208154610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494942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441698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hyperlink" Target="http://www.healthofchildren.com/L/Language-Development.html"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hyperlink" Target="http://www.healthofchildren.com/L/Language-Development.html"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hyperlink" Target="http://www.healthofchildren.com/L/Language-Development.html"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NoSp53vH8Wo" TargetMode="External"/><Relationship Id="rId2" Type="http://schemas.openxmlformats.org/officeDocument/2006/relationships/hyperlink" Target="https://www.youtube.com/watch?v=7Cgpfw4z8cw" TargetMode="External"/><Relationship Id="rId1" Type="http://schemas.openxmlformats.org/officeDocument/2006/relationships/slideLayout" Target="../slideLayouts/slideLayout28.xml"/><Relationship Id="rId4" Type="http://schemas.openxmlformats.org/officeDocument/2006/relationships/hyperlink" Target="https://www.youtube.com/watch?v=Jt3-PIC2nC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8I2hrSRbmHE" TargetMode="External"/><Relationship Id="rId2" Type="http://schemas.openxmlformats.org/officeDocument/2006/relationships/hyperlink" Target="https://www.youtube.com/watch?v=rZfAsbhfL_Y" TargetMode="Externa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7Cgpfw4z8cw" TargetMode="External"/><Relationship Id="rId7" Type="http://schemas.openxmlformats.org/officeDocument/2006/relationships/hyperlink" Target="https://www.youtube.com/watch?v=8I2hrSRbmHE" TargetMode="External"/><Relationship Id="rId2" Type="http://schemas.openxmlformats.org/officeDocument/2006/relationships/hyperlink" Target="https://www.youtube.com/watch?v=rZfAsbhfL_Y" TargetMode="External"/><Relationship Id="rId1" Type="http://schemas.openxmlformats.org/officeDocument/2006/relationships/slideLayout" Target="../slideLayouts/slideLayout24.xml"/><Relationship Id="rId6" Type="http://schemas.openxmlformats.org/officeDocument/2006/relationships/hyperlink" Target="https://www.youtube.com/watch?v=Jt3-PIC2nCs" TargetMode="External"/><Relationship Id="rId5" Type="http://schemas.openxmlformats.org/officeDocument/2006/relationships/hyperlink" Target="http://www.healthofchildren.com/L/Language-Development.html" TargetMode="External"/><Relationship Id="rId4" Type="http://schemas.openxmlformats.org/officeDocument/2006/relationships/hyperlink" Target="https://www.youtube.com/watch?v=NoSp53vH8W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017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solidFill>
                  <a:schemeClr val="accent1"/>
                </a:solidFill>
              </a:rPr>
              <a:t>How does language develop?</a:t>
            </a:r>
            <a:br>
              <a:rPr lang="en-US" b="1" dirty="0">
                <a:solidFill>
                  <a:schemeClr val="accent1"/>
                </a:solidFill>
              </a:rPr>
            </a:br>
            <a:r>
              <a:rPr lang="en-US" b="1" dirty="0">
                <a:solidFill>
                  <a:schemeClr val="accent1"/>
                </a:solidFill>
              </a:rPr>
              <a:t>Nature versus nurture</a:t>
            </a:r>
          </a:p>
        </p:txBody>
      </p:sp>
      <p:sp>
        <p:nvSpPr>
          <p:cNvPr id="3" name="Subtitle 2"/>
          <p:cNvSpPr>
            <a:spLocks noGrp="1"/>
          </p:cNvSpPr>
          <p:nvPr>
            <p:ph type="subTitle" idx="1"/>
          </p:nvPr>
        </p:nvSpPr>
        <p:spPr/>
        <p:txBody>
          <a:bodyPr vert="horz" lIns="91440" tIns="45720" rIns="91440" bIns="45720" rtlCol="0" anchor="t">
            <a:normAutofit/>
          </a:bodyPr>
          <a:lstStyle/>
          <a:p>
            <a:r>
              <a:rPr lang="en-US" sz="3600">
                <a:solidFill>
                  <a:schemeClr val="accent1"/>
                </a:solidFill>
              </a:rPr>
              <a:t>ECIE5008</a:t>
            </a:r>
            <a:endParaRPr lang="en-US" sz="3600" dirty="0">
              <a:solidFill>
                <a:schemeClr val="accent1"/>
              </a:solidFill>
            </a:endParaRPr>
          </a:p>
          <a:p>
            <a:r>
              <a:rPr lang="en-US" sz="3600" dirty="0">
                <a:solidFill>
                  <a:schemeClr val="accent1"/>
                </a:solidFill>
              </a:rPr>
              <a:t>Literacy a Key to Learning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b="1" dirty="0">
                <a:solidFill>
                  <a:schemeClr val="accent1"/>
                </a:solidFill>
              </a:rPr>
              <a:t>Aims</a:t>
            </a:r>
          </a:p>
        </p:txBody>
      </p:sp>
      <p:sp>
        <p:nvSpPr>
          <p:cNvPr id="3" name="Content Placeholder 2"/>
          <p:cNvSpPr>
            <a:spLocks noGrp="1"/>
          </p:cNvSpPr>
          <p:nvPr>
            <p:ph idx="1"/>
          </p:nvPr>
        </p:nvSpPr>
        <p:spPr/>
        <p:txBody>
          <a:bodyPr>
            <a:normAutofit lnSpcReduction="10000"/>
          </a:bodyPr>
          <a:lstStyle/>
          <a:p>
            <a:r>
              <a:rPr lang="en-US" sz="3200" dirty="0">
                <a:solidFill>
                  <a:schemeClr val="accent1"/>
                </a:solidFill>
              </a:rPr>
              <a:t>Consider in depth how young children acquire language.</a:t>
            </a:r>
          </a:p>
          <a:p>
            <a:r>
              <a:rPr lang="en-US" sz="3200" dirty="0">
                <a:solidFill>
                  <a:schemeClr val="accent1"/>
                </a:solidFill>
              </a:rPr>
              <a:t>Critically explore key theoretical concepts that underpin language development, e.g. </a:t>
            </a:r>
            <a:r>
              <a:rPr lang="en-US" sz="3200" dirty="0" err="1">
                <a:solidFill>
                  <a:schemeClr val="accent1"/>
                </a:solidFill>
              </a:rPr>
              <a:t>behaviourist</a:t>
            </a:r>
            <a:r>
              <a:rPr lang="en-US" sz="3200" dirty="0">
                <a:solidFill>
                  <a:schemeClr val="accent1"/>
                </a:solidFill>
              </a:rPr>
              <a:t> and </a:t>
            </a:r>
            <a:r>
              <a:rPr lang="en-US" sz="3200" dirty="0" err="1">
                <a:solidFill>
                  <a:schemeClr val="accent1"/>
                </a:solidFill>
              </a:rPr>
              <a:t>nativist</a:t>
            </a:r>
            <a:r>
              <a:rPr lang="en-US" sz="3200" dirty="0">
                <a:solidFill>
                  <a:schemeClr val="accent1"/>
                </a:solidFill>
              </a:rPr>
              <a:t> theories.</a:t>
            </a:r>
          </a:p>
          <a:p>
            <a:r>
              <a:rPr lang="en-US" sz="3200" dirty="0">
                <a:solidFill>
                  <a:schemeClr val="accent1"/>
                </a:solidFill>
              </a:rPr>
              <a:t>Explore the implications of language development in supporting pupils within the classroom.</a:t>
            </a:r>
          </a:p>
          <a:p>
            <a:pPr>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4000" dirty="0">
                <a:solidFill>
                  <a:schemeClr val="accent1"/>
                </a:solidFill>
                <a:latin typeface="+mn-lt"/>
              </a:rPr>
              <a:t>Consider this</a:t>
            </a:r>
          </a:p>
        </p:txBody>
      </p:sp>
      <p:sp>
        <p:nvSpPr>
          <p:cNvPr id="5" name="Rounded Rectangular Callout 4"/>
          <p:cNvSpPr/>
          <p:nvPr/>
        </p:nvSpPr>
        <p:spPr>
          <a:xfrm>
            <a:off x="457200" y="2138289"/>
            <a:ext cx="8229600" cy="3810490"/>
          </a:xfrm>
          <a:prstGeom prst="wedgeRoundRectCallout">
            <a:avLst>
              <a:gd name="adj1" fmla="val -34245"/>
              <a:gd name="adj2" fmla="val 70331"/>
              <a:gd name="adj3" fmla="val 16667"/>
            </a:avLst>
          </a:prstGeom>
          <a:gradFill>
            <a:gsLst>
              <a:gs pos="0">
                <a:schemeClr val="bg2"/>
              </a:gs>
              <a:gs pos="0">
                <a:schemeClr val="accent1">
                  <a:satMod val="110000"/>
                  <a:lumMod val="100000"/>
                  <a:shade val="100000"/>
                </a:schemeClr>
              </a:gs>
              <a:gs pos="100000">
                <a:schemeClr val="accent1">
                  <a:lumMod val="99000"/>
                  <a:satMod val="120000"/>
                  <a:shade val="78000"/>
                </a:schemeClr>
              </a:gs>
            </a:gsLst>
            <a:lin ang="5400000" scaled="0"/>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dirty="0"/>
              <a:t>‘Learning language is complex, so much so that no one has yet been able to </a:t>
            </a:r>
            <a:r>
              <a:rPr lang="en-US" sz="3600" dirty="0" err="1"/>
              <a:t>programme</a:t>
            </a:r>
            <a:r>
              <a:rPr lang="en-US" sz="3600" dirty="0"/>
              <a:t> a computer to do what we as human beings seem to do ‘by magic’ (Gross, 2013, p.4).  </a:t>
            </a:r>
          </a:p>
        </p:txBody>
      </p:sp>
      <p:pic>
        <p:nvPicPr>
          <p:cNvPr id="6" name="Picture 2" descr="C:\Users\G Ryder\AppData\Local\Microsoft\Windows\INetCache\IE\6LMFVL85\Chimpanzee-Head[1].jpg"/>
          <p:cNvPicPr>
            <a:picLocks noChangeAspect="1" noChangeArrowheads="1"/>
          </p:cNvPicPr>
          <p:nvPr/>
        </p:nvPicPr>
        <p:blipFill>
          <a:blip r:embed="rId2"/>
          <a:srcRect/>
          <a:stretch>
            <a:fillRect/>
          </a:stretch>
        </p:blipFill>
        <p:spPr bwMode="auto">
          <a:xfrm>
            <a:off x="6853335" y="274638"/>
            <a:ext cx="1663700" cy="166370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99388" y="1398491"/>
            <a:ext cx="3676262" cy="2268440"/>
          </a:xfrm>
          <a:prstGeom prst="rect">
            <a:avLst/>
          </a:prstGeom>
        </p:spPr>
      </p:pic>
      <p:sp>
        <p:nvSpPr>
          <p:cNvPr id="5" name="TextBox 4"/>
          <p:cNvSpPr txBox="1"/>
          <p:nvPr/>
        </p:nvSpPr>
        <p:spPr>
          <a:xfrm>
            <a:off x="268665" y="3893221"/>
            <a:ext cx="8449436" cy="1815882"/>
          </a:xfrm>
          <a:prstGeom prst="rect">
            <a:avLst/>
          </a:prstGeom>
          <a:noFill/>
          <a:ln w="25400">
            <a:solidFill>
              <a:schemeClr val="tx1">
                <a:alpha val="92000"/>
              </a:schemeClr>
            </a:solidFill>
          </a:ln>
        </p:spPr>
        <p:txBody>
          <a:bodyPr wrap="square" rtlCol="0">
            <a:spAutoFit/>
          </a:bodyPr>
          <a:lstStyle/>
          <a:p>
            <a:r>
              <a:rPr lang="en-US" sz="2800" dirty="0">
                <a:solidFill>
                  <a:schemeClr val="accent1"/>
                </a:solidFill>
              </a:rPr>
              <a:t>‘Babies know important things about language literally from the time they are born and learn a great deal about language before they ever say a word ‘  (</a:t>
            </a:r>
            <a:r>
              <a:rPr lang="en-US" sz="2800" dirty="0" err="1">
                <a:solidFill>
                  <a:schemeClr val="accent1"/>
                </a:solidFill>
              </a:rPr>
              <a:t>Gopnik</a:t>
            </a:r>
            <a:r>
              <a:rPr lang="en-US" sz="2800" dirty="0">
                <a:solidFill>
                  <a:schemeClr val="accent1"/>
                </a:solidFill>
              </a:rPr>
              <a:t> </a:t>
            </a:r>
            <a:r>
              <a:rPr lang="en-US" sz="2800" i="1" dirty="0">
                <a:solidFill>
                  <a:schemeClr val="accent1"/>
                </a:solidFill>
              </a:rPr>
              <a:t>et al., </a:t>
            </a:r>
            <a:r>
              <a:rPr lang="en-US" sz="2800" dirty="0">
                <a:solidFill>
                  <a:schemeClr val="accent1"/>
                </a:solidFill>
              </a:rPr>
              <a:t>2001:23). </a:t>
            </a:r>
          </a:p>
        </p:txBody>
      </p:sp>
      <p:sp>
        <p:nvSpPr>
          <p:cNvPr id="7" name="Title 6"/>
          <p:cNvSpPr>
            <a:spLocks noGrp="1"/>
          </p:cNvSpPr>
          <p:nvPr>
            <p:ph type="title"/>
          </p:nvPr>
        </p:nvSpPr>
        <p:spPr/>
        <p:txBody>
          <a:bodyPr/>
          <a:lstStyle/>
          <a:p>
            <a:r>
              <a:rPr lang="en-US" dirty="0">
                <a:solidFill>
                  <a:schemeClr val="accent1"/>
                </a:solidFill>
                <a:latin typeface="+mn-lt"/>
              </a:rPr>
              <a:t>Do babies communicate?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nodeType="clickEffect">
                                  <p:stCondLst>
                                    <p:cond delay="0"/>
                                  </p:stCondLst>
                                  <p:childTnLst>
                                    <p:anim calcmode="discrete" valueType="str">
                                      <p:cBhvr>
                                        <p:cTn id="6" dur="1000" fill="hold"/>
                                        <p:tgtEl>
                                          <p:spTgt spid="4"/>
                                        </p:tgtEl>
                                        <p:attrNameLst>
                                          <p:attrName>style.visibility</p:attrName>
                                        </p:attrNameLst>
                                      </p:cBhvr>
                                      <p:tavLst>
                                        <p:tav tm="0">
                                          <p:val>
                                            <p:strVal val="hidden"/>
                                          </p:val>
                                        </p:tav>
                                        <p:tav tm="50000">
                                          <p:val>
                                            <p:strVal val="visible"/>
                                          </p:val>
                                        </p:tav>
                                      </p:tavLst>
                                    </p:anim>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6675-20A5-AA9A-6AAE-E6CF5BF5F1E1}"/>
              </a:ext>
            </a:extLst>
          </p:cNvPr>
          <p:cNvSpPr>
            <a:spLocks noGrp="1"/>
          </p:cNvSpPr>
          <p:nvPr>
            <p:ph type="title"/>
          </p:nvPr>
        </p:nvSpPr>
        <p:spPr/>
        <p:txBody>
          <a:bodyPr/>
          <a:lstStyle/>
          <a:p>
            <a:r>
              <a:rPr lang="en-GB" b="0" i="0" dirty="0">
                <a:solidFill>
                  <a:schemeClr val="accent1"/>
                </a:solidFill>
                <a:effectLst/>
                <a:latin typeface="Helvetica Neue"/>
              </a:rPr>
              <a:t>Language development begins before birth.</a:t>
            </a:r>
            <a:endParaRPr lang="en-GB" dirty="0">
              <a:solidFill>
                <a:schemeClr val="accent1"/>
              </a:solidFill>
            </a:endParaRPr>
          </a:p>
        </p:txBody>
      </p:sp>
      <p:sp>
        <p:nvSpPr>
          <p:cNvPr id="3" name="Content Placeholder 2">
            <a:extLst>
              <a:ext uri="{FF2B5EF4-FFF2-40B4-BE49-F238E27FC236}">
                <a16:creationId xmlns:a16="http://schemas.microsoft.com/office/drawing/2014/main" id="{D578C494-D2E4-6D2D-D296-93E843DFED87}"/>
              </a:ext>
            </a:extLst>
          </p:cNvPr>
          <p:cNvSpPr>
            <a:spLocks noGrp="1"/>
          </p:cNvSpPr>
          <p:nvPr>
            <p:ph idx="1"/>
          </p:nvPr>
        </p:nvSpPr>
        <p:spPr>
          <a:xfrm>
            <a:off x="268665" y="1928262"/>
            <a:ext cx="8611385" cy="3575934"/>
          </a:xfrm>
        </p:spPr>
        <p:txBody>
          <a:bodyPr/>
          <a:lstStyle/>
          <a:p>
            <a:r>
              <a:rPr lang="en-GB" b="0" i="0" dirty="0">
                <a:solidFill>
                  <a:schemeClr val="accent1"/>
                </a:solidFill>
                <a:effectLst/>
                <a:latin typeface="Helvetica Neue"/>
              </a:rPr>
              <a:t>Towards the end of pregnancy, a </a:t>
            </a:r>
            <a:r>
              <a:rPr lang="en-GB" b="0" i="0" dirty="0" err="1">
                <a:solidFill>
                  <a:schemeClr val="accent1"/>
                </a:solidFill>
                <a:effectLst/>
                <a:latin typeface="Helvetica Neue"/>
              </a:rPr>
              <a:t>fetus</a:t>
            </a:r>
            <a:r>
              <a:rPr lang="en-GB" b="0" i="0" dirty="0">
                <a:solidFill>
                  <a:schemeClr val="accent1"/>
                </a:solidFill>
                <a:effectLst/>
                <a:latin typeface="Helvetica Neue"/>
              </a:rPr>
              <a:t> begins to hear sounds and speech coming from outside the mother's body. </a:t>
            </a:r>
          </a:p>
          <a:p>
            <a:r>
              <a:rPr lang="en-GB" b="0" i="0" dirty="0">
                <a:solidFill>
                  <a:schemeClr val="accent1"/>
                </a:solidFill>
                <a:effectLst/>
                <a:latin typeface="Helvetica Neue"/>
              </a:rPr>
              <a:t>Infants are acutely attuned to the human voice and prefer it to other sounds. In particular they prefer the higher pitch characteristic of female voices. </a:t>
            </a:r>
          </a:p>
          <a:p>
            <a:r>
              <a:rPr lang="en-GB" b="0" i="0" dirty="0">
                <a:solidFill>
                  <a:schemeClr val="accent1"/>
                </a:solidFill>
                <a:effectLst/>
                <a:latin typeface="Helvetica Neue"/>
              </a:rPr>
              <a:t>They also are very attentive to the human face, especially when the face is talking. </a:t>
            </a:r>
          </a:p>
          <a:p>
            <a:r>
              <a:rPr lang="en-GB" b="0" i="0" dirty="0">
                <a:solidFill>
                  <a:schemeClr val="accent1"/>
                </a:solidFill>
                <a:effectLst/>
                <a:latin typeface="Helvetica Neue"/>
              </a:rPr>
              <a:t>Although crying is a child's primary means of communication at birth, language immediately begins to develop via repetition and imitation.</a:t>
            </a:r>
          </a:p>
          <a:p>
            <a:r>
              <a:rPr lang="en-GB" dirty="0">
                <a:hlinkClick r:id="rId2"/>
              </a:rPr>
              <a:t>http://www.healthofchildren.com/L/Language-Development.html</a:t>
            </a:r>
            <a:endParaRPr lang="en-GB" dirty="0"/>
          </a:p>
          <a:p>
            <a:endParaRPr lang="en-GB" dirty="0">
              <a:solidFill>
                <a:schemeClr val="accent1"/>
              </a:solidFill>
              <a:latin typeface="Helvetica Neue"/>
            </a:endParaRPr>
          </a:p>
          <a:p>
            <a:pPr marL="0" indent="0">
              <a:buNone/>
            </a:pPr>
            <a:endParaRPr lang="en-GB" dirty="0">
              <a:solidFill>
                <a:schemeClr val="accent1"/>
              </a:solidFill>
            </a:endParaRPr>
          </a:p>
        </p:txBody>
      </p:sp>
    </p:spTree>
    <p:extLst>
      <p:ext uri="{BB962C8B-B14F-4D97-AF65-F5344CB8AC3E}">
        <p14:creationId xmlns:p14="http://schemas.microsoft.com/office/powerpoint/2010/main" val="1062378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304AB-56CE-DB4B-1CB9-B89A60F98B05}"/>
              </a:ext>
            </a:extLst>
          </p:cNvPr>
          <p:cNvSpPr>
            <a:spLocks noGrp="1"/>
          </p:cNvSpPr>
          <p:nvPr>
            <p:ph type="title"/>
          </p:nvPr>
        </p:nvSpPr>
        <p:spPr/>
        <p:txBody>
          <a:bodyPr/>
          <a:lstStyle/>
          <a:p>
            <a:r>
              <a:rPr lang="en-GB" b="0" i="0" dirty="0">
                <a:solidFill>
                  <a:schemeClr val="accent1"/>
                </a:solidFill>
                <a:effectLst/>
                <a:latin typeface="Helvetica Neue"/>
              </a:rPr>
              <a:t>Between birth and three months of age, most infants acquire the following abilities:</a:t>
            </a:r>
            <a:endParaRPr lang="en-GB" dirty="0">
              <a:solidFill>
                <a:schemeClr val="accent1"/>
              </a:solidFill>
            </a:endParaRPr>
          </a:p>
        </p:txBody>
      </p:sp>
      <p:sp>
        <p:nvSpPr>
          <p:cNvPr id="3" name="Content Placeholder 2">
            <a:extLst>
              <a:ext uri="{FF2B5EF4-FFF2-40B4-BE49-F238E27FC236}">
                <a16:creationId xmlns:a16="http://schemas.microsoft.com/office/drawing/2014/main" id="{BF5E17EB-8288-B953-1A68-DD482004B271}"/>
              </a:ext>
            </a:extLst>
          </p:cNvPr>
          <p:cNvSpPr>
            <a:spLocks noGrp="1"/>
          </p:cNvSpPr>
          <p:nvPr>
            <p:ph idx="1"/>
          </p:nvPr>
        </p:nvSpPr>
        <p:spPr/>
        <p:txBody>
          <a:bodyPr>
            <a:normAutofit fontScale="92500" lnSpcReduction="20000"/>
          </a:bodyPr>
          <a:lstStyle/>
          <a:p>
            <a:pPr algn="l">
              <a:spcAft>
                <a:spcPts val="750"/>
              </a:spcAft>
              <a:buFont typeface="Arial" panose="020B0604020202020204" pitchFamily="34" charset="0"/>
              <a:buChar char="•"/>
            </a:pPr>
            <a:r>
              <a:rPr lang="en-GB" b="0" i="0" dirty="0">
                <a:solidFill>
                  <a:schemeClr val="accent1"/>
                </a:solidFill>
                <a:effectLst/>
                <a:latin typeface="Helvetica Neue"/>
              </a:rPr>
              <a:t>seem to recognize their mother's voice</a:t>
            </a:r>
          </a:p>
          <a:p>
            <a:pPr algn="l">
              <a:spcAft>
                <a:spcPts val="750"/>
              </a:spcAft>
              <a:buFont typeface="Arial" panose="020B0604020202020204" pitchFamily="34" charset="0"/>
              <a:buChar char="•"/>
            </a:pPr>
            <a:r>
              <a:rPr lang="en-GB" b="0" i="0" dirty="0">
                <a:solidFill>
                  <a:schemeClr val="accent1"/>
                </a:solidFill>
                <a:effectLst/>
                <a:latin typeface="Helvetica Neue"/>
              </a:rPr>
              <a:t>quiet down or smile when spoken to</a:t>
            </a:r>
          </a:p>
          <a:p>
            <a:pPr algn="l">
              <a:spcAft>
                <a:spcPts val="750"/>
              </a:spcAft>
              <a:buFont typeface="Arial" panose="020B0604020202020204" pitchFamily="34" charset="0"/>
              <a:buChar char="•"/>
            </a:pPr>
            <a:r>
              <a:rPr lang="en-GB" b="0" i="0" dirty="0">
                <a:solidFill>
                  <a:schemeClr val="accent1"/>
                </a:solidFill>
                <a:effectLst/>
                <a:latin typeface="Helvetica Neue"/>
              </a:rPr>
              <a:t>turn toward familiar voices and sounds</a:t>
            </a:r>
          </a:p>
          <a:p>
            <a:pPr algn="l">
              <a:spcAft>
                <a:spcPts val="750"/>
              </a:spcAft>
              <a:buFont typeface="Arial" panose="020B0604020202020204" pitchFamily="34" charset="0"/>
              <a:buChar char="•"/>
            </a:pPr>
            <a:r>
              <a:rPr lang="en-GB" b="0" i="0" dirty="0">
                <a:solidFill>
                  <a:schemeClr val="accent1"/>
                </a:solidFill>
                <a:effectLst/>
                <a:latin typeface="Helvetica Neue"/>
              </a:rPr>
              <a:t>make sounds indicating pleasure</a:t>
            </a:r>
          </a:p>
          <a:p>
            <a:pPr algn="l">
              <a:spcAft>
                <a:spcPts val="750"/>
              </a:spcAft>
              <a:buFont typeface="Arial" panose="020B0604020202020204" pitchFamily="34" charset="0"/>
              <a:buChar char="•"/>
            </a:pPr>
            <a:r>
              <a:rPr lang="en-GB" b="0" i="0" dirty="0">
                <a:solidFill>
                  <a:schemeClr val="accent1"/>
                </a:solidFill>
                <a:effectLst/>
                <a:latin typeface="Helvetica Neue"/>
              </a:rPr>
              <a:t>cry differently to express different needs</a:t>
            </a:r>
          </a:p>
          <a:p>
            <a:pPr algn="l">
              <a:spcAft>
                <a:spcPts val="750"/>
              </a:spcAft>
              <a:buFont typeface="Arial" panose="020B0604020202020204" pitchFamily="34" charset="0"/>
              <a:buChar char="•"/>
            </a:pPr>
            <a:r>
              <a:rPr lang="en-GB" b="0" i="0" dirty="0">
                <a:solidFill>
                  <a:schemeClr val="accent1"/>
                </a:solidFill>
                <a:effectLst/>
                <a:latin typeface="Helvetica Neue"/>
              </a:rPr>
              <a:t>grunt, chuckle, whimper, and gurgle</a:t>
            </a:r>
          </a:p>
          <a:p>
            <a:pPr algn="l">
              <a:spcAft>
                <a:spcPts val="750"/>
              </a:spcAft>
              <a:buFont typeface="Arial" panose="020B0604020202020204" pitchFamily="34" charset="0"/>
              <a:buChar char="•"/>
            </a:pPr>
            <a:r>
              <a:rPr lang="en-GB" b="0" i="0" dirty="0">
                <a:solidFill>
                  <a:schemeClr val="accent1"/>
                </a:solidFill>
                <a:effectLst/>
                <a:latin typeface="Helvetica Neue"/>
              </a:rPr>
              <a:t>begin to coo (repeating the same sounds frequently) in response to voices</a:t>
            </a:r>
          </a:p>
          <a:p>
            <a:pPr algn="l">
              <a:spcAft>
                <a:spcPts val="750"/>
              </a:spcAft>
              <a:buFont typeface="Arial" panose="020B0604020202020204" pitchFamily="34" charset="0"/>
              <a:buChar char="•"/>
            </a:pPr>
            <a:r>
              <a:rPr lang="en-GB" b="0" i="0" dirty="0">
                <a:solidFill>
                  <a:schemeClr val="accent1"/>
                </a:solidFill>
                <a:effectLst/>
                <a:latin typeface="Helvetica Neue"/>
              </a:rPr>
              <a:t>make vowel-like sounds such as "ooh" and "ah"</a:t>
            </a:r>
          </a:p>
          <a:p>
            <a:r>
              <a:rPr lang="en-GB" dirty="0">
                <a:hlinkClick r:id="rId2"/>
              </a:rPr>
              <a:t>http://www.healthofchildren.com/L/Language-Development.html</a:t>
            </a:r>
            <a:endParaRPr lang="en-GB" dirty="0"/>
          </a:p>
        </p:txBody>
      </p:sp>
    </p:spTree>
    <p:extLst>
      <p:ext uri="{BB962C8B-B14F-4D97-AF65-F5344CB8AC3E}">
        <p14:creationId xmlns:p14="http://schemas.microsoft.com/office/powerpoint/2010/main" val="4143850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solidFill>
              </a:rPr>
              <a:t>Tools for communication</a:t>
            </a:r>
          </a:p>
        </p:txBody>
      </p:sp>
      <p:graphicFrame>
        <p:nvGraphicFramePr>
          <p:cNvPr id="4" name="Diagram 3"/>
          <p:cNvGraphicFramePr/>
          <p:nvPr>
            <p:extLst>
              <p:ext uri="{D42A27DB-BD31-4B8C-83A1-F6EECF244321}">
                <p14:modId xmlns:p14="http://schemas.microsoft.com/office/powerpoint/2010/main" val="2990378518"/>
              </p:ext>
            </p:extLst>
          </p:nvPr>
        </p:nvGraphicFramePr>
        <p:xfrm>
          <a:off x="642013" y="1449923"/>
          <a:ext cx="8248416" cy="481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chemeClr val="accent1"/>
                </a:solidFill>
                <a:latin typeface="+mn-lt"/>
              </a:rPr>
              <a:t>What is language?</a:t>
            </a:r>
          </a:p>
        </p:txBody>
      </p:sp>
      <p:sp>
        <p:nvSpPr>
          <p:cNvPr id="3" name="Content Placeholder 2"/>
          <p:cNvSpPr>
            <a:spLocks noGrp="1"/>
          </p:cNvSpPr>
          <p:nvPr>
            <p:ph idx="1"/>
          </p:nvPr>
        </p:nvSpPr>
        <p:spPr>
          <a:xfrm>
            <a:off x="0" y="1166018"/>
            <a:ext cx="8686800" cy="5577682"/>
          </a:xfrm>
        </p:spPr>
        <p:txBody>
          <a:bodyPr>
            <a:normAutofit/>
          </a:bodyPr>
          <a:lstStyle/>
          <a:p>
            <a:endParaRPr lang="en-US" dirty="0"/>
          </a:p>
          <a:p>
            <a:endParaRPr lang="en-US" dirty="0"/>
          </a:p>
          <a:p>
            <a:endParaRPr lang="en-US" dirty="0"/>
          </a:p>
          <a:p>
            <a:r>
              <a:rPr lang="en-US" sz="3600" dirty="0">
                <a:solidFill>
                  <a:schemeClr val="accent1"/>
                </a:solidFill>
              </a:rPr>
              <a:t>How would you define language?</a:t>
            </a:r>
          </a:p>
          <a:p>
            <a:r>
              <a:rPr lang="en-US" sz="3600" dirty="0">
                <a:solidFill>
                  <a:schemeClr val="accent1"/>
                </a:solidFill>
              </a:rPr>
              <a:t>What is its purpose?</a:t>
            </a:r>
          </a:p>
          <a:p>
            <a:r>
              <a:rPr lang="en-US" sz="3600" dirty="0">
                <a:solidFill>
                  <a:schemeClr val="accent1"/>
                </a:solidFill>
              </a:rPr>
              <a:t>What makes a language?</a:t>
            </a:r>
          </a:p>
          <a:p>
            <a:r>
              <a:rPr lang="en-US" sz="3600" dirty="0">
                <a:solidFill>
                  <a:schemeClr val="accent1"/>
                </a:solidFill>
              </a:rPr>
              <a:t>Are there steps in learning a language?</a:t>
            </a:r>
          </a:p>
          <a:p>
            <a:pPr marL="0" indent="0">
              <a:buNone/>
            </a:pPr>
            <a:r>
              <a:rPr lang="en-GB" sz="2400" dirty="0">
                <a:hlinkClick r:id="rId2"/>
              </a:rPr>
              <a:t>http://www.healthofchildren.com/L/Language-Development.html</a:t>
            </a:r>
            <a:endParaRPr lang="en-GB" sz="2400" dirty="0"/>
          </a:p>
          <a:p>
            <a:pPr marL="0" indent="0">
              <a:buNone/>
            </a:pPr>
            <a:endParaRPr lang="en-GB" sz="2400" dirty="0"/>
          </a:p>
          <a:p>
            <a:pPr marL="0" indent="0">
              <a:buNone/>
            </a:pPr>
            <a:endParaRPr lang="en-GB" sz="2400" dirty="0"/>
          </a:p>
          <a:p>
            <a:endParaRPr lang="en-US" sz="3600" dirty="0">
              <a:solidFill>
                <a:schemeClr val="accent1"/>
              </a:solidFill>
            </a:endParaRPr>
          </a:p>
        </p:txBody>
      </p:sp>
      <p:sp>
        <p:nvSpPr>
          <p:cNvPr id="5" name="Rectangle 4">
            <a:extLst>
              <a:ext uri="{FF2B5EF4-FFF2-40B4-BE49-F238E27FC236}">
                <a16:creationId xmlns:a16="http://schemas.microsoft.com/office/drawing/2014/main" id="{4E1B5833-284F-41C3-9CB5-92FFEF248E60}"/>
              </a:ext>
            </a:extLst>
          </p:cNvPr>
          <p:cNvSpPr/>
          <p:nvPr/>
        </p:nvSpPr>
        <p:spPr>
          <a:xfrm>
            <a:off x="225083" y="3105835"/>
            <a:ext cx="6632917" cy="923330"/>
          </a:xfrm>
          <a:prstGeom prst="rect">
            <a:avLst/>
          </a:prstGeom>
        </p:spPr>
        <p:txBody>
          <a:bodyPr wrap="square">
            <a:spAutoFit/>
          </a:bodyPr>
          <a:lstStyle/>
          <a:p>
            <a:endParaRPr lang="en-GB" dirty="0"/>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21EC9-13E6-FC3F-136B-AA657D0F8247}"/>
              </a:ext>
            </a:extLst>
          </p:cNvPr>
          <p:cNvSpPr>
            <a:spLocks noGrp="1"/>
          </p:cNvSpPr>
          <p:nvPr>
            <p:ph type="title"/>
          </p:nvPr>
        </p:nvSpPr>
        <p:spPr/>
        <p:txBody>
          <a:bodyPr>
            <a:normAutofit/>
          </a:bodyPr>
          <a:lstStyle/>
          <a:p>
            <a:r>
              <a:rPr lang="en-GB" sz="4000" b="1" dirty="0">
                <a:solidFill>
                  <a:schemeClr val="accent1"/>
                </a:solidFill>
                <a:latin typeface="+mn-lt"/>
              </a:rPr>
              <a:t>Language</a:t>
            </a:r>
          </a:p>
        </p:txBody>
      </p:sp>
      <p:pic>
        <p:nvPicPr>
          <p:cNvPr id="3" name="Picture 2">
            <a:extLst>
              <a:ext uri="{FF2B5EF4-FFF2-40B4-BE49-F238E27FC236}">
                <a16:creationId xmlns:a16="http://schemas.microsoft.com/office/drawing/2014/main" id="{F2DC3FC8-5090-B002-7061-D05237E39707}"/>
              </a:ext>
            </a:extLst>
          </p:cNvPr>
          <p:cNvPicPr>
            <a:picLocks noChangeAspect="1"/>
          </p:cNvPicPr>
          <p:nvPr/>
        </p:nvPicPr>
        <p:blipFill>
          <a:blip r:embed="rId2"/>
          <a:stretch>
            <a:fillRect/>
          </a:stretch>
        </p:blipFill>
        <p:spPr>
          <a:xfrm>
            <a:off x="6656296" y="891458"/>
            <a:ext cx="2351648" cy="2537542"/>
          </a:xfrm>
          <a:prstGeom prst="rect">
            <a:avLst/>
          </a:prstGeom>
        </p:spPr>
      </p:pic>
      <p:sp>
        <p:nvSpPr>
          <p:cNvPr id="5" name="TextBox 4">
            <a:extLst>
              <a:ext uri="{FF2B5EF4-FFF2-40B4-BE49-F238E27FC236}">
                <a16:creationId xmlns:a16="http://schemas.microsoft.com/office/drawing/2014/main" id="{809DABB1-AD66-CA90-A6C9-090ADBC9BF74}"/>
              </a:ext>
            </a:extLst>
          </p:cNvPr>
          <p:cNvSpPr txBox="1"/>
          <p:nvPr/>
        </p:nvSpPr>
        <p:spPr>
          <a:xfrm>
            <a:off x="457200" y="1659285"/>
            <a:ext cx="5725551" cy="3539430"/>
          </a:xfrm>
          <a:prstGeom prst="rect">
            <a:avLst/>
          </a:prstGeom>
          <a:noFill/>
        </p:spPr>
        <p:txBody>
          <a:bodyPr wrap="square">
            <a:spAutoFit/>
          </a:bodyPr>
          <a:lstStyle/>
          <a:p>
            <a:pPr>
              <a:buNone/>
            </a:pPr>
            <a:r>
              <a:rPr lang="en-US" sz="3200" dirty="0">
                <a:solidFill>
                  <a:schemeClr val="accent1"/>
                </a:solidFill>
              </a:rPr>
              <a:t>“Language is the essence of thinking and is integral, not just to effective communication, but to learning, reflection and creativity.” </a:t>
            </a:r>
          </a:p>
          <a:p>
            <a:pPr>
              <a:buNone/>
            </a:pPr>
            <a:r>
              <a:rPr lang="en-US" sz="3200" dirty="0">
                <a:solidFill>
                  <a:schemeClr val="accent1"/>
                </a:solidFill>
              </a:rPr>
              <a:t>                                                                          (Donaldson, 2015: 48)</a:t>
            </a:r>
          </a:p>
        </p:txBody>
      </p:sp>
    </p:spTree>
    <p:extLst>
      <p:ext uri="{BB962C8B-B14F-4D97-AF65-F5344CB8AC3E}">
        <p14:creationId xmlns:p14="http://schemas.microsoft.com/office/powerpoint/2010/main" val="17106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1455-ED66-A3C7-811F-210BD69A9CFA}"/>
              </a:ext>
            </a:extLst>
          </p:cNvPr>
          <p:cNvSpPr>
            <a:spLocks noGrp="1"/>
          </p:cNvSpPr>
          <p:nvPr>
            <p:ph type="title"/>
          </p:nvPr>
        </p:nvSpPr>
        <p:spPr>
          <a:xfrm>
            <a:off x="824593" y="299812"/>
            <a:ext cx="7886700" cy="1325563"/>
          </a:xfrm>
        </p:spPr>
        <p:txBody>
          <a:bodyPr>
            <a:normAutofit/>
          </a:bodyPr>
          <a:lstStyle/>
          <a:p>
            <a:r>
              <a:rPr lang="en-GB" sz="3600" b="1" dirty="0">
                <a:solidFill>
                  <a:schemeClr val="accent1"/>
                </a:solidFill>
                <a:latin typeface="+mn-lt"/>
              </a:rPr>
              <a:t>The nature of language</a:t>
            </a:r>
          </a:p>
        </p:txBody>
      </p:sp>
      <p:sp>
        <p:nvSpPr>
          <p:cNvPr id="3" name="Content Placeholder 2">
            <a:extLst>
              <a:ext uri="{FF2B5EF4-FFF2-40B4-BE49-F238E27FC236}">
                <a16:creationId xmlns:a16="http://schemas.microsoft.com/office/drawing/2014/main" id="{189D712F-45C0-4190-B3E4-B0F90CE47204}"/>
              </a:ext>
            </a:extLst>
          </p:cNvPr>
          <p:cNvSpPr>
            <a:spLocks noGrp="1"/>
          </p:cNvSpPr>
          <p:nvPr>
            <p:ph idx="1"/>
          </p:nvPr>
        </p:nvSpPr>
        <p:spPr/>
        <p:txBody>
          <a:bodyPr>
            <a:normAutofit fontScale="85000" lnSpcReduction="10000"/>
          </a:bodyPr>
          <a:lstStyle/>
          <a:p>
            <a:r>
              <a:rPr lang="en-US" sz="3200" dirty="0">
                <a:solidFill>
                  <a:schemeClr val="accent1"/>
                </a:solidFill>
              </a:rPr>
              <a:t>There are approximately 7,000 languages in the world.</a:t>
            </a:r>
          </a:p>
          <a:p>
            <a:pPr>
              <a:buNone/>
            </a:pPr>
            <a:endParaRPr lang="en-US" sz="3200" dirty="0">
              <a:solidFill>
                <a:schemeClr val="accent1"/>
              </a:solidFill>
            </a:endParaRPr>
          </a:p>
          <a:p>
            <a:r>
              <a:rPr lang="en-US" sz="3200" dirty="0">
                <a:solidFill>
                  <a:schemeClr val="accent1"/>
                </a:solidFill>
              </a:rPr>
              <a:t>All languages are </a:t>
            </a:r>
            <a:r>
              <a:rPr lang="en-US" sz="3200" dirty="0" err="1">
                <a:solidFill>
                  <a:schemeClr val="accent1"/>
                </a:solidFill>
              </a:rPr>
              <a:t>organised</a:t>
            </a:r>
            <a:r>
              <a:rPr lang="en-US" sz="3200" dirty="0">
                <a:solidFill>
                  <a:schemeClr val="accent1"/>
                </a:solidFill>
              </a:rPr>
              <a:t> in the same way (</a:t>
            </a:r>
            <a:r>
              <a:rPr lang="en-GB" sz="2800" dirty="0">
                <a:solidFill>
                  <a:schemeClr val="accent1"/>
                </a:solidFill>
              </a:rPr>
              <a:t>while every language has its own unique characteristics, they are all structured in a way that allows humans to communicate complex ideas, and this structure shares fundamental similarities across all languages).</a:t>
            </a:r>
            <a:endParaRPr lang="en-US" sz="2800" dirty="0">
              <a:solidFill>
                <a:schemeClr val="accent1"/>
              </a:solidFill>
            </a:endParaRPr>
          </a:p>
          <a:p>
            <a:endParaRPr lang="en-US" sz="3200" dirty="0">
              <a:solidFill>
                <a:schemeClr val="accent1"/>
              </a:solidFill>
            </a:endParaRPr>
          </a:p>
          <a:p>
            <a:r>
              <a:rPr lang="en-US" sz="3200" dirty="0">
                <a:solidFill>
                  <a:schemeClr val="accent1"/>
                </a:solidFill>
              </a:rPr>
              <a:t>Languages that are spoken use sounds and rules in order to produce words and sentences.</a:t>
            </a:r>
          </a:p>
          <a:p>
            <a:endParaRPr lang="en-GB" dirty="0"/>
          </a:p>
        </p:txBody>
      </p:sp>
    </p:spTree>
    <p:extLst>
      <p:ext uri="{BB962C8B-B14F-4D97-AF65-F5344CB8AC3E}">
        <p14:creationId xmlns:p14="http://schemas.microsoft.com/office/powerpoint/2010/main" val="551274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60276-AFA1-BF2F-F853-4DD2F9B09133}"/>
              </a:ext>
            </a:extLst>
          </p:cNvPr>
          <p:cNvSpPr>
            <a:spLocks noGrp="1"/>
          </p:cNvSpPr>
          <p:nvPr>
            <p:ph type="title"/>
          </p:nvPr>
        </p:nvSpPr>
        <p:spPr/>
        <p:txBody>
          <a:bodyPr>
            <a:normAutofit/>
          </a:bodyPr>
          <a:lstStyle/>
          <a:p>
            <a:r>
              <a:rPr lang="en-GB" sz="4000" b="1" dirty="0">
                <a:solidFill>
                  <a:schemeClr val="accent1"/>
                </a:solidFill>
                <a:latin typeface="+mn-lt"/>
              </a:rPr>
              <a:t>Another question!</a:t>
            </a:r>
          </a:p>
        </p:txBody>
      </p:sp>
      <p:sp>
        <p:nvSpPr>
          <p:cNvPr id="3" name="Content Placeholder 2">
            <a:extLst>
              <a:ext uri="{FF2B5EF4-FFF2-40B4-BE49-F238E27FC236}">
                <a16:creationId xmlns:a16="http://schemas.microsoft.com/office/drawing/2014/main" id="{BE4F4C0B-0497-43E7-5CDB-4287D90C0C9A}"/>
              </a:ext>
            </a:extLst>
          </p:cNvPr>
          <p:cNvSpPr>
            <a:spLocks noGrp="1"/>
          </p:cNvSpPr>
          <p:nvPr>
            <p:ph idx="1"/>
          </p:nvPr>
        </p:nvSpPr>
        <p:spPr>
          <a:xfrm>
            <a:off x="858127" y="1814731"/>
            <a:ext cx="7104187" cy="2560321"/>
          </a:xfrm>
        </p:spPr>
        <p:style>
          <a:lnRef idx="1">
            <a:schemeClr val="accent6"/>
          </a:lnRef>
          <a:fillRef idx="2">
            <a:schemeClr val="accent6"/>
          </a:fillRef>
          <a:effectRef idx="1">
            <a:schemeClr val="accent6"/>
          </a:effectRef>
          <a:fontRef idx="minor">
            <a:schemeClr val="dk1"/>
          </a:fontRef>
        </p:style>
        <p:txBody>
          <a:bodyPr/>
          <a:lstStyle/>
          <a:p>
            <a:pPr marL="0" indent="0">
              <a:buNone/>
            </a:pPr>
            <a:endParaRPr lang="en-US" sz="3200" dirty="0">
              <a:solidFill>
                <a:schemeClr val="tx1"/>
              </a:solidFill>
            </a:endParaRPr>
          </a:p>
        </p:txBody>
      </p:sp>
      <p:sp>
        <p:nvSpPr>
          <p:cNvPr id="4" name="Speech Bubble: Rectangle with Corners Rounded 3">
            <a:extLst>
              <a:ext uri="{FF2B5EF4-FFF2-40B4-BE49-F238E27FC236}">
                <a16:creationId xmlns:a16="http://schemas.microsoft.com/office/drawing/2014/main" id="{BC962E31-7317-4B5C-DC5D-89C7A69DF477}"/>
              </a:ext>
            </a:extLst>
          </p:cNvPr>
          <p:cNvSpPr/>
          <p:nvPr/>
        </p:nvSpPr>
        <p:spPr>
          <a:xfrm>
            <a:off x="4445391" y="2954215"/>
            <a:ext cx="45719" cy="45719"/>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6D8A9D2D-D2A8-975B-558B-2C32F4DF5871}"/>
              </a:ext>
            </a:extLst>
          </p:cNvPr>
          <p:cNvSpPr/>
          <p:nvPr/>
        </p:nvSpPr>
        <p:spPr>
          <a:xfrm>
            <a:off x="858128" y="1600200"/>
            <a:ext cx="7339819" cy="3154679"/>
          </a:xfrm>
          <a:prstGeom prst="wedgeRoundRectCallout">
            <a:avLst>
              <a:gd name="adj1" fmla="val -22558"/>
              <a:gd name="adj2" fmla="val 100000"/>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4000" dirty="0">
                <a:solidFill>
                  <a:schemeClr val="bg1"/>
                </a:solidFill>
              </a:rPr>
              <a:t>Do we need language to communicate?</a:t>
            </a:r>
          </a:p>
        </p:txBody>
      </p:sp>
    </p:spTree>
    <p:extLst>
      <p:ext uri="{BB962C8B-B14F-4D97-AF65-F5344CB8AC3E}">
        <p14:creationId xmlns:p14="http://schemas.microsoft.com/office/powerpoint/2010/main" val="3282780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EE74-C826-CC1E-0F98-40278E32DC3F}"/>
              </a:ext>
            </a:extLst>
          </p:cNvPr>
          <p:cNvSpPr>
            <a:spLocks noGrp="1"/>
          </p:cNvSpPr>
          <p:nvPr>
            <p:ph type="title"/>
          </p:nvPr>
        </p:nvSpPr>
        <p:spPr/>
        <p:txBody>
          <a:bodyPr>
            <a:normAutofit/>
          </a:bodyPr>
          <a:lstStyle/>
          <a:p>
            <a:r>
              <a:rPr lang="en-US" sz="3600" b="1" dirty="0">
                <a:solidFill>
                  <a:schemeClr val="accent1"/>
                </a:solidFill>
                <a:latin typeface="+mn-lt"/>
              </a:rPr>
              <a:t>Consider also …</a:t>
            </a:r>
            <a:endParaRPr lang="en-GB" sz="3600" b="1" dirty="0">
              <a:solidFill>
                <a:schemeClr val="accent1"/>
              </a:solidFill>
              <a:latin typeface="+mn-lt"/>
            </a:endParaRPr>
          </a:p>
        </p:txBody>
      </p:sp>
      <p:sp>
        <p:nvSpPr>
          <p:cNvPr id="3" name="Content Placeholder 2">
            <a:extLst>
              <a:ext uri="{FF2B5EF4-FFF2-40B4-BE49-F238E27FC236}">
                <a16:creationId xmlns:a16="http://schemas.microsoft.com/office/drawing/2014/main" id="{6AECFB46-BFDE-4232-5C29-1BE5F0FC16F0}"/>
              </a:ext>
            </a:extLst>
          </p:cNvPr>
          <p:cNvSpPr>
            <a:spLocks noGrp="1"/>
          </p:cNvSpPr>
          <p:nvPr>
            <p:ph idx="1"/>
          </p:nvPr>
        </p:nvSpPr>
        <p:spPr/>
        <p:txBody>
          <a:bodyPr>
            <a:normAutofit/>
          </a:bodyPr>
          <a:lstStyle/>
          <a:p>
            <a:r>
              <a:rPr lang="en-GB" sz="3600" dirty="0">
                <a:solidFill>
                  <a:schemeClr val="accent1"/>
                </a:solidFill>
              </a:rPr>
              <a:t>What are the challenges to language development?</a:t>
            </a:r>
          </a:p>
          <a:p>
            <a:r>
              <a:rPr lang="en-GB" sz="3600" dirty="0">
                <a:solidFill>
                  <a:schemeClr val="accent1"/>
                </a:solidFill>
              </a:rPr>
              <a:t>There are several challenges that children or individuals might face as they learn language. These challenges can arise due to biological, environmental, or social factors. </a:t>
            </a:r>
          </a:p>
        </p:txBody>
      </p:sp>
    </p:spTree>
    <p:extLst>
      <p:ext uri="{BB962C8B-B14F-4D97-AF65-F5344CB8AC3E}">
        <p14:creationId xmlns:p14="http://schemas.microsoft.com/office/powerpoint/2010/main" val="1230071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B48C5-4902-9C6B-B9A8-CFFE5D92D27A}"/>
              </a:ext>
            </a:extLst>
          </p:cNvPr>
          <p:cNvSpPr>
            <a:spLocks noGrp="1"/>
          </p:cNvSpPr>
          <p:nvPr>
            <p:ph type="title"/>
          </p:nvPr>
        </p:nvSpPr>
        <p:spPr/>
        <p:txBody>
          <a:bodyPr/>
          <a:lstStyle/>
          <a:p>
            <a:r>
              <a:rPr lang="en-GB" b="1" dirty="0">
                <a:solidFill>
                  <a:schemeClr val="accent1"/>
                </a:solidFill>
              </a:rPr>
              <a:t>Some common challenges ….</a:t>
            </a:r>
          </a:p>
        </p:txBody>
      </p:sp>
      <p:sp>
        <p:nvSpPr>
          <p:cNvPr id="3" name="Content Placeholder 2">
            <a:extLst>
              <a:ext uri="{FF2B5EF4-FFF2-40B4-BE49-F238E27FC236}">
                <a16:creationId xmlns:a16="http://schemas.microsoft.com/office/drawing/2014/main" id="{479FFD3A-3597-ACAC-5B84-E4C615E09AD2}"/>
              </a:ext>
            </a:extLst>
          </p:cNvPr>
          <p:cNvSpPr>
            <a:spLocks noGrp="1"/>
          </p:cNvSpPr>
          <p:nvPr>
            <p:ph idx="1"/>
          </p:nvPr>
        </p:nvSpPr>
        <p:spPr/>
        <p:txBody>
          <a:bodyPr/>
          <a:lstStyle/>
          <a:p>
            <a:r>
              <a:rPr lang="en-GB" b="1" dirty="0">
                <a:solidFill>
                  <a:schemeClr val="accent1"/>
                </a:solidFill>
              </a:rPr>
              <a:t>Hearing Impairments</a:t>
            </a:r>
          </a:p>
          <a:p>
            <a:pPr>
              <a:buFont typeface="Arial" panose="020B0604020202020204" pitchFamily="34" charset="0"/>
              <a:buChar char="•"/>
            </a:pPr>
            <a:r>
              <a:rPr lang="en-GB" b="1" dirty="0">
                <a:solidFill>
                  <a:schemeClr val="accent1"/>
                </a:solidFill>
              </a:rPr>
              <a:t>Impact</a:t>
            </a:r>
            <a:r>
              <a:rPr lang="en-GB" dirty="0">
                <a:solidFill>
                  <a:schemeClr val="accent1"/>
                </a:solidFill>
              </a:rPr>
              <a:t>: If a child is born with hearing loss or experiences hearing problems early on, it can severely affect their ability to hear language. This can delay language acquisition and make it harder to understand and produce speech.</a:t>
            </a:r>
          </a:p>
          <a:p>
            <a:r>
              <a:rPr lang="en-GB" b="1" dirty="0">
                <a:solidFill>
                  <a:schemeClr val="accent1"/>
                </a:solidFill>
              </a:rPr>
              <a:t>Neurological Disorders</a:t>
            </a:r>
          </a:p>
          <a:p>
            <a:pPr>
              <a:buFont typeface="Arial" panose="020B0604020202020204" pitchFamily="34" charset="0"/>
              <a:buChar char="•"/>
            </a:pPr>
            <a:r>
              <a:rPr lang="en-GB" b="1" dirty="0">
                <a:solidFill>
                  <a:schemeClr val="accent1"/>
                </a:solidFill>
              </a:rPr>
              <a:t>Impact</a:t>
            </a:r>
            <a:r>
              <a:rPr lang="en-GB" dirty="0">
                <a:solidFill>
                  <a:schemeClr val="accent1"/>
                </a:solidFill>
              </a:rPr>
              <a:t>: Conditions like </a:t>
            </a:r>
            <a:r>
              <a:rPr lang="en-GB" b="1" dirty="0">
                <a:solidFill>
                  <a:schemeClr val="accent1"/>
                </a:solidFill>
              </a:rPr>
              <a:t>dyslexia</a:t>
            </a:r>
            <a:r>
              <a:rPr lang="en-GB" dirty="0">
                <a:solidFill>
                  <a:schemeClr val="accent1"/>
                </a:solidFill>
              </a:rPr>
              <a:t>, </a:t>
            </a:r>
            <a:r>
              <a:rPr lang="en-GB" b="1" dirty="0">
                <a:solidFill>
                  <a:schemeClr val="accent1"/>
                </a:solidFill>
              </a:rPr>
              <a:t>autism spectrum disorder (ASD)</a:t>
            </a:r>
            <a:r>
              <a:rPr lang="en-GB" dirty="0">
                <a:solidFill>
                  <a:schemeClr val="accent1"/>
                </a:solidFill>
              </a:rPr>
              <a:t>, and </a:t>
            </a:r>
            <a:r>
              <a:rPr lang="en-GB" b="1" dirty="0">
                <a:solidFill>
                  <a:schemeClr val="accent1"/>
                </a:solidFill>
              </a:rPr>
              <a:t>aphasia</a:t>
            </a:r>
            <a:r>
              <a:rPr lang="en-GB" dirty="0">
                <a:solidFill>
                  <a:schemeClr val="accent1"/>
                </a:solidFill>
              </a:rPr>
              <a:t> can impact how language is processed, understood, or produced. For example, dyslexia can make reading and writing particularly challenging, while individuals with ASD may struggle with social aspects of language use, like tone and context.</a:t>
            </a:r>
          </a:p>
          <a:p>
            <a:endParaRPr lang="en-GB" dirty="0"/>
          </a:p>
        </p:txBody>
      </p:sp>
    </p:spTree>
    <p:extLst>
      <p:ext uri="{BB962C8B-B14F-4D97-AF65-F5344CB8AC3E}">
        <p14:creationId xmlns:p14="http://schemas.microsoft.com/office/powerpoint/2010/main" val="3001771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3B76-C50A-E048-FB3C-07AD61631625}"/>
              </a:ext>
            </a:extLst>
          </p:cNvPr>
          <p:cNvSpPr>
            <a:spLocks noGrp="1"/>
          </p:cNvSpPr>
          <p:nvPr>
            <p:ph type="title"/>
          </p:nvPr>
        </p:nvSpPr>
        <p:spPr/>
        <p:txBody>
          <a:bodyPr/>
          <a:lstStyle/>
          <a:p>
            <a:r>
              <a:rPr lang="en-GB" b="1" dirty="0">
                <a:solidFill>
                  <a:schemeClr val="accent1"/>
                </a:solidFill>
              </a:rPr>
              <a:t>Some common challenges …..</a:t>
            </a:r>
          </a:p>
        </p:txBody>
      </p:sp>
      <p:sp>
        <p:nvSpPr>
          <p:cNvPr id="3" name="Content Placeholder 2">
            <a:extLst>
              <a:ext uri="{FF2B5EF4-FFF2-40B4-BE49-F238E27FC236}">
                <a16:creationId xmlns:a16="http://schemas.microsoft.com/office/drawing/2014/main" id="{34ACD216-167D-5583-E666-651DCF581194}"/>
              </a:ext>
            </a:extLst>
          </p:cNvPr>
          <p:cNvSpPr>
            <a:spLocks noGrp="1"/>
          </p:cNvSpPr>
          <p:nvPr>
            <p:ph idx="1"/>
          </p:nvPr>
        </p:nvSpPr>
        <p:spPr/>
        <p:txBody>
          <a:bodyPr/>
          <a:lstStyle/>
          <a:p>
            <a:r>
              <a:rPr lang="en-GB" b="1" dirty="0">
                <a:solidFill>
                  <a:schemeClr val="accent1"/>
                </a:solidFill>
              </a:rPr>
              <a:t>Lack of Exposure to Language</a:t>
            </a:r>
          </a:p>
          <a:p>
            <a:pPr>
              <a:buFont typeface="Arial" panose="020B0604020202020204" pitchFamily="34" charset="0"/>
              <a:buChar char="•"/>
            </a:pPr>
            <a:r>
              <a:rPr lang="en-GB" b="1" dirty="0">
                <a:solidFill>
                  <a:schemeClr val="accent1"/>
                </a:solidFill>
              </a:rPr>
              <a:t>Impact</a:t>
            </a:r>
            <a:r>
              <a:rPr lang="en-GB" dirty="0">
                <a:solidFill>
                  <a:schemeClr val="accent1"/>
                </a:solidFill>
              </a:rPr>
              <a:t>: Children need consistent exposure to spoken or signed language in order to develop their language skills. If a child grows up in an environment where language exposure is limited (e.g., due to social isolation, neglect, or under-stimulation), their language development may be delayed.</a:t>
            </a:r>
          </a:p>
          <a:p>
            <a:r>
              <a:rPr lang="en-GB" b="1" dirty="0">
                <a:solidFill>
                  <a:schemeClr val="accent1"/>
                </a:solidFill>
              </a:rPr>
              <a:t>Bilingualism or Multilingualism</a:t>
            </a:r>
          </a:p>
          <a:p>
            <a:pPr>
              <a:buFont typeface="Arial" panose="020B0604020202020204" pitchFamily="34" charset="0"/>
              <a:buChar char="•"/>
            </a:pPr>
            <a:r>
              <a:rPr lang="en-GB" b="1" dirty="0">
                <a:solidFill>
                  <a:schemeClr val="accent1"/>
                </a:solidFill>
              </a:rPr>
              <a:t>Impact</a:t>
            </a:r>
            <a:r>
              <a:rPr lang="en-GB" dirty="0">
                <a:solidFill>
                  <a:schemeClr val="accent1"/>
                </a:solidFill>
              </a:rPr>
              <a:t>: Growing up with multiple languages can sometimes delay the onset of language development or lead to mixing languages (code-switching). Some children may experience a "silent period" when they are learning two languages and may seem less verbal than their peers.</a:t>
            </a:r>
          </a:p>
          <a:p>
            <a:endParaRPr lang="en-GB" dirty="0"/>
          </a:p>
        </p:txBody>
      </p:sp>
    </p:spTree>
    <p:extLst>
      <p:ext uri="{BB962C8B-B14F-4D97-AF65-F5344CB8AC3E}">
        <p14:creationId xmlns:p14="http://schemas.microsoft.com/office/powerpoint/2010/main" val="2130319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77B61-9051-7C86-46FF-6AC86DD57C0F}"/>
              </a:ext>
            </a:extLst>
          </p:cNvPr>
          <p:cNvSpPr>
            <a:spLocks noGrp="1"/>
          </p:cNvSpPr>
          <p:nvPr>
            <p:ph type="title"/>
          </p:nvPr>
        </p:nvSpPr>
        <p:spPr/>
        <p:txBody>
          <a:bodyPr/>
          <a:lstStyle/>
          <a:p>
            <a:r>
              <a:rPr lang="en-GB" b="1" dirty="0">
                <a:solidFill>
                  <a:schemeClr val="accent1"/>
                </a:solidFill>
              </a:rPr>
              <a:t>Some common challenges…..</a:t>
            </a:r>
          </a:p>
        </p:txBody>
      </p:sp>
      <p:sp>
        <p:nvSpPr>
          <p:cNvPr id="3" name="Content Placeholder 2">
            <a:extLst>
              <a:ext uri="{FF2B5EF4-FFF2-40B4-BE49-F238E27FC236}">
                <a16:creationId xmlns:a16="http://schemas.microsoft.com/office/drawing/2014/main" id="{F1982FBF-0B77-6825-A48E-F60EE7666226}"/>
              </a:ext>
            </a:extLst>
          </p:cNvPr>
          <p:cNvSpPr>
            <a:spLocks noGrp="1"/>
          </p:cNvSpPr>
          <p:nvPr>
            <p:ph idx="1"/>
          </p:nvPr>
        </p:nvSpPr>
        <p:spPr/>
        <p:txBody>
          <a:bodyPr/>
          <a:lstStyle/>
          <a:p>
            <a:r>
              <a:rPr lang="en-GB" b="1" dirty="0">
                <a:solidFill>
                  <a:schemeClr val="accent1"/>
                </a:solidFill>
              </a:rPr>
              <a:t>Cognitive Delays</a:t>
            </a:r>
          </a:p>
          <a:p>
            <a:pPr>
              <a:buFont typeface="Arial" panose="020B0604020202020204" pitchFamily="34" charset="0"/>
              <a:buChar char="•"/>
            </a:pPr>
            <a:r>
              <a:rPr lang="en-GB" b="1" dirty="0">
                <a:solidFill>
                  <a:schemeClr val="accent1"/>
                </a:solidFill>
              </a:rPr>
              <a:t>Impact</a:t>
            </a:r>
            <a:r>
              <a:rPr lang="en-GB" dirty="0">
                <a:solidFill>
                  <a:schemeClr val="accent1"/>
                </a:solidFill>
              </a:rPr>
              <a:t>: Children with developmental delays, intellectual disabilities, or other cognitive challenges may find it more difficult to grasp complex language concepts, like grammar and abstract vocabulary.</a:t>
            </a:r>
          </a:p>
          <a:p>
            <a:r>
              <a:rPr lang="en-GB" b="1" dirty="0">
                <a:solidFill>
                  <a:schemeClr val="accent1"/>
                </a:solidFill>
              </a:rPr>
              <a:t>Socioeconomic Factors</a:t>
            </a:r>
          </a:p>
          <a:p>
            <a:pPr>
              <a:buFont typeface="Arial" panose="020B0604020202020204" pitchFamily="34" charset="0"/>
              <a:buChar char="•"/>
            </a:pPr>
            <a:r>
              <a:rPr lang="en-GB" b="1" dirty="0">
                <a:solidFill>
                  <a:schemeClr val="accent1"/>
                </a:solidFill>
              </a:rPr>
              <a:t>Impact</a:t>
            </a:r>
            <a:r>
              <a:rPr lang="en-GB" dirty="0">
                <a:solidFill>
                  <a:schemeClr val="accent1"/>
                </a:solidFill>
              </a:rPr>
              <a:t>: Children from low-income families may have less access to high-quality language input, including books, educational toys, or interactive conversations with caregivers. Research shows that children in wealthier households often hear more words, which can lead to advanced language skills.</a:t>
            </a:r>
          </a:p>
          <a:p>
            <a:endParaRPr lang="en-GB" dirty="0"/>
          </a:p>
        </p:txBody>
      </p:sp>
    </p:spTree>
    <p:extLst>
      <p:ext uri="{BB962C8B-B14F-4D97-AF65-F5344CB8AC3E}">
        <p14:creationId xmlns:p14="http://schemas.microsoft.com/office/powerpoint/2010/main" val="1414357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Four Key Areas of Language</a:t>
            </a:r>
          </a:p>
        </p:txBody>
      </p:sp>
      <p:graphicFrame>
        <p:nvGraphicFramePr>
          <p:cNvPr id="6" name="Diagram 5"/>
          <p:cNvGraphicFramePr/>
          <p:nvPr>
            <p:extLst>
              <p:ext uri="{D42A27DB-BD31-4B8C-83A1-F6EECF244321}">
                <p14:modId xmlns:p14="http://schemas.microsoft.com/office/powerpoint/2010/main" val="3190540111"/>
              </p:ext>
            </p:extLst>
          </p:nvPr>
        </p:nvGraphicFramePr>
        <p:xfrm>
          <a:off x="740869" y="952623"/>
          <a:ext cx="7955522" cy="5962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6568752" y="6068558"/>
            <a:ext cx="2127639" cy="369332"/>
          </a:xfrm>
          <a:prstGeom prst="rect">
            <a:avLst/>
          </a:prstGeom>
          <a:noFill/>
        </p:spPr>
        <p:txBody>
          <a:bodyPr wrap="square" rtlCol="0">
            <a:spAutoFit/>
          </a:bodyPr>
          <a:lstStyle/>
          <a:p>
            <a:r>
              <a:rPr lang="en-US" dirty="0">
                <a:solidFill>
                  <a:schemeClr val="accent1"/>
                </a:solidFill>
              </a:rPr>
              <a:t>(</a:t>
            </a:r>
            <a:r>
              <a:rPr lang="en-US" dirty="0" err="1">
                <a:solidFill>
                  <a:schemeClr val="accent1"/>
                </a:solidFill>
              </a:rPr>
              <a:t>Cowie</a:t>
            </a:r>
            <a:r>
              <a:rPr lang="en-US" dirty="0">
                <a:solidFill>
                  <a:schemeClr val="accent1"/>
                </a:solidFill>
              </a:rPr>
              <a:t>, 2012, p.83)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06A123-4E15-3DA8-2567-41CA7F64A947}"/>
              </a:ext>
            </a:extLst>
          </p:cNvPr>
          <p:cNvSpPr txBox="1"/>
          <p:nvPr/>
        </p:nvSpPr>
        <p:spPr>
          <a:xfrm>
            <a:off x="0" y="269266"/>
            <a:ext cx="9144000" cy="4737772"/>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b="1" u="sng"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Phonology</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-Phonology refers to </a:t>
            </a:r>
            <a:r>
              <a:rPr lang="en-GB" sz="2000" b="1"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the selection of individual sounds and syllables to form spoken words</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a:t>
            </a:r>
          </a:p>
          <a:p>
            <a:pPr marL="342900" indent="-342900">
              <a:lnSpc>
                <a:spcPct val="107000"/>
              </a:lnSpc>
              <a:spcAft>
                <a:spcPts val="800"/>
              </a:spcAft>
              <a:buFont typeface="Arial" panose="020B0604020202020204" pitchFamily="34" charset="0"/>
              <a:buChar char="•"/>
            </a:pPr>
            <a:r>
              <a:rPr lang="en-GB" sz="2000" b="1" u="sng"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Semantics -</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is </a:t>
            </a:r>
            <a:r>
              <a:rPr lang="en-GB" sz="2000" b="1"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the study of the meaning of words and sentences</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For example, </a:t>
            </a:r>
            <a:r>
              <a:rPr lang="en-GB" sz="2000" b="1"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"destination" and "last stop"</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technically mean the same thing, but students of semantics analyse their subtle shades of meaning</a:t>
            </a:r>
            <a:r>
              <a:rPr lang="en-GB" sz="2000" dirty="0">
                <a:solidFill>
                  <a:schemeClr val="accent1"/>
                </a:solidFill>
                <a:effectLst/>
                <a:latin typeface="Arial" panose="020B0604020202020204" pitchFamily="34" charset="0"/>
                <a:ea typeface="Calibri" panose="020F0502020204030204" pitchFamily="34" charset="0"/>
                <a:cs typeface="Times New Roman" panose="02020603050405020304" pitchFamily="18" charset="0"/>
              </a:rPr>
              <a:t>.</a:t>
            </a:r>
          </a:p>
          <a:p>
            <a:pPr marL="342900" indent="-342900">
              <a:lnSpc>
                <a:spcPct val="107000"/>
              </a:lnSpc>
              <a:spcAft>
                <a:spcPts val="800"/>
              </a:spcAft>
              <a:buFont typeface="Arial" panose="020B0604020202020204" pitchFamily="34" charset="0"/>
              <a:buChar char="•"/>
            </a:pPr>
            <a:r>
              <a:rPr lang="en-GB" sz="2000" b="1" u="sng"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Syntax -</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is the order or arrangement of words and phrases to form proper sentences. The most basic syntax follows a subject + verb + direct object formula. That is, "</a:t>
            </a:r>
            <a:r>
              <a:rPr lang="en-GB" sz="2000" b="1"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Jillian hit the ball."</a:t>
            </a:r>
            <a:r>
              <a:rPr lang="en-GB" sz="200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 Syntax allows us to understand that we wouldn't write, "Hit Jillian the ball."</a:t>
            </a:r>
          </a:p>
          <a:p>
            <a:pPr marL="342900" indent="-342900">
              <a:lnSpc>
                <a:spcPct val="107000"/>
              </a:lnSpc>
              <a:spcAft>
                <a:spcPts val="800"/>
              </a:spcAft>
              <a:buFont typeface="Arial" panose="020B0604020202020204" pitchFamily="34" charset="0"/>
              <a:buChar char="•"/>
            </a:pPr>
            <a:r>
              <a:rPr lang="en-GB" sz="2000" b="1" u="sng"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Pragmatics - </a:t>
            </a:r>
            <a:r>
              <a:rPr lang="en-GB" sz="2000" dirty="0">
                <a:solidFill>
                  <a:schemeClr val="accent1"/>
                </a:solidFill>
                <a:effectLst/>
                <a:ea typeface="Calibri" panose="020F0502020204030204" pitchFamily="34" charset="0"/>
                <a:cs typeface="Times New Roman" panose="02020603050405020304" pitchFamily="18" charset="0"/>
              </a:rPr>
              <a:t>A pragmatic way of dealing with something is </a:t>
            </a:r>
            <a:r>
              <a:rPr lang="en-GB" sz="2000" b="1" dirty="0">
                <a:solidFill>
                  <a:schemeClr val="accent1"/>
                </a:solidFill>
                <a:effectLst/>
                <a:ea typeface="Calibri" panose="020F0502020204030204" pitchFamily="34" charset="0"/>
                <a:cs typeface="Times New Roman" panose="02020603050405020304" pitchFamily="18" charset="0"/>
              </a:rPr>
              <a:t>based on practical considerations, rather than theoretical ones</a:t>
            </a:r>
            <a:r>
              <a:rPr lang="en-GB" sz="2000" dirty="0">
                <a:solidFill>
                  <a:schemeClr val="accent1"/>
                </a:solidFill>
                <a:effectLst/>
                <a:ea typeface="Calibri" panose="020F0502020204030204" pitchFamily="34" charset="0"/>
                <a:cs typeface="Times New Roman" panose="02020603050405020304" pitchFamily="18" charset="0"/>
              </a:rPr>
              <a:t>. A pragmatic person deals with things in a practical way.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1853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68665" y="365127"/>
            <a:ext cx="8611385" cy="881268"/>
          </a:xfrm>
        </p:spPr>
        <p:txBody>
          <a:bodyPr>
            <a:normAutofit/>
          </a:bodyPr>
          <a:lstStyle/>
          <a:p>
            <a:r>
              <a:rPr lang="en-US" dirty="0">
                <a:solidFill>
                  <a:schemeClr val="accent1"/>
                </a:solidFill>
                <a:latin typeface="+mn-lt"/>
              </a:rPr>
              <a:t>Cognitive psychology – ‘Fast Mapping’ </a:t>
            </a:r>
          </a:p>
        </p:txBody>
      </p:sp>
      <p:sp>
        <p:nvSpPr>
          <p:cNvPr id="8" name="Rectangle 7"/>
          <p:cNvSpPr/>
          <p:nvPr/>
        </p:nvSpPr>
        <p:spPr>
          <a:xfrm>
            <a:off x="233702" y="1232972"/>
            <a:ext cx="5722841" cy="461665"/>
          </a:xfrm>
          <a:prstGeom prst="rect">
            <a:avLst/>
          </a:prstGeom>
        </p:spPr>
        <p:txBody>
          <a:bodyPr wrap="none">
            <a:spAutoFit/>
          </a:bodyPr>
          <a:lstStyle/>
          <a:p>
            <a:r>
              <a:rPr lang="en-US" sz="2400" dirty="0">
                <a:solidFill>
                  <a:schemeClr val="accent1"/>
                </a:solidFill>
              </a:rPr>
              <a:t>Answer the following questions on you own.</a:t>
            </a:r>
          </a:p>
        </p:txBody>
      </p:sp>
      <p:grpSp>
        <p:nvGrpSpPr>
          <p:cNvPr id="9" name="Group 4"/>
          <p:cNvGrpSpPr>
            <a:grpSpLocks/>
          </p:cNvGrpSpPr>
          <p:nvPr/>
        </p:nvGrpSpPr>
        <p:grpSpPr bwMode="auto">
          <a:xfrm>
            <a:off x="2389071" y="1845285"/>
            <a:ext cx="3981942" cy="2194870"/>
            <a:chOff x="1414" y="462"/>
            <a:chExt cx="3213" cy="1988"/>
          </a:xfrm>
        </p:grpSpPr>
        <p:sp>
          <p:nvSpPr>
            <p:cNvPr id="10" name="AutoShape 5"/>
            <p:cNvSpPr>
              <a:spLocks noChangeArrowheads="1"/>
            </p:cNvSpPr>
            <p:nvPr/>
          </p:nvSpPr>
          <p:spPr bwMode="auto">
            <a:xfrm>
              <a:off x="3952" y="7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grpSp>
          <p:nvGrpSpPr>
            <p:cNvPr id="11" name="Group 6"/>
            <p:cNvGrpSpPr>
              <a:grpSpLocks/>
            </p:cNvGrpSpPr>
            <p:nvPr/>
          </p:nvGrpSpPr>
          <p:grpSpPr bwMode="auto">
            <a:xfrm>
              <a:off x="3719" y="1875"/>
              <a:ext cx="322" cy="432"/>
              <a:chOff x="2614" y="2249"/>
              <a:chExt cx="322" cy="432"/>
            </a:xfrm>
          </p:grpSpPr>
          <p:sp>
            <p:nvSpPr>
              <p:cNvPr id="69" name="Oval 7"/>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70" name="AutoShape 8"/>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12" name="Group 9"/>
            <p:cNvGrpSpPr>
              <a:grpSpLocks/>
            </p:cNvGrpSpPr>
            <p:nvPr/>
          </p:nvGrpSpPr>
          <p:grpSpPr bwMode="auto">
            <a:xfrm>
              <a:off x="3114" y="1945"/>
              <a:ext cx="322" cy="432"/>
              <a:chOff x="2614" y="2249"/>
              <a:chExt cx="322" cy="432"/>
            </a:xfrm>
          </p:grpSpPr>
          <p:sp>
            <p:nvSpPr>
              <p:cNvPr id="67" name="Oval 10"/>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8" name="AutoShape 11"/>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13" name="Group 12"/>
            <p:cNvGrpSpPr>
              <a:grpSpLocks/>
            </p:cNvGrpSpPr>
            <p:nvPr/>
          </p:nvGrpSpPr>
          <p:grpSpPr bwMode="auto">
            <a:xfrm>
              <a:off x="2390" y="1762"/>
              <a:ext cx="322" cy="432"/>
              <a:chOff x="2614" y="2249"/>
              <a:chExt cx="322" cy="432"/>
            </a:xfrm>
          </p:grpSpPr>
          <p:sp>
            <p:nvSpPr>
              <p:cNvPr id="65" name="Oval 13"/>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6" name="AutoShape 14"/>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14" name="Oval 15"/>
            <p:cNvSpPr>
              <a:spLocks noChangeArrowheads="1"/>
            </p:cNvSpPr>
            <p:nvPr/>
          </p:nvSpPr>
          <p:spPr bwMode="auto">
            <a:xfrm>
              <a:off x="2401" y="1010"/>
              <a:ext cx="1993" cy="1041"/>
            </a:xfrm>
            <a:prstGeom prst="ellipse">
              <a:avLst/>
            </a:prstGeom>
            <a:solidFill>
              <a:srgbClr val="CC9900"/>
            </a:solidFill>
            <a:ln w="9525">
              <a:noFill/>
              <a:round/>
              <a:headEnd/>
              <a:tailEnd/>
            </a:ln>
          </p:spPr>
          <p:txBody>
            <a:bodyPr wrap="none" anchor="ctr">
              <a:prstTxWarp prst="textNoShape">
                <a:avLst/>
              </a:prstTxWarp>
            </a:bodyPr>
            <a:lstStyle/>
            <a:p>
              <a:endParaRPr lang="en-US"/>
            </a:p>
          </p:txBody>
        </p:sp>
        <p:sp>
          <p:nvSpPr>
            <p:cNvPr id="15" name="Oval 16"/>
            <p:cNvSpPr>
              <a:spLocks noChangeArrowheads="1"/>
            </p:cNvSpPr>
            <p:nvPr/>
          </p:nvSpPr>
          <p:spPr bwMode="auto">
            <a:xfrm>
              <a:off x="3940" y="810"/>
              <a:ext cx="687" cy="676"/>
            </a:xfrm>
            <a:prstGeom prst="ellipse">
              <a:avLst/>
            </a:prstGeom>
            <a:solidFill>
              <a:srgbClr val="CC9900"/>
            </a:solidFill>
            <a:ln w="9525">
              <a:noFill/>
              <a:round/>
              <a:headEnd/>
              <a:tailEnd/>
            </a:ln>
          </p:spPr>
          <p:txBody>
            <a:bodyPr wrap="none" anchor="ctr">
              <a:prstTxWarp prst="textNoShape">
                <a:avLst/>
              </a:prstTxWarp>
            </a:bodyPr>
            <a:lstStyle/>
            <a:p>
              <a:endParaRPr lang="en-US"/>
            </a:p>
          </p:txBody>
        </p:sp>
        <p:sp>
          <p:nvSpPr>
            <p:cNvPr id="16" name="AutoShape 17"/>
            <p:cNvSpPr>
              <a:spLocks noChangeArrowheads="1"/>
            </p:cNvSpPr>
            <p:nvPr/>
          </p:nvSpPr>
          <p:spPr bwMode="auto">
            <a:xfrm>
              <a:off x="2279" y="138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7" name="AutoShape 18"/>
            <p:cNvSpPr>
              <a:spLocks noChangeArrowheads="1"/>
            </p:cNvSpPr>
            <p:nvPr/>
          </p:nvSpPr>
          <p:spPr bwMode="auto">
            <a:xfrm>
              <a:off x="2740" y="1759"/>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8" name="AutoShape 19"/>
            <p:cNvSpPr>
              <a:spLocks noChangeArrowheads="1"/>
            </p:cNvSpPr>
            <p:nvPr/>
          </p:nvSpPr>
          <p:spPr bwMode="auto">
            <a:xfrm>
              <a:off x="3014" y="174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19" name="AutoShape 20"/>
            <p:cNvSpPr>
              <a:spLocks noChangeArrowheads="1"/>
            </p:cNvSpPr>
            <p:nvPr/>
          </p:nvSpPr>
          <p:spPr bwMode="auto">
            <a:xfrm>
              <a:off x="3288" y="174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0" name="AutoShape 21"/>
            <p:cNvSpPr>
              <a:spLocks noChangeArrowheads="1"/>
            </p:cNvSpPr>
            <p:nvPr/>
          </p:nvSpPr>
          <p:spPr bwMode="auto">
            <a:xfrm>
              <a:off x="3560" y="1648"/>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1" name="AutoShape 22"/>
            <p:cNvSpPr>
              <a:spLocks noChangeArrowheads="1"/>
            </p:cNvSpPr>
            <p:nvPr/>
          </p:nvSpPr>
          <p:spPr bwMode="auto">
            <a:xfrm>
              <a:off x="3878" y="160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2" name="AutoShape 23"/>
            <p:cNvSpPr>
              <a:spLocks noChangeArrowheads="1"/>
            </p:cNvSpPr>
            <p:nvPr/>
          </p:nvSpPr>
          <p:spPr bwMode="auto">
            <a:xfrm>
              <a:off x="4062" y="1398"/>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3" name="AutoShape 24"/>
            <p:cNvSpPr>
              <a:spLocks noChangeArrowheads="1"/>
            </p:cNvSpPr>
            <p:nvPr/>
          </p:nvSpPr>
          <p:spPr bwMode="auto">
            <a:xfrm>
              <a:off x="2375" y="148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4" name="AutoShape 25"/>
            <p:cNvSpPr>
              <a:spLocks noChangeArrowheads="1"/>
            </p:cNvSpPr>
            <p:nvPr/>
          </p:nvSpPr>
          <p:spPr bwMode="auto">
            <a:xfrm>
              <a:off x="3700" y="17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5" name="AutoShape 26"/>
            <p:cNvSpPr>
              <a:spLocks noChangeArrowheads="1"/>
            </p:cNvSpPr>
            <p:nvPr/>
          </p:nvSpPr>
          <p:spPr bwMode="auto">
            <a:xfrm>
              <a:off x="2036" y="81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6" name="AutoShape 27"/>
            <p:cNvSpPr>
              <a:spLocks noChangeArrowheads="1"/>
            </p:cNvSpPr>
            <p:nvPr/>
          </p:nvSpPr>
          <p:spPr bwMode="auto">
            <a:xfrm>
              <a:off x="2231" y="119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7" name="AutoShape 28"/>
            <p:cNvSpPr>
              <a:spLocks noChangeArrowheads="1"/>
            </p:cNvSpPr>
            <p:nvPr/>
          </p:nvSpPr>
          <p:spPr bwMode="auto">
            <a:xfrm>
              <a:off x="3677" y="93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8" name="AutoShape 29"/>
            <p:cNvSpPr>
              <a:spLocks noChangeArrowheads="1"/>
            </p:cNvSpPr>
            <p:nvPr/>
          </p:nvSpPr>
          <p:spPr bwMode="auto">
            <a:xfrm>
              <a:off x="4197" y="70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29" name="AutoShape 30"/>
            <p:cNvSpPr>
              <a:spLocks noChangeArrowheads="1"/>
            </p:cNvSpPr>
            <p:nvPr/>
          </p:nvSpPr>
          <p:spPr bwMode="auto">
            <a:xfrm>
              <a:off x="4085" y="124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30" name="Arc 31"/>
            <p:cNvSpPr>
              <a:spLocks/>
            </p:cNvSpPr>
            <p:nvPr/>
          </p:nvSpPr>
          <p:spPr bwMode="auto">
            <a:xfrm>
              <a:off x="3785" y="544"/>
              <a:ext cx="310" cy="42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1" name="Arc 32"/>
            <p:cNvSpPr>
              <a:spLocks/>
            </p:cNvSpPr>
            <p:nvPr/>
          </p:nvSpPr>
          <p:spPr bwMode="auto">
            <a:xfrm>
              <a:off x="3869" y="462"/>
              <a:ext cx="310" cy="420"/>
            </a:xfrm>
            <a:custGeom>
              <a:avLst/>
              <a:gdLst>
                <a:gd name="T0" fmla="*/ 0 w 21600"/>
                <a:gd name="T1" fmla="*/ 0 h 18614"/>
                <a:gd name="T2" fmla="*/ 0 w 21600"/>
                <a:gd name="T3" fmla="*/ 0 h 18614"/>
                <a:gd name="T4" fmla="*/ 0 w 21600"/>
                <a:gd name="T5" fmla="*/ 0 h 18614"/>
                <a:gd name="T6" fmla="*/ 0 60000 65536"/>
                <a:gd name="T7" fmla="*/ 0 60000 65536"/>
                <a:gd name="T8" fmla="*/ 0 60000 65536"/>
                <a:gd name="T9" fmla="*/ 0 w 21600"/>
                <a:gd name="T10" fmla="*/ 0 h 18614"/>
                <a:gd name="T11" fmla="*/ 21600 w 21600"/>
                <a:gd name="T12" fmla="*/ 18614 h 18614"/>
              </a:gdLst>
              <a:ahLst/>
              <a:cxnLst>
                <a:cxn ang="T6">
                  <a:pos x="T0" y="T1"/>
                </a:cxn>
                <a:cxn ang="T7">
                  <a:pos x="T2" y="T3"/>
                </a:cxn>
                <a:cxn ang="T8">
                  <a:pos x="T4" y="T5"/>
                </a:cxn>
              </a:cxnLst>
              <a:rect l="T9" t="T10" r="T11" b="T12"/>
              <a:pathLst>
                <a:path w="21600" h="18614" fill="none" extrusionOk="0">
                  <a:moveTo>
                    <a:pt x="10958" y="0"/>
                  </a:moveTo>
                  <a:cubicBezTo>
                    <a:pt x="17552" y="3882"/>
                    <a:pt x="21600" y="10962"/>
                    <a:pt x="21600" y="18614"/>
                  </a:cubicBezTo>
                </a:path>
                <a:path w="21600" h="18614" stroke="0" extrusionOk="0">
                  <a:moveTo>
                    <a:pt x="10958" y="0"/>
                  </a:moveTo>
                  <a:cubicBezTo>
                    <a:pt x="17552" y="3882"/>
                    <a:pt x="21600" y="10962"/>
                    <a:pt x="21600" y="18614"/>
                  </a:cubicBezTo>
                  <a:lnTo>
                    <a:pt x="0" y="18614"/>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2" name="Arc 33"/>
            <p:cNvSpPr>
              <a:spLocks/>
            </p:cNvSpPr>
            <p:nvPr/>
          </p:nvSpPr>
          <p:spPr bwMode="auto">
            <a:xfrm rot="19289209" flipH="1">
              <a:off x="4215" y="521"/>
              <a:ext cx="302" cy="364"/>
            </a:xfrm>
            <a:custGeom>
              <a:avLst/>
              <a:gdLst>
                <a:gd name="T0" fmla="*/ 0 w 21044"/>
                <a:gd name="T1" fmla="*/ 0 h 21600"/>
                <a:gd name="T2" fmla="*/ 0 w 21044"/>
                <a:gd name="T3" fmla="*/ 0 h 21600"/>
                <a:gd name="T4" fmla="*/ 0 w 21044"/>
                <a:gd name="T5" fmla="*/ 0 h 21600"/>
                <a:gd name="T6" fmla="*/ 0 60000 65536"/>
                <a:gd name="T7" fmla="*/ 0 60000 65536"/>
                <a:gd name="T8" fmla="*/ 0 60000 65536"/>
                <a:gd name="T9" fmla="*/ 0 w 21044"/>
                <a:gd name="T10" fmla="*/ 0 h 21600"/>
                <a:gd name="T11" fmla="*/ 21044 w 21044"/>
                <a:gd name="T12" fmla="*/ 21600 h 21600"/>
              </a:gdLst>
              <a:ahLst/>
              <a:cxnLst>
                <a:cxn ang="T6">
                  <a:pos x="T0" y="T1"/>
                </a:cxn>
                <a:cxn ang="T7">
                  <a:pos x="T2" y="T3"/>
                </a:cxn>
                <a:cxn ang="T8">
                  <a:pos x="T4" y="T5"/>
                </a:cxn>
              </a:cxnLst>
              <a:rect l="T9" t="T10" r="T11" b="T12"/>
              <a:pathLst>
                <a:path w="21044" h="21600" fill="none" extrusionOk="0">
                  <a:moveTo>
                    <a:pt x="-1" y="0"/>
                  </a:moveTo>
                  <a:cubicBezTo>
                    <a:pt x="10052" y="0"/>
                    <a:pt x="18776" y="6935"/>
                    <a:pt x="21043" y="16729"/>
                  </a:cubicBezTo>
                </a:path>
                <a:path w="21044" h="21600" stroke="0" extrusionOk="0">
                  <a:moveTo>
                    <a:pt x="-1" y="0"/>
                  </a:moveTo>
                  <a:cubicBezTo>
                    <a:pt x="10052" y="0"/>
                    <a:pt x="18776" y="6935"/>
                    <a:pt x="21043" y="16729"/>
                  </a:cubicBezTo>
                  <a:lnTo>
                    <a:pt x="0" y="21600"/>
                  </a:lnTo>
                  <a:close/>
                </a:path>
              </a:pathLst>
            </a:custGeom>
            <a:noFill/>
            <a:ln w="38100">
              <a:solidFill>
                <a:schemeClr val="tx1"/>
              </a:solidFill>
              <a:round/>
              <a:headEnd type="oval" w="lg" len="med"/>
              <a:tailEnd/>
            </a:ln>
          </p:spPr>
          <p:txBody>
            <a:bodyPr wrap="none" anchor="ctr">
              <a:prstTxWarp prst="textNoShape">
                <a:avLst/>
              </a:prstTxWarp>
            </a:bodyPr>
            <a:lstStyle/>
            <a:p>
              <a:endParaRPr lang="en-US"/>
            </a:p>
          </p:txBody>
        </p:sp>
        <p:sp>
          <p:nvSpPr>
            <p:cNvPr id="33" name="Oval 34"/>
            <p:cNvSpPr>
              <a:spLocks noChangeArrowheads="1"/>
            </p:cNvSpPr>
            <p:nvPr/>
          </p:nvSpPr>
          <p:spPr bwMode="auto">
            <a:xfrm>
              <a:off x="4184" y="976"/>
              <a:ext cx="122" cy="122"/>
            </a:xfrm>
            <a:prstGeom prst="ellipse">
              <a:avLst/>
            </a:prstGeom>
            <a:solidFill>
              <a:schemeClr val="bg1"/>
            </a:solidFill>
            <a:ln w="9525">
              <a:noFill/>
              <a:round/>
              <a:headEnd/>
              <a:tailEnd/>
            </a:ln>
          </p:spPr>
          <p:txBody>
            <a:bodyPr wrap="none" anchor="ctr">
              <a:prstTxWarp prst="textNoShape">
                <a:avLst/>
              </a:prstTxWarp>
            </a:bodyPr>
            <a:lstStyle/>
            <a:p>
              <a:endParaRPr lang="en-US"/>
            </a:p>
          </p:txBody>
        </p:sp>
        <p:sp>
          <p:nvSpPr>
            <p:cNvPr id="34" name="Oval 35"/>
            <p:cNvSpPr>
              <a:spLocks noChangeArrowheads="1"/>
            </p:cNvSpPr>
            <p:nvPr/>
          </p:nvSpPr>
          <p:spPr bwMode="auto">
            <a:xfrm>
              <a:off x="4346" y="928"/>
              <a:ext cx="122" cy="122"/>
            </a:xfrm>
            <a:prstGeom prst="ellipse">
              <a:avLst/>
            </a:prstGeom>
            <a:solidFill>
              <a:schemeClr val="bg1"/>
            </a:solidFill>
            <a:ln w="9525">
              <a:noFill/>
              <a:round/>
              <a:headEnd/>
              <a:tailEnd/>
            </a:ln>
          </p:spPr>
          <p:txBody>
            <a:bodyPr wrap="none" anchor="ctr">
              <a:prstTxWarp prst="textNoShape">
                <a:avLst/>
              </a:prstTxWarp>
            </a:bodyPr>
            <a:lstStyle/>
            <a:p>
              <a:endParaRPr lang="en-US"/>
            </a:p>
          </p:txBody>
        </p:sp>
        <p:sp>
          <p:nvSpPr>
            <p:cNvPr id="35" name="AutoShape 36"/>
            <p:cNvSpPr>
              <a:spLocks noChangeArrowheads="1"/>
            </p:cNvSpPr>
            <p:nvPr/>
          </p:nvSpPr>
          <p:spPr bwMode="auto">
            <a:xfrm>
              <a:off x="4328" y="1065"/>
              <a:ext cx="78" cy="144"/>
            </a:xfrm>
            <a:prstGeom prst="moon">
              <a:avLst>
                <a:gd name="adj" fmla="val 50000"/>
              </a:avLst>
            </a:prstGeom>
            <a:solidFill>
              <a:srgbClr val="FF9900"/>
            </a:solidFill>
            <a:ln w="9525">
              <a:noFill/>
              <a:miter lim="800000"/>
              <a:headEnd/>
              <a:tailEnd/>
            </a:ln>
          </p:spPr>
          <p:txBody>
            <a:bodyPr wrap="none" anchor="ctr">
              <a:prstTxWarp prst="textNoShape">
                <a:avLst/>
              </a:prstTxWarp>
            </a:bodyPr>
            <a:lstStyle/>
            <a:p>
              <a:endParaRPr lang="en-US"/>
            </a:p>
          </p:txBody>
        </p:sp>
        <p:sp>
          <p:nvSpPr>
            <p:cNvPr id="36" name="Oval 37"/>
            <p:cNvSpPr>
              <a:spLocks noChangeArrowheads="1"/>
            </p:cNvSpPr>
            <p:nvPr/>
          </p:nvSpPr>
          <p:spPr bwMode="auto">
            <a:xfrm>
              <a:off x="4239" y="1021"/>
              <a:ext cx="56" cy="66"/>
            </a:xfrm>
            <a:prstGeom prst="ellipse">
              <a:avLst/>
            </a:prstGeom>
            <a:solidFill>
              <a:schemeClr val="tx1"/>
            </a:solidFill>
            <a:ln w="9525">
              <a:solidFill>
                <a:schemeClr val="tx1"/>
              </a:solidFill>
              <a:round/>
              <a:headEnd/>
              <a:tailEnd/>
            </a:ln>
          </p:spPr>
          <p:txBody>
            <a:bodyPr wrap="none" anchor="ctr">
              <a:prstTxWarp prst="textNoShape">
                <a:avLst/>
              </a:prstTxWarp>
            </a:bodyPr>
            <a:lstStyle/>
            <a:p>
              <a:endParaRPr lang="en-US"/>
            </a:p>
          </p:txBody>
        </p:sp>
        <p:sp>
          <p:nvSpPr>
            <p:cNvPr id="37" name="Oval 38"/>
            <p:cNvSpPr>
              <a:spLocks noChangeArrowheads="1"/>
            </p:cNvSpPr>
            <p:nvPr/>
          </p:nvSpPr>
          <p:spPr bwMode="auto">
            <a:xfrm>
              <a:off x="4401" y="974"/>
              <a:ext cx="56" cy="66"/>
            </a:xfrm>
            <a:prstGeom prst="ellipse">
              <a:avLst/>
            </a:prstGeom>
            <a:solidFill>
              <a:schemeClr val="tx1"/>
            </a:solidFill>
            <a:ln w="9525">
              <a:solidFill>
                <a:schemeClr val="tx1"/>
              </a:solidFill>
              <a:round/>
              <a:headEnd/>
              <a:tailEnd/>
            </a:ln>
          </p:spPr>
          <p:txBody>
            <a:bodyPr wrap="none" anchor="ctr">
              <a:prstTxWarp prst="textNoShape">
                <a:avLst/>
              </a:prstTxWarp>
            </a:bodyPr>
            <a:lstStyle/>
            <a:p>
              <a:endParaRPr lang="en-US"/>
            </a:p>
          </p:txBody>
        </p:sp>
        <p:sp>
          <p:nvSpPr>
            <p:cNvPr id="38" name="AutoShape 39"/>
            <p:cNvSpPr>
              <a:spLocks noChangeArrowheads="1"/>
            </p:cNvSpPr>
            <p:nvPr/>
          </p:nvSpPr>
          <p:spPr bwMode="auto">
            <a:xfrm>
              <a:off x="2327" y="1290"/>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39" name="AutoShape 40"/>
            <p:cNvSpPr>
              <a:spLocks noChangeArrowheads="1"/>
            </p:cNvSpPr>
            <p:nvPr/>
          </p:nvSpPr>
          <p:spPr bwMode="auto">
            <a:xfrm>
              <a:off x="2523" y="1652"/>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0" name="AutoShape 41"/>
            <p:cNvSpPr>
              <a:spLocks noChangeArrowheads="1"/>
            </p:cNvSpPr>
            <p:nvPr/>
          </p:nvSpPr>
          <p:spPr bwMode="auto">
            <a:xfrm>
              <a:off x="2153" y="972"/>
              <a:ext cx="399" cy="576"/>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41" name="AutoShape 42"/>
            <p:cNvSpPr>
              <a:spLocks noChangeArrowheads="1"/>
            </p:cNvSpPr>
            <p:nvPr/>
          </p:nvSpPr>
          <p:spPr bwMode="auto">
            <a:xfrm>
              <a:off x="1844" y="706"/>
              <a:ext cx="399" cy="576"/>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42" name="Oval 43"/>
            <p:cNvSpPr>
              <a:spLocks noChangeArrowheads="1"/>
            </p:cNvSpPr>
            <p:nvPr/>
          </p:nvSpPr>
          <p:spPr bwMode="auto">
            <a:xfrm rot="-880583">
              <a:off x="4306" y="1253"/>
              <a:ext cx="188" cy="56"/>
            </a:xfrm>
            <a:prstGeom prst="ellipse">
              <a:avLst/>
            </a:prstGeom>
            <a:solidFill>
              <a:srgbClr val="FF5050"/>
            </a:solidFill>
            <a:ln w="9525">
              <a:noFill/>
              <a:round/>
              <a:headEnd/>
              <a:tailEnd/>
            </a:ln>
          </p:spPr>
          <p:txBody>
            <a:bodyPr wrap="none" anchor="ctr">
              <a:prstTxWarp prst="textNoShape">
                <a:avLst/>
              </a:prstTxWarp>
            </a:bodyPr>
            <a:lstStyle/>
            <a:p>
              <a:endParaRPr lang="en-US"/>
            </a:p>
          </p:txBody>
        </p:sp>
        <p:grpSp>
          <p:nvGrpSpPr>
            <p:cNvPr id="43" name="Group 44"/>
            <p:cNvGrpSpPr>
              <a:grpSpLocks/>
            </p:cNvGrpSpPr>
            <p:nvPr/>
          </p:nvGrpSpPr>
          <p:grpSpPr bwMode="auto">
            <a:xfrm>
              <a:off x="2652" y="1948"/>
              <a:ext cx="322" cy="432"/>
              <a:chOff x="2614" y="2249"/>
              <a:chExt cx="322" cy="432"/>
            </a:xfrm>
          </p:grpSpPr>
          <p:sp>
            <p:nvSpPr>
              <p:cNvPr id="63" name="Oval 45"/>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4" name="AutoShape 46"/>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44" name="Group 47"/>
            <p:cNvGrpSpPr>
              <a:grpSpLocks/>
            </p:cNvGrpSpPr>
            <p:nvPr/>
          </p:nvGrpSpPr>
          <p:grpSpPr bwMode="auto">
            <a:xfrm>
              <a:off x="4058" y="1837"/>
              <a:ext cx="322" cy="432"/>
              <a:chOff x="2614" y="2249"/>
              <a:chExt cx="322" cy="432"/>
            </a:xfrm>
          </p:grpSpPr>
          <p:sp>
            <p:nvSpPr>
              <p:cNvPr id="61" name="Oval 48"/>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2" name="AutoShape 49"/>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grpSp>
          <p:nvGrpSpPr>
            <p:cNvPr id="45" name="Group 50"/>
            <p:cNvGrpSpPr>
              <a:grpSpLocks/>
            </p:cNvGrpSpPr>
            <p:nvPr/>
          </p:nvGrpSpPr>
          <p:grpSpPr bwMode="auto">
            <a:xfrm>
              <a:off x="3442" y="2018"/>
              <a:ext cx="322" cy="432"/>
              <a:chOff x="2614" y="2249"/>
              <a:chExt cx="322" cy="432"/>
            </a:xfrm>
          </p:grpSpPr>
          <p:sp>
            <p:nvSpPr>
              <p:cNvPr id="59" name="Oval 51"/>
              <p:cNvSpPr>
                <a:spLocks noChangeArrowheads="1"/>
              </p:cNvSpPr>
              <p:nvPr/>
            </p:nvSpPr>
            <p:spPr bwMode="auto">
              <a:xfrm>
                <a:off x="2614" y="2249"/>
                <a:ext cx="166" cy="432"/>
              </a:xfrm>
              <a:prstGeom prst="ellipse">
                <a:avLst/>
              </a:prstGeom>
              <a:solidFill>
                <a:srgbClr val="996600"/>
              </a:solidFill>
              <a:ln w="9525">
                <a:noFill/>
                <a:round/>
                <a:headEnd/>
                <a:tailEnd/>
              </a:ln>
            </p:spPr>
            <p:txBody>
              <a:bodyPr wrap="none" anchor="ctr">
                <a:prstTxWarp prst="textNoShape">
                  <a:avLst/>
                </a:prstTxWarp>
              </a:bodyPr>
              <a:lstStyle/>
              <a:p>
                <a:endParaRPr lang="en-US"/>
              </a:p>
            </p:txBody>
          </p:sp>
          <p:sp>
            <p:nvSpPr>
              <p:cNvPr id="60" name="AutoShape 52"/>
              <p:cNvSpPr>
                <a:spLocks noChangeArrowheads="1"/>
              </p:cNvSpPr>
              <p:nvPr/>
            </p:nvSpPr>
            <p:spPr bwMode="auto">
              <a:xfrm>
                <a:off x="2648" y="2548"/>
                <a:ext cx="288" cy="133"/>
              </a:xfrm>
              <a:prstGeom prst="flowChartDelay">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46" name="AutoShape 53"/>
            <p:cNvSpPr>
              <a:spLocks noChangeArrowheads="1"/>
            </p:cNvSpPr>
            <p:nvPr/>
          </p:nvSpPr>
          <p:spPr bwMode="auto">
            <a:xfrm>
              <a:off x="1575" y="76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7" name="AutoShape 54"/>
            <p:cNvSpPr>
              <a:spLocks noChangeArrowheads="1"/>
            </p:cNvSpPr>
            <p:nvPr/>
          </p:nvSpPr>
          <p:spPr bwMode="auto">
            <a:xfrm>
              <a:off x="3773" y="93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8" name="AutoShape 55"/>
            <p:cNvSpPr>
              <a:spLocks noChangeArrowheads="1"/>
            </p:cNvSpPr>
            <p:nvPr/>
          </p:nvSpPr>
          <p:spPr bwMode="auto">
            <a:xfrm>
              <a:off x="2894" y="89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49" name="AutoShape 56"/>
            <p:cNvSpPr>
              <a:spLocks noChangeArrowheads="1"/>
            </p:cNvSpPr>
            <p:nvPr/>
          </p:nvSpPr>
          <p:spPr bwMode="auto">
            <a:xfrm>
              <a:off x="3965" y="1123"/>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0" name="AutoShape 57"/>
            <p:cNvSpPr>
              <a:spLocks noChangeArrowheads="1"/>
            </p:cNvSpPr>
            <p:nvPr/>
          </p:nvSpPr>
          <p:spPr bwMode="auto">
            <a:xfrm>
              <a:off x="2665" y="997"/>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1" name="AutoShape 58"/>
            <p:cNvSpPr>
              <a:spLocks noChangeArrowheads="1"/>
            </p:cNvSpPr>
            <p:nvPr/>
          </p:nvSpPr>
          <p:spPr bwMode="auto">
            <a:xfrm>
              <a:off x="4135" y="1304"/>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2" name="AutoShape 59"/>
            <p:cNvSpPr>
              <a:spLocks noChangeArrowheads="1"/>
            </p:cNvSpPr>
            <p:nvPr/>
          </p:nvSpPr>
          <p:spPr bwMode="auto">
            <a:xfrm>
              <a:off x="2414" y="1101"/>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3" name="AutoShape 60"/>
            <p:cNvSpPr>
              <a:spLocks noChangeArrowheads="1"/>
            </p:cNvSpPr>
            <p:nvPr/>
          </p:nvSpPr>
          <p:spPr bwMode="auto">
            <a:xfrm>
              <a:off x="3167" y="846"/>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4" name="AutoShape 61"/>
            <p:cNvSpPr>
              <a:spLocks noChangeArrowheads="1"/>
            </p:cNvSpPr>
            <p:nvPr/>
          </p:nvSpPr>
          <p:spPr bwMode="auto">
            <a:xfrm>
              <a:off x="3400" y="857"/>
              <a:ext cx="399" cy="576"/>
            </a:xfrm>
            <a:prstGeom prst="irregularSeal1">
              <a:avLst/>
            </a:prstGeom>
            <a:solidFill>
              <a:srgbClr val="CC9900"/>
            </a:solidFill>
            <a:ln w="9525">
              <a:noFill/>
              <a:miter lim="800000"/>
              <a:headEnd/>
              <a:tailEnd/>
            </a:ln>
          </p:spPr>
          <p:txBody>
            <a:bodyPr wrap="none" anchor="ctr">
              <a:prstTxWarp prst="textNoShape">
                <a:avLst/>
              </a:prstTxWarp>
            </a:bodyPr>
            <a:lstStyle/>
            <a:p>
              <a:endParaRPr lang="en-US"/>
            </a:p>
          </p:txBody>
        </p:sp>
        <p:sp>
          <p:nvSpPr>
            <p:cNvPr id="55" name="AutoShape 62"/>
            <p:cNvSpPr>
              <a:spLocks noChangeArrowheads="1"/>
            </p:cNvSpPr>
            <p:nvPr/>
          </p:nvSpPr>
          <p:spPr bwMode="auto">
            <a:xfrm>
              <a:off x="1529" y="1053"/>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6" name="AutoShape 63"/>
            <p:cNvSpPr>
              <a:spLocks noChangeArrowheads="1"/>
            </p:cNvSpPr>
            <p:nvPr/>
          </p:nvSpPr>
          <p:spPr bwMode="auto">
            <a:xfrm>
              <a:off x="1414" y="1250"/>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7" name="AutoShape 64"/>
            <p:cNvSpPr>
              <a:spLocks noChangeArrowheads="1"/>
            </p:cNvSpPr>
            <p:nvPr/>
          </p:nvSpPr>
          <p:spPr bwMode="auto">
            <a:xfrm>
              <a:off x="1433" y="1124"/>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sp>
          <p:nvSpPr>
            <p:cNvPr id="58" name="AutoShape 65"/>
            <p:cNvSpPr>
              <a:spLocks noChangeArrowheads="1"/>
            </p:cNvSpPr>
            <p:nvPr/>
          </p:nvSpPr>
          <p:spPr bwMode="auto">
            <a:xfrm>
              <a:off x="1463" y="1009"/>
              <a:ext cx="210" cy="310"/>
            </a:xfrm>
            <a:prstGeom prst="irregularSeal1">
              <a:avLst/>
            </a:prstGeom>
            <a:solidFill>
              <a:srgbClr val="996600"/>
            </a:solidFill>
            <a:ln w="9525">
              <a:noFill/>
              <a:miter lim="800000"/>
              <a:headEnd/>
              <a:tailEnd/>
            </a:ln>
          </p:spPr>
          <p:txBody>
            <a:bodyPr wrap="none" anchor="ctr">
              <a:prstTxWarp prst="textNoShape">
                <a:avLst/>
              </a:prstTxWarp>
            </a:bodyPr>
            <a:lstStyle/>
            <a:p>
              <a:endParaRPr lang="en-US"/>
            </a:p>
          </p:txBody>
        </p:sp>
      </p:grpSp>
      <p:sp>
        <p:nvSpPr>
          <p:cNvPr id="71" name="Rectangle 70"/>
          <p:cNvSpPr/>
          <p:nvPr/>
        </p:nvSpPr>
        <p:spPr>
          <a:xfrm>
            <a:off x="424056" y="4307364"/>
            <a:ext cx="8719944" cy="1205843"/>
          </a:xfrm>
          <a:prstGeom prst="rect">
            <a:avLst/>
          </a:prstGeom>
        </p:spPr>
        <p:txBody>
          <a:bodyPr wrap="square">
            <a:spAutoFit/>
          </a:bodyPr>
          <a:lstStyle/>
          <a:p>
            <a:pPr marL="800100" lvl="1" indent="-342900">
              <a:lnSpc>
                <a:spcPct val="80000"/>
              </a:lnSpc>
              <a:buFont typeface="+mj-lt"/>
              <a:buAutoNum type="arabicPeriod"/>
            </a:pPr>
            <a:r>
              <a:rPr lang="en-US" dirty="0">
                <a:solidFill>
                  <a:schemeClr val="accent1"/>
                </a:solidFill>
              </a:rPr>
              <a:t>This is a </a:t>
            </a:r>
            <a:r>
              <a:rPr lang="en-US" dirty="0" err="1">
                <a:solidFill>
                  <a:schemeClr val="accent1"/>
                </a:solidFill>
              </a:rPr>
              <a:t>snurk</a:t>
            </a:r>
            <a:r>
              <a:rPr lang="en-US" dirty="0">
                <a:solidFill>
                  <a:schemeClr val="accent1"/>
                </a:solidFill>
              </a:rPr>
              <a:t>.  It walks on its flaxes.  How many flaxes does a </a:t>
            </a:r>
            <a:r>
              <a:rPr lang="en-US" dirty="0" err="1">
                <a:solidFill>
                  <a:schemeClr val="accent1"/>
                </a:solidFill>
              </a:rPr>
              <a:t>snurk</a:t>
            </a:r>
            <a:r>
              <a:rPr lang="en-US" dirty="0">
                <a:solidFill>
                  <a:schemeClr val="accent1"/>
                </a:solidFill>
              </a:rPr>
              <a:t> have?</a:t>
            </a:r>
          </a:p>
          <a:p>
            <a:pPr marL="800100" lvl="1" indent="-342900">
              <a:lnSpc>
                <a:spcPct val="80000"/>
              </a:lnSpc>
              <a:buFont typeface="+mj-lt"/>
              <a:buAutoNum type="arabicPeriod"/>
            </a:pPr>
            <a:r>
              <a:rPr lang="en-US" dirty="0" err="1">
                <a:solidFill>
                  <a:schemeClr val="accent1"/>
                </a:solidFill>
              </a:rPr>
              <a:t>Snurks</a:t>
            </a:r>
            <a:r>
              <a:rPr lang="en-US" dirty="0">
                <a:solidFill>
                  <a:schemeClr val="accent1"/>
                </a:solidFill>
              </a:rPr>
              <a:t> have twice as many flaxes as </a:t>
            </a:r>
            <a:r>
              <a:rPr lang="en-US" dirty="0" err="1">
                <a:solidFill>
                  <a:schemeClr val="accent1"/>
                </a:solidFill>
              </a:rPr>
              <a:t>ampolinks</a:t>
            </a:r>
            <a:r>
              <a:rPr lang="en-US" dirty="0">
                <a:solidFill>
                  <a:schemeClr val="accent1"/>
                </a:solidFill>
              </a:rPr>
              <a:t>.  Where are the </a:t>
            </a:r>
            <a:r>
              <a:rPr lang="en-US" dirty="0" err="1">
                <a:solidFill>
                  <a:schemeClr val="accent1"/>
                </a:solidFill>
              </a:rPr>
              <a:t>amopolinlks</a:t>
            </a:r>
            <a:r>
              <a:rPr lang="en-US" dirty="0">
                <a:solidFill>
                  <a:schemeClr val="accent1"/>
                </a:solidFill>
              </a:rPr>
              <a:t>?</a:t>
            </a:r>
          </a:p>
          <a:p>
            <a:pPr marL="800100" lvl="1" indent="-342900">
              <a:lnSpc>
                <a:spcPct val="80000"/>
              </a:lnSpc>
              <a:buFont typeface="+mj-lt"/>
              <a:buAutoNum type="arabicPeriod"/>
            </a:pPr>
            <a:r>
              <a:rPr lang="en-US" dirty="0" err="1">
                <a:solidFill>
                  <a:schemeClr val="accent1"/>
                </a:solidFill>
              </a:rPr>
              <a:t>Snurks</a:t>
            </a:r>
            <a:r>
              <a:rPr lang="en-US" dirty="0">
                <a:solidFill>
                  <a:schemeClr val="accent1"/>
                </a:solidFill>
              </a:rPr>
              <a:t> are covered with </a:t>
            </a:r>
            <a:r>
              <a:rPr lang="en-US" dirty="0" err="1">
                <a:solidFill>
                  <a:schemeClr val="accent1"/>
                </a:solidFill>
              </a:rPr>
              <a:t>garslim</a:t>
            </a:r>
            <a:r>
              <a:rPr lang="en-US" dirty="0">
                <a:solidFill>
                  <a:schemeClr val="accent1"/>
                </a:solidFill>
              </a:rPr>
              <a:t>.  </a:t>
            </a:r>
            <a:r>
              <a:rPr lang="en-US" dirty="0" err="1">
                <a:solidFill>
                  <a:schemeClr val="accent1"/>
                </a:solidFill>
              </a:rPr>
              <a:t>Garslim</a:t>
            </a:r>
            <a:r>
              <a:rPr lang="en-US" dirty="0">
                <a:solidFill>
                  <a:schemeClr val="accent1"/>
                </a:solidFill>
              </a:rPr>
              <a:t> is like __________?</a:t>
            </a:r>
          </a:p>
          <a:p>
            <a:pPr marL="800100" lvl="1" indent="-342900">
              <a:lnSpc>
                <a:spcPct val="80000"/>
              </a:lnSpc>
              <a:buFont typeface="+mj-lt"/>
              <a:buAutoNum type="arabicPeriod"/>
            </a:pPr>
            <a:r>
              <a:rPr lang="en-US" dirty="0">
                <a:solidFill>
                  <a:schemeClr val="accent1"/>
                </a:solidFill>
              </a:rPr>
              <a:t>Like dogs, </a:t>
            </a:r>
            <a:r>
              <a:rPr lang="en-US" dirty="0" err="1">
                <a:solidFill>
                  <a:schemeClr val="accent1"/>
                </a:solidFill>
              </a:rPr>
              <a:t>snurks</a:t>
            </a:r>
            <a:r>
              <a:rPr lang="en-US" dirty="0">
                <a:solidFill>
                  <a:schemeClr val="accent1"/>
                </a:solidFill>
              </a:rPr>
              <a:t> can wag their </a:t>
            </a:r>
            <a:r>
              <a:rPr lang="en-US" dirty="0" err="1">
                <a:solidFill>
                  <a:schemeClr val="accent1"/>
                </a:solidFill>
              </a:rPr>
              <a:t>pangeers</a:t>
            </a:r>
            <a:r>
              <a:rPr lang="en-US" dirty="0">
                <a:solidFill>
                  <a:schemeClr val="accent1"/>
                </a:solidFill>
              </a:rPr>
              <a:t>.  Where is the </a:t>
            </a:r>
            <a:r>
              <a:rPr lang="en-US" dirty="0" err="1">
                <a:solidFill>
                  <a:schemeClr val="accent1"/>
                </a:solidFill>
              </a:rPr>
              <a:t>pangeer</a:t>
            </a:r>
            <a:r>
              <a:rPr lang="en-US" dirty="0">
                <a:solidFill>
                  <a:schemeClr val="accent1"/>
                </a:solidFill>
              </a:rPr>
              <a:t>?</a:t>
            </a:r>
          </a:p>
          <a:p>
            <a:pPr marL="800100" lvl="1" indent="-342900">
              <a:lnSpc>
                <a:spcPct val="80000"/>
              </a:lnSpc>
              <a:buFont typeface="+mj-lt"/>
              <a:buAutoNum type="arabicPeriod"/>
            </a:pPr>
            <a:r>
              <a:rPr lang="en-US" dirty="0">
                <a:solidFill>
                  <a:schemeClr val="accent1"/>
                </a:solidFill>
              </a:rPr>
              <a:t>Do you think </a:t>
            </a:r>
            <a:r>
              <a:rPr lang="en-US" dirty="0" err="1">
                <a:solidFill>
                  <a:schemeClr val="accent1"/>
                </a:solidFill>
              </a:rPr>
              <a:t>snurks</a:t>
            </a:r>
            <a:r>
              <a:rPr lang="en-US" dirty="0">
                <a:solidFill>
                  <a:schemeClr val="accent1"/>
                </a:solidFill>
              </a:rPr>
              <a:t> can </a:t>
            </a:r>
            <a:r>
              <a:rPr lang="en-US" dirty="0" err="1">
                <a:solidFill>
                  <a:schemeClr val="accent1"/>
                </a:solidFill>
              </a:rPr>
              <a:t>bispooche</a:t>
            </a:r>
            <a:r>
              <a:rPr lang="en-US" dirty="0">
                <a:solidFill>
                  <a:schemeClr val="accent1"/>
                </a:solidFill>
              </a:rPr>
              <a:t>?  Why or why not?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1"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900" decel="100000" fill="hold"/>
                                        <p:tgtEl>
                                          <p:spTgt spid="8"/>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7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2181" y="798286"/>
            <a:ext cx="6359658" cy="2585323"/>
          </a:xfrm>
          <a:prstGeom prst="rect">
            <a:avLst/>
          </a:prstGeom>
          <a:noFill/>
        </p:spPr>
        <p:txBody>
          <a:bodyPr wrap="none" lIns="91440" tIns="45720" rIns="91440" bIns="45720">
            <a:spAutoFit/>
          </a:bodyPr>
          <a:lstStyle/>
          <a:p>
            <a:pPr algn="ctr"/>
            <a:r>
              <a:rPr lang="cy-GB" sz="5400" b="1" cap="all" spc="0" dirty="0">
                <a:ln w="9000" cmpd="sng">
                  <a:solidFill>
                    <a:schemeClr val="accent4">
                      <a:shade val="50000"/>
                      <a:satMod val="120000"/>
                    </a:schemeClr>
                  </a:solidFill>
                  <a:prstDash val="solid"/>
                </a:ln>
                <a:solidFill>
                  <a:schemeClr val="accent1"/>
                </a:solidFill>
                <a:effectLst>
                  <a:reflection blurRad="12700" stA="28000" endPos="45000" dist="1000" dir="5400000" sy="-100000" algn="bl" rotWithShape="0"/>
                </a:effectLst>
              </a:rPr>
              <a:t>IS THIS THE WAY </a:t>
            </a:r>
          </a:p>
          <a:p>
            <a:pPr algn="ctr"/>
            <a:r>
              <a:rPr lang="cy-GB" sz="5400" b="1" cap="all" spc="0" dirty="0">
                <a:ln w="9000" cmpd="sng">
                  <a:solidFill>
                    <a:schemeClr val="accent4">
                      <a:shade val="50000"/>
                      <a:satMod val="120000"/>
                    </a:schemeClr>
                  </a:solidFill>
                  <a:prstDash val="solid"/>
                </a:ln>
                <a:solidFill>
                  <a:schemeClr val="accent1"/>
                </a:solidFill>
                <a:effectLst>
                  <a:reflection blurRad="12700" stA="28000" endPos="45000" dist="1000" dir="5400000" sy="-100000" algn="bl" rotWithShape="0"/>
                </a:effectLst>
              </a:rPr>
              <a:t>YOUNG CHILDREN </a:t>
            </a:r>
          </a:p>
          <a:p>
            <a:pPr algn="ctr"/>
            <a:r>
              <a:rPr lang="cy-GB" sz="5400" b="1" cap="all" spc="0" dirty="0">
                <a:ln w="9000" cmpd="sng">
                  <a:solidFill>
                    <a:schemeClr val="accent4">
                      <a:shade val="50000"/>
                      <a:satMod val="120000"/>
                    </a:schemeClr>
                  </a:solidFill>
                  <a:prstDash val="solid"/>
                </a:ln>
                <a:solidFill>
                  <a:schemeClr val="accent1"/>
                </a:solidFill>
                <a:effectLst>
                  <a:reflection blurRad="12700" stA="28000" endPos="45000" dist="1000" dir="5400000" sy="-100000" algn="bl" rotWithShape="0"/>
                </a:effectLst>
              </a:rPr>
              <a:t>LEARN A LANGUAGE?</a:t>
            </a:r>
          </a:p>
        </p:txBody>
      </p:sp>
      <p:sp>
        <p:nvSpPr>
          <p:cNvPr id="4" name="Rectangle 3"/>
          <p:cNvSpPr/>
          <p:nvPr/>
        </p:nvSpPr>
        <p:spPr>
          <a:xfrm>
            <a:off x="2648856" y="4537163"/>
            <a:ext cx="3828143" cy="1200329"/>
          </a:xfrm>
          <a:prstGeom prst="rect">
            <a:avLst/>
          </a:prstGeom>
          <a:noFill/>
        </p:spPr>
        <p:txBody>
          <a:bodyPr wrap="square" lIns="91440" tIns="45720" rIns="91440" bIns="45720">
            <a:spAutoFit/>
          </a:bodyPr>
          <a:lstStyle/>
          <a:p>
            <a:pPr algn="ctr"/>
            <a:r>
              <a:rPr lang="cy-GB" sz="7200" b="1" cap="none" spc="0" dirty="0">
                <a:ln w="17780" cmpd="sng">
                  <a:solidFill>
                    <a:srgbClr val="FFFFFF"/>
                  </a:solidFill>
                  <a:prstDash val="solid"/>
                  <a:miter lim="800000"/>
                </a:ln>
                <a:solidFill>
                  <a:schemeClr val="accent1"/>
                </a:solidFill>
                <a:effectLst>
                  <a:outerShdw blurRad="50800" algn="tl" rotWithShape="0">
                    <a:srgbClr val="000000"/>
                  </a:outerShdw>
                </a:effectLst>
              </a:rPr>
              <a:t>NO!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900" decel="100000" fill="hold"/>
                                        <p:tgtEl>
                                          <p:spTgt spid="4"/>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latin typeface="+mn-lt"/>
              </a:rPr>
              <a:t>Language acquisition – key theories</a:t>
            </a:r>
          </a:p>
        </p:txBody>
      </p:sp>
      <p:sp>
        <p:nvSpPr>
          <p:cNvPr id="3" name="Text Placeholder 2"/>
          <p:cNvSpPr>
            <a:spLocks noGrp="1"/>
          </p:cNvSpPr>
          <p:nvPr>
            <p:ph type="body" idx="1"/>
          </p:nvPr>
        </p:nvSpPr>
        <p:spPr/>
        <p:txBody>
          <a:bodyPr>
            <a:normAutofit/>
          </a:bodyPr>
          <a:lstStyle/>
          <a:p>
            <a:r>
              <a:rPr lang="en-US" sz="3200" dirty="0" err="1">
                <a:solidFill>
                  <a:schemeClr val="accent1"/>
                </a:solidFill>
              </a:rPr>
              <a:t>Behaviourist</a:t>
            </a:r>
            <a:r>
              <a:rPr lang="en-US" sz="3200" dirty="0">
                <a:solidFill>
                  <a:schemeClr val="accent1"/>
                </a:solidFill>
              </a:rPr>
              <a:t> theory</a:t>
            </a:r>
          </a:p>
        </p:txBody>
      </p:sp>
      <p:sp>
        <p:nvSpPr>
          <p:cNvPr id="4" name="Content Placeholder 3"/>
          <p:cNvSpPr>
            <a:spLocks noGrp="1"/>
          </p:cNvSpPr>
          <p:nvPr>
            <p:ph sz="half" idx="2"/>
          </p:nvPr>
        </p:nvSpPr>
        <p:spPr/>
        <p:txBody>
          <a:bodyPr/>
          <a:lstStyle/>
          <a:p>
            <a:r>
              <a:rPr lang="en-US" sz="2800" dirty="0">
                <a:solidFill>
                  <a:schemeClr val="accent1"/>
                </a:solidFill>
              </a:rPr>
              <a:t>B.F. Skinner (1953, 1957)</a:t>
            </a:r>
          </a:p>
          <a:p>
            <a:pPr>
              <a:buNone/>
            </a:pPr>
            <a:endParaRPr lang="en-US" sz="2800" dirty="0">
              <a:solidFill>
                <a:schemeClr val="accent1"/>
              </a:solidFill>
            </a:endParaRPr>
          </a:p>
          <a:p>
            <a:r>
              <a:rPr lang="en-US" sz="2800" dirty="0">
                <a:solidFill>
                  <a:schemeClr val="accent1"/>
                </a:solidFill>
              </a:rPr>
              <a:t>Influence of the environment (nurture)</a:t>
            </a:r>
          </a:p>
          <a:p>
            <a:pPr>
              <a:buNone/>
            </a:pPr>
            <a:endParaRPr lang="en-US" sz="2800" dirty="0">
              <a:solidFill>
                <a:schemeClr val="accent1"/>
              </a:solidFill>
            </a:endParaRPr>
          </a:p>
          <a:p>
            <a:r>
              <a:rPr lang="en-US" sz="2800" dirty="0">
                <a:solidFill>
                  <a:schemeClr val="accent1"/>
                </a:solidFill>
              </a:rPr>
              <a:t>Positive reinforcement</a:t>
            </a:r>
          </a:p>
          <a:p>
            <a:endParaRPr lang="en-US" dirty="0"/>
          </a:p>
          <a:p>
            <a:endParaRPr lang="en-US" dirty="0"/>
          </a:p>
        </p:txBody>
      </p:sp>
      <p:pic>
        <p:nvPicPr>
          <p:cNvPr id="8" name="Picture 7"/>
          <p:cNvPicPr>
            <a:picLocks noChangeAspect="1"/>
          </p:cNvPicPr>
          <p:nvPr/>
        </p:nvPicPr>
        <p:blipFill>
          <a:blip r:embed="rId2"/>
          <a:stretch>
            <a:fillRect/>
          </a:stretch>
        </p:blipFill>
        <p:spPr>
          <a:xfrm rot="503820">
            <a:off x="4485556" y="1881959"/>
            <a:ext cx="4187911" cy="3349495"/>
          </a:xfrm>
          <a:prstGeom prst="rect">
            <a:avLst/>
          </a:prstGeom>
          <a:ln w="254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latin typeface="+mn-lt"/>
              </a:rPr>
              <a:t>Language acquisition – key theories</a:t>
            </a:r>
          </a:p>
        </p:txBody>
      </p:sp>
      <p:sp>
        <p:nvSpPr>
          <p:cNvPr id="6" name="Content Placeholder 5"/>
          <p:cNvSpPr>
            <a:spLocks noGrp="1"/>
          </p:cNvSpPr>
          <p:nvPr>
            <p:ph sz="half" idx="1"/>
          </p:nvPr>
        </p:nvSpPr>
        <p:spPr/>
        <p:txBody>
          <a:bodyPr>
            <a:normAutofit fontScale="85000" lnSpcReduction="20000"/>
          </a:bodyPr>
          <a:lstStyle/>
          <a:p>
            <a:r>
              <a:rPr lang="en-US" sz="2800" dirty="0">
                <a:solidFill>
                  <a:schemeClr val="accent1"/>
                </a:solidFill>
              </a:rPr>
              <a:t>Nativist Theory</a:t>
            </a:r>
          </a:p>
          <a:p>
            <a:r>
              <a:rPr lang="en-US" sz="2800" b="1" dirty="0">
                <a:solidFill>
                  <a:schemeClr val="accent1"/>
                </a:solidFill>
              </a:rPr>
              <a:t>Noam Chomsky (1957</a:t>
            </a:r>
            <a:r>
              <a:rPr lang="en-US" sz="2800" dirty="0">
                <a:solidFill>
                  <a:schemeClr val="accent1"/>
                </a:solidFill>
              </a:rPr>
              <a:t>) </a:t>
            </a:r>
          </a:p>
          <a:p>
            <a:endParaRPr lang="en-US" sz="2800" dirty="0">
              <a:solidFill>
                <a:schemeClr val="accent1"/>
              </a:solidFill>
            </a:endParaRPr>
          </a:p>
          <a:p>
            <a:r>
              <a:rPr lang="en-US" sz="2800" dirty="0">
                <a:solidFill>
                  <a:schemeClr val="accent1"/>
                </a:solidFill>
              </a:rPr>
              <a:t>Biological influences (nature)</a:t>
            </a:r>
          </a:p>
          <a:p>
            <a:endParaRPr lang="en-US" sz="2800" dirty="0">
              <a:solidFill>
                <a:schemeClr val="accent1"/>
              </a:solidFill>
            </a:endParaRPr>
          </a:p>
          <a:p>
            <a:r>
              <a:rPr lang="en-US" sz="2800" dirty="0">
                <a:solidFill>
                  <a:schemeClr val="accent1"/>
                </a:solidFill>
              </a:rPr>
              <a:t>Language Acquisition Device (LAD)</a:t>
            </a:r>
          </a:p>
          <a:p>
            <a:endParaRPr lang="en-GB" dirty="0">
              <a:hlinkClick r:id="rId2"/>
            </a:endParaRPr>
          </a:p>
          <a:p>
            <a:r>
              <a:rPr lang="en-GB" dirty="0">
                <a:hlinkClick r:id="rId2"/>
              </a:rPr>
              <a:t>https://www.youtube.com/watch?v=7Cgpfw4z8cw</a:t>
            </a:r>
            <a:endParaRPr lang="en-US" sz="2800" dirty="0"/>
          </a:p>
          <a:p>
            <a:r>
              <a:rPr lang="en-GB" dirty="0">
                <a:hlinkClick r:id="rId3"/>
              </a:rPr>
              <a:t>https://www.youtube.com/watch?v=NoSp53vH8Wo</a:t>
            </a:r>
            <a:endParaRPr lang="en-GB" dirty="0"/>
          </a:p>
          <a:p>
            <a:endParaRPr lang="en-US" sz="2800" dirty="0"/>
          </a:p>
        </p:txBody>
      </p:sp>
      <p:sp>
        <p:nvSpPr>
          <p:cNvPr id="5" name="Text Placeholder 4"/>
          <p:cNvSpPr>
            <a:spLocks noGrp="1"/>
          </p:cNvSpPr>
          <p:nvPr>
            <p:ph sz="half" idx="2"/>
          </p:nvPr>
        </p:nvSpPr>
        <p:spPr/>
        <p:txBody>
          <a:bodyPr>
            <a:normAutofit fontScale="85000" lnSpcReduction="20000"/>
          </a:bodyPr>
          <a:lstStyle/>
          <a:p>
            <a:pPr marL="0" indent="0">
              <a:buNone/>
            </a:pPr>
            <a:r>
              <a:rPr lang="en-US" sz="3200" dirty="0">
                <a:solidFill>
                  <a:schemeClr val="accent1"/>
                </a:solidFill>
              </a:rPr>
              <a:t>Cognitive Development Theory</a:t>
            </a:r>
          </a:p>
          <a:p>
            <a:endParaRPr lang="en-US" sz="3200" b="1" dirty="0">
              <a:solidFill>
                <a:schemeClr val="accent1"/>
              </a:solidFill>
            </a:endParaRPr>
          </a:p>
          <a:p>
            <a:r>
              <a:rPr lang="en-US" sz="3200" b="1" dirty="0">
                <a:solidFill>
                  <a:schemeClr val="accent1"/>
                </a:solidFill>
              </a:rPr>
              <a:t>Piaget (1936)</a:t>
            </a:r>
          </a:p>
          <a:p>
            <a:endParaRPr lang="en-US" sz="3200" dirty="0">
              <a:solidFill>
                <a:schemeClr val="accent1"/>
              </a:solidFill>
            </a:endParaRPr>
          </a:p>
          <a:p>
            <a:r>
              <a:rPr lang="en-US" sz="3200" dirty="0">
                <a:solidFill>
                  <a:schemeClr val="accent1"/>
                </a:solidFill>
              </a:rPr>
              <a:t>Stages of Development</a:t>
            </a:r>
          </a:p>
          <a:p>
            <a:endParaRPr lang="en-US" sz="3200" dirty="0"/>
          </a:p>
          <a:p>
            <a:endParaRPr lang="en-US" sz="3200" dirty="0"/>
          </a:p>
          <a:p>
            <a:endParaRPr lang="en-US" sz="3200" dirty="0"/>
          </a:p>
          <a:p>
            <a:r>
              <a:rPr lang="en-GB" sz="2600" dirty="0">
                <a:hlinkClick r:id="rId4"/>
              </a:rPr>
              <a:t>https://www.youtube.com/watch?v=Jt3-PIC2nCs</a:t>
            </a:r>
            <a:endParaRPr lang="en-US"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accent1"/>
                </a:solidFill>
                <a:latin typeface="+mn-lt"/>
              </a:rPr>
              <a:t>Cognitive theories</a:t>
            </a:r>
          </a:p>
        </p:txBody>
      </p:sp>
      <p:sp>
        <p:nvSpPr>
          <p:cNvPr id="5" name="Text Placeholder 4"/>
          <p:cNvSpPr>
            <a:spLocks noGrp="1"/>
          </p:cNvSpPr>
          <p:nvPr>
            <p:ph type="body" idx="1"/>
          </p:nvPr>
        </p:nvSpPr>
        <p:spPr/>
        <p:txBody>
          <a:bodyPr>
            <a:normAutofit/>
          </a:bodyPr>
          <a:lstStyle/>
          <a:p>
            <a:r>
              <a:rPr lang="en-US" sz="3200" dirty="0">
                <a:solidFill>
                  <a:schemeClr val="accent1"/>
                </a:solidFill>
              </a:rPr>
              <a:t>Bruner (1982)</a:t>
            </a:r>
          </a:p>
        </p:txBody>
      </p:sp>
      <p:sp>
        <p:nvSpPr>
          <p:cNvPr id="4" name="Content Placeholder 3"/>
          <p:cNvSpPr>
            <a:spLocks noGrp="1"/>
          </p:cNvSpPr>
          <p:nvPr>
            <p:ph sz="half" idx="2"/>
          </p:nvPr>
        </p:nvSpPr>
        <p:spPr/>
        <p:txBody>
          <a:bodyPr>
            <a:normAutofit/>
          </a:bodyPr>
          <a:lstStyle/>
          <a:p>
            <a:endParaRPr lang="en-US" dirty="0"/>
          </a:p>
          <a:p>
            <a:endParaRPr lang="en-US" dirty="0"/>
          </a:p>
        </p:txBody>
      </p:sp>
      <p:sp>
        <p:nvSpPr>
          <p:cNvPr id="9" name="Text Placeholder 8"/>
          <p:cNvSpPr>
            <a:spLocks noGrp="1"/>
          </p:cNvSpPr>
          <p:nvPr>
            <p:ph type="body" sz="quarter" idx="3"/>
          </p:nvPr>
        </p:nvSpPr>
        <p:spPr/>
        <p:txBody>
          <a:bodyPr>
            <a:normAutofit/>
          </a:bodyPr>
          <a:lstStyle/>
          <a:p>
            <a:r>
              <a:rPr lang="en-US" sz="3200" dirty="0" err="1">
                <a:solidFill>
                  <a:schemeClr val="accent1"/>
                </a:solidFill>
              </a:rPr>
              <a:t>Vygotsky</a:t>
            </a:r>
            <a:r>
              <a:rPr lang="en-US" sz="3200" dirty="0">
                <a:solidFill>
                  <a:schemeClr val="accent1"/>
                </a:solidFill>
              </a:rPr>
              <a:t> (1978)</a:t>
            </a:r>
          </a:p>
        </p:txBody>
      </p:sp>
      <p:sp>
        <p:nvSpPr>
          <p:cNvPr id="6" name="Content Placeholder 5"/>
          <p:cNvSpPr>
            <a:spLocks noGrp="1"/>
          </p:cNvSpPr>
          <p:nvPr>
            <p:ph sz="quarter" idx="4"/>
          </p:nvPr>
        </p:nvSpPr>
        <p:spPr>
          <a:xfrm>
            <a:off x="455613" y="2469762"/>
            <a:ext cx="4041775" cy="4893564"/>
          </a:xfrm>
        </p:spPr>
        <p:txBody>
          <a:bodyPr>
            <a:normAutofit/>
          </a:bodyPr>
          <a:lstStyle/>
          <a:p>
            <a:endParaRPr lang="en-US" sz="2800" dirty="0">
              <a:solidFill>
                <a:schemeClr val="accent1"/>
              </a:solidFill>
            </a:endParaRPr>
          </a:p>
          <a:p>
            <a:r>
              <a:rPr lang="en-US" sz="2800" dirty="0">
                <a:solidFill>
                  <a:schemeClr val="accent1"/>
                </a:solidFill>
              </a:rPr>
              <a:t>Language Acquisition Support System (LASS)</a:t>
            </a:r>
          </a:p>
          <a:p>
            <a:r>
              <a:rPr lang="en-US" sz="2800" dirty="0">
                <a:solidFill>
                  <a:schemeClr val="accent1"/>
                </a:solidFill>
              </a:rPr>
              <a:t>Scaffolding language</a:t>
            </a:r>
          </a:p>
          <a:p>
            <a:r>
              <a:rPr lang="en-US" sz="2800" dirty="0">
                <a:solidFill>
                  <a:schemeClr val="accent1"/>
                </a:solidFill>
              </a:rPr>
              <a:t>The ‘critical period’</a:t>
            </a:r>
          </a:p>
          <a:p>
            <a:pPr marL="0" indent="0">
              <a:buNone/>
            </a:pPr>
            <a:r>
              <a:rPr lang="en-US" sz="2000" dirty="0">
                <a:hlinkClick r:id="rId2"/>
              </a:rPr>
              <a:t>https://www.youtube.com/watch?v=rZfAsbhfL_Y</a:t>
            </a:r>
            <a:endParaRPr lang="en-US" sz="2000" dirty="0"/>
          </a:p>
          <a:p>
            <a:pPr marL="0" indent="0">
              <a:buNone/>
            </a:pPr>
            <a:endParaRPr lang="en-US" sz="2000" dirty="0">
              <a:solidFill>
                <a:schemeClr val="accent1"/>
              </a:solidFill>
            </a:endParaRPr>
          </a:p>
          <a:p>
            <a:endParaRPr lang="en-US" sz="2800" dirty="0"/>
          </a:p>
          <a:p>
            <a:pPr marL="0" indent="0">
              <a:buNone/>
            </a:pPr>
            <a:endParaRPr lang="en-US" sz="1800" dirty="0"/>
          </a:p>
        </p:txBody>
      </p:sp>
      <p:sp>
        <p:nvSpPr>
          <p:cNvPr id="11" name="Content Placeholder 5"/>
          <p:cNvSpPr txBox="1">
            <a:spLocks/>
          </p:cNvSpPr>
          <p:nvPr/>
        </p:nvSpPr>
        <p:spPr>
          <a:xfrm>
            <a:off x="4649788" y="2469762"/>
            <a:ext cx="4041775" cy="3951288"/>
          </a:xfrm>
          <a:prstGeom prst="rect">
            <a:avLst/>
          </a:prstGeom>
        </p:spPr>
        <p:txBody>
          <a:bodyPr vert="horz" lIns="91440" tIns="45720" rIns="91440" bIns="45720" rtlCol="0">
            <a:normAutofit/>
          </a:bodyPr>
          <a:lstStyle/>
          <a:p>
            <a:pPr marL="457200" marR="0" lvl="0" indent="-457200" algn="l" defTabSz="4572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US" sz="2800" dirty="0">
                <a:solidFill>
                  <a:schemeClr val="accent1"/>
                </a:solidFill>
              </a:rPr>
              <a:t>Role of the adult</a:t>
            </a:r>
            <a:endParaRPr kumimoji="0" lang="en-US" sz="2800" b="0" i="0" u="none" strike="noStrike" kern="1200" cap="none" spc="0" normalizeH="0" baseline="0" noProof="0" dirty="0">
              <a:ln>
                <a:noFill/>
              </a:ln>
              <a:solidFill>
                <a:schemeClr val="accent1"/>
              </a:solidFill>
              <a:effectLst/>
              <a:uLnTx/>
              <a:uFillTx/>
            </a:endParaRPr>
          </a:p>
          <a:p>
            <a:pPr marL="457200" lvl="0" indent="-457200">
              <a:spcBef>
                <a:spcPct val="20000"/>
              </a:spcBef>
              <a:buFont typeface="Arial" panose="020B0604020202020204" pitchFamily="34" charset="0"/>
              <a:buChar char="•"/>
            </a:pPr>
            <a:r>
              <a:rPr lang="en-US" sz="2800" dirty="0">
                <a:solidFill>
                  <a:schemeClr val="accent1"/>
                </a:solidFill>
              </a:rPr>
              <a:t>Modelling and scaffolding</a:t>
            </a:r>
            <a:endParaRPr kumimoji="0" lang="en-US" sz="2800" b="0" i="0" u="none" strike="noStrike" kern="1200" cap="none" spc="0" normalizeH="0" baseline="0" noProof="0" dirty="0">
              <a:ln>
                <a:noFill/>
              </a:ln>
              <a:solidFill>
                <a:schemeClr val="accent1"/>
              </a:solidFill>
              <a:effectLst/>
              <a:uLnTx/>
              <a:uFillTx/>
            </a:endParaRPr>
          </a:p>
          <a:p>
            <a:pPr marL="457200" marR="0" lvl="0" indent="-457200" algn="l" defTabSz="4572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accent1"/>
                </a:solidFill>
                <a:effectLst/>
                <a:uLnTx/>
                <a:uFillTx/>
                <a:latin typeface="+mn-lt"/>
                <a:ea typeface="+mn-ea"/>
                <a:cs typeface="+mn-cs"/>
              </a:rPr>
              <a:t>Language</a:t>
            </a:r>
            <a:r>
              <a:rPr kumimoji="0" lang="en-US" sz="2800" b="0" i="0" u="none" strike="noStrike" kern="1200" cap="none" spc="0" normalizeH="0" noProof="0" dirty="0">
                <a:ln>
                  <a:noFill/>
                </a:ln>
                <a:solidFill>
                  <a:schemeClr val="accent1"/>
                </a:solidFill>
                <a:effectLst/>
                <a:uLnTx/>
                <a:uFillTx/>
                <a:latin typeface="+mn-lt"/>
                <a:ea typeface="+mn-ea"/>
                <a:cs typeface="+mn-cs"/>
              </a:rPr>
              <a:t> and </a:t>
            </a:r>
            <a:r>
              <a:rPr lang="en-US" sz="2800" dirty="0">
                <a:solidFill>
                  <a:schemeClr val="accent1"/>
                </a:solidFill>
              </a:rPr>
              <a:t>cognition</a:t>
            </a:r>
          </a:p>
          <a:p>
            <a:pPr marL="457200" lvl="0" indent="-457200" defTabSz="457200">
              <a:spcBef>
                <a:spcPct val="20000"/>
              </a:spcBef>
              <a:buFont typeface="Arial" panose="020B0604020202020204" pitchFamily="34" charset="0"/>
              <a:buChar char="•"/>
              <a:defRPr/>
            </a:pPr>
            <a:r>
              <a:rPr lang="en-GB" sz="2000" dirty="0">
                <a:hlinkClick r:id="rId3"/>
              </a:rPr>
              <a:t>https://www.youtube.com/watch?v=8I2hrSRbmHE</a:t>
            </a:r>
            <a:endParaRPr lang="en-GB" sz="2000" dirty="0"/>
          </a:p>
          <a:p>
            <a:pPr marL="457200" lvl="0" indent="-457200" defTabSz="457200">
              <a:spcBef>
                <a:spcPct val="20000"/>
              </a:spcBef>
              <a:buFont typeface="Arial" panose="020B0604020202020204" pitchFamily="34" charset="0"/>
              <a:buChar char="•"/>
              <a:defRPr/>
            </a:pPr>
            <a:endParaRPr lang="en-US" sz="2000" dirty="0">
              <a:solidFill>
                <a:schemeClr val="accent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build="p"/>
      <p:bldP spid="6" grpId="0" build="p"/>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1"/>
                </a:solidFill>
                <a:latin typeface="+mn-lt"/>
              </a:rPr>
              <a:t>So, what is language development?</a:t>
            </a:r>
          </a:p>
        </p:txBody>
      </p:sp>
      <p:graphicFrame>
        <p:nvGraphicFramePr>
          <p:cNvPr id="4" name="Diagram 3"/>
          <p:cNvGraphicFramePr/>
          <p:nvPr>
            <p:extLst>
              <p:ext uri="{D42A27DB-BD31-4B8C-83A1-F6EECF244321}">
                <p14:modId xmlns:p14="http://schemas.microsoft.com/office/powerpoint/2010/main" val="1412171774"/>
              </p:ext>
            </p:extLst>
          </p:nvPr>
        </p:nvGraphicFramePr>
        <p:xfrm>
          <a:off x="1188845" y="1417638"/>
          <a:ext cx="7162800" cy="463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2"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4" grpId="1">
        <p:bldAsOne/>
      </p:bldGraphic>
      <p:bldGraphic spid="4" grpId="2">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589863833"/>
              </p:ext>
            </p:extLst>
          </p:nvPr>
        </p:nvGraphicFramePr>
        <p:xfrm>
          <a:off x="457200" y="692905"/>
          <a:ext cx="9143999" cy="5909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6420865" y="5980352"/>
            <a:ext cx="2381365" cy="369332"/>
          </a:xfrm>
          <a:prstGeom prst="rect">
            <a:avLst/>
          </a:prstGeom>
          <a:noFill/>
        </p:spPr>
        <p:txBody>
          <a:bodyPr wrap="square" rtlCol="0">
            <a:spAutoFit/>
          </a:bodyPr>
          <a:lstStyle/>
          <a:p>
            <a:r>
              <a:rPr lang="en-US" dirty="0">
                <a:solidFill>
                  <a:schemeClr val="accent1"/>
                </a:solidFill>
              </a:rPr>
              <a:t>(</a:t>
            </a:r>
            <a:r>
              <a:rPr lang="en-US" dirty="0" err="1">
                <a:solidFill>
                  <a:schemeClr val="accent1"/>
                </a:solidFill>
              </a:rPr>
              <a:t>Macblain</a:t>
            </a:r>
            <a:r>
              <a:rPr lang="en-US" dirty="0">
                <a:solidFill>
                  <a:schemeClr val="accent1"/>
                </a:solidFill>
              </a:rPr>
              <a:t>, 2014)</a:t>
            </a:r>
          </a:p>
        </p:txBody>
      </p:sp>
      <p:sp>
        <p:nvSpPr>
          <p:cNvPr id="6" name="Title 5"/>
          <p:cNvSpPr>
            <a:spLocks noGrp="1"/>
          </p:cNvSpPr>
          <p:nvPr>
            <p:ph type="title"/>
          </p:nvPr>
        </p:nvSpPr>
        <p:spPr/>
        <p:txBody>
          <a:bodyPr>
            <a:normAutofit/>
          </a:bodyPr>
          <a:lstStyle/>
          <a:p>
            <a:r>
              <a:rPr lang="en-GB" sz="3600" dirty="0">
                <a:solidFill>
                  <a:schemeClr val="accent1"/>
                </a:solidFill>
                <a:latin typeface="+mn-lt"/>
              </a:rPr>
              <a:t>The vital link</a:t>
            </a:r>
            <a:endParaRPr lang="en-US" sz="3600" dirty="0">
              <a:solidFill>
                <a:schemeClr val="accent1"/>
              </a:solidFill>
              <a:latin typeface="+mn-l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accent1"/>
                </a:solidFill>
                <a:latin typeface="+mn-lt"/>
              </a:rPr>
              <a:t>Implications for the classroom – speaking and listening</a:t>
            </a:r>
          </a:p>
        </p:txBody>
      </p:sp>
      <p:sp>
        <p:nvSpPr>
          <p:cNvPr id="3" name="Content Placeholder 2"/>
          <p:cNvSpPr>
            <a:spLocks noGrp="1"/>
          </p:cNvSpPr>
          <p:nvPr>
            <p:ph idx="1"/>
          </p:nvPr>
        </p:nvSpPr>
        <p:spPr/>
        <p:txBody>
          <a:bodyPr/>
          <a:lstStyle/>
          <a:p>
            <a:pPr>
              <a:buNone/>
            </a:pPr>
            <a:r>
              <a:rPr lang="en-US" dirty="0"/>
              <a:t>	</a:t>
            </a:r>
          </a:p>
          <a:p>
            <a:pPr>
              <a:buNone/>
            </a:pPr>
            <a:r>
              <a:rPr lang="en-US" dirty="0"/>
              <a:t>	</a:t>
            </a:r>
            <a:r>
              <a:rPr lang="en-US" sz="3200" dirty="0">
                <a:solidFill>
                  <a:schemeClr val="accent1"/>
                </a:solidFill>
              </a:rPr>
              <a:t>Research from the EPPSI study (</a:t>
            </a:r>
            <a:r>
              <a:rPr lang="en-US" sz="3200" dirty="0" err="1">
                <a:solidFill>
                  <a:schemeClr val="accent1"/>
                </a:solidFill>
              </a:rPr>
              <a:t>Siraj</a:t>
            </a:r>
            <a:r>
              <a:rPr lang="en-US" sz="3200" dirty="0">
                <a:solidFill>
                  <a:schemeClr val="accent1"/>
                </a:solidFill>
              </a:rPr>
              <a:t>-Blatchford </a:t>
            </a:r>
            <a:r>
              <a:rPr lang="en-US" sz="3200" i="1" dirty="0">
                <a:solidFill>
                  <a:schemeClr val="accent1"/>
                </a:solidFill>
              </a:rPr>
              <a:t>et al., </a:t>
            </a:r>
            <a:r>
              <a:rPr lang="en-US" sz="3200" dirty="0">
                <a:solidFill>
                  <a:schemeClr val="accent1"/>
                </a:solidFill>
              </a:rPr>
              <a:t>2011) revealed that outstanding teachers in highly effective schools use dialogic teaching and learning, collaborative talk and instructional conversations to raise the standards of pupils’ language (Gross, 2013).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latin typeface="+mn-lt"/>
              </a:rPr>
              <a:t>Further reading</a:t>
            </a:r>
            <a:endParaRPr lang="en-US" dirty="0">
              <a:solidFill>
                <a:schemeClr val="accent1"/>
              </a:solidFill>
              <a:latin typeface="+mn-lt"/>
            </a:endParaRPr>
          </a:p>
        </p:txBody>
      </p:sp>
      <p:sp>
        <p:nvSpPr>
          <p:cNvPr id="3" name="Content Placeholder 2"/>
          <p:cNvSpPr>
            <a:spLocks noGrp="1"/>
          </p:cNvSpPr>
          <p:nvPr>
            <p:ph idx="1"/>
          </p:nvPr>
        </p:nvSpPr>
        <p:spPr/>
        <p:txBody>
          <a:bodyPr>
            <a:normAutofit/>
          </a:bodyPr>
          <a:lstStyle/>
          <a:p>
            <a:pPr marL="0" indent="0">
              <a:buNone/>
            </a:pPr>
            <a:r>
              <a:rPr lang="en-GB" sz="2800" dirty="0">
                <a:solidFill>
                  <a:schemeClr val="accent1"/>
                </a:solidFill>
              </a:rPr>
              <a:t>Read the following article by Murray and Egan (2014):</a:t>
            </a:r>
          </a:p>
          <a:p>
            <a:pPr marL="0" indent="0">
              <a:buNone/>
            </a:pPr>
            <a:r>
              <a:rPr lang="en-GB" sz="2800" dirty="0">
                <a:solidFill>
                  <a:schemeClr val="accent1"/>
                </a:solidFill>
              </a:rPr>
              <a:t>‘Does reading to infants benefit their cognitive development at 9-months-old? An investigation using a large birth cohort survey.’</a:t>
            </a:r>
          </a:p>
          <a:p>
            <a:pPr marL="0" indent="0">
              <a:buNone/>
            </a:pPr>
            <a:endParaRPr lang="en-GB" sz="2800" dirty="0">
              <a:solidFill>
                <a:schemeClr val="accent1"/>
              </a:solidFill>
            </a:endParaRPr>
          </a:p>
          <a:p>
            <a:pPr marL="0" indent="0">
              <a:buNone/>
            </a:pPr>
            <a:r>
              <a:rPr lang="en-GB" sz="2800" dirty="0">
                <a:solidFill>
                  <a:schemeClr val="accent1"/>
                </a:solidFill>
              </a:rPr>
              <a:t>(Available on Moodle and Teams.)</a:t>
            </a:r>
            <a:endParaRPr lang="en-US" sz="2800" dirty="0">
              <a:solidFill>
                <a:schemeClr val="accent1"/>
              </a:solidFill>
            </a:endParaRPr>
          </a:p>
        </p:txBody>
      </p:sp>
    </p:spTree>
    <p:extLst>
      <p:ext uri="{BB962C8B-B14F-4D97-AF65-F5344CB8AC3E}">
        <p14:creationId xmlns:p14="http://schemas.microsoft.com/office/powerpoint/2010/main" val="2226249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References</a:t>
            </a:r>
            <a:endParaRPr lang="en-US" dirty="0"/>
          </a:p>
        </p:txBody>
      </p:sp>
      <p:sp>
        <p:nvSpPr>
          <p:cNvPr id="3" name="Content Placeholder 2"/>
          <p:cNvSpPr>
            <a:spLocks noGrp="1"/>
          </p:cNvSpPr>
          <p:nvPr>
            <p:ph idx="1"/>
          </p:nvPr>
        </p:nvSpPr>
        <p:spPr>
          <a:xfrm>
            <a:off x="457200" y="1600200"/>
            <a:ext cx="8229600" cy="5257800"/>
          </a:xfrm>
        </p:spPr>
        <p:txBody>
          <a:bodyPr>
            <a:normAutofit/>
          </a:bodyPr>
          <a:lstStyle/>
          <a:p>
            <a:pPr>
              <a:buNone/>
            </a:pPr>
            <a:r>
              <a:rPr lang="en-US" sz="2000" dirty="0"/>
              <a:t>     </a:t>
            </a:r>
            <a:endParaRPr lang="en-US" sz="1200" dirty="0"/>
          </a:p>
          <a:p>
            <a:pPr>
              <a:lnSpc>
                <a:spcPct val="100000"/>
              </a:lnSpc>
              <a:buNone/>
            </a:pPr>
            <a:r>
              <a:rPr lang="en-US" sz="1200" dirty="0">
                <a:solidFill>
                  <a:schemeClr val="accent1"/>
                </a:solidFill>
              </a:rPr>
              <a:t>     </a:t>
            </a:r>
            <a:r>
              <a:rPr lang="en-US" sz="1200" b="1" dirty="0">
                <a:solidFill>
                  <a:schemeClr val="accent1"/>
                </a:solidFill>
              </a:rPr>
              <a:t>Bruner </a:t>
            </a:r>
            <a:r>
              <a:rPr lang="en-US" sz="1200" b="1" i="1" dirty="0">
                <a:solidFill>
                  <a:schemeClr val="accent1"/>
                </a:solidFill>
              </a:rPr>
              <a:t>3 Steps of Learning</a:t>
            </a:r>
            <a:r>
              <a:rPr lang="en-US" sz="1200" i="1" dirty="0">
                <a:solidFill>
                  <a:schemeClr val="accent1"/>
                </a:solidFill>
              </a:rPr>
              <a:t> </a:t>
            </a:r>
            <a:r>
              <a:rPr lang="en-GB" sz="1200" dirty="0">
                <a:solidFill>
                  <a:schemeClr val="accent1"/>
                </a:solidFill>
                <a:hlinkClick r:id="rId2">
                  <a:extLst>
                    <a:ext uri="{A12FA001-AC4F-418D-AE19-62706E023703}">
                      <ahyp:hlinkClr xmlns:ahyp="http://schemas.microsoft.com/office/drawing/2018/hyperlinkcolor" val="tx"/>
                    </a:ext>
                  </a:extLst>
                </a:hlinkClick>
              </a:rPr>
              <a:t>https://www.youtube.com/watch?v=rZfAsbhfL_Y</a:t>
            </a:r>
            <a:r>
              <a:rPr lang="en-GB" sz="1200" dirty="0">
                <a:solidFill>
                  <a:schemeClr val="accent1"/>
                </a:solidFill>
              </a:rPr>
              <a:t> (Accessed 12/2/25)</a:t>
            </a:r>
          </a:p>
          <a:p>
            <a:pPr>
              <a:lnSpc>
                <a:spcPct val="100000"/>
              </a:lnSpc>
              <a:buNone/>
            </a:pPr>
            <a:r>
              <a:rPr lang="en-GB" sz="1200" b="1" dirty="0">
                <a:solidFill>
                  <a:schemeClr val="accent1"/>
                </a:solidFill>
              </a:rPr>
              <a:t>     Noam Chomsky on Language Acquisition </a:t>
            </a:r>
            <a:r>
              <a:rPr lang="en-GB" sz="1200" dirty="0">
                <a:hlinkClick r:id="rId3"/>
              </a:rPr>
              <a:t>https://www.youtube.com/watch?v=7Cgpfw4z8cw</a:t>
            </a:r>
            <a:r>
              <a:rPr lang="en-GB" sz="1200" dirty="0"/>
              <a:t> </a:t>
            </a:r>
            <a:r>
              <a:rPr lang="en-GB" sz="1200" dirty="0">
                <a:solidFill>
                  <a:schemeClr val="accent1"/>
                </a:solidFill>
              </a:rPr>
              <a:t>(Accessed 12/2/25)</a:t>
            </a:r>
            <a:endParaRPr lang="en-GB" sz="1200" b="1" dirty="0">
              <a:solidFill>
                <a:schemeClr val="accent1"/>
              </a:solidFill>
            </a:endParaRPr>
          </a:p>
          <a:p>
            <a:pPr>
              <a:lnSpc>
                <a:spcPct val="100000"/>
              </a:lnSpc>
              <a:buNone/>
            </a:pPr>
            <a:r>
              <a:rPr lang="en-US" sz="1200" dirty="0">
                <a:solidFill>
                  <a:schemeClr val="accent1"/>
                </a:solidFill>
              </a:rPr>
              <a:t>     </a:t>
            </a:r>
            <a:r>
              <a:rPr lang="en-US" sz="1200" b="1" dirty="0">
                <a:solidFill>
                  <a:schemeClr val="accent1"/>
                </a:solidFill>
              </a:rPr>
              <a:t>Cowie, H. (2012) </a:t>
            </a:r>
            <a:r>
              <a:rPr lang="en-US" sz="1200" b="1" i="1" dirty="0">
                <a:solidFill>
                  <a:schemeClr val="accent1"/>
                </a:solidFill>
              </a:rPr>
              <a:t>From Birth to Sixteen: Children’s Health, Social, Emotional and Linguistic Development. </a:t>
            </a:r>
            <a:r>
              <a:rPr lang="en-US" sz="1200" b="1" dirty="0">
                <a:solidFill>
                  <a:schemeClr val="accent1"/>
                </a:solidFill>
              </a:rPr>
              <a:t>London: </a:t>
            </a:r>
            <a:r>
              <a:rPr lang="en-US" sz="1200" b="1" dirty="0" err="1">
                <a:solidFill>
                  <a:schemeClr val="accent1"/>
                </a:solidFill>
              </a:rPr>
              <a:t>Routledge</a:t>
            </a:r>
            <a:r>
              <a:rPr lang="en-US" sz="1200" b="1" dirty="0">
                <a:solidFill>
                  <a:schemeClr val="accent1"/>
                </a:solidFill>
              </a:rPr>
              <a:t>. </a:t>
            </a:r>
          </a:p>
          <a:p>
            <a:pPr>
              <a:lnSpc>
                <a:spcPct val="100000"/>
              </a:lnSpc>
              <a:buNone/>
            </a:pPr>
            <a:r>
              <a:rPr lang="en-US" sz="1200" b="1" dirty="0">
                <a:solidFill>
                  <a:schemeClr val="accent1"/>
                </a:solidFill>
              </a:rPr>
              <a:t>	Gopnik, A., Meltzoff, A., &amp; Kuhl, P. (2001) </a:t>
            </a:r>
            <a:r>
              <a:rPr lang="en-US" sz="1200" b="1" i="1" dirty="0">
                <a:solidFill>
                  <a:schemeClr val="accent1"/>
                </a:solidFill>
              </a:rPr>
              <a:t>How Babies Think: The Science of Childhood. </a:t>
            </a:r>
            <a:r>
              <a:rPr lang="en-US" sz="1200" b="1" dirty="0">
                <a:solidFill>
                  <a:schemeClr val="accent1"/>
                </a:solidFill>
              </a:rPr>
              <a:t>London: Phoenix</a:t>
            </a:r>
            <a:r>
              <a:rPr lang="en-US" sz="1200" dirty="0">
                <a:solidFill>
                  <a:schemeClr val="accent1"/>
                </a:solidFill>
              </a:rPr>
              <a:t>.</a:t>
            </a:r>
          </a:p>
          <a:p>
            <a:pPr>
              <a:lnSpc>
                <a:spcPct val="100000"/>
              </a:lnSpc>
              <a:buNone/>
            </a:pPr>
            <a:r>
              <a:rPr lang="en-US" sz="1200" dirty="0">
                <a:solidFill>
                  <a:schemeClr val="accent1"/>
                </a:solidFill>
              </a:rPr>
              <a:t>	 </a:t>
            </a:r>
            <a:r>
              <a:rPr lang="en-US" sz="1200" b="1" dirty="0">
                <a:solidFill>
                  <a:schemeClr val="accent1"/>
                </a:solidFill>
              </a:rPr>
              <a:t>Gross, J. (2013) </a:t>
            </a:r>
            <a:r>
              <a:rPr lang="en-US" sz="1200" b="1" i="1" dirty="0">
                <a:solidFill>
                  <a:schemeClr val="accent1"/>
                </a:solidFill>
              </a:rPr>
              <a:t>Time to Talk: Implementing Outstanding Practice in Speech, Language and Communication. </a:t>
            </a:r>
            <a:r>
              <a:rPr lang="en-US" sz="1200" b="1" dirty="0">
                <a:solidFill>
                  <a:schemeClr val="accent1"/>
                </a:solidFill>
              </a:rPr>
              <a:t>Oxon: Routledge. </a:t>
            </a:r>
          </a:p>
          <a:p>
            <a:pPr>
              <a:lnSpc>
                <a:spcPct val="100000"/>
              </a:lnSpc>
              <a:buNone/>
            </a:pPr>
            <a:r>
              <a:rPr lang="en-GB" sz="1200" b="1" dirty="0">
                <a:solidFill>
                  <a:schemeClr val="accent1"/>
                </a:solidFill>
              </a:rPr>
              <a:t>     Language Acquisition Theories – Noam Chomsky </a:t>
            </a:r>
            <a:r>
              <a:rPr lang="en-GB" sz="1200" dirty="0">
                <a:hlinkClick r:id="rId4"/>
              </a:rPr>
              <a:t>https://www.youtube.com/watch?v=NoSp53vH8Wo</a:t>
            </a:r>
            <a:r>
              <a:rPr lang="en-GB" sz="1200" dirty="0"/>
              <a:t> </a:t>
            </a:r>
            <a:r>
              <a:rPr lang="en-GB" sz="1200" dirty="0">
                <a:solidFill>
                  <a:schemeClr val="accent1"/>
                </a:solidFill>
              </a:rPr>
              <a:t>(Accessed 12/2/25)</a:t>
            </a:r>
            <a:endParaRPr lang="en-GB" sz="1200" b="1" dirty="0">
              <a:solidFill>
                <a:schemeClr val="accent1"/>
              </a:solidFill>
            </a:endParaRPr>
          </a:p>
          <a:p>
            <a:pPr>
              <a:lnSpc>
                <a:spcPct val="100000"/>
              </a:lnSpc>
              <a:buNone/>
            </a:pPr>
            <a:r>
              <a:rPr lang="en-GB" sz="1200" b="1" dirty="0">
                <a:solidFill>
                  <a:schemeClr val="accent1"/>
                </a:solidFill>
              </a:rPr>
              <a:t>    </a:t>
            </a:r>
            <a:r>
              <a:rPr lang="en-US" sz="1200" b="1" dirty="0">
                <a:solidFill>
                  <a:schemeClr val="accent1"/>
                </a:solidFill>
              </a:rPr>
              <a:t> </a:t>
            </a:r>
            <a:r>
              <a:rPr lang="en-US" sz="1200" b="1" dirty="0" err="1">
                <a:solidFill>
                  <a:schemeClr val="accent1"/>
                </a:solidFill>
              </a:rPr>
              <a:t>Macblain</a:t>
            </a:r>
            <a:r>
              <a:rPr lang="en-US" sz="1200" b="1" dirty="0">
                <a:solidFill>
                  <a:schemeClr val="accent1"/>
                </a:solidFill>
              </a:rPr>
              <a:t>, S. (2014) </a:t>
            </a:r>
            <a:r>
              <a:rPr lang="en-US" sz="1200" b="1" i="1" dirty="0">
                <a:solidFill>
                  <a:schemeClr val="accent1"/>
                </a:solidFill>
              </a:rPr>
              <a:t>How Children Learn. </a:t>
            </a:r>
            <a:r>
              <a:rPr lang="en-US" sz="1200" b="1" dirty="0">
                <a:solidFill>
                  <a:schemeClr val="accent1"/>
                </a:solidFill>
              </a:rPr>
              <a:t>London: Sage. </a:t>
            </a:r>
            <a:r>
              <a:rPr lang="en-US" sz="1200" b="1" i="1" dirty="0">
                <a:solidFill>
                  <a:schemeClr val="accent1"/>
                </a:solidFill>
              </a:rPr>
              <a:t> </a:t>
            </a:r>
            <a:endParaRPr lang="en-GB" sz="1200" b="1" dirty="0">
              <a:solidFill>
                <a:schemeClr val="accent1"/>
              </a:solidFill>
            </a:endParaRPr>
          </a:p>
          <a:p>
            <a:pPr>
              <a:lnSpc>
                <a:spcPct val="100000"/>
              </a:lnSpc>
              <a:buNone/>
            </a:pPr>
            <a:r>
              <a:rPr lang="en-GB" sz="1200" dirty="0">
                <a:solidFill>
                  <a:schemeClr val="accent1"/>
                </a:solidFill>
              </a:rPr>
              <a:t>    </a:t>
            </a:r>
            <a:r>
              <a:rPr lang="en-GB" sz="1200" b="1" dirty="0">
                <a:solidFill>
                  <a:schemeClr val="accent1"/>
                </a:solidFill>
                <a:hlinkClick r:id="rId5">
                  <a:extLst>
                    <a:ext uri="{A12FA001-AC4F-418D-AE19-62706E023703}">
                      <ahyp:hlinkClr xmlns:ahyp="http://schemas.microsoft.com/office/drawing/2018/hyperlinkcolor" val="tx"/>
                    </a:ext>
                  </a:extLst>
                </a:hlinkClick>
              </a:rPr>
              <a:t> Language Development </a:t>
            </a:r>
            <a:r>
              <a:rPr lang="en-GB" sz="1200" dirty="0">
                <a:solidFill>
                  <a:schemeClr val="accent1"/>
                </a:solidFill>
                <a:hlinkClick r:id="rId5">
                  <a:extLst>
                    <a:ext uri="{A12FA001-AC4F-418D-AE19-62706E023703}">
                      <ahyp:hlinkClr xmlns:ahyp="http://schemas.microsoft.com/office/drawing/2018/hyperlinkcolor" val="tx"/>
                    </a:ext>
                  </a:extLst>
                </a:hlinkClick>
              </a:rPr>
              <a:t>http://www.healthofchildren.com/L/Language-Development.html</a:t>
            </a:r>
            <a:r>
              <a:rPr lang="en-GB" sz="1200" dirty="0">
                <a:solidFill>
                  <a:schemeClr val="accent1"/>
                </a:solidFill>
              </a:rPr>
              <a:t> (Accessed 12/2/25)</a:t>
            </a:r>
          </a:p>
          <a:p>
            <a:pPr>
              <a:lnSpc>
                <a:spcPct val="100000"/>
              </a:lnSpc>
              <a:buNone/>
            </a:pPr>
            <a:r>
              <a:rPr lang="en-GB" sz="1200" b="1" dirty="0">
                <a:solidFill>
                  <a:schemeClr val="accent1"/>
                </a:solidFill>
              </a:rPr>
              <a:t>     </a:t>
            </a:r>
            <a:r>
              <a:rPr lang="en-GB" sz="1200" b="1" i="1" dirty="0">
                <a:solidFill>
                  <a:schemeClr val="accent1"/>
                </a:solidFill>
              </a:rPr>
              <a:t>Piaget’s Stages of Cognitive Development</a:t>
            </a:r>
            <a:r>
              <a:rPr lang="en-GB" sz="1200" dirty="0">
                <a:solidFill>
                  <a:schemeClr val="accent1"/>
                </a:solidFill>
              </a:rPr>
              <a:t> </a:t>
            </a:r>
            <a:r>
              <a:rPr lang="en-GB" sz="1200" dirty="0">
                <a:solidFill>
                  <a:schemeClr val="accent1"/>
                </a:solidFill>
                <a:hlinkClick r:id="rId6">
                  <a:extLst>
                    <a:ext uri="{A12FA001-AC4F-418D-AE19-62706E023703}">
                      <ahyp:hlinkClr xmlns:ahyp="http://schemas.microsoft.com/office/drawing/2018/hyperlinkcolor" val="tx"/>
                    </a:ext>
                  </a:extLst>
                </a:hlinkClick>
              </a:rPr>
              <a:t>https://www.youtube.com/watch?v=Jt3-PIC2nCs</a:t>
            </a:r>
            <a:r>
              <a:rPr lang="en-GB" sz="1200" dirty="0">
                <a:solidFill>
                  <a:schemeClr val="accent1"/>
                </a:solidFill>
              </a:rPr>
              <a:t>(Accessed 12/2/25)</a:t>
            </a:r>
          </a:p>
          <a:p>
            <a:pPr>
              <a:lnSpc>
                <a:spcPct val="100000"/>
              </a:lnSpc>
              <a:buNone/>
            </a:pPr>
            <a:r>
              <a:rPr lang="en-GB" sz="1200" b="1" dirty="0">
                <a:solidFill>
                  <a:schemeClr val="accent1"/>
                </a:solidFill>
              </a:rPr>
              <a:t>     Vygotsky Theory of Cognitive Development </a:t>
            </a:r>
            <a:r>
              <a:rPr lang="en-GB" sz="1200" dirty="0">
                <a:hlinkClick r:id="rId7"/>
              </a:rPr>
              <a:t>https://www.youtube.com/watch?v=8I2hrSRbmHE</a:t>
            </a:r>
            <a:r>
              <a:rPr lang="en-GB" sz="1200" dirty="0"/>
              <a:t> </a:t>
            </a:r>
            <a:r>
              <a:rPr lang="en-GB" sz="1200" dirty="0">
                <a:solidFill>
                  <a:schemeClr val="accent1"/>
                </a:solidFill>
              </a:rPr>
              <a:t>(Accessed 12/2/25)</a:t>
            </a:r>
          </a:p>
          <a:p>
            <a:pPr>
              <a:buNone/>
            </a:pPr>
            <a:endParaRPr lang="en-US" sz="2000" dirty="0"/>
          </a:p>
        </p:txBody>
      </p:sp>
    </p:spTree>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4" ma:contentTypeDescription="Create a new document." ma:contentTypeScope="" ma:versionID="b1217313d67ae3405b50c7dd75921135">
  <xsd:schema xmlns:xsd="http://www.w3.org/2001/XMLSchema" xmlns:xs="http://www.w3.org/2001/XMLSchema" xmlns:p="http://schemas.microsoft.com/office/2006/metadata/properties" xmlns:ns2="0c3bee9f-8afb-42b0-b06d-82d7e39b6c42" targetNamespace="http://schemas.microsoft.com/office/2006/metadata/properties" ma:root="true" ma:fieldsID="700cd02bfb5a5415866c166e4ed2638d" ns2:_="">
    <xsd:import namespace="0c3bee9f-8afb-42b0-b06d-82d7e39b6c4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C19F7E-BC38-45C3-AA9D-D2B2244A568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16E9BB1-24B7-4B77-A5EB-E6243374EE75}">
  <ds:schemaRefs>
    <ds:schemaRef ds:uri="http://schemas.microsoft.com/sharepoint/v3/contenttype/forms"/>
  </ds:schemaRefs>
</ds:datastoreItem>
</file>

<file path=customXml/itemProps3.xml><?xml version="1.0" encoding="utf-8"?>
<ds:datastoreItem xmlns:ds="http://schemas.openxmlformats.org/officeDocument/2006/customXml" ds:itemID="{F899492C-0554-4E90-939F-2AA40B870D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3bee9f-8afb-42b0-b06d-82d7e39b6c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1703</Words>
  <Application>Microsoft Office PowerPoint</Application>
  <PresentationFormat>On-screen Show (4:3)</PresentationFormat>
  <Paragraphs>167</Paragraphs>
  <Slides>28</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28</vt:i4>
      </vt:variant>
    </vt:vector>
  </HeadingPairs>
  <TitlesOfParts>
    <vt:vector size="39" baseType="lpstr">
      <vt:lpstr>Helvetica Neue</vt:lpstr>
      <vt:lpstr>Arial</vt:lpstr>
      <vt:lpstr>Calibri</vt:lpstr>
      <vt:lpstr>Calibri Light</vt:lpstr>
      <vt:lpstr>UWTSD Title Page 1</vt:lpstr>
      <vt:lpstr>UWTSD Holding Page</vt:lpstr>
      <vt:lpstr>UWTSD Text 1</vt:lpstr>
      <vt:lpstr>UWTSD Text 2</vt:lpstr>
      <vt:lpstr>UWTSD Text 3</vt:lpstr>
      <vt:lpstr>UWTSD Text 4</vt:lpstr>
      <vt:lpstr>UWTSD Logo Variations place image in Background</vt:lpstr>
      <vt:lpstr>PowerPoint Presentation</vt:lpstr>
      <vt:lpstr>How does language develop? Nature versus nurture</vt:lpstr>
      <vt:lpstr>Aims</vt:lpstr>
      <vt:lpstr>Consider this</vt:lpstr>
      <vt:lpstr>Do babies communicate?</vt:lpstr>
      <vt:lpstr>Language development begins before birth.</vt:lpstr>
      <vt:lpstr>Between birth and three months of age, most infants acquire the following abilities:</vt:lpstr>
      <vt:lpstr>Tools for communication</vt:lpstr>
      <vt:lpstr>What is language?</vt:lpstr>
      <vt:lpstr>Language</vt:lpstr>
      <vt:lpstr>The nature of language</vt:lpstr>
      <vt:lpstr>Another question!</vt:lpstr>
      <vt:lpstr>Consider also …</vt:lpstr>
      <vt:lpstr>Some common challenges ….</vt:lpstr>
      <vt:lpstr>Some common challenges …..</vt:lpstr>
      <vt:lpstr>Some common challenges…..</vt:lpstr>
      <vt:lpstr>Four Key Areas of Language</vt:lpstr>
      <vt:lpstr>PowerPoint Presentation</vt:lpstr>
      <vt:lpstr>Cognitive psychology – ‘Fast Mapping’ </vt:lpstr>
      <vt:lpstr>PowerPoint Presentation</vt:lpstr>
      <vt:lpstr>Language acquisition – key theories</vt:lpstr>
      <vt:lpstr>Language acquisition – key theories</vt:lpstr>
      <vt:lpstr>Cognitive theories</vt:lpstr>
      <vt:lpstr>So, what is language development?</vt:lpstr>
      <vt:lpstr>The vital link</vt:lpstr>
      <vt:lpstr>Implications for the classroom – speaking and listening</vt:lpstr>
      <vt:lpstr>Further reading</vt:lpstr>
      <vt:lpstr>References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language develop? Nature versus nurture</dc:title>
  <dc:creator>swwcte27</dc:creator>
  <cp:lastModifiedBy>Cindy Hunt</cp:lastModifiedBy>
  <cp:revision>34</cp:revision>
  <dcterms:created xsi:type="dcterms:W3CDTF">2014-10-05T19:35:55Z</dcterms:created>
  <dcterms:modified xsi:type="dcterms:W3CDTF">2026-02-16T09:59:09Z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