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media/image10.png" ContentType="image/jpe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71A3F1-633F-4288-A6AD-EA68D0B5D63F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6D90C1A-8302-4B75-84B6-AFC3781774EF}">
      <dgm:prSet/>
      <dgm:spPr/>
      <dgm:t>
        <a:bodyPr/>
        <a:lstStyle/>
        <a:p>
          <a:r>
            <a:rPr lang="en-GB"/>
            <a:t>Digital POS systems improve inventory and order management.</a:t>
          </a:r>
          <a:endParaRPr lang="en-US"/>
        </a:p>
      </dgm:t>
    </dgm:pt>
    <dgm:pt modelId="{205FC323-3CDA-491A-B157-C5774A66772A}" type="parTrans" cxnId="{18901F2E-A3BA-4823-A2EF-178D19BA6420}">
      <dgm:prSet/>
      <dgm:spPr/>
      <dgm:t>
        <a:bodyPr/>
        <a:lstStyle/>
        <a:p>
          <a:endParaRPr lang="en-US"/>
        </a:p>
      </dgm:t>
    </dgm:pt>
    <dgm:pt modelId="{3B9E3A96-C807-4B05-BD71-DE2F3A22CF43}" type="sibTrans" cxnId="{18901F2E-A3BA-4823-A2EF-178D19BA6420}">
      <dgm:prSet/>
      <dgm:spPr/>
      <dgm:t>
        <a:bodyPr/>
        <a:lstStyle/>
        <a:p>
          <a:endParaRPr lang="en-US"/>
        </a:p>
      </dgm:t>
    </dgm:pt>
    <dgm:pt modelId="{2AEC232A-5FCC-4DA7-831D-6606B6F396A0}">
      <dgm:prSet/>
      <dgm:spPr/>
      <dgm:t>
        <a:bodyPr/>
        <a:lstStyle/>
        <a:p>
          <a:r>
            <a:rPr lang="en-GB" dirty="0"/>
            <a:t>Social media (Instagram, TikTok) ideal for short cooking videos and reaching younger audiences.</a:t>
          </a:r>
          <a:endParaRPr lang="en-US" dirty="0"/>
        </a:p>
      </dgm:t>
    </dgm:pt>
    <dgm:pt modelId="{E8F13DD0-98A2-438F-AC5C-E8B1736DA8A3}" type="parTrans" cxnId="{BC9AD05A-7FB0-4A6E-B5CA-F1890490C99B}">
      <dgm:prSet/>
      <dgm:spPr/>
      <dgm:t>
        <a:bodyPr/>
        <a:lstStyle/>
        <a:p>
          <a:endParaRPr lang="en-US"/>
        </a:p>
      </dgm:t>
    </dgm:pt>
    <dgm:pt modelId="{488DD649-646C-40AC-8791-85DE347BFC85}" type="sibTrans" cxnId="{BC9AD05A-7FB0-4A6E-B5CA-F1890490C99B}">
      <dgm:prSet/>
      <dgm:spPr/>
      <dgm:t>
        <a:bodyPr/>
        <a:lstStyle/>
        <a:p>
          <a:endParaRPr lang="en-US"/>
        </a:p>
      </dgm:t>
    </dgm:pt>
    <dgm:pt modelId="{2A7A7152-6AAB-4AA4-96A7-E96EA53A0BA3}">
      <dgm:prSet/>
      <dgm:spPr/>
      <dgm:t>
        <a:bodyPr/>
        <a:lstStyle/>
        <a:p>
          <a:r>
            <a:rPr lang="en-GB"/>
            <a:t>Delivery platforms expand reach and convenience.</a:t>
          </a:r>
          <a:endParaRPr lang="en-US"/>
        </a:p>
      </dgm:t>
    </dgm:pt>
    <dgm:pt modelId="{5ED21641-4AF9-4A8C-820B-CD1C470D372C}" type="parTrans" cxnId="{1DF2B0AA-8ABE-4F77-9817-799F6FCDBB07}">
      <dgm:prSet/>
      <dgm:spPr/>
      <dgm:t>
        <a:bodyPr/>
        <a:lstStyle/>
        <a:p>
          <a:endParaRPr lang="en-US"/>
        </a:p>
      </dgm:t>
    </dgm:pt>
    <dgm:pt modelId="{EFDB48BF-EB29-49A0-BA28-6EC72BCBBA36}" type="sibTrans" cxnId="{1DF2B0AA-8ABE-4F77-9817-799F6FCDBB07}">
      <dgm:prSet/>
      <dgm:spPr/>
      <dgm:t>
        <a:bodyPr/>
        <a:lstStyle/>
        <a:p>
          <a:endParaRPr lang="en-US"/>
        </a:p>
      </dgm:t>
    </dgm:pt>
    <dgm:pt modelId="{C07C8442-7446-4235-B796-1FB083088D81}">
      <dgm:prSet/>
      <dgm:spPr/>
      <dgm:t>
        <a:bodyPr/>
        <a:lstStyle/>
        <a:p>
          <a:r>
            <a:rPr lang="en-GB"/>
            <a:t>“Technology is crucial for modern restaurant management… social media platforms target younger customers.”</a:t>
          </a:r>
          <a:endParaRPr lang="en-US"/>
        </a:p>
      </dgm:t>
    </dgm:pt>
    <dgm:pt modelId="{1B82EEA3-210E-4B06-8F47-313360561A24}" type="parTrans" cxnId="{C914A21E-A8F0-40DB-822C-73E2AAE82A56}">
      <dgm:prSet/>
      <dgm:spPr/>
      <dgm:t>
        <a:bodyPr/>
        <a:lstStyle/>
        <a:p>
          <a:endParaRPr lang="en-US"/>
        </a:p>
      </dgm:t>
    </dgm:pt>
    <dgm:pt modelId="{E07BEA04-FAE5-453A-8573-928BA21F7D76}" type="sibTrans" cxnId="{C914A21E-A8F0-40DB-822C-73E2AAE82A56}">
      <dgm:prSet/>
      <dgm:spPr/>
      <dgm:t>
        <a:bodyPr/>
        <a:lstStyle/>
        <a:p>
          <a:endParaRPr lang="en-US"/>
        </a:p>
      </dgm:t>
    </dgm:pt>
    <dgm:pt modelId="{CDE8EED1-12D4-4354-9C91-07AC8F323E79}" type="pres">
      <dgm:prSet presAssocID="{AE71A3F1-633F-4288-A6AD-EA68D0B5D63F}" presName="linear" presStyleCnt="0">
        <dgm:presLayoutVars>
          <dgm:animLvl val="lvl"/>
          <dgm:resizeHandles val="exact"/>
        </dgm:presLayoutVars>
      </dgm:prSet>
      <dgm:spPr/>
    </dgm:pt>
    <dgm:pt modelId="{A7AE9367-F435-49E5-A973-7B2F44AEEA8D}" type="pres">
      <dgm:prSet presAssocID="{E6D90C1A-8302-4B75-84B6-AFC3781774E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C0563F9-788F-4525-BBE3-854FA70CBD2D}" type="pres">
      <dgm:prSet presAssocID="{3B9E3A96-C807-4B05-BD71-DE2F3A22CF43}" presName="spacer" presStyleCnt="0"/>
      <dgm:spPr/>
    </dgm:pt>
    <dgm:pt modelId="{15A452D7-0B70-4238-B1BA-907EC85B3FC5}" type="pres">
      <dgm:prSet presAssocID="{2AEC232A-5FCC-4DA7-831D-6606B6F396A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B1B8BD1-DDF8-4EB0-85ED-68730AE5ACF6}" type="pres">
      <dgm:prSet presAssocID="{488DD649-646C-40AC-8791-85DE347BFC85}" presName="spacer" presStyleCnt="0"/>
      <dgm:spPr/>
    </dgm:pt>
    <dgm:pt modelId="{FC795D9E-0CD4-4801-B9D7-EC366B8F6C2E}" type="pres">
      <dgm:prSet presAssocID="{2A7A7152-6AAB-4AA4-96A7-E96EA53A0BA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AF8EE74-FEA7-48F7-8E87-2D3AFA5E51C5}" type="pres">
      <dgm:prSet presAssocID="{EFDB48BF-EB29-49A0-BA28-6EC72BCBBA36}" presName="spacer" presStyleCnt="0"/>
      <dgm:spPr/>
    </dgm:pt>
    <dgm:pt modelId="{E39DCF73-CF13-4A90-BA60-782C8A93E3F6}" type="pres">
      <dgm:prSet presAssocID="{C07C8442-7446-4235-B796-1FB083088D8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914A21E-A8F0-40DB-822C-73E2AAE82A56}" srcId="{AE71A3F1-633F-4288-A6AD-EA68D0B5D63F}" destId="{C07C8442-7446-4235-B796-1FB083088D81}" srcOrd="3" destOrd="0" parTransId="{1B82EEA3-210E-4B06-8F47-313360561A24}" sibTransId="{E07BEA04-FAE5-453A-8573-928BA21F7D76}"/>
    <dgm:cxn modelId="{18901F2E-A3BA-4823-A2EF-178D19BA6420}" srcId="{AE71A3F1-633F-4288-A6AD-EA68D0B5D63F}" destId="{E6D90C1A-8302-4B75-84B6-AFC3781774EF}" srcOrd="0" destOrd="0" parTransId="{205FC323-3CDA-491A-B157-C5774A66772A}" sibTransId="{3B9E3A96-C807-4B05-BD71-DE2F3A22CF43}"/>
    <dgm:cxn modelId="{000E9467-B116-4DB9-ACFE-4B1C108C8C7D}" type="presOf" srcId="{2A7A7152-6AAB-4AA4-96A7-E96EA53A0BA3}" destId="{FC795D9E-0CD4-4801-B9D7-EC366B8F6C2E}" srcOrd="0" destOrd="0" presId="urn:microsoft.com/office/officeart/2005/8/layout/vList2"/>
    <dgm:cxn modelId="{6A03E153-B651-4A88-AEC7-16D3268BB90D}" type="presOf" srcId="{2AEC232A-5FCC-4DA7-831D-6606B6F396A0}" destId="{15A452D7-0B70-4238-B1BA-907EC85B3FC5}" srcOrd="0" destOrd="0" presId="urn:microsoft.com/office/officeart/2005/8/layout/vList2"/>
    <dgm:cxn modelId="{BC9AD05A-7FB0-4A6E-B5CA-F1890490C99B}" srcId="{AE71A3F1-633F-4288-A6AD-EA68D0B5D63F}" destId="{2AEC232A-5FCC-4DA7-831D-6606B6F396A0}" srcOrd="1" destOrd="0" parTransId="{E8F13DD0-98A2-438F-AC5C-E8B1736DA8A3}" sibTransId="{488DD649-646C-40AC-8791-85DE347BFC85}"/>
    <dgm:cxn modelId="{1DF2B0AA-8ABE-4F77-9817-799F6FCDBB07}" srcId="{AE71A3F1-633F-4288-A6AD-EA68D0B5D63F}" destId="{2A7A7152-6AAB-4AA4-96A7-E96EA53A0BA3}" srcOrd="2" destOrd="0" parTransId="{5ED21641-4AF9-4A8C-820B-CD1C470D372C}" sibTransId="{EFDB48BF-EB29-49A0-BA28-6EC72BCBBA36}"/>
    <dgm:cxn modelId="{D3E3FDC3-FA65-4945-8D0A-3592A3572F99}" type="presOf" srcId="{C07C8442-7446-4235-B796-1FB083088D81}" destId="{E39DCF73-CF13-4A90-BA60-782C8A93E3F6}" srcOrd="0" destOrd="0" presId="urn:microsoft.com/office/officeart/2005/8/layout/vList2"/>
    <dgm:cxn modelId="{CE76E7D2-CD54-4F83-BB6D-B8EBE4B44086}" type="presOf" srcId="{E6D90C1A-8302-4B75-84B6-AFC3781774EF}" destId="{A7AE9367-F435-49E5-A973-7B2F44AEEA8D}" srcOrd="0" destOrd="0" presId="urn:microsoft.com/office/officeart/2005/8/layout/vList2"/>
    <dgm:cxn modelId="{4F14FAE4-070A-4F26-85F8-86A468D5922C}" type="presOf" srcId="{AE71A3F1-633F-4288-A6AD-EA68D0B5D63F}" destId="{CDE8EED1-12D4-4354-9C91-07AC8F323E79}" srcOrd="0" destOrd="0" presId="urn:microsoft.com/office/officeart/2005/8/layout/vList2"/>
    <dgm:cxn modelId="{421824ED-ADA5-4620-8506-6E7C62A34D01}" type="presParOf" srcId="{CDE8EED1-12D4-4354-9C91-07AC8F323E79}" destId="{A7AE9367-F435-49E5-A973-7B2F44AEEA8D}" srcOrd="0" destOrd="0" presId="urn:microsoft.com/office/officeart/2005/8/layout/vList2"/>
    <dgm:cxn modelId="{8FCE7105-4414-4FE9-A7FA-3BB911855131}" type="presParOf" srcId="{CDE8EED1-12D4-4354-9C91-07AC8F323E79}" destId="{AC0563F9-788F-4525-BBE3-854FA70CBD2D}" srcOrd="1" destOrd="0" presId="urn:microsoft.com/office/officeart/2005/8/layout/vList2"/>
    <dgm:cxn modelId="{769C56F8-5BC7-4B1A-8390-25A59732B029}" type="presParOf" srcId="{CDE8EED1-12D4-4354-9C91-07AC8F323E79}" destId="{15A452D7-0B70-4238-B1BA-907EC85B3FC5}" srcOrd="2" destOrd="0" presId="urn:microsoft.com/office/officeart/2005/8/layout/vList2"/>
    <dgm:cxn modelId="{FA0B0E97-80AC-400F-A12A-3BE64ACB7A83}" type="presParOf" srcId="{CDE8EED1-12D4-4354-9C91-07AC8F323E79}" destId="{8B1B8BD1-DDF8-4EB0-85ED-68730AE5ACF6}" srcOrd="3" destOrd="0" presId="urn:microsoft.com/office/officeart/2005/8/layout/vList2"/>
    <dgm:cxn modelId="{79080BFB-1F1D-4149-BCA6-D62D4DF62666}" type="presParOf" srcId="{CDE8EED1-12D4-4354-9C91-07AC8F323E79}" destId="{FC795D9E-0CD4-4801-B9D7-EC366B8F6C2E}" srcOrd="4" destOrd="0" presId="urn:microsoft.com/office/officeart/2005/8/layout/vList2"/>
    <dgm:cxn modelId="{711F68A1-DFCA-42C0-B4C6-2CDD09F7A08B}" type="presParOf" srcId="{CDE8EED1-12D4-4354-9C91-07AC8F323E79}" destId="{8AF8EE74-FEA7-48F7-8E87-2D3AFA5E51C5}" srcOrd="5" destOrd="0" presId="urn:microsoft.com/office/officeart/2005/8/layout/vList2"/>
    <dgm:cxn modelId="{AE1D19C8-7679-4EA6-BA75-8F8A40D83ECB}" type="presParOf" srcId="{CDE8EED1-12D4-4354-9C91-07AC8F323E79}" destId="{E39DCF73-CF13-4A90-BA60-782C8A93E3F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E6D8D9-6078-4A1E-87C8-E7975C9A2A2A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EA8010A-2F0D-4F2C-885C-D0C95964C754}">
      <dgm:prSet/>
      <dgm:spPr/>
      <dgm:t>
        <a:bodyPr/>
        <a:lstStyle/>
        <a:p>
          <a:r>
            <a:rPr lang="en-GB"/>
            <a:t>Customers increasingly prefer eco‑friendly businesses.</a:t>
          </a:r>
          <a:endParaRPr lang="en-US"/>
        </a:p>
      </dgm:t>
    </dgm:pt>
    <dgm:pt modelId="{04FC6419-FA46-40AE-8F79-CCFA0F178D31}" type="parTrans" cxnId="{046DA8C8-E51D-45B2-8F47-CAF32281242B}">
      <dgm:prSet/>
      <dgm:spPr/>
      <dgm:t>
        <a:bodyPr/>
        <a:lstStyle/>
        <a:p>
          <a:endParaRPr lang="en-US"/>
        </a:p>
      </dgm:t>
    </dgm:pt>
    <dgm:pt modelId="{110BF18E-AD35-4C0F-9268-6FE75032D162}" type="sibTrans" cxnId="{046DA8C8-E51D-45B2-8F47-CAF32281242B}">
      <dgm:prSet/>
      <dgm:spPr/>
      <dgm:t>
        <a:bodyPr/>
        <a:lstStyle/>
        <a:p>
          <a:endParaRPr lang="en-US"/>
        </a:p>
      </dgm:t>
    </dgm:pt>
    <dgm:pt modelId="{8C7B7987-D539-47F8-9C9B-CB5380BACAD3}">
      <dgm:prSet/>
      <dgm:spPr/>
      <dgm:t>
        <a:bodyPr/>
        <a:lstStyle/>
        <a:p>
          <a:r>
            <a:rPr lang="en-GB"/>
            <a:t>Thuruthi uses biodegradable packaging, recycling, composting, and portion control.</a:t>
          </a:r>
          <a:endParaRPr lang="en-US"/>
        </a:p>
      </dgm:t>
    </dgm:pt>
    <dgm:pt modelId="{FDEE0528-93DD-45F8-A657-6084E13883E1}" type="parTrans" cxnId="{7DE7764F-1E9A-4C57-A4C1-0CE9EC99B461}">
      <dgm:prSet/>
      <dgm:spPr/>
      <dgm:t>
        <a:bodyPr/>
        <a:lstStyle/>
        <a:p>
          <a:endParaRPr lang="en-US"/>
        </a:p>
      </dgm:t>
    </dgm:pt>
    <dgm:pt modelId="{CE1A5806-EC3D-4E7F-BBCD-6EB55A6ED022}" type="sibTrans" cxnId="{7DE7764F-1E9A-4C57-A4C1-0CE9EC99B461}">
      <dgm:prSet/>
      <dgm:spPr/>
      <dgm:t>
        <a:bodyPr/>
        <a:lstStyle/>
        <a:p>
          <a:endParaRPr lang="en-US"/>
        </a:p>
      </dgm:t>
    </dgm:pt>
    <dgm:pt modelId="{4C43ACC5-6469-4929-8795-7ACC2ADD94B1}">
      <dgm:prSet/>
      <dgm:spPr/>
      <dgm:t>
        <a:bodyPr/>
        <a:lstStyle/>
        <a:p>
          <a:r>
            <a:rPr lang="en-GB"/>
            <a:t>Sustainability reduces waste and operating costs.</a:t>
          </a:r>
          <a:endParaRPr lang="en-US"/>
        </a:p>
      </dgm:t>
    </dgm:pt>
    <dgm:pt modelId="{EB4AFD3B-9D4C-4237-A913-1BD8565D9F39}" type="parTrans" cxnId="{45784B8E-077A-4F90-9031-A06FE14A5D3E}">
      <dgm:prSet/>
      <dgm:spPr/>
      <dgm:t>
        <a:bodyPr/>
        <a:lstStyle/>
        <a:p>
          <a:endParaRPr lang="en-US"/>
        </a:p>
      </dgm:t>
    </dgm:pt>
    <dgm:pt modelId="{200D0C6A-A13F-4288-B597-A546046F08D5}" type="sibTrans" cxnId="{45784B8E-077A-4F90-9031-A06FE14A5D3E}">
      <dgm:prSet/>
      <dgm:spPr/>
      <dgm:t>
        <a:bodyPr/>
        <a:lstStyle/>
        <a:p>
          <a:endParaRPr lang="en-US"/>
        </a:p>
      </dgm:t>
    </dgm:pt>
    <dgm:pt modelId="{EA578AA7-5F1C-4359-8AE5-7803F7F1C916}">
      <dgm:prSet/>
      <dgm:spPr/>
      <dgm:t>
        <a:bodyPr/>
        <a:lstStyle/>
        <a:p>
          <a:r>
            <a:rPr lang="en-US"/>
            <a:t>Local councils encourage eco‑friendly restaurant operations (Lewisham Council, 2024).</a:t>
          </a:r>
        </a:p>
      </dgm:t>
    </dgm:pt>
    <dgm:pt modelId="{6A3C4520-0C30-4E65-B7ED-6EE4F35C11EC}" type="parTrans" cxnId="{6C30665F-384A-4441-B0B0-DB961A5FE2F9}">
      <dgm:prSet/>
      <dgm:spPr/>
      <dgm:t>
        <a:bodyPr/>
        <a:lstStyle/>
        <a:p>
          <a:endParaRPr lang="en-US"/>
        </a:p>
      </dgm:t>
    </dgm:pt>
    <dgm:pt modelId="{0B367C09-5047-4224-9D22-7D41EB832912}" type="sibTrans" cxnId="{6C30665F-384A-4441-B0B0-DB961A5FE2F9}">
      <dgm:prSet/>
      <dgm:spPr/>
      <dgm:t>
        <a:bodyPr/>
        <a:lstStyle/>
        <a:p>
          <a:endParaRPr lang="en-US"/>
        </a:p>
      </dgm:t>
    </dgm:pt>
    <dgm:pt modelId="{B9BF13EC-939B-4C8E-A7DF-7842F0B88D48}">
      <dgm:prSet/>
      <dgm:spPr/>
      <dgm:t>
        <a:bodyPr/>
        <a:lstStyle/>
        <a:p>
          <a:r>
            <a:rPr lang="en-GB"/>
            <a:t>“Consumer awareness of environmental issues is rising… biodegradable packaging and responsible sourcing.”</a:t>
          </a:r>
          <a:endParaRPr lang="en-US"/>
        </a:p>
      </dgm:t>
    </dgm:pt>
    <dgm:pt modelId="{C1C3BAEC-2C2E-4B2B-8A7F-BB1A815A8DEE}" type="parTrans" cxnId="{D3D48099-D8FF-431C-A443-DFA4FCA6F651}">
      <dgm:prSet/>
      <dgm:spPr/>
      <dgm:t>
        <a:bodyPr/>
        <a:lstStyle/>
        <a:p>
          <a:endParaRPr lang="en-US"/>
        </a:p>
      </dgm:t>
    </dgm:pt>
    <dgm:pt modelId="{3B2F6F62-F70C-4AE1-B1FE-C2D014386025}" type="sibTrans" cxnId="{D3D48099-D8FF-431C-A443-DFA4FCA6F651}">
      <dgm:prSet/>
      <dgm:spPr/>
      <dgm:t>
        <a:bodyPr/>
        <a:lstStyle/>
        <a:p>
          <a:endParaRPr lang="en-US"/>
        </a:p>
      </dgm:t>
    </dgm:pt>
    <dgm:pt modelId="{8E3CB3C9-0FCC-439D-9767-5992DEE3298F}" type="pres">
      <dgm:prSet presAssocID="{67E6D8D9-6078-4A1E-87C8-E7975C9A2A2A}" presName="diagram" presStyleCnt="0">
        <dgm:presLayoutVars>
          <dgm:dir/>
          <dgm:resizeHandles val="exact"/>
        </dgm:presLayoutVars>
      </dgm:prSet>
      <dgm:spPr/>
    </dgm:pt>
    <dgm:pt modelId="{9DB06284-F0C7-419C-B24B-8B91AAECDDCA}" type="pres">
      <dgm:prSet presAssocID="{8EA8010A-2F0D-4F2C-885C-D0C95964C754}" presName="node" presStyleLbl="node1" presStyleIdx="0" presStyleCnt="5">
        <dgm:presLayoutVars>
          <dgm:bulletEnabled val="1"/>
        </dgm:presLayoutVars>
      </dgm:prSet>
      <dgm:spPr/>
    </dgm:pt>
    <dgm:pt modelId="{4ABA9D12-1F04-45B5-B98E-FE245527CD3E}" type="pres">
      <dgm:prSet presAssocID="{110BF18E-AD35-4C0F-9268-6FE75032D162}" presName="sibTrans" presStyleCnt="0"/>
      <dgm:spPr/>
    </dgm:pt>
    <dgm:pt modelId="{EFD3A053-7692-42A9-BF1B-B1A3F40C911D}" type="pres">
      <dgm:prSet presAssocID="{8C7B7987-D539-47F8-9C9B-CB5380BACAD3}" presName="node" presStyleLbl="node1" presStyleIdx="1" presStyleCnt="5">
        <dgm:presLayoutVars>
          <dgm:bulletEnabled val="1"/>
        </dgm:presLayoutVars>
      </dgm:prSet>
      <dgm:spPr/>
    </dgm:pt>
    <dgm:pt modelId="{55B75FF0-2801-487C-86AE-12B2C215900E}" type="pres">
      <dgm:prSet presAssocID="{CE1A5806-EC3D-4E7F-BBCD-6EB55A6ED022}" presName="sibTrans" presStyleCnt="0"/>
      <dgm:spPr/>
    </dgm:pt>
    <dgm:pt modelId="{1124008A-62A1-4A03-B938-06C257A1E8AB}" type="pres">
      <dgm:prSet presAssocID="{4C43ACC5-6469-4929-8795-7ACC2ADD94B1}" presName="node" presStyleLbl="node1" presStyleIdx="2" presStyleCnt="5">
        <dgm:presLayoutVars>
          <dgm:bulletEnabled val="1"/>
        </dgm:presLayoutVars>
      </dgm:prSet>
      <dgm:spPr/>
    </dgm:pt>
    <dgm:pt modelId="{64E4FDAF-EBB2-40AF-9FC8-3ED5EE13C888}" type="pres">
      <dgm:prSet presAssocID="{200D0C6A-A13F-4288-B597-A546046F08D5}" presName="sibTrans" presStyleCnt="0"/>
      <dgm:spPr/>
    </dgm:pt>
    <dgm:pt modelId="{FC0B8C6A-7E47-4DE9-9E14-810053E43AEA}" type="pres">
      <dgm:prSet presAssocID="{EA578AA7-5F1C-4359-8AE5-7803F7F1C916}" presName="node" presStyleLbl="node1" presStyleIdx="3" presStyleCnt="5">
        <dgm:presLayoutVars>
          <dgm:bulletEnabled val="1"/>
        </dgm:presLayoutVars>
      </dgm:prSet>
      <dgm:spPr/>
    </dgm:pt>
    <dgm:pt modelId="{E0E917E2-1047-4301-A441-6DADEAA155D4}" type="pres">
      <dgm:prSet presAssocID="{0B367C09-5047-4224-9D22-7D41EB832912}" presName="sibTrans" presStyleCnt="0"/>
      <dgm:spPr/>
    </dgm:pt>
    <dgm:pt modelId="{5A9936F7-5194-4F23-AEE0-70AA728538D4}" type="pres">
      <dgm:prSet presAssocID="{B9BF13EC-939B-4C8E-A7DF-7842F0B88D48}" presName="node" presStyleLbl="node1" presStyleIdx="4" presStyleCnt="5">
        <dgm:presLayoutVars>
          <dgm:bulletEnabled val="1"/>
        </dgm:presLayoutVars>
      </dgm:prSet>
      <dgm:spPr/>
    </dgm:pt>
  </dgm:ptLst>
  <dgm:cxnLst>
    <dgm:cxn modelId="{6C30665F-384A-4441-B0B0-DB961A5FE2F9}" srcId="{67E6D8D9-6078-4A1E-87C8-E7975C9A2A2A}" destId="{EA578AA7-5F1C-4359-8AE5-7803F7F1C916}" srcOrd="3" destOrd="0" parTransId="{6A3C4520-0C30-4E65-B7ED-6EE4F35C11EC}" sibTransId="{0B367C09-5047-4224-9D22-7D41EB832912}"/>
    <dgm:cxn modelId="{0DB02F66-37FC-457C-9926-0F76B5FAE585}" type="presOf" srcId="{67E6D8D9-6078-4A1E-87C8-E7975C9A2A2A}" destId="{8E3CB3C9-0FCC-439D-9767-5992DEE3298F}" srcOrd="0" destOrd="0" presId="urn:microsoft.com/office/officeart/2005/8/layout/default"/>
    <dgm:cxn modelId="{88C1364F-6694-4F6E-938E-AE0D9271659A}" type="presOf" srcId="{EA578AA7-5F1C-4359-8AE5-7803F7F1C916}" destId="{FC0B8C6A-7E47-4DE9-9E14-810053E43AEA}" srcOrd="0" destOrd="0" presId="urn:microsoft.com/office/officeart/2005/8/layout/default"/>
    <dgm:cxn modelId="{7DE7764F-1E9A-4C57-A4C1-0CE9EC99B461}" srcId="{67E6D8D9-6078-4A1E-87C8-E7975C9A2A2A}" destId="{8C7B7987-D539-47F8-9C9B-CB5380BACAD3}" srcOrd="1" destOrd="0" parTransId="{FDEE0528-93DD-45F8-A657-6084E13883E1}" sibTransId="{CE1A5806-EC3D-4E7F-BBCD-6EB55A6ED022}"/>
    <dgm:cxn modelId="{5FAAE573-FEBE-4621-A85C-14BB44727AF9}" type="presOf" srcId="{B9BF13EC-939B-4C8E-A7DF-7842F0B88D48}" destId="{5A9936F7-5194-4F23-AEE0-70AA728538D4}" srcOrd="0" destOrd="0" presId="urn:microsoft.com/office/officeart/2005/8/layout/default"/>
    <dgm:cxn modelId="{90B6B28D-D0DB-4501-A19B-3CADCF52A117}" type="presOf" srcId="{8EA8010A-2F0D-4F2C-885C-D0C95964C754}" destId="{9DB06284-F0C7-419C-B24B-8B91AAECDDCA}" srcOrd="0" destOrd="0" presId="urn:microsoft.com/office/officeart/2005/8/layout/default"/>
    <dgm:cxn modelId="{45784B8E-077A-4F90-9031-A06FE14A5D3E}" srcId="{67E6D8D9-6078-4A1E-87C8-E7975C9A2A2A}" destId="{4C43ACC5-6469-4929-8795-7ACC2ADD94B1}" srcOrd="2" destOrd="0" parTransId="{EB4AFD3B-9D4C-4237-A913-1BD8565D9F39}" sibTransId="{200D0C6A-A13F-4288-B597-A546046F08D5}"/>
    <dgm:cxn modelId="{D3D48099-D8FF-431C-A443-DFA4FCA6F651}" srcId="{67E6D8D9-6078-4A1E-87C8-E7975C9A2A2A}" destId="{B9BF13EC-939B-4C8E-A7DF-7842F0B88D48}" srcOrd="4" destOrd="0" parTransId="{C1C3BAEC-2C2E-4B2B-8A7F-BB1A815A8DEE}" sibTransId="{3B2F6F62-F70C-4AE1-B1FE-C2D014386025}"/>
    <dgm:cxn modelId="{E3E3CCAA-0D2C-4496-A9CC-4C6CC6B2980D}" type="presOf" srcId="{8C7B7987-D539-47F8-9C9B-CB5380BACAD3}" destId="{EFD3A053-7692-42A9-BF1B-B1A3F40C911D}" srcOrd="0" destOrd="0" presId="urn:microsoft.com/office/officeart/2005/8/layout/default"/>
    <dgm:cxn modelId="{68F1FCB8-7486-4643-9368-7EE9F072F818}" type="presOf" srcId="{4C43ACC5-6469-4929-8795-7ACC2ADD94B1}" destId="{1124008A-62A1-4A03-B938-06C257A1E8AB}" srcOrd="0" destOrd="0" presId="urn:microsoft.com/office/officeart/2005/8/layout/default"/>
    <dgm:cxn modelId="{046DA8C8-E51D-45B2-8F47-CAF32281242B}" srcId="{67E6D8D9-6078-4A1E-87C8-E7975C9A2A2A}" destId="{8EA8010A-2F0D-4F2C-885C-D0C95964C754}" srcOrd="0" destOrd="0" parTransId="{04FC6419-FA46-40AE-8F79-CCFA0F178D31}" sibTransId="{110BF18E-AD35-4C0F-9268-6FE75032D162}"/>
    <dgm:cxn modelId="{89981673-C80C-4C4F-9C0D-B8B7BA6BE67A}" type="presParOf" srcId="{8E3CB3C9-0FCC-439D-9767-5992DEE3298F}" destId="{9DB06284-F0C7-419C-B24B-8B91AAECDDCA}" srcOrd="0" destOrd="0" presId="urn:microsoft.com/office/officeart/2005/8/layout/default"/>
    <dgm:cxn modelId="{F36FB5EE-4B50-4143-8361-D95250E57FE5}" type="presParOf" srcId="{8E3CB3C9-0FCC-439D-9767-5992DEE3298F}" destId="{4ABA9D12-1F04-45B5-B98E-FE245527CD3E}" srcOrd="1" destOrd="0" presId="urn:microsoft.com/office/officeart/2005/8/layout/default"/>
    <dgm:cxn modelId="{384E5CD1-66F3-4958-99DE-13E29D2119D2}" type="presParOf" srcId="{8E3CB3C9-0FCC-439D-9767-5992DEE3298F}" destId="{EFD3A053-7692-42A9-BF1B-B1A3F40C911D}" srcOrd="2" destOrd="0" presId="urn:microsoft.com/office/officeart/2005/8/layout/default"/>
    <dgm:cxn modelId="{256BCC6F-37E5-4F66-A77C-E314D304D72E}" type="presParOf" srcId="{8E3CB3C9-0FCC-439D-9767-5992DEE3298F}" destId="{55B75FF0-2801-487C-86AE-12B2C215900E}" srcOrd="3" destOrd="0" presId="urn:microsoft.com/office/officeart/2005/8/layout/default"/>
    <dgm:cxn modelId="{8FA35696-A757-4079-9F88-7AA0602C1DFC}" type="presParOf" srcId="{8E3CB3C9-0FCC-439D-9767-5992DEE3298F}" destId="{1124008A-62A1-4A03-B938-06C257A1E8AB}" srcOrd="4" destOrd="0" presId="urn:microsoft.com/office/officeart/2005/8/layout/default"/>
    <dgm:cxn modelId="{77EF94AE-EC89-42F2-8A0D-05A5AFC10F9E}" type="presParOf" srcId="{8E3CB3C9-0FCC-439D-9767-5992DEE3298F}" destId="{64E4FDAF-EBB2-40AF-9FC8-3ED5EE13C888}" srcOrd="5" destOrd="0" presId="urn:microsoft.com/office/officeart/2005/8/layout/default"/>
    <dgm:cxn modelId="{EA05EC7C-9088-4F4A-8BE1-144DE6340826}" type="presParOf" srcId="{8E3CB3C9-0FCC-439D-9767-5992DEE3298F}" destId="{FC0B8C6A-7E47-4DE9-9E14-810053E43AEA}" srcOrd="6" destOrd="0" presId="urn:microsoft.com/office/officeart/2005/8/layout/default"/>
    <dgm:cxn modelId="{CE60A9AD-79BE-4FA7-8509-77DBB930FC8D}" type="presParOf" srcId="{8E3CB3C9-0FCC-439D-9767-5992DEE3298F}" destId="{E0E917E2-1047-4301-A441-6DADEAA155D4}" srcOrd="7" destOrd="0" presId="urn:microsoft.com/office/officeart/2005/8/layout/default"/>
    <dgm:cxn modelId="{8F0CE30C-F108-416E-8B83-CF99B1E0D038}" type="presParOf" srcId="{8E3CB3C9-0FCC-439D-9767-5992DEE3298F}" destId="{5A9936F7-5194-4F23-AEE0-70AA728538D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95B9FA-39D3-4016-876B-A57C33431C7E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E4F45AD-19ED-4F2C-9CBE-DFE888B63582}">
      <dgm:prSet/>
      <dgm:spPr/>
      <dgm:t>
        <a:bodyPr/>
        <a:lstStyle/>
        <a:p>
          <a:r>
            <a:rPr lang="en-GB"/>
            <a:t>Instagram &amp; TikTok: short cooking videos, behind‑the‑scenes content.</a:t>
          </a:r>
          <a:endParaRPr lang="en-US"/>
        </a:p>
      </dgm:t>
    </dgm:pt>
    <dgm:pt modelId="{45BC3A03-A8C0-4724-AF66-F48C23B337AC}" type="parTrans" cxnId="{9F005CB4-A528-44F1-80C9-AE7CA2B1A6C6}">
      <dgm:prSet/>
      <dgm:spPr/>
      <dgm:t>
        <a:bodyPr/>
        <a:lstStyle/>
        <a:p>
          <a:endParaRPr lang="en-US"/>
        </a:p>
      </dgm:t>
    </dgm:pt>
    <dgm:pt modelId="{6D1DF2EF-76BB-4CA5-906F-49BFA2DB8B40}" type="sibTrans" cxnId="{9F005CB4-A528-44F1-80C9-AE7CA2B1A6C6}">
      <dgm:prSet/>
      <dgm:spPr/>
      <dgm:t>
        <a:bodyPr/>
        <a:lstStyle/>
        <a:p>
          <a:endParaRPr lang="en-US"/>
        </a:p>
      </dgm:t>
    </dgm:pt>
    <dgm:pt modelId="{43BFFE24-D70B-4923-9503-BB7581AB79E0}">
      <dgm:prSet/>
      <dgm:spPr/>
      <dgm:t>
        <a:bodyPr/>
        <a:lstStyle/>
        <a:p>
          <a:r>
            <a:rPr lang="en-GB"/>
            <a:t>Facebook: promotions, events, community engagement.</a:t>
          </a:r>
          <a:endParaRPr lang="en-US"/>
        </a:p>
      </dgm:t>
    </dgm:pt>
    <dgm:pt modelId="{C3C99EEA-6C7D-425F-A1BC-89ED8894EA04}" type="parTrans" cxnId="{19D8BC14-F695-46DF-A84E-31EDFBE23E7F}">
      <dgm:prSet/>
      <dgm:spPr/>
      <dgm:t>
        <a:bodyPr/>
        <a:lstStyle/>
        <a:p>
          <a:endParaRPr lang="en-US"/>
        </a:p>
      </dgm:t>
    </dgm:pt>
    <dgm:pt modelId="{309A2804-B20D-4EC1-BF01-24794F00F954}" type="sibTrans" cxnId="{19D8BC14-F695-46DF-A84E-31EDFBE23E7F}">
      <dgm:prSet/>
      <dgm:spPr/>
      <dgm:t>
        <a:bodyPr/>
        <a:lstStyle/>
        <a:p>
          <a:endParaRPr lang="en-US"/>
        </a:p>
      </dgm:t>
    </dgm:pt>
    <dgm:pt modelId="{9A2DA67C-6934-4E5E-AE69-BDDAF07B5F65}">
      <dgm:prSet/>
      <dgm:spPr/>
      <dgm:t>
        <a:bodyPr/>
        <a:lstStyle/>
        <a:p>
          <a:r>
            <a:rPr lang="en-GB"/>
            <a:t>Builds brand visibility and attracts food enthusiasts.</a:t>
          </a:r>
          <a:endParaRPr lang="en-US"/>
        </a:p>
      </dgm:t>
    </dgm:pt>
    <dgm:pt modelId="{DC44DA26-7DEE-4D86-AAE7-4C254F478F0E}" type="parTrans" cxnId="{234C57AD-2469-4CC1-B70A-B71BB14F589D}">
      <dgm:prSet/>
      <dgm:spPr/>
      <dgm:t>
        <a:bodyPr/>
        <a:lstStyle/>
        <a:p>
          <a:endParaRPr lang="en-US"/>
        </a:p>
      </dgm:t>
    </dgm:pt>
    <dgm:pt modelId="{D6D92ED8-60B6-401E-A39C-4807CF064D52}" type="sibTrans" cxnId="{234C57AD-2469-4CC1-B70A-B71BB14F589D}">
      <dgm:prSet/>
      <dgm:spPr/>
      <dgm:t>
        <a:bodyPr/>
        <a:lstStyle/>
        <a:p>
          <a:endParaRPr lang="en-US"/>
        </a:p>
      </dgm:t>
    </dgm:pt>
    <dgm:pt modelId="{5E43DE09-6B51-4533-B24D-B174BB529F65}">
      <dgm:prSet/>
      <dgm:spPr/>
      <dgm:t>
        <a:bodyPr/>
        <a:lstStyle/>
        <a:p>
          <a:r>
            <a:rPr lang="en-US"/>
            <a:t>Sustainable business practices can improve customer loyalty (Kotler and Armstrong, 2020).</a:t>
          </a:r>
        </a:p>
      </dgm:t>
    </dgm:pt>
    <dgm:pt modelId="{911C9718-68D4-4D4C-B156-42785BC27891}" type="parTrans" cxnId="{A121BEA0-C1BE-4C94-81A2-851C299A8B4F}">
      <dgm:prSet/>
      <dgm:spPr/>
      <dgm:t>
        <a:bodyPr/>
        <a:lstStyle/>
        <a:p>
          <a:endParaRPr lang="en-US"/>
        </a:p>
      </dgm:t>
    </dgm:pt>
    <dgm:pt modelId="{A3922230-3230-4171-924F-0C67657AF9DB}" type="sibTrans" cxnId="{A121BEA0-C1BE-4C94-81A2-851C299A8B4F}">
      <dgm:prSet/>
      <dgm:spPr/>
      <dgm:t>
        <a:bodyPr/>
        <a:lstStyle/>
        <a:p>
          <a:endParaRPr lang="en-US"/>
        </a:p>
      </dgm:t>
    </dgm:pt>
    <dgm:pt modelId="{CF02815C-0C5B-4DCA-B9A3-FADB6299C2AF}">
      <dgm:prSet/>
      <dgm:spPr/>
      <dgm:t>
        <a:bodyPr/>
        <a:lstStyle/>
        <a:p>
          <a:r>
            <a:rPr lang="en-GB"/>
            <a:t>“Thuruthi will focus on social media… highlighting short cooking videos.”</a:t>
          </a:r>
          <a:endParaRPr lang="en-US"/>
        </a:p>
      </dgm:t>
    </dgm:pt>
    <dgm:pt modelId="{837D0638-E33B-459A-AFAC-40DB6A270155}" type="parTrans" cxnId="{3CA559EE-CC1A-48CB-8945-9A5E913D4C7D}">
      <dgm:prSet/>
      <dgm:spPr/>
      <dgm:t>
        <a:bodyPr/>
        <a:lstStyle/>
        <a:p>
          <a:endParaRPr lang="en-US"/>
        </a:p>
      </dgm:t>
    </dgm:pt>
    <dgm:pt modelId="{CB8578F6-309C-45D2-853D-378A62C7E3BB}" type="sibTrans" cxnId="{3CA559EE-CC1A-48CB-8945-9A5E913D4C7D}">
      <dgm:prSet/>
      <dgm:spPr/>
      <dgm:t>
        <a:bodyPr/>
        <a:lstStyle/>
        <a:p>
          <a:endParaRPr lang="en-US"/>
        </a:p>
      </dgm:t>
    </dgm:pt>
    <dgm:pt modelId="{B339870D-EC68-45DD-8816-4B849B31CC1D}" type="pres">
      <dgm:prSet presAssocID="{9695B9FA-39D3-4016-876B-A57C33431C7E}" presName="diagram" presStyleCnt="0">
        <dgm:presLayoutVars>
          <dgm:dir/>
          <dgm:resizeHandles val="exact"/>
        </dgm:presLayoutVars>
      </dgm:prSet>
      <dgm:spPr/>
    </dgm:pt>
    <dgm:pt modelId="{119D2EDB-2F4D-4668-B305-C5DCEF907343}" type="pres">
      <dgm:prSet presAssocID="{6E4F45AD-19ED-4F2C-9CBE-DFE888B63582}" presName="node" presStyleLbl="node1" presStyleIdx="0" presStyleCnt="5">
        <dgm:presLayoutVars>
          <dgm:bulletEnabled val="1"/>
        </dgm:presLayoutVars>
      </dgm:prSet>
      <dgm:spPr/>
    </dgm:pt>
    <dgm:pt modelId="{79782D38-77E7-4C54-8BFF-95EB8B97BDF5}" type="pres">
      <dgm:prSet presAssocID="{6D1DF2EF-76BB-4CA5-906F-49BFA2DB8B40}" presName="sibTrans" presStyleCnt="0"/>
      <dgm:spPr/>
    </dgm:pt>
    <dgm:pt modelId="{C68444E7-5D7A-4BF7-BD55-D7E83475FCAF}" type="pres">
      <dgm:prSet presAssocID="{43BFFE24-D70B-4923-9503-BB7581AB79E0}" presName="node" presStyleLbl="node1" presStyleIdx="1" presStyleCnt="5">
        <dgm:presLayoutVars>
          <dgm:bulletEnabled val="1"/>
        </dgm:presLayoutVars>
      </dgm:prSet>
      <dgm:spPr/>
    </dgm:pt>
    <dgm:pt modelId="{6B6E41E9-E792-4232-A3FC-C29F344CEBF9}" type="pres">
      <dgm:prSet presAssocID="{309A2804-B20D-4EC1-BF01-24794F00F954}" presName="sibTrans" presStyleCnt="0"/>
      <dgm:spPr/>
    </dgm:pt>
    <dgm:pt modelId="{FDB84D5F-FE31-4ECB-8210-D7F266088108}" type="pres">
      <dgm:prSet presAssocID="{9A2DA67C-6934-4E5E-AE69-BDDAF07B5F65}" presName="node" presStyleLbl="node1" presStyleIdx="2" presStyleCnt="5">
        <dgm:presLayoutVars>
          <dgm:bulletEnabled val="1"/>
        </dgm:presLayoutVars>
      </dgm:prSet>
      <dgm:spPr/>
    </dgm:pt>
    <dgm:pt modelId="{5CBE17EB-8176-42E4-94B5-C58701A7E6E9}" type="pres">
      <dgm:prSet presAssocID="{D6D92ED8-60B6-401E-A39C-4807CF064D52}" presName="sibTrans" presStyleCnt="0"/>
      <dgm:spPr/>
    </dgm:pt>
    <dgm:pt modelId="{5E45657C-DD7F-4E03-B758-5C44A9517267}" type="pres">
      <dgm:prSet presAssocID="{5E43DE09-6B51-4533-B24D-B174BB529F65}" presName="node" presStyleLbl="node1" presStyleIdx="3" presStyleCnt="5">
        <dgm:presLayoutVars>
          <dgm:bulletEnabled val="1"/>
        </dgm:presLayoutVars>
      </dgm:prSet>
      <dgm:spPr/>
    </dgm:pt>
    <dgm:pt modelId="{F70786B0-2BB4-4779-AD1E-67E549478C73}" type="pres">
      <dgm:prSet presAssocID="{A3922230-3230-4171-924F-0C67657AF9DB}" presName="sibTrans" presStyleCnt="0"/>
      <dgm:spPr/>
    </dgm:pt>
    <dgm:pt modelId="{969489F7-999E-4B4F-A26F-83EF550A84B6}" type="pres">
      <dgm:prSet presAssocID="{CF02815C-0C5B-4DCA-B9A3-FADB6299C2AF}" presName="node" presStyleLbl="node1" presStyleIdx="4" presStyleCnt="5">
        <dgm:presLayoutVars>
          <dgm:bulletEnabled val="1"/>
        </dgm:presLayoutVars>
      </dgm:prSet>
      <dgm:spPr/>
    </dgm:pt>
  </dgm:ptLst>
  <dgm:cxnLst>
    <dgm:cxn modelId="{60421A0B-9229-4F8E-BB4B-21CF4F8B1493}" type="presOf" srcId="{9A2DA67C-6934-4E5E-AE69-BDDAF07B5F65}" destId="{FDB84D5F-FE31-4ECB-8210-D7F266088108}" srcOrd="0" destOrd="0" presId="urn:microsoft.com/office/officeart/2005/8/layout/default"/>
    <dgm:cxn modelId="{19D8BC14-F695-46DF-A84E-31EDFBE23E7F}" srcId="{9695B9FA-39D3-4016-876B-A57C33431C7E}" destId="{43BFFE24-D70B-4923-9503-BB7581AB79E0}" srcOrd="1" destOrd="0" parTransId="{C3C99EEA-6C7D-425F-A1BC-89ED8894EA04}" sibTransId="{309A2804-B20D-4EC1-BF01-24794F00F954}"/>
    <dgm:cxn modelId="{6D944A18-92A6-4C8E-B0F6-1B2AE03ADD16}" type="presOf" srcId="{9695B9FA-39D3-4016-876B-A57C33431C7E}" destId="{B339870D-EC68-45DD-8816-4B849B31CC1D}" srcOrd="0" destOrd="0" presId="urn:microsoft.com/office/officeart/2005/8/layout/default"/>
    <dgm:cxn modelId="{67FB1E68-CBCB-47A2-8833-116DD437FD5E}" type="presOf" srcId="{6E4F45AD-19ED-4F2C-9CBE-DFE888B63582}" destId="{119D2EDB-2F4D-4668-B305-C5DCEF907343}" srcOrd="0" destOrd="0" presId="urn:microsoft.com/office/officeart/2005/8/layout/default"/>
    <dgm:cxn modelId="{94262174-8AED-458E-9289-B6BE94F43F70}" type="presOf" srcId="{CF02815C-0C5B-4DCA-B9A3-FADB6299C2AF}" destId="{969489F7-999E-4B4F-A26F-83EF550A84B6}" srcOrd="0" destOrd="0" presId="urn:microsoft.com/office/officeart/2005/8/layout/default"/>
    <dgm:cxn modelId="{A121BEA0-C1BE-4C94-81A2-851C299A8B4F}" srcId="{9695B9FA-39D3-4016-876B-A57C33431C7E}" destId="{5E43DE09-6B51-4533-B24D-B174BB529F65}" srcOrd="3" destOrd="0" parTransId="{911C9718-68D4-4D4C-B156-42785BC27891}" sibTransId="{A3922230-3230-4171-924F-0C67657AF9DB}"/>
    <dgm:cxn modelId="{234C57AD-2469-4CC1-B70A-B71BB14F589D}" srcId="{9695B9FA-39D3-4016-876B-A57C33431C7E}" destId="{9A2DA67C-6934-4E5E-AE69-BDDAF07B5F65}" srcOrd="2" destOrd="0" parTransId="{DC44DA26-7DEE-4D86-AAE7-4C254F478F0E}" sibTransId="{D6D92ED8-60B6-401E-A39C-4807CF064D52}"/>
    <dgm:cxn modelId="{9F005CB4-A528-44F1-80C9-AE7CA2B1A6C6}" srcId="{9695B9FA-39D3-4016-876B-A57C33431C7E}" destId="{6E4F45AD-19ED-4F2C-9CBE-DFE888B63582}" srcOrd="0" destOrd="0" parTransId="{45BC3A03-A8C0-4724-AF66-F48C23B337AC}" sibTransId="{6D1DF2EF-76BB-4CA5-906F-49BFA2DB8B40}"/>
    <dgm:cxn modelId="{F6847BB8-6786-45B0-A3AD-18C2BB49F0D8}" type="presOf" srcId="{5E43DE09-6B51-4533-B24D-B174BB529F65}" destId="{5E45657C-DD7F-4E03-B758-5C44A9517267}" srcOrd="0" destOrd="0" presId="urn:microsoft.com/office/officeart/2005/8/layout/default"/>
    <dgm:cxn modelId="{3CA559EE-CC1A-48CB-8945-9A5E913D4C7D}" srcId="{9695B9FA-39D3-4016-876B-A57C33431C7E}" destId="{CF02815C-0C5B-4DCA-B9A3-FADB6299C2AF}" srcOrd="4" destOrd="0" parTransId="{837D0638-E33B-459A-AFAC-40DB6A270155}" sibTransId="{CB8578F6-309C-45D2-853D-378A62C7E3BB}"/>
    <dgm:cxn modelId="{AF150CFE-90AC-4A78-89E2-AE78A2936345}" type="presOf" srcId="{43BFFE24-D70B-4923-9503-BB7581AB79E0}" destId="{C68444E7-5D7A-4BF7-BD55-D7E83475FCAF}" srcOrd="0" destOrd="0" presId="urn:microsoft.com/office/officeart/2005/8/layout/default"/>
    <dgm:cxn modelId="{892FCEA1-8A54-419C-A255-F742FA9E7213}" type="presParOf" srcId="{B339870D-EC68-45DD-8816-4B849B31CC1D}" destId="{119D2EDB-2F4D-4668-B305-C5DCEF907343}" srcOrd="0" destOrd="0" presId="urn:microsoft.com/office/officeart/2005/8/layout/default"/>
    <dgm:cxn modelId="{DDDA47DF-EE6E-47BB-8788-60FEBA250588}" type="presParOf" srcId="{B339870D-EC68-45DD-8816-4B849B31CC1D}" destId="{79782D38-77E7-4C54-8BFF-95EB8B97BDF5}" srcOrd="1" destOrd="0" presId="urn:microsoft.com/office/officeart/2005/8/layout/default"/>
    <dgm:cxn modelId="{AF4559D6-49ED-4AAE-8642-AAF97F88BDA4}" type="presParOf" srcId="{B339870D-EC68-45DD-8816-4B849B31CC1D}" destId="{C68444E7-5D7A-4BF7-BD55-D7E83475FCAF}" srcOrd="2" destOrd="0" presId="urn:microsoft.com/office/officeart/2005/8/layout/default"/>
    <dgm:cxn modelId="{21192281-4D1E-4FCF-8018-F382641FD7F7}" type="presParOf" srcId="{B339870D-EC68-45DD-8816-4B849B31CC1D}" destId="{6B6E41E9-E792-4232-A3FC-C29F344CEBF9}" srcOrd="3" destOrd="0" presId="urn:microsoft.com/office/officeart/2005/8/layout/default"/>
    <dgm:cxn modelId="{0D6F9230-AE8D-4E45-B075-53A1C2387B33}" type="presParOf" srcId="{B339870D-EC68-45DD-8816-4B849B31CC1D}" destId="{FDB84D5F-FE31-4ECB-8210-D7F266088108}" srcOrd="4" destOrd="0" presId="urn:microsoft.com/office/officeart/2005/8/layout/default"/>
    <dgm:cxn modelId="{3D5934E1-CD20-493C-95E2-12925EB220B8}" type="presParOf" srcId="{B339870D-EC68-45DD-8816-4B849B31CC1D}" destId="{5CBE17EB-8176-42E4-94B5-C58701A7E6E9}" srcOrd="5" destOrd="0" presId="urn:microsoft.com/office/officeart/2005/8/layout/default"/>
    <dgm:cxn modelId="{2F1D7E34-6F39-4423-B9E0-9AD0B82A0A59}" type="presParOf" srcId="{B339870D-EC68-45DD-8816-4B849B31CC1D}" destId="{5E45657C-DD7F-4E03-B758-5C44A9517267}" srcOrd="6" destOrd="0" presId="urn:microsoft.com/office/officeart/2005/8/layout/default"/>
    <dgm:cxn modelId="{933D3C8F-7449-441E-9FAA-A1B032049749}" type="presParOf" srcId="{B339870D-EC68-45DD-8816-4B849B31CC1D}" destId="{F70786B0-2BB4-4779-AD1E-67E549478C73}" srcOrd="7" destOrd="0" presId="urn:microsoft.com/office/officeart/2005/8/layout/default"/>
    <dgm:cxn modelId="{892CA3A6-50CC-4A54-93D0-93168DBF7242}" type="presParOf" srcId="{B339870D-EC68-45DD-8816-4B849B31CC1D}" destId="{969489F7-999E-4B4F-A26F-83EF550A84B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AE9367-F435-49E5-A973-7B2F44AEEA8D}">
      <dsp:nvSpPr>
        <dsp:cNvPr id="0" name=""/>
        <dsp:cNvSpPr/>
      </dsp:nvSpPr>
      <dsp:spPr>
        <a:xfrm>
          <a:off x="0" y="29976"/>
          <a:ext cx="5430884" cy="12387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Digital POS systems improve inventory and order management.</a:t>
          </a:r>
          <a:endParaRPr lang="en-US" sz="2200" kern="1200"/>
        </a:p>
      </dsp:txBody>
      <dsp:txXfrm>
        <a:off x="60470" y="90446"/>
        <a:ext cx="5309944" cy="1117797"/>
      </dsp:txXfrm>
    </dsp:sp>
    <dsp:sp modelId="{15A452D7-0B70-4238-B1BA-907EC85B3FC5}">
      <dsp:nvSpPr>
        <dsp:cNvPr id="0" name=""/>
        <dsp:cNvSpPr/>
      </dsp:nvSpPr>
      <dsp:spPr>
        <a:xfrm>
          <a:off x="0" y="1332073"/>
          <a:ext cx="5430884" cy="12387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Social media (Instagram, TikTok) ideal for short cooking videos and reaching younger audiences.</a:t>
          </a:r>
          <a:endParaRPr lang="en-US" sz="2200" kern="1200" dirty="0"/>
        </a:p>
      </dsp:txBody>
      <dsp:txXfrm>
        <a:off x="60470" y="1392543"/>
        <a:ext cx="5309944" cy="1117797"/>
      </dsp:txXfrm>
    </dsp:sp>
    <dsp:sp modelId="{FC795D9E-0CD4-4801-B9D7-EC366B8F6C2E}">
      <dsp:nvSpPr>
        <dsp:cNvPr id="0" name=""/>
        <dsp:cNvSpPr/>
      </dsp:nvSpPr>
      <dsp:spPr>
        <a:xfrm>
          <a:off x="0" y="2634171"/>
          <a:ext cx="5430884" cy="12387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Delivery platforms expand reach and convenience.</a:t>
          </a:r>
          <a:endParaRPr lang="en-US" sz="2200" kern="1200"/>
        </a:p>
      </dsp:txBody>
      <dsp:txXfrm>
        <a:off x="60470" y="2694641"/>
        <a:ext cx="5309944" cy="1117797"/>
      </dsp:txXfrm>
    </dsp:sp>
    <dsp:sp modelId="{E39DCF73-CF13-4A90-BA60-782C8A93E3F6}">
      <dsp:nvSpPr>
        <dsp:cNvPr id="0" name=""/>
        <dsp:cNvSpPr/>
      </dsp:nvSpPr>
      <dsp:spPr>
        <a:xfrm>
          <a:off x="0" y="3936269"/>
          <a:ext cx="5430884" cy="12387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“Technology is crucial for modern restaurant management… social media platforms target younger customers.”</a:t>
          </a:r>
          <a:endParaRPr lang="en-US" sz="2200" kern="1200"/>
        </a:p>
      </dsp:txBody>
      <dsp:txXfrm>
        <a:off x="60470" y="3996739"/>
        <a:ext cx="5309944" cy="11177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B06284-F0C7-419C-B24B-8B91AAECDDCA}">
      <dsp:nvSpPr>
        <dsp:cNvPr id="0" name=""/>
        <dsp:cNvSpPr/>
      </dsp:nvSpPr>
      <dsp:spPr>
        <a:xfrm>
          <a:off x="326002" y="1328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Customers increasingly prefer eco‑friendly businesses.</a:t>
          </a:r>
          <a:endParaRPr lang="en-US" sz="2400" kern="1200"/>
        </a:p>
      </dsp:txBody>
      <dsp:txXfrm>
        <a:off x="326002" y="1328"/>
        <a:ext cx="3227853" cy="1936712"/>
      </dsp:txXfrm>
    </dsp:sp>
    <dsp:sp modelId="{EFD3A053-7692-42A9-BF1B-B1A3F40C911D}">
      <dsp:nvSpPr>
        <dsp:cNvPr id="0" name=""/>
        <dsp:cNvSpPr/>
      </dsp:nvSpPr>
      <dsp:spPr>
        <a:xfrm>
          <a:off x="3876641" y="1328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Thuruthi uses biodegradable packaging, recycling, composting, and portion control.</a:t>
          </a:r>
          <a:endParaRPr lang="en-US" sz="2400" kern="1200"/>
        </a:p>
      </dsp:txBody>
      <dsp:txXfrm>
        <a:off x="3876641" y="1328"/>
        <a:ext cx="3227853" cy="1936712"/>
      </dsp:txXfrm>
    </dsp:sp>
    <dsp:sp modelId="{1124008A-62A1-4A03-B938-06C257A1E8AB}">
      <dsp:nvSpPr>
        <dsp:cNvPr id="0" name=""/>
        <dsp:cNvSpPr/>
      </dsp:nvSpPr>
      <dsp:spPr>
        <a:xfrm>
          <a:off x="7427280" y="1328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Sustainability reduces waste and operating costs.</a:t>
          </a:r>
          <a:endParaRPr lang="en-US" sz="2400" kern="1200"/>
        </a:p>
      </dsp:txBody>
      <dsp:txXfrm>
        <a:off x="7427280" y="1328"/>
        <a:ext cx="3227853" cy="1936712"/>
      </dsp:txXfrm>
    </dsp:sp>
    <dsp:sp modelId="{FC0B8C6A-7E47-4DE9-9E14-810053E43AEA}">
      <dsp:nvSpPr>
        <dsp:cNvPr id="0" name=""/>
        <dsp:cNvSpPr/>
      </dsp:nvSpPr>
      <dsp:spPr>
        <a:xfrm>
          <a:off x="2101322" y="2260826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Local councils encourage eco‑friendly restaurant operations (Lewisham Council, 2024).</a:t>
          </a:r>
        </a:p>
      </dsp:txBody>
      <dsp:txXfrm>
        <a:off x="2101322" y="2260826"/>
        <a:ext cx="3227853" cy="1936712"/>
      </dsp:txXfrm>
    </dsp:sp>
    <dsp:sp modelId="{5A9936F7-5194-4F23-AEE0-70AA728538D4}">
      <dsp:nvSpPr>
        <dsp:cNvPr id="0" name=""/>
        <dsp:cNvSpPr/>
      </dsp:nvSpPr>
      <dsp:spPr>
        <a:xfrm>
          <a:off x="5651961" y="2260826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“Consumer awareness of environmental issues is rising… biodegradable packaging and responsible sourcing.”</a:t>
          </a:r>
          <a:endParaRPr lang="en-US" sz="2400" kern="1200"/>
        </a:p>
      </dsp:txBody>
      <dsp:txXfrm>
        <a:off x="5651961" y="2260826"/>
        <a:ext cx="3227853" cy="19367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D2EDB-2F4D-4668-B305-C5DCEF907343}">
      <dsp:nvSpPr>
        <dsp:cNvPr id="0" name=""/>
        <dsp:cNvSpPr/>
      </dsp:nvSpPr>
      <dsp:spPr>
        <a:xfrm>
          <a:off x="326002" y="1328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Instagram &amp; TikTok: short cooking videos, behind‑the‑scenes content.</a:t>
          </a:r>
          <a:endParaRPr lang="en-US" sz="2700" kern="1200"/>
        </a:p>
      </dsp:txBody>
      <dsp:txXfrm>
        <a:off x="326002" y="1328"/>
        <a:ext cx="3227853" cy="1936712"/>
      </dsp:txXfrm>
    </dsp:sp>
    <dsp:sp modelId="{C68444E7-5D7A-4BF7-BD55-D7E83475FCAF}">
      <dsp:nvSpPr>
        <dsp:cNvPr id="0" name=""/>
        <dsp:cNvSpPr/>
      </dsp:nvSpPr>
      <dsp:spPr>
        <a:xfrm>
          <a:off x="3876641" y="1328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Facebook: promotions, events, community engagement.</a:t>
          </a:r>
          <a:endParaRPr lang="en-US" sz="2700" kern="1200"/>
        </a:p>
      </dsp:txBody>
      <dsp:txXfrm>
        <a:off x="3876641" y="1328"/>
        <a:ext cx="3227853" cy="1936712"/>
      </dsp:txXfrm>
    </dsp:sp>
    <dsp:sp modelId="{FDB84D5F-FE31-4ECB-8210-D7F266088108}">
      <dsp:nvSpPr>
        <dsp:cNvPr id="0" name=""/>
        <dsp:cNvSpPr/>
      </dsp:nvSpPr>
      <dsp:spPr>
        <a:xfrm>
          <a:off x="7427280" y="1328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Builds brand visibility and attracts food enthusiasts.</a:t>
          </a:r>
          <a:endParaRPr lang="en-US" sz="2700" kern="1200"/>
        </a:p>
      </dsp:txBody>
      <dsp:txXfrm>
        <a:off x="7427280" y="1328"/>
        <a:ext cx="3227853" cy="1936712"/>
      </dsp:txXfrm>
    </dsp:sp>
    <dsp:sp modelId="{5E45657C-DD7F-4E03-B758-5C44A9517267}">
      <dsp:nvSpPr>
        <dsp:cNvPr id="0" name=""/>
        <dsp:cNvSpPr/>
      </dsp:nvSpPr>
      <dsp:spPr>
        <a:xfrm>
          <a:off x="2101322" y="2260826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Sustainable business practices can improve customer loyalty (Kotler and Armstrong, 2020).</a:t>
          </a:r>
        </a:p>
      </dsp:txBody>
      <dsp:txXfrm>
        <a:off x="2101322" y="2260826"/>
        <a:ext cx="3227853" cy="1936712"/>
      </dsp:txXfrm>
    </dsp:sp>
    <dsp:sp modelId="{969489F7-999E-4B4F-A26F-83EF550A84B6}">
      <dsp:nvSpPr>
        <dsp:cNvPr id="0" name=""/>
        <dsp:cNvSpPr/>
      </dsp:nvSpPr>
      <dsp:spPr>
        <a:xfrm>
          <a:off x="5651961" y="2260826"/>
          <a:ext cx="3227853" cy="19367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“Thuruthi will focus on social media… highlighting short cooking videos.”</a:t>
          </a:r>
          <a:endParaRPr lang="en-US" sz="2700" kern="1200"/>
        </a:p>
      </dsp:txBody>
      <dsp:txXfrm>
        <a:off x="5651961" y="2260826"/>
        <a:ext cx="3227853" cy="193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36683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79215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9101113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03401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116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3800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9068380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96915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52890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39514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15118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4540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12688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3835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36206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72721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850203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512585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065166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276087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556121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866197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54223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8254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322754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88542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606847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134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7FA31CB7-48AA-4691-B614-160E906C518A}" type="datetime2">
              <a:rPr lang="en-US" smtClean="0"/>
              <a:t>Monday, August 10,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072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  <p:sldLayoutId id="2147483921" r:id="rId12"/>
    <p:sldLayoutId id="2147483922" r:id="rId13"/>
    <p:sldLayoutId id="2147483923" r:id="rId14"/>
    <p:sldLayoutId id="2147483924" r:id="rId15"/>
    <p:sldLayoutId id="2147483925" r:id="rId16"/>
    <p:sldLayoutId id="2147483926" r:id="rId17"/>
    <p:sldLayoutId id="2147483927" r:id="rId18"/>
    <p:sldLayoutId id="2147483928" r:id="rId19"/>
    <p:sldLayoutId id="2147483929" r:id="rId20"/>
    <p:sldLayoutId id="2147483930" r:id="rId21"/>
    <p:sldLayoutId id="2147483931" r:id="rId22"/>
    <p:sldLayoutId id="2147483932" r:id="rId23"/>
    <p:sldLayoutId id="2147483933" r:id="rId24"/>
    <p:sldLayoutId id="2147483934" r:id="rId25"/>
    <p:sldLayoutId id="2147483935" r:id="rId26"/>
    <p:sldLayoutId id="2147483936" r:id="rId27"/>
    <p:sldLayoutId id="2147483937" r:id="rId28"/>
  </p:sldLayoutIdLst>
  <p:hf sldNum="0" hdr="0" ftr="0" dt="0"/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ewisham.gov.uk/?utm_source=copilot.com" TargetMode="External"/><Relationship Id="rId2" Type="http://schemas.openxmlformats.org/officeDocument/2006/relationships/hyperlink" Target="https://www.mintel.com/?utm_source=copilo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?utm_source=copilot.com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5052F-613A-ECF8-F85E-CCFEEBA93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" y="261257"/>
            <a:ext cx="5508172" cy="5529943"/>
          </a:xfrm>
        </p:spPr>
        <p:txBody>
          <a:bodyPr anchor="b">
            <a:normAutofit/>
          </a:bodyPr>
          <a:lstStyle/>
          <a:p>
            <a:r>
              <a:rPr lang="en-GB" sz="2400" b="1" dirty="0"/>
              <a:t>Thuruthi Restaurant Business</a:t>
            </a: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 Plan</a:t>
            </a:r>
            <a:r>
              <a:rPr lang="en-GB" sz="2400" dirty="0"/>
              <a:t> </a:t>
            </a:r>
            <a:r>
              <a:rPr lang="en-GB" sz="2400" b="1" dirty="0"/>
              <a:t>Module:</a:t>
            </a:r>
            <a:r>
              <a:rPr lang="en-GB" sz="2400" dirty="0"/>
              <a:t> Enterprise &amp; Entrepreneurship (LCLM4006) </a:t>
            </a:r>
            <a:r>
              <a:rPr lang="en-GB" sz="2400" b="1" dirty="0"/>
              <a:t>Assignment:</a:t>
            </a:r>
            <a:r>
              <a:rPr lang="en-GB" sz="2400" dirty="0"/>
              <a:t> Individual Business Plan Presentation </a:t>
            </a:r>
            <a:r>
              <a:rPr lang="en-GB" sz="2400" b="1" dirty="0"/>
              <a:t>Lecturer:</a:t>
            </a:r>
            <a:r>
              <a:rPr lang="en-GB" sz="2400" dirty="0"/>
              <a:t> Dr Charles </a:t>
            </a:r>
            <a:r>
              <a:rPr lang="en-GB" sz="2400" dirty="0" err="1"/>
              <a:t>Oham</a:t>
            </a:r>
            <a:br>
              <a:rPr lang="en-GB" sz="2400" dirty="0"/>
            </a:br>
            <a:r>
              <a:rPr lang="en-GB" sz="2400" dirty="0"/>
              <a:t> </a:t>
            </a:r>
            <a:r>
              <a:rPr lang="en-GB" sz="2400" b="1" dirty="0"/>
              <a:t>Student:</a:t>
            </a:r>
            <a:r>
              <a:rPr lang="en-GB" sz="2400" dirty="0"/>
              <a:t> Justinraj Francis </a:t>
            </a:r>
            <a:br>
              <a:rPr lang="en-GB" sz="2400" dirty="0"/>
            </a:br>
            <a:r>
              <a:rPr lang="en-GB" sz="2400" dirty="0"/>
              <a:t>(ID: 2513082) </a:t>
            </a:r>
            <a:br>
              <a:rPr lang="en-GB" sz="2400" dirty="0"/>
            </a:br>
            <a:r>
              <a:rPr lang="en-GB" sz="2400" b="1" dirty="0"/>
              <a:t>Programme:</a:t>
            </a:r>
            <a:r>
              <a:rPr lang="en-GB" sz="2400" dirty="0"/>
              <a:t> Cert HE Business Skills for the Workplace</a:t>
            </a:r>
          </a:p>
        </p:txBody>
      </p:sp>
      <p:pic>
        <p:nvPicPr>
          <p:cNvPr id="4" name="Picture 3" descr="Exterior of Thuruthi restaurant realistic">
            <a:extLst>
              <a:ext uri="{FF2B5EF4-FFF2-40B4-BE49-F238E27FC236}">
                <a16:creationId xmlns:a16="http://schemas.microsoft.com/office/drawing/2014/main" id="{A034AD6C-C81C-2EE2-870B-8353FF81B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6239" y="1197428"/>
            <a:ext cx="5931613" cy="3959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17586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ulled pork sliders with slaw on black table">
            <a:extLst>
              <a:ext uri="{FF2B5EF4-FFF2-40B4-BE49-F238E27FC236}">
                <a16:creationId xmlns:a16="http://schemas.microsoft.com/office/drawing/2014/main" id="{524225E5-1C00-C90E-8B6C-2232DEC210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167" r="29424" b="-1"/>
          <a:stretch>
            <a:fillRect/>
          </a:stretch>
        </p:blipFill>
        <p:spPr>
          <a:xfrm>
            <a:off x="20" y="10"/>
            <a:ext cx="31241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48E687-0FC8-F5DD-747F-2E82594CB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0"/>
            <a:ext cx="7391400" cy="1207008"/>
          </a:xfrm>
        </p:spPr>
        <p:txBody>
          <a:bodyPr anchor="b">
            <a:normAutofit/>
          </a:bodyPr>
          <a:lstStyle/>
          <a:p>
            <a:r>
              <a:rPr lang="en-US" dirty="0"/>
              <a:t>Overview of the Business Idea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4A10F-C098-53DC-B75E-B691B58D37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3943" y="1367622"/>
            <a:ext cx="9067799" cy="53815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800" b="1" dirty="0"/>
              <a:t>Business Concept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Thuruthi is a new Sri Lankan &amp; South Indian restaurant planned for Catford, Southeast London.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Offers authentic dishes: kothu roti, hoppers, dosas, biryani, seafood curries.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Provides dine‑in, takeaway, and delivery via Uber Eats, Deliveroo, Eat.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1800" b="1" dirty="0"/>
              <a:t>Entrepreneurs often identify opportunities by </a:t>
            </a:r>
            <a:r>
              <a:rPr lang="en-US" sz="1800" b="1" dirty="0" err="1"/>
              <a:t>analysing</a:t>
            </a:r>
            <a:r>
              <a:rPr lang="en-US" sz="1800" b="1" dirty="0"/>
              <a:t> market gaps (Burns, 2016).</a:t>
            </a:r>
            <a:endParaRPr lang="en-GB" sz="1800" b="1" dirty="0"/>
          </a:p>
          <a:p>
            <a:pPr>
              <a:buNone/>
            </a:pPr>
            <a:r>
              <a:rPr lang="en-GB" sz="1800" b="1" dirty="0"/>
              <a:t>“Thuruthi is a proposed restaurant in Catford… focusing on authentic Sri Lankan and South Indian cuisine.”</a:t>
            </a:r>
          </a:p>
          <a:p>
            <a:pPr>
              <a:buNone/>
            </a:pPr>
            <a:r>
              <a:rPr lang="en-GB" sz="1800" b="1" dirty="0"/>
              <a:t>Unique Selling Points (USPs)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Authentic Sri Lankan dishes are rarely found in Catford.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Strong sustainability focus: biodegradable packaging, waste reduction, local sourcing.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Community support: monthly discounted meals for low‑income families.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817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90672-B2C7-2CEC-0AC5-780C81B16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0"/>
            <a:ext cx="9985248" cy="979714"/>
          </a:xfrm>
        </p:spPr>
        <p:txBody>
          <a:bodyPr/>
          <a:lstStyle/>
          <a:p>
            <a:r>
              <a:rPr lang="en-GB" dirty="0"/>
              <a:t>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19DD3-836D-9F57-6F12-F36F72202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29" y="1563624"/>
            <a:ext cx="11778342" cy="4572000"/>
          </a:xfrm>
        </p:spPr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Managing Director (Founder):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Operations, strategy, budgeting, compliance.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Head Chef: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Expert in Sri Lankan/South Indian cuisine.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Assistant Chef: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Supports kitchen operations.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Front‑of‑House Staff (2):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Customer service &amp; order handling.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Part‑Time Delivery Driver: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Local deliveries during peak hours.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External Accountant: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Payroll, bookkeeping, tax compliance.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“This arrangement guarantees efficient operations, high-quality food, and sound financial management.”</a:t>
            </a:r>
            <a:endParaRPr lang="en-GB" sz="2000" dirty="0">
              <a:latin typeface="Amasis MT Pro Medium" panose="020406040500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592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97E0A-1611-BC7B-7BB4-D7B0EF57D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22E4E-387B-2870-0948-320977CF5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Private Limited Company (Ltd)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Chosen because it provides: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Limited liability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protection.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Professional credibility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with suppliers and investors.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Ability to </a:t>
            </a:r>
            <a:r>
              <a:rPr lang="en-GB" sz="2000" b="1" dirty="0">
                <a:effectLst/>
                <a:latin typeface="Amasis MT Pro Medium" panose="02040604050005020304" pitchFamily="18" charset="0"/>
              </a:rPr>
              <a:t>offer shares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to investors.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masis MT Pro Medium" panose="02040604050005020304" pitchFamily="18" charset="0"/>
              </a:rPr>
              <a:t>Scalability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for future branches or franchising.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masis MT Pro Medium" panose="02040604050005020304" pitchFamily="18" charset="0"/>
              </a:rPr>
              <a:t>Government initiatives support small businesses adopting sustainability measures (Department for Business and Trade, 2025).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“Limited liability safeguards the owner’s personal assets… enables the business to offer shares.”</a:t>
            </a:r>
            <a:endParaRPr lang="en-GB" sz="2000" dirty="0">
              <a:latin typeface="Amasis MT Pro Medium" panose="020406040500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3472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B744B-27A6-BB03-57DF-EC56AA98F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Factor 1 – Social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1EEE0-577A-9BED-9030-D74393537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Growing demand for </a:t>
            </a:r>
            <a:r>
              <a:rPr lang="en-GB" sz="2000" b="1" dirty="0">
                <a:effectLst/>
                <a:latin typeface="Amasis MT Pro Medium" panose="02040604050005020304" pitchFamily="18" charset="0"/>
              </a:rPr>
              <a:t>authentic cultural food experiences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in London.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Strong Sri Lankan/South Indian communities in Lewisham, Bromley, and Greenwich.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Community values align with Thuruthi’s discounted meal initiatives.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masis MT Pro Medium" panose="02040604050005020304" pitchFamily="18" charset="0"/>
              </a:rPr>
              <a:t>The UK ethnic food market continues to grow, creating opportunities for authentic cuisine (Mintel, 2023).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>
              <a:buNone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“Residents are eager to explore diverse cuisines… with a focus on sustainable and ethical food businesses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498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7F5D6E9-788F-EA45-443D-9645E0D6B2F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6820" r="16820"/>
          <a:stretch/>
        </p:blipFill>
        <p:spPr>
          <a:prstGeom prst="rect">
            <a:avLst/>
          </a:prstGeom>
          <a:blipFill>
            <a:blip r:embed="rId3">
              <a:alphaModFix amt="70000"/>
            </a:blip>
            <a:stretch>
              <a:fillRect/>
            </a:stretch>
          </a:blip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663B99-D544-ED7E-59DB-5D79EFC5E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085" y="4374100"/>
            <a:ext cx="3897905" cy="1380814"/>
          </a:xfrm>
        </p:spPr>
        <p:txBody>
          <a:bodyPr anchor="t">
            <a:normAutofit/>
          </a:bodyPr>
          <a:lstStyle/>
          <a:p>
            <a:r>
              <a:rPr lang="en-GB" dirty="0"/>
              <a:t>PESTEL Factor 2 – Technological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987B6C-EFE8-8E26-CC4C-FC67FDC5AF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550228"/>
              </p:ext>
            </p:extLst>
          </p:nvPr>
        </p:nvGraphicFramePr>
        <p:xfrm>
          <a:off x="5389516" y="685800"/>
          <a:ext cx="5430884" cy="5204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54518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3A52F-5094-C2B8-14C1-E14982DD7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265728"/>
            <a:ext cx="10981137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PESTEL Factor 3 – Environmental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6A9388-E99F-0A9C-F033-4E27E24546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034342"/>
              </p:ext>
            </p:extLst>
          </p:nvPr>
        </p:nvGraphicFramePr>
        <p:xfrm>
          <a:off x="602986" y="1736176"/>
          <a:ext cx="10981137" cy="41988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5477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12E03-F7C2-735A-F9CF-77F7EE9E2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265728"/>
            <a:ext cx="10981137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Marketing Strategy 1 – Social Media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173821-CA39-C163-6FC5-0E760D89E4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320370"/>
              </p:ext>
            </p:extLst>
          </p:nvPr>
        </p:nvGraphicFramePr>
        <p:xfrm>
          <a:off x="602986" y="1736176"/>
          <a:ext cx="10981137" cy="41988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0289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BC570-0277-E320-680E-327BDD7CB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499475"/>
            <a:ext cx="3625442" cy="1474692"/>
          </a:xfrm>
        </p:spPr>
        <p:txBody>
          <a:bodyPr anchor="b">
            <a:normAutofit/>
          </a:bodyPr>
          <a:lstStyle/>
          <a:p>
            <a:r>
              <a:rPr lang="en-GB" dirty="0"/>
              <a:t>Marketing Strategy 2 – Local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4377D-0E9D-7355-57FE-4BF0DEB43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86" y="2124222"/>
            <a:ext cx="4009550" cy="3971778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Collaborations with schools, cultural organisations, and community centres.</a:t>
            </a:r>
            <a:endParaRPr lang="en-GB" sz="20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Discounted meals for low‑income families.</a:t>
            </a:r>
            <a:endParaRPr lang="en-GB" sz="20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Strengthens brand loyalty and social responsibility.</a:t>
            </a:r>
            <a:endParaRPr lang="en-GB" sz="2000" b="1" dirty="0"/>
          </a:p>
          <a:p>
            <a:pPr>
              <a:buNone/>
            </a:pPr>
            <a:r>
              <a:rPr lang="en-GB" sz="2000" b="1" dirty="0">
                <a:effectLst/>
              </a:rPr>
              <a:t>“Collaborations… will promote cultural events and offer discounted meals.”</a:t>
            </a:r>
            <a:endParaRPr lang="en-GB" sz="2000" b="1" dirty="0"/>
          </a:p>
          <a:p>
            <a:endParaRPr lang="en-GB" dirty="0"/>
          </a:p>
        </p:txBody>
      </p:sp>
      <p:pic>
        <p:nvPicPr>
          <p:cNvPr id="4" name="Picture 3" descr="Traditional Sri Lankan egg hopper">
            <a:extLst>
              <a:ext uri="{FF2B5EF4-FFF2-40B4-BE49-F238E27FC236}">
                <a16:creationId xmlns:a16="http://schemas.microsoft.com/office/drawing/2014/main" id="{70ACF13B-F32B-015C-0EC1-34CC8FC90A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44" r="5962" b="2"/>
          <a:stretch>
            <a:fillRect/>
          </a:stretch>
        </p:blipFill>
        <p:spPr>
          <a:xfrm>
            <a:off x="4800601" y="10"/>
            <a:ext cx="7391400" cy="55625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58078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144C8-6A96-2F37-F332-9EC82EAEE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anchor="b">
            <a:normAutofit/>
          </a:bodyPr>
          <a:lstStyle/>
          <a:p>
            <a:r>
              <a:rPr lang="en-GB" dirty="0"/>
              <a:t>Funding Requirements</a:t>
            </a:r>
          </a:p>
        </p:txBody>
      </p:sp>
      <p:pic>
        <p:nvPicPr>
          <p:cNvPr id="4" name="Picture 3" descr="Traditional Sri Lankan kothu roti">
            <a:extLst>
              <a:ext uri="{FF2B5EF4-FFF2-40B4-BE49-F238E27FC236}">
                <a16:creationId xmlns:a16="http://schemas.microsoft.com/office/drawing/2014/main" id="{ADE607B0-19C4-62D8-1913-DB8F202914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86" r="1585" b="-2"/>
          <a:stretch>
            <a:fillRect/>
          </a:stretch>
        </p:blipFill>
        <p:spPr>
          <a:xfrm>
            <a:off x="20" y="1371600"/>
            <a:ext cx="7391382" cy="5486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7C09F-60ED-B9FE-8D04-52A04E733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0257" y="1266737"/>
            <a:ext cx="4082143" cy="55150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dirty="0">
                <a:effectLst/>
              </a:rPr>
              <a:t>Total Funding Required: £45,000 Breakdown:</a:t>
            </a:r>
            <a:endParaRPr lang="en-GB" sz="24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</a:rPr>
              <a:t>£10,000 – Personal savings</a:t>
            </a:r>
            <a:endParaRPr lang="en-GB" sz="24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</a:rPr>
              <a:t>£25,000 – Bank loan</a:t>
            </a:r>
            <a:endParaRPr lang="en-GB" sz="24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</a:rPr>
              <a:t>£10,000 – Sustainability‑focused investor</a:t>
            </a:r>
            <a:endParaRPr lang="en-GB" sz="2400" b="1" dirty="0"/>
          </a:p>
          <a:p>
            <a:pPr>
              <a:buNone/>
            </a:pPr>
            <a:r>
              <a:rPr lang="en-GB" sz="2400" b="1" dirty="0">
                <a:effectLst/>
              </a:rPr>
              <a:t>“Thuruthi requires an initial investment of £45,000 to open the restaurant.”</a:t>
            </a:r>
            <a:endParaRPr lang="en-GB" sz="2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772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4A504-5AAB-73C5-4D9D-C24A9D758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anchor="b">
            <a:normAutofit/>
          </a:bodyPr>
          <a:lstStyle/>
          <a:p>
            <a:r>
              <a:rPr lang="en-GB" dirty="0"/>
              <a:t>Allocation of Funds (Startup Costs)</a:t>
            </a:r>
          </a:p>
        </p:txBody>
      </p:sp>
      <p:pic>
        <p:nvPicPr>
          <p:cNvPr id="4" name="Picture 3" descr="Thuruthi restaurant interior realistic">
            <a:extLst>
              <a:ext uri="{FF2B5EF4-FFF2-40B4-BE49-F238E27FC236}">
                <a16:creationId xmlns:a16="http://schemas.microsoft.com/office/drawing/2014/main" id="{8581307E-13ED-EC2D-4B30-611DC62371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75" r="1797" b="-2"/>
          <a:stretch>
            <a:fillRect/>
          </a:stretch>
        </p:blipFill>
        <p:spPr>
          <a:xfrm>
            <a:off x="20" y="1371600"/>
            <a:ext cx="7391382" cy="5486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81E9A-6E83-D3E3-7B26-AFF72B6F7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1" y="1266737"/>
            <a:ext cx="3995058" cy="559126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None/>
            </a:pPr>
            <a:r>
              <a:rPr lang="en-GB" sz="1600" b="1" dirty="0">
                <a:effectLst/>
              </a:rPr>
              <a:t>Total Startup Cost: £35,000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Rent &amp; deposit – £3,500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Kitchen equipment – £12,000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Furniture &amp; décor – £5,000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Initial food stock – £3,000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Licences &amp; insurance – £1,200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Branding &amp; marketing – £2,000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Website – £800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Staff wages – £4,500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Utilities – £600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Packaging – £400</a:t>
            </a:r>
            <a:endParaRPr lang="en-GB" sz="1600" b="1" dirty="0"/>
          </a:p>
          <a:p>
            <a:pPr marL="342900" lvl="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</a:rPr>
              <a:t>Contingency – £2,000</a:t>
            </a:r>
            <a:endParaRPr lang="en-GB" sz="1600" b="1" dirty="0"/>
          </a:p>
          <a:p>
            <a:pPr>
              <a:lnSpc>
                <a:spcPct val="110000"/>
              </a:lnSpc>
              <a:buNone/>
            </a:pPr>
            <a:r>
              <a:rPr lang="en-US" sz="1600" b="1" dirty="0"/>
              <a:t>The remaining £10,000 is kept as working capital for the </a:t>
            </a:r>
            <a:r>
              <a:rPr lang="en-GB" sz="1600" b="1" dirty="0">
                <a:effectLst/>
              </a:rPr>
              <a:t>first 3 months.</a:t>
            </a:r>
            <a:endParaRPr lang="en-GB" sz="1600" b="1" dirty="0"/>
          </a:p>
          <a:p>
            <a:pPr>
              <a:lnSpc>
                <a:spcPct val="11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51693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35AE5-A5F4-DDBE-D7A3-3DCED6D92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anchor="b">
            <a:normAutofit/>
          </a:bodyPr>
          <a:lstStyle/>
          <a:p>
            <a:r>
              <a:rPr lang="en-GB" dirty="0"/>
              <a:t>Financial Outlook</a:t>
            </a:r>
          </a:p>
        </p:txBody>
      </p:sp>
      <p:pic>
        <p:nvPicPr>
          <p:cNvPr id="4" name="Picture 3" descr="Thuruthi restaurant logo gold elegant">
            <a:extLst>
              <a:ext uri="{FF2B5EF4-FFF2-40B4-BE49-F238E27FC236}">
                <a16:creationId xmlns:a16="http://schemas.microsoft.com/office/drawing/2014/main" id="{9E0144F6-4985-0D6D-1E7B-B031A8B584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47920"/>
            <a:ext cx="7391402" cy="493376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9404B-F6F7-7324-DDD3-24A83E53D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3171" y="1266737"/>
            <a:ext cx="3447787" cy="5417092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</a:rPr>
              <a:t>Daily revenue: £600–£900</a:t>
            </a:r>
            <a:endParaRPr lang="en-GB" sz="24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</a:rPr>
              <a:t>Monthly revenue: £18,000–£27,000</a:t>
            </a:r>
            <a:endParaRPr lang="en-GB" sz="24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</a:rPr>
              <a:t>Break‑even expected in 10–12 months.</a:t>
            </a:r>
            <a:endParaRPr lang="en-GB" sz="2400" b="1" dirty="0"/>
          </a:p>
          <a:p>
            <a:pPr>
              <a:buNone/>
            </a:pPr>
            <a:r>
              <a:rPr lang="en-GB" sz="2400" b="1" dirty="0">
                <a:effectLst/>
              </a:rPr>
              <a:t>“The business is expected to reach break-even in approximately 10 to 12 months.”</a:t>
            </a:r>
            <a:endParaRPr lang="en-GB" sz="2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275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53CAA-8BF6-1C7B-F828-9ED497E71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87086"/>
            <a:ext cx="9985248" cy="696685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AE5FA-73A9-E2EB-C300-74977D390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7" y="903514"/>
            <a:ext cx="11680372" cy="5802086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Burns, P. (2016) </a:t>
            </a:r>
            <a:r>
              <a:rPr lang="en-GB" sz="2000" i="1" dirty="0">
                <a:effectLst/>
                <a:latin typeface="Amasis MT Pro Medium" panose="02040604050005020304" pitchFamily="18" charset="0"/>
              </a:rPr>
              <a:t>Entrepreneurship and Small Business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. 4th ed. London: Palgrave Macmillan.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Kotler, P. and Armstrong, G. (2020) </a:t>
            </a:r>
            <a:r>
              <a:rPr lang="en-GB" sz="2000" i="1" dirty="0">
                <a:effectLst/>
                <a:latin typeface="Amasis MT Pro Medium" panose="02040604050005020304" pitchFamily="18" charset="0"/>
              </a:rPr>
              <a:t>Principles of Marketing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. 18th ed. Harlow: Pearson.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Mintel (2023) </a:t>
            </a:r>
            <a:r>
              <a:rPr lang="en-GB" sz="2000" i="1" dirty="0">
                <a:effectLst/>
                <a:latin typeface="Amasis MT Pro Medium" panose="02040604050005020304" pitchFamily="18" charset="0"/>
              </a:rPr>
              <a:t>Ethnic Food Market Report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. Available at: </a:t>
            </a:r>
            <a:r>
              <a:rPr lang="en-GB" sz="2000" dirty="0">
                <a:effectLst/>
                <a:latin typeface="Amasis MT Pro Medium" panose="02040604050005020304" pitchFamily="18" charset="0"/>
                <a:hlinkClick r:id="rId2" tooltip="www.mintel.com"/>
              </a:rPr>
              <a:t>https://www.mintel.com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(Accessed: 10 August 2026).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Lewisham Council (2024) </a:t>
            </a:r>
            <a:r>
              <a:rPr lang="en-GB" sz="2000" i="1" dirty="0">
                <a:effectLst/>
                <a:latin typeface="Amasis MT Pro Medium" panose="02040604050005020304" pitchFamily="18" charset="0"/>
              </a:rPr>
              <a:t>Food Business Regulations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. Available at: </a:t>
            </a:r>
            <a:r>
              <a:rPr lang="en-GB" sz="2000" dirty="0">
                <a:effectLst/>
                <a:latin typeface="Amasis MT Pro Medium" panose="02040604050005020304" pitchFamily="18" charset="0"/>
                <a:hlinkClick r:id="rId3" tooltip="lewisham.gov.uk"/>
              </a:rPr>
              <a:t>https://lewisham.gov.uk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(Accessed: 10 August 2026).</a:t>
            </a:r>
            <a:endParaRPr lang="en-GB" sz="2000" dirty="0">
              <a:latin typeface="Amasis MT Pro Medium" panose="020406040500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masis MT Pro Medium" panose="02040604050005020304" pitchFamily="18" charset="0"/>
              </a:rPr>
              <a:t>Department for Business and Trade (2025) </a:t>
            </a:r>
            <a:r>
              <a:rPr lang="en-GB" sz="2000" i="1" dirty="0">
                <a:effectLst/>
                <a:latin typeface="Amasis MT Pro Medium" panose="02040604050005020304" pitchFamily="18" charset="0"/>
              </a:rPr>
              <a:t>UK Small Business Support and Sustainability Initiatives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. London: GOV.UK. Available at: </a:t>
            </a:r>
            <a:r>
              <a:rPr lang="en-GB" sz="2000" dirty="0">
                <a:effectLst/>
                <a:latin typeface="Amasis MT Pro Medium" panose="02040604050005020304" pitchFamily="18" charset="0"/>
                <a:hlinkClick r:id="rId4" tooltip="www.gov.uk"/>
              </a:rPr>
              <a:t>https://www.gov.uk</a:t>
            </a:r>
            <a:r>
              <a:rPr lang="en-GB" sz="2000" dirty="0">
                <a:effectLst/>
                <a:latin typeface="Amasis MT Pro Medium" panose="02040604050005020304" pitchFamily="18" charset="0"/>
              </a:rPr>
              <a:t> (Accessed: 10 August 2026).</a:t>
            </a:r>
            <a:endParaRPr lang="en-GB" sz="2000" dirty="0">
              <a:latin typeface="Amasis MT Pro Medium" panose="020406040500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982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fferent colored question marks">
            <a:extLst>
              <a:ext uri="{FF2B5EF4-FFF2-40B4-BE49-F238E27FC236}">
                <a16:creationId xmlns:a16="http://schemas.microsoft.com/office/drawing/2014/main" id="{70C25EC0-1691-9D18-47A5-E7180B55E2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76" r="14266"/>
          <a:stretch>
            <a:fillRect/>
          </a:stretch>
        </p:blipFill>
        <p:spPr>
          <a:xfrm>
            <a:off x="-791" y="1371600"/>
            <a:ext cx="6706392" cy="548640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EFA0D9-3683-7714-1C66-A1D2143DB0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</p:spPr>
        <p:txBody>
          <a:bodyPr anchor="b">
            <a:normAutofit/>
          </a:bodyPr>
          <a:lstStyle/>
          <a:p>
            <a:r>
              <a:rPr lang="en-GB" sz="5300"/>
              <a:t>Thank you. </a:t>
            </a:r>
            <a:br>
              <a:rPr lang="en-GB" sz="5300"/>
            </a:br>
            <a:r>
              <a:rPr lang="en-GB" sz="5300"/>
              <a:t>Can I help with any questions?</a:t>
            </a:r>
            <a:br>
              <a:rPr lang="en-GB" sz="5300"/>
            </a:br>
            <a:endParaRPr lang="en-GB" sz="5300"/>
          </a:p>
        </p:txBody>
      </p:sp>
      <p:sp>
        <p:nvSpPr>
          <p:cNvPr id="8" name="Subtitle 3">
            <a:extLst>
              <a:ext uri="{FF2B5EF4-FFF2-40B4-BE49-F238E27FC236}">
                <a16:creationId xmlns:a16="http://schemas.microsoft.com/office/drawing/2014/main" id="{5EEB6FE5-1E3C-B5F7-CED8-4C62E5731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anchor="b">
            <a:normAutofit/>
          </a:bodyPr>
          <a:lstStyle/>
          <a:p>
            <a:r>
              <a:rPr lang="en-US" dirty="0"/>
              <a:t>Justinraj</a:t>
            </a:r>
          </a:p>
        </p:txBody>
      </p:sp>
    </p:spTree>
    <p:extLst>
      <p:ext uri="{BB962C8B-B14F-4D97-AF65-F5344CB8AC3E}">
        <p14:creationId xmlns:p14="http://schemas.microsoft.com/office/powerpoint/2010/main" val="1706829698"/>
      </p:ext>
    </p:extLst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 experience" id="{9BAA8FFB-1EEF-49AC-B7FF-0F37799585E9}" vid="{6523F788-A6E6-47B0-B3C7-625411BE5A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Experience</Template>
  <TotalTime>84</TotalTime>
  <Words>950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Amasis MT Pro Medium</vt:lpstr>
      <vt:lpstr>Arial</vt:lpstr>
      <vt:lpstr>Calibri</vt:lpstr>
      <vt:lpstr>Oswald SemiBold</vt:lpstr>
      <vt:lpstr>Univers Condensed Light</vt:lpstr>
      <vt:lpstr>Orange Experience</vt:lpstr>
      <vt:lpstr>Thuruthi Restaurant Business    Plan Module: Enterprise &amp; Entrepreneurship (LCLM4006) Assignment: Individual Business Plan Presentation Lecturer: Dr Charles Oham  Student: Justinraj Francis  (ID: 2513082)  Programme: Cert HE Business Skills for the Workplace</vt:lpstr>
      <vt:lpstr>Overview of the Business Idea</vt:lpstr>
      <vt:lpstr>Management Structure</vt:lpstr>
      <vt:lpstr>Legal Format</vt:lpstr>
      <vt:lpstr>PESTEL Factor 1 – Social</vt:lpstr>
      <vt:lpstr>PESTEL Factor 2 – Technological</vt:lpstr>
      <vt:lpstr>PESTEL Factor 3 – Environmental</vt:lpstr>
      <vt:lpstr>Marketing Strategy 1 – Social Media</vt:lpstr>
      <vt:lpstr>Marketing Strategy 2 – Local Partnerships</vt:lpstr>
      <vt:lpstr>Funding Requirements</vt:lpstr>
      <vt:lpstr>Allocation of Funds (Startup Costs)</vt:lpstr>
      <vt:lpstr>Financial Outlook</vt:lpstr>
      <vt:lpstr>References </vt:lpstr>
      <vt:lpstr>Thank you.  Can I help with 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JR JRAJ</dc:creator>
  <cp:lastModifiedBy>JR JRAJ</cp:lastModifiedBy>
  <cp:revision>1</cp:revision>
  <dcterms:created xsi:type="dcterms:W3CDTF">2026-08-10T07:22:42Z</dcterms:created>
  <dcterms:modified xsi:type="dcterms:W3CDTF">2026-08-10T08:46:50Z</dcterms:modified>
</cp:coreProperties>
</file>