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86" r:id="rId18"/>
    <p:sldId id="287" r:id="rId19"/>
    <p:sldId id="288" r:id="rId20"/>
    <p:sldId id="289" r:id="rId21"/>
    <p:sldId id="290" r:id="rId22"/>
    <p:sldId id="291" r:id="rId23"/>
    <p:sldId id="292" r:id="rId24"/>
    <p:sldId id="293" r:id="rId25"/>
    <p:sldId id="294" r:id="rId26"/>
    <p:sldId id="295" r:id="rId27"/>
    <p:sldId id="296" r:id="rId28"/>
    <p:sldId id="297" r:id="rId29"/>
    <p:sldId id="298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8AE13-429A-49E9-99C7-6CFF5AE04404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72830B-3D11-486A-95BA-086D08E23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46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91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8737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760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630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313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7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406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233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359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331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68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smtClean="0"/>
              <a:t>Essential Guide to Business Statistics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 smtClean="0"/>
              <a:t>©2015 John Wiley and Sons www.wiley.com/college/willoughby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959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3098775"/>
          </a:xfrm>
        </p:spPr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Lecture 6</a:t>
            </a:r>
            <a:b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/>
            </a:r>
            <a:b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Dispersion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4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Dispersion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464496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Calculate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and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interpret: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range, quartiles and interquartile range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five-number summary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variance, standard deviation and coefficient 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</a:t>
            </a: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variation</a:t>
            </a:r>
          </a:p>
          <a:p>
            <a:pPr lvl="1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Identify outliers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Construct a </a:t>
            </a: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box plots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Choosing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which measure to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01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Introduction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When describing a data set, it is therefore important to provide information about the variation of individual values as well as defining a single representative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value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dispersion allow us to quantify this variability for a set of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1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Range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simplest measure of dispersion to calculate and interpret is the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range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It is defined as the difference between the largest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and smallest values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a data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set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formula for the range can be written as: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 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range = maximum value – minimum value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58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Range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39552" y="1268760"/>
            <a:ext cx="813690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When comparing two sets of data:</a:t>
            </a:r>
          </a:p>
          <a:p>
            <a:pPr lvl="1"/>
            <a:r>
              <a:rPr lang="en-GB" sz="24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/>
            </a:r>
            <a:br>
              <a:rPr lang="en-GB" sz="24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sz="24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</a:t>
            </a:r>
            <a:r>
              <a:rPr lang="en-GB" sz="24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larger range is associated with the data set which shows more variation from the centre </a:t>
            </a:r>
            <a:r>
              <a:rPr lang="en-GB" sz="24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value</a:t>
            </a:r>
          </a:p>
          <a:p>
            <a:pPr lvl="1"/>
            <a:endParaRPr lang="en-GB" sz="240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1"/>
            <a:r>
              <a:rPr lang="en-GB" sz="24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data set which shows less variation among its values will have a smaller range</a:t>
            </a:r>
          </a:p>
          <a:p>
            <a:endParaRPr lang="en-GB" sz="280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range is not the most useful measure of dispersion because it only uses two of the data values in its calculation and is strongly influenced by extreme values 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0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363272" cy="4824536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Three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are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required to divide a set of data into four equal parts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. </a:t>
            </a: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baseline="-250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also known as the first or lower quartile, is the value which separates the smallest 25% of the values from the remaining 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</a:t>
            </a: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set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second quartile, </a:t>
            </a:r>
            <a:r>
              <a:rPr lang="en-GB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2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is the 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</a:t>
            </a: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baseline="-250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separates the smallest 75% of the values from the remaining data set; it is also known as the third or upper quartile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22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G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raphical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representation of the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sz="16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quartiles are resistant to extreme values which may occur within the data set: </a:t>
            </a: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and </a:t>
            </a: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are not influenced by these values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835292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614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Finding Quartiles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Autofit/>
          </a:bodyPr>
          <a:lstStyle/>
          <a:p>
            <a:pPr marL="365125" lvl="0" indent="-365125">
              <a:buFont typeface="+mj-lt"/>
              <a:buAutoNum type="arabicPeriod"/>
            </a:pP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Arrange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data in numerical order, from the smallest value to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largest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365125" lvl="0" indent="-365125">
              <a:buFont typeface="+mj-lt"/>
              <a:buAutoNum type="arabicPeriod"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Identify the median value </a:t>
            </a: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365125" lvl="0" indent="-365125">
              <a:buFont typeface="+mj-lt"/>
              <a:buAutoNum type="arabicPeriod"/>
            </a:pP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Use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median value to separate the data set into two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halves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365125" lvl="0" indent="-365125">
              <a:buFont typeface="+mj-lt"/>
              <a:buAutoNum type="arabicPeriod"/>
            </a:pPr>
            <a:r>
              <a:rPr lang="en-GB" sz="28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is the median of the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values that are less than the median of the entire data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set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365125" lvl="0" indent="-365125">
              <a:buFont typeface="+mj-lt"/>
              <a:buAutoNum type="arabicPeriod"/>
            </a:pPr>
            <a:r>
              <a:rPr lang="en-GB" sz="28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is the median of the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values that are greater than the median of the entire data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68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 – Example 1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</p:spPr>
            <p:txBody>
              <a:bodyPr>
                <a:noAutofit/>
              </a:bodyPr>
              <a:lstStyle/>
              <a:p>
                <a:pPr marL="0" lvl="0" indent="0">
                  <a:buNone/>
                </a:pP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number of complaints emailed to the customer services team at a theme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park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endParaRPr lang="en-GB" sz="1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/>
                </a:r>
                <a:b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Data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 order:</a:t>
                </a:r>
              </a:p>
              <a:p>
                <a:pPr marL="0" lvl="0" indent="0">
                  <a:buNone/>
                </a:pPr>
                <a:endParaRPr lang="en-GB" sz="200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endParaRPr lang="en-GB" sz="280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There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an even number of values in the data set, 12, so the median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</a:t>
                </a:r>
              </a:p>
              <a:p>
                <a:pPr marL="0" lvl="0" indent="0">
                  <a:buNone/>
                </a:pPr>
                <a:endParaRPr lang="en-GB" sz="1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</a:rPr>
                            <m:t>𝑄</m:t>
                          </m:r>
                        </m:e>
                        <m:sub>
                          <m:r>
                            <a:rPr lang="en-GB" sz="28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en-GB" sz="2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i="1">
                              <a:latin typeface="Cambria Math"/>
                            </a:rPr>
                            <m:t>189+192</m:t>
                          </m:r>
                        </m:num>
                        <m:den>
                          <m:r>
                            <a:rPr lang="en-GB" sz="28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800" i="1">
                          <a:latin typeface="Cambria Math"/>
                        </a:rPr>
                        <m:t>= 190.5</m:t>
                      </m:r>
                    </m:oMath>
                  </m:oMathPara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  <a:blipFill rotWithShape="1">
                <a:blip r:embed="rId2"/>
                <a:stretch>
                  <a:fillRect l="-1481" t="-1348" r="-2370" b="-9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3549274"/>
              </p:ext>
            </p:extLst>
          </p:nvPr>
        </p:nvGraphicFramePr>
        <p:xfrm>
          <a:off x="467544" y="2492896"/>
          <a:ext cx="7920876" cy="491155"/>
        </p:xfrm>
        <a:graphic>
          <a:graphicData uri="http://schemas.openxmlformats.org/drawingml/2006/table">
            <a:tbl>
              <a:tblPr firstRow="1" firstCol="1" bandRow="1"/>
              <a:tblGrid>
                <a:gridCol w="6600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4911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189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237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192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177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165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221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9752124"/>
              </p:ext>
            </p:extLst>
          </p:nvPr>
        </p:nvGraphicFramePr>
        <p:xfrm>
          <a:off x="467544" y="3645024"/>
          <a:ext cx="7920876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600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146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152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165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177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189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192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237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379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 – 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5842" y="3933056"/>
            <a:ext cx="3759473" cy="2225912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less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than or equal to 210 emails were received from customers in approximately 75% of the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weeks</a:t>
            </a:r>
            <a:endParaRPr lang="en-GB" sz="24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100" name="Text Box 41"/>
          <p:cNvSpPr txBox="1">
            <a:spLocks noChangeArrowheads="1"/>
          </p:cNvSpPr>
          <p:nvPr/>
        </p:nvSpPr>
        <p:spPr bwMode="auto">
          <a:xfrm>
            <a:off x="202785" y="1458056"/>
            <a:ext cx="4945279" cy="4320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values less than the median</a:t>
            </a:r>
            <a:endParaRPr kumimoji="0" lang="en-US" altLang="en-US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4102" name="Table 410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252442"/>
              </p:ext>
            </p:extLst>
          </p:nvPr>
        </p:nvGraphicFramePr>
        <p:xfrm>
          <a:off x="809973" y="1962112"/>
          <a:ext cx="3730902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218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146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158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165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177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189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103" name="Rectangle 4102"/>
              <p:cNvSpPr/>
              <p:nvPr/>
            </p:nvSpPr>
            <p:spPr>
              <a:xfrm>
                <a:off x="1154398" y="2538176"/>
                <a:ext cx="3042051" cy="67480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/>
                            </a:rPr>
                            <m:t>158+165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 161.5</m:t>
                      </m:r>
                    </m:oMath>
                  </m:oMathPara>
                </a14:m>
                <a:endParaRPr lang="en-GB" sz="2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4103" name="Rectangle 410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398" y="2538176"/>
                <a:ext cx="3042051" cy="67480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 Box 41"/>
          <p:cNvSpPr txBox="1">
            <a:spLocks noChangeArrowheads="1"/>
          </p:cNvSpPr>
          <p:nvPr/>
        </p:nvSpPr>
        <p:spPr bwMode="auto">
          <a:xfrm>
            <a:off x="142839" y="4032330"/>
            <a:ext cx="4809025" cy="4320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values greater than the median</a:t>
            </a:r>
            <a:endParaRPr kumimoji="0" lang="en-US" altLang="en-US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43" name="Table 4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7190381"/>
              </p:ext>
            </p:extLst>
          </p:nvPr>
        </p:nvGraphicFramePr>
        <p:xfrm>
          <a:off x="755576" y="4567943"/>
          <a:ext cx="3730902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218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192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237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106" name="Rectangle 4105"/>
              <p:cNvSpPr/>
              <p:nvPr/>
            </p:nvSpPr>
            <p:spPr>
              <a:xfrm>
                <a:off x="1220070" y="5216015"/>
                <a:ext cx="2801913" cy="66851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/>
                            </a:rPr>
                            <m:t>206+214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 210</m:t>
                      </m:r>
                    </m:oMath>
                  </m:oMathPara>
                </a14:m>
                <a:endParaRPr lang="en-GB" sz="2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4106" name="Rectangle 410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0070" y="5216015"/>
                <a:ext cx="2801913" cy="66851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Content Placeholder 2"/>
          <p:cNvSpPr txBox="1">
            <a:spLocks/>
          </p:cNvSpPr>
          <p:nvPr/>
        </p:nvSpPr>
        <p:spPr>
          <a:xfrm>
            <a:off x="5032232" y="1439504"/>
            <a:ext cx="3834679" cy="1989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approximately 25% of the weeks, the customer services team received less than 161.5 emails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3528" y="1340768"/>
            <a:ext cx="4628336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06858" y="3933056"/>
            <a:ext cx="4628336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8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 – Example 2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</p:spPr>
            <p:txBody>
              <a:bodyPr>
                <a:noAutofit/>
              </a:bodyPr>
              <a:lstStyle/>
              <a:p>
                <a:pPr marL="0" lvl="0" indent="0">
                  <a:buNone/>
                </a:pP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number of books ordered by 13 families using an on-line store</a:t>
                </a:r>
              </a:p>
              <a:p>
                <a:pPr marL="0" lvl="0" indent="0">
                  <a:buNone/>
                </a:pPr>
                <a:endParaRPr lang="en-GB" sz="20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endParaRPr lang="en-GB" sz="1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Data in order:</a:t>
                </a:r>
              </a:p>
              <a:p>
                <a:pPr marL="0" lv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/>
                </a:r>
                <a:b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There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an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odd number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of values in the data set,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13,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so the median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the 7</a:t>
                </a:r>
                <a:r>
                  <a:rPr lang="en-GB" sz="2800" baseline="30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data value,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/>
                          </a:rPr>
                          <m:t>𝑄</m:t>
                        </m:r>
                      </m:e>
                      <m:sub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sz="2800" i="1">
                        <a:latin typeface="Cambria Math"/>
                      </a:rPr>
                      <m:t>=</m:t>
                    </m:r>
                    <m:r>
                      <a:rPr lang="en-GB" sz="2800" b="0" i="1" smtClean="0">
                        <a:latin typeface="Cambria Math"/>
                      </a:rPr>
                      <m:t>22</m:t>
                    </m:r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  <a:blipFill rotWithShape="1">
                <a:blip r:embed="rId2"/>
                <a:stretch>
                  <a:fillRect l="-1556" t="-1348" r="-11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0294946"/>
              </p:ext>
            </p:extLst>
          </p:nvPr>
        </p:nvGraphicFramePr>
        <p:xfrm>
          <a:off x="549896" y="2492896"/>
          <a:ext cx="7920874" cy="491155"/>
        </p:xfrm>
        <a:graphic>
          <a:graphicData uri="http://schemas.openxmlformats.org/drawingml/2006/table">
            <a:tbl>
              <a:tblPr firstRow="1" firstCol="1" bandRow="1"/>
              <a:tblGrid>
                <a:gridCol w="6092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911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51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40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315847"/>
              </p:ext>
            </p:extLst>
          </p:nvPr>
        </p:nvGraphicFramePr>
        <p:xfrm>
          <a:off x="549896" y="3645024"/>
          <a:ext cx="7920874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092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40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36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 – Example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2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7246" y="4005064"/>
            <a:ext cx="3759473" cy="194421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less than 33.5 books were ordered by approximately 75% of the families</a:t>
            </a:r>
          </a:p>
        </p:txBody>
      </p:sp>
      <p:sp>
        <p:nvSpPr>
          <p:cNvPr id="4100" name="Text Box 41"/>
          <p:cNvSpPr txBox="1">
            <a:spLocks noChangeArrowheads="1"/>
          </p:cNvSpPr>
          <p:nvPr/>
        </p:nvSpPr>
        <p:spPr bwMode="auto">
          <a:xfrm>
            <a:off x="202785" y="1458056"/>
            <a:ext cx="4945279" cy="4320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values less than the median</a:t>
            </a:r>
            <a:endParaRPr kumimoji="0" lang="en-US" altLang="en-US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4102" name="Table 410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9863242"/>
              </p:ext>
            </p:extLst>
          </p:nvPr>
        </p:nvGraphicFramePr>
        <p:xfrm>
          <a:off x="809973" y="1962112"/>
          <a:ext cx="3730902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218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103" name="Rectangle 4102"/>
              <p:cNvSpPr/>
              <p:nvPr/>
            </p:nvSpPr>
            <p:spPr>
              <a:xfrm>
                <a:off x="1154398" y="2538176"/>
                <a:ext cx="2219710" cy="66851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/>
                            </a:rPr>
                            <m:t>9</m:t>
                          </m:r>
                          <m:r>
                            <a:rPr lang="en-GB" sz="2000" i="1">
                              <a:latin typeface="Cambria Math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</m:t>
                      </m:r>
                      <m:r>
                        <a:rPr lang="en-GB" sz="2000" b="0" i="1" smtClean="0">
                          <a:latin typeface="Cambria Math"/>
                        </a:rPr>
                        <m:t>10</m:t>
                      </m:r>
                    </m:oMath>
                  </m:oMathPara>
                </a14:m>
                <a:endParaRPr lang="en-GB" sz="2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4103" name="Rectangle 410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398" y="2538176"/>
                <a:ext cx="2219710" cy="66851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 Box 41"/>
          <p:cNvSpPr txBox="1">
            <a:spLocks noChangeArrowheads="1"/>
          </p:cNvSpPr>
          <p:nvPr/>
        </p:nvSpPr>
        <p:spPr bwMode="auto">
          <a:xfrm>
            <a:off x="142839" y="4032330"/>
            <a:ext cx="4809025" cy="4320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values greater than the median</a:t>
            </a:r>
            <a:endParaRPr kumimoji="0" lang="en-US" altLang="en-US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43" name="Table 4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7340337"/>
              </p:ext>
            </p:extLst>
          </p:nvPr>
        </p:nvGraphicFramePr>
        <p:xfrm>
          <a:off x="755576" y="4567943"/>
          <a:ext cx="3730902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218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40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106" name="Rectangle 4105"/>
              <p:cNvSpPr/>
              <p:nvPr/>
            </p:nvSpPr>
            <p:spPr>
              <a:xfrm>
                <a:off x="1220070" y="5216015"/>
                <a:ext cx="2801913" cy="66851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/>
                            </a:rPr>
                            <m:t>32</m:t>
                          </m:r>
                          <m:r>
                            <a:rPr lang="en-GB" sz="2000" i="1">
                              <a:latin typeface="Cambria Math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/>
                            </a:rPr>
                            <m:t>35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</m:t>
                      </m:r>
                      <m:r>
                        <a:rPr lang="en-GB" sz="2000" b="0" i="1" smtClean="0">
                          <a:latin typeface="Cambria Math"/>
                        </a:rPr>
                        <m:t>33.5</m:t>
                      </m:r>
                    </m:oMath>
                  </m:oMathPara>
                </a14:m>
                <a:endParaRPr lang="en-GB" sz="2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4106" name="Rectangle 410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0070" y="5216015"/>
                <a:ext cx="2801913" cy="66851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Content Placeholder 2"/>
          <p:cNvSpPr txBox="1">
            <a:spLocks/>
          </p:cNvSpPr>
          <p:nvPr/>
        </p:nvSpPr>
        <p:spPr>
          <a:xfrm>
            <a:off x="5008240" y="1439504"/>
            <a:ext cx="3834679" cy="1989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approximately 25% of the families ordered less than or equal to 10 books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23528" y="1340768"/>
            <a:ext cx="4628336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06858" y="3861048"/>
            <a:ext cx="4628336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63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Interquartile Range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75252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difference between the upper and lower quartiles provides us with a measure of dispersion known as the interquartile range, sometimes abbreviated to </a:t>
            </a:r>
            <a:r>
              <a:rPr lang="en-GB" sz="28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IQR</a:t>
            </a: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It is calculated as:</a:t>
            </a:r>
          </a:p>
          <a:p>
            <a:pPr marL="0" indent="0" algn="ctr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interquartile range = </a:t>
            </a:r>
            <a:r>
              <a:rPr lang="en-GB" sz="28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– </a:t>
            </a:r>
            <a:r>
              <a:rPr lang="en-GB" sz="28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endParaRPr lang="en-GB" sz="2800" baseline="-25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 algn="ctr">
              <a:buNone/>
            </a:pPr>
            <a:endParaRPr lang="en-GB" sz="2800" baseline="-25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It is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defined as the range of the central 50% of the values in a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set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50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Interquartile Range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set with a large interquartile range will have greater variation than a data set with a smaller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interquartile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range</a:t>
            </a:r>
          </a:p>
          <a:p>
            <a:endParaRPr lang="en-GB" sz="11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interquartile range is resistant to extreme values because it is calculated using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</a:t>
            </a:r>
          </a:p>
          <a:p>
            <a:endParaRPr lang="en-GB" sz="105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disadvantage of the interquartile range is that it ignores 50% of the data values, only using the middle section of the set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54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Five-Number Summary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five-number summary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includes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both a measure of central tendency and an indication of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variation for a data set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It consists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the minimum and maximum data values, the lower and upper quartiles and the median, listed in ascending order, as follows: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4477244"/>
              </p:ext>
            </p:extLst>
          </p:nvPr>
        </p:nvGraphicFramePr>
        <p:xfrm>
          <a:off x="827584" y="4797152"/>
          <a:ext cx="7632849" cy="936104"/>
        </p:xfrm>
        <a:graphic>
          <a:graphicData uri="http://schemas.openxmlformats.org/drawingml/2006/table">
            <a:tbl>
              <a:tblPr firstRow="1" firstCol="1" bandRow="1"/>
              <a:tblGrid>
                <a:gridCol w="17783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18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5247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29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672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361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minimum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r>
                        <a:rPr lang="en-GB" sz="3200" baseline="-25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median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r>
                        <a:rPr lang="en-GB" sz="3200" baseline="-25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maximum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2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Five-Number Summary – Example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365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ges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the top ten wealthiest male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billionaires</a:t>
            </a: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five-number summary is:</a:t>
            </a: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6592238"/>
              </p:ext>
            </p:extLst>
          </p:nvPr>
        </p:nvGraphicFramePr>
        <p:xfrm>
          <a:off x="1475656" y="2564904"/>
          <a:ext cx="5487490" cy="576064"/>
        </p:xfrm>
        <a:graphic>
          <a:graphicData uri="http://schemas.openxmlformats.org/drawingml/2006/table">
            <a:tbl>
              <a:tblPr firstRow="1" firstCol="1" bandRow="1"/>
              <a:tblGrid>
                <a:gridCol w="5487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83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3772849"/>
              </p:ext>
            </p:extLst>
          </p:nvPr>
        </p:nvGraphicFramePr>
        <p:xfrm>
          <a:off x="971600" y="4653136"/>
          <a:ext cx="7272808" cy="864096"/>
        </p:xfrm>
        <a:graphic>
          <a:graphicData uri="http://schemas.openxmlformats.org/drawingml/2006/table">
            <a:tbl>
              <a:tblPr firstRow="1" firstCol="1" bandRow="1"/>
              <a:tblGrid>
                <a:gridCol w="14535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9833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minimum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r>
                        <a:rPr lang="en-GB" sz="2400" baseline="-250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median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r>
                        <a:rPr lang="en-GB" sz="2400" baseline="-25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maximum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00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45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66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72.5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78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85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41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Variance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variance provides an indication of variability by considering the distance of each data value from the mean of the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set</a:t>
            </a:r>
          </a:p>
          <a:p>
            <a:endParaRPr lang="en-GB" sz="1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This distance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is called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deviation</a:t>
            </a:r>
          </a:p>
          <a:p>
            <a:endParaRPr lang="en-GB" sz="1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may choose to calculate the total deviation of the individual values from the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but this will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equal zero for every set of data: the totals of the positive and negative deviations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will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exactly cancel each other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88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Variance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51309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Our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variance calculation actually involves squaring each deviation and then finding the average of these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squared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values</a:t>
                </a:r>
              </a:p>
              <a:p>
                <a:endParaRPr lang="en-GB" sz="10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are provided with a measure of dispersion in which each individual data value contributes to the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final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result</a:t>
                </a:r>
              </a:p>
              <a:p>
                <a:endParaRPr lang="en-GB" sz="10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We distinguish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between the variance calculated for population data,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𝜎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and the variance calculated for sample data,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𝑠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51309"/>
                <a:ext cx="8229600" cy="4525963"/>
              </a:xfrm>
              <a:blipFill rotWithShape="1">
                <a:blip r:embed="rId2"/>
                <a:stretch>
                  <a:fillRect l="-1259" t="-1348" r="-1630" b="-25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821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Variance – Conceptual Formulae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population variance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is: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 smtClean="0">
                            <a:latin typeface="Cambria Math"/>
                          </a:rPr>
                          <m:t>𝜎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en-GB" sz="28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sz="2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2800" i="1">
                                        <a:latin typeface="Cambria Math"/>
                                      </a:rPr>
                                      <m:t>𝑥</m:t>
                                    </m:r>
                                    <m:r>
                                      <a:rPr lang="en-GB" sz="2800" i="1"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en-GB" sz="2800" i="1">
                                        <a:latin typeface="Cambria Math"/>
                                      </a:rPr>
                                      <m:t>𝜇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en-GB" sz="2800" i="1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nary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𝑁</m:t>
                        </m:r>
                      </m:den>
                    </m:f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sample variance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is: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𝑠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en-GB" sz="28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sz="28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2800" i="1">
                                        <a:latin typeface="Cambria Math"/>
                                      </a:rPr>
                                      <m:t>𝑥</m:t>
                                    </m:r>
                                    <m:r>
                                      <a:rPr lang="en-GB" sz="2800" i="1">
                                        <a:latin typeface="Cambria Math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sz="2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2800" i="1">
                                            <a:latin typeface="Cambria Math"/>
                                          </a:rPr>
                                          <m:t>𝑥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  <m:sup>
                                <m:r>
                                  <a:rPr lang="en-GB" sz="2800" i="1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nary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𝑛</m:t>
                        </m:r>
                        <m:r>
                          <a:rPr lang="en-GB" sz="2800" i="1"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sz="2800" i="1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Although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𝑁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used in the denominator for the population formula,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use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𝑛</m:t>
                    </m:r>
                    <m:r>
                      <a:rPr lang="en-GB" sz="2800" i="1">
                        <a:latin typeface="Cambria Math"/>
                      </a:rPr>
                      <m:t>−1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in the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sample formula because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this provides a more accurate estimation of the population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variance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  <a:blipFill rotWithShape="1">
                <a:blip r:embed="rId2"/>
                <a:stretch>
                  <a:fillRect l="-1333" b="-2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8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Variance – Computational Formulae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population variance is: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𝜎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en-GB" sz="28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2800" i="1">
                                    <a:latin typeface="Cambria Math"/>
                                  </a:rPr>
                                  <m:t>𝑥</m:t>
                                </m:r>
                              </m:e>
                              <m:sup>
                                <m:r>
                                  <a:rPr lang="en-GB" sz="2800" i="1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GB" sz="2800" i="1">
                                <a:latin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p>
                                  <m:sSupPr>
                                    <m:ctrlPr>
                                      <a:rPr lang="en-GB" sz="2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d>
                                      <m:dPr>
                                        <m:ctrlPr>
                                          <a:rPr lang="en-GB" sz="2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nary>
                                          <m:naryPr>
                                            <m:chr m:val="∑"/>
                                            <m:limLoc m:val="undOvr"/>
                                            <m:subHide m:val="on"/>
                                            <m:supHide m:val="on"/>
                                            <m:ctrlPr>
                                              <a:rPr lang="en-GB" sz="2800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naryPr>
                                          <m:sub/>
                                          <m:sup/>
                                          <m:e>
                                            <m:r>
                                              <a:rPr lang="en-GB" sz="2800" i="1">
                                                <a:latin typeface="Cambria Math"/>
                                              </a:rPr>
                                              <m:t>𝑥</m:t>
                                            </m:r>
                                          </m:e>
                                        </m:nary>
                                      </m:e>
                                    </m:d>
                                  </m:e>
                                  <m:sup>
                                    <m:r>
                                      <a:rPr lang="en-GB" sz="2800" i="1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</m:num>
                              <m:den>
                                <m:r>
                                  <a:rPr lang="en-GB" sz="2800" i="1">
                                    <a:latin typeface="Cambria Math"/>
                                  </a:rPr>
                                  <m:t>𝑁</m:t>
                                </m:r>
                              </m:den>
                            </m:f>
                          </m:e>
                        </m:nary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𝑁</m:t>
                        </m:r>
                      </m:den>
                    </m:f>
                  </m:oMath>
                </a14:m>
                <a:endParaRPr lang="en-GB" sz="2800" smtClean="0">
                  <a:latin typeface="Liberation Sans" panose="020B0604020202020204" pitchFamily="34" charset="0"/>
                </a:endParaRPr>
              </a:p>
              <a:p>
                <a:endParaRPr lang="en-GB" sz="1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sample variance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is: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𝑠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en-GB" sz="28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2800" i="1">
                                    <a:latin typeface="Cambria Math"/>
                                  </a:rPr>
                                  <m:t>𝑥</m:t>
                                </m:r>
                              </m:e>
                              <m:sup>
                                <m:r>
                                  <a:rPr lang="en-GB" sz="2800" i="1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GB" sz="2800" i="1">
                                <a:latin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p>
                                  <m:sSupPr>
                                    <m:ctrlPr>
                                      <a:rPr lang="en-GB" sz="2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d>
                                      <m:dPr>
                                        <m:ctrlPr>
                                          <a:rPr lang="en-GB" sz="2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nary>
                                          <m:naryPr>
                                            <m:chr m:val="∑"/>
                                            <m:limLoc m:val="undOvr"/>
                                            <m:subHide m:val="on"/>
                                            <m:supHide m:val="on"/>
                                            <m:ctrlPr>
                                              <a:rPr lang="en-GB" sz="2800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naryPr>
                                          <m:sub/>
                                          <m:sup/>
                                          <m:e>
                                            <m:r>
                                              <a:rPr lang="en-GB" sz="2800" i="1">
                                                <a:latin typeface="Cambria Math"/>
                                              </a:rPr>
                                              <m:t>𝑥</m:t>
                                            </m:r>
                                          </m:e>
                                        </m:nary>
                                      </m:e>
                                    </m:d>
                                  </m:e>
                                  <m:sup>
                                    <m:r>
                                      <a:rPr lang="en-GB" sz="2800" i="1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</m:num>
                              <m:den>
                                <m:r>
                                  <a:rPr lang="en-GB" sz="2800" i="1">
                                    <a:latin typeface="Cambria Math"/>
                                  </a:rPr>
                                  <m:t>𝑛</m:t>
                                </m:r>
                              </m:den>
                            </m:f>
                          </m:e>
                        </m:nary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𝑛</m:t>
                        </m:r>
                        <m:r>
                          <a:rPr lang="en-GB" sz="2800" i="1"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sz="2800" i="1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final result for the variance is the same regardless of whether we use the conceptual or computational formulae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  <a:blipFill rotWithShape="1">
                <a:blip r:embed="rId2"/>
                <a:stretch>
                  <a:fillRect l="-12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55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Standard Deviation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51309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Since the calculation for the variance of a data set involves squaring the deviations, the units of measurement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are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also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squared</a:t>
                </a:r>
              </a:p>
              <a:p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We can return to the units of measurement of the original data by taking the positive square root of the variance: this measure of dispersion is known as the standard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deviation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𝜎</m:t>
                    </m:r>
                    <m:r>
                      <a:rPr lang="en-GB" sz="28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𝜎</m:t>
                            </m:r>
                          </m:e>
                          <m:sup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𝑠</m:t>
                    </m:r>
                    <m:r>
                      <a:rPr lang="en-GB" sz="28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𝑠</m:t>
                            </m:r>
                          </m:e>
                          <m:sup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51309"/>
                <a:ext cx="8229600" cy="4525963"/>
              </a:xfrm>
              <a:blipFill rotWithShape="1">
                <a:blip r:embed="rId2"/>
                <a:stretch>
                  <a:fillRect l="-1259" t="-1348" r="-9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50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Interpretation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1309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terms of interpretation, the variance and standard deviation provide us with a measure of variability in relation to the mean of the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set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large value indicates that the data values are spread out from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If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data set contains many values that are close to the mean, then its variance and standard deviation will be small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52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Examples – Population Data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340768"/>
                <a:ext cx="8568952" cy="4752528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human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resources department recorded the number of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applicants for advertised positions</a:t>
                </a:r>
              </a:p>
              <a:p>
                <a:pPr marL="0" indent="0">
                  <a:buNone/>
                </a:pP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400" i="1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/>
                            </a:rPr>
                            <m:t>𝜎</m:t>
                          </m:r>
                        </m:e>
                        <m:sup>
                          <m:r>
                            <a:rPr lang="en-GB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𝑥</m:t>
                                      </m:r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−</m:t>
                                      </m:r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𝜇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en-GB" sz="24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nary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𝑁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1184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=148</m:t>
                      </m:r>
                    </m:oMath>
                  </m:oMathPara>
                </a14:m>
                <a:endParaRPr lang="en-GB" sz="2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/>
                            </a:rPr>
                            <m:t>𝜎</m:t>
                          </m:r>
                        </m:e>
                        <m:sup>
                          <m:r>
                            <a:rPr lang="en-GB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i="1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d>
                                        <m:dPr>
                                          <m:ctrlPr>
                                            <a:rPr lang="en-GB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nary>
                                            <m:naryPr>
                                              <m:chr m:val="∑"/>
                                              <m:limLoc m:val="undOvr"/>
                                              <m:subHide m:val="on"/>
                                              <m:supHide m:val="on"/>
                                              <m:ctrlPr>
                                                <a:rPr lang="en-GB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naryPr>
                                            <m:sub/>
                                            <m:sup/>
                                            <m:e>
                                              <m:r>
                                                <a:rPr lang="en-GB" sz="2400" i="1">
                                                  <a:latin typeface="Cambria Math"/>
                                                </a:rPr>
                                                <m:t>𝑥</m:t>
                                              </m:r>
                                            </m:e>
                                          </m:nary>
                                        </m:e>
                                      </m:d>
                                    </m:e>
                                    <m:sup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en-GB" sz="2400" i="1">
                                      <a:latin typeface="Cambria Math"/>
                                    </a:rPr>
                                    <m:t>𝑁</m:t>
                                  </m:r>
                                </m:den>
                              </m:f>
                            </m:e>
                          </m:nary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𝑁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5234−</m:t>
                          </m:r>
                          <m:f>
                            <m:f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/>
                                    </a:rPr>
                                    <m:t>180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sz="2400" i="1">
                                  <a:latin typeface="Cambria Math"/>
                                </a:rPr>
                                <m:t>8</m:t>
                              </m:r>
                            </m:den>
                          </m:f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1184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=148</m:t>
                      </m:r>
                    </m:oMath>
                  </m:oMathPara>
                </a14:m>
                <a:endParaRPr lang="en-GB" sz="2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>
                          <a:latin typeface="Cambria Math"/>
                        </a:rPr>
                        <m:t>𝜎</m:t>
                      </m:r>
                      <m:r>
                        <a:rPr lang="en-GB" sz="24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𝜎</m:t>
                              </m:r>
                            </m:e>
                            <m:sup>
                              <m:r>
                                <a:rPr lang="en-GB" sz="24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sz="24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400" i="1">
                              <a:latin typeface="Cambria Math"/>
                            </a:rPr>
                            <m:t>148</m:t>
                          </m:r>
                        </m:e>
                      </m:rad>
                      <m:r>
                        <a:rPr lang="en-GB" sz="2400" i="1">
                          <a:latin typeface="Cambria Math"/>
                        </a:rPr>
                        <m:t>=12.166</m:t>
                      </m:r>
                    </m:oMath>
                  </m:oMathPara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340768"/>
                <a:ext cx="8568952" cy="4752528"/>
              </a:xfrm>
              <a:blipFill rotWithShape="1">
                <a:blip r:embed="rId2"/>
                <a:stretch>
                  <a:fillRect l="-1494" t="-1282" r="-2489" b="-2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1098261"/>
              </p:ext>
            </p:extLst>
          </p:nvPr>
        </p:nvGraphicFramePr>
        <p:xfrm>
          <a:off x="2195736" y="2492896"/>
          <a:ext cx="4464496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5580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747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Examples – Sample Data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435280" cy="4525963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coffee shop owner recorded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number of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people who purchased a muffin on some days</a:t>
                </a:r>
              </a:p>
              <a:p>
                <a:pPr marL="0" indent="0">
                  <a:buNone/>
                </a:pPr>
                <a:endParaRPr lang="en-GB" sz="4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en-GB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𝑥</m:t>
                                      </m:r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sz="2400" i="1">
                                              <a:latin typeface="Cambria Math"/>
                                            </a:rPr>
                                            <m:t>𝑥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  <m:sup>
                                  <m:r>
                                    <a:rPr lang="en-GB" sz="24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nary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𝑛</m:t>
                          </m:r>
                          <m:r>
                            <a:rPr lang="en-GB" sz="2400" i="1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38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=5.429</m:t>
                      </m:r>
                    </m:oMath>
                  </m:oMathPara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en-GB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i="1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d>
                                        <m:dPr>
                                          <m:ctrlPr>
                                            <a:rPr lang="en-GB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nary>
                                            <m:naryPr>
                                              <m:chr m:val="∑"/>
                                              <m:limLoc m:val="undOvr"/>
                                              <m:subHide m:val="on"/>
                                              <m:supHide m:val="on"/>
                                              <m:ctrlPr>
                                                <a:rPr lang="en-GB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naryPr>
                                            <m:sub/>
                                            <m:sup/>
                                            <m:e>
                                              <m:r>
                                                <a:rPr lang="en-GB" sz="2400" i="1">
                                                  <a:latin typeface="Cambria Math"/>
                                                </a:rPr>
                                                <m:t>𝑥</m:t>
                                              </m:r>
                                            </m:e>
                                          </m:nary>
                                        </m:e>
                                      </m:d>
                                    </m:e>
                                    <m:sup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en-GB" sz="2400" i="1">
                                      <a:latin typeface="Cambria Math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nary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𝑛</m:t>
                          </m:r>
                          <m:r>
                            <a:rPr lang="en-GB" sz="2400" i="1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238−</m:t>
                          </m:r>
                          <m:f>
                            <m:f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/>
                                    </a:rPr>
                                    <m:t>40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sz="2400" i="1">
                                  <a:latin typeface="Cambria Math"/>
                                </a:rPr>
                                <m:t>8</m:t>
                              </m:r>
                            </m:den>
                          </m:f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38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=5.429</m:t>
                      </m:r>
                    </m:oMath>
                  </m:oMathPara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>
                          <a:latin typeface="Cambria Math"/>
                        </a:rPr>
                        <m:t>𝑠</m:t>
                      </m:r>
                      <m:r>
                        <a:rPr lang="en-GB" sz="24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en-GB" sz="24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sz="24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400" i="1">
                              <a:latin typeface="Cambria Math"/>
                            </a:rPr>
                            <m:t>5.429</m:t>
                          </m:r>
                        </m:e>
                      </m:rad>
                      <m:r>
                        <a:rPr lang="en-GB" sz="2400" i="1">
                          <a:latin typeface="Cambria Math"/>
                        </a:rPr>
                        <m:t>=2.330</m:t>
                      </m:r>
                    </m:oMath>
                  </m:oMathPara>
                </a14:m>
                <a:endParaRPr lang="en-GB" sz="2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435280" cy="4525963"/>
              </a:xfrm>
              <a:blipFill rotWithShape="1">
                <a:blip r:embed="rId2"/>
                <a:stretch>
                  <a:fillRect l="-1445" t="-1348" r="-1879" b="-47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8499358"/>
              </p:ext>
            </p:extLst>
          </p:nvPr>
        </p:nvGraphicFramePr>
        <p:xfrm>
          <a:off x="2195736" y="2348880"/>
          <a:ext cx="4464496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5580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5806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032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 Distributions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If our data set has already been summarised as a frequency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or grouped distribution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our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formulae for the population and sample variance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are: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/>
                            </a:rPr>
                            <m:t>𝜎</m:t>
                          </m:r>
                        </m:e>
                        <m:sup>
                          <m:r>
                            <a:rPr lang="en-GB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𝑓</m:t>
                              </m:r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𝑥</m:t>
                                      </m:r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−</m:t>
                                      </m:r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𝜇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en-GB" sz="24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nary>
                        </m:num>
                        <m:den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𝑓</m:t>
                              </m:r>
                            </m:e>
                          </m:nary>
                        </m:den>
                      </m:f>
                      <m:r>
                        <a:rPr lang="en-GB" sz="2400" i="1">
                          <a:latin typeface="Cambria Math"/>
                        </a:rPr>
                        <m:t>         </m:t>
                      </m:r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/>
                            </a:rPr>
                            <m:t>𝜎</m:t>
                          </m:r>
                        </m:e>
                        <m:sup>
                          <m:r>
                            <a:rPr lang="en-GB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/>
                                    </a:rPr>
                                    <m:t>𝑓𝑥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i="1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d>
                                        <m:dPr>
                                          <m:ctrlPr>
                                            <a:rPr lang="en-GB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nary>
                                            <m:naryPr>
                                              <m:chr m:val="∑"/>
                                              <m:limLoc m:val="undOvr"/>
                                              <m:subHide m:val="on"/>
                                              <m:supHide m:val="on"/>
                                              <m:ctrlPr>
                                                <a:rPr lang="en-GB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naryPr>
                                            <m:sub/>
                                            <m:sup/>
                                            <m:e>
                                              <m:r>
                                                <a:rPr lang="en-GB" sz="2400" i="1">
                                                  <a:latin typeface="Cambria Math"/>
                                                </a:rPr>
                                                <m:t>𝑓𝑥</m:t>
                                              </m:r>
                                            </m:e>
                                          </m:nary>
                                        </m:e>
                                      </m:d>
                                    </m:e>
                                    <m:sup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nary>
                                    <m:naryPr>
                                      <m:chr m:val="∑"/>
                                      <m:limLoc m:val="undOvr"/>
                                      <m:subHide m:val="on"/>
                                      <m:supHide m:val="on"/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naryPr>
                                    <m:sub/>
                                    <m:sup/>
                                    <m:e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𝑓</m:t>
                                      </m:r>
                                    </m:e>
                                  </m:nary>
                                </m:den>
                              </m:f>
                            </m:e>
                          </m:nary>
                        </m:num>
                        <m:den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𝑓</m:t>
                              </m:r>
                            </m:e>
                          </m:nary>
                        </m:den>
                      </m:f>
                    </m:oMath>
                  </m:oMathPara>
                </a14:m>
                <a:endParaRPr lang="en-GB" sz="2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en-GB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𝑓</m:t>
                              </m:r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𝑥</m:t>
                                      </m:r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sz="2400" i="1">
                                              <a:latin typeface="Cambria Math"/>
                                            </a:rPr>
                                            <m:t>𝑥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  <m:sup>
                                  <m:r>
                                    <a:rPr lang="en-GB" sz="24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nary>
                        </m:num>
                        <m:den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nary>
                                <m:naryPr>
                                  <m:chr m:val="∑"/>
                                  <m:limLoc m:val="undOvr"/>
                                  <m:subHide m:val="on"/>
                                  <m:supHide m:val="on"/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r>
                                    <a:rPr lang="en-GB" sz="2400" i="1">
                                      <a:latin typeface="Cambria Math"/>
                                    </a:rPr>
                                    <m:t>𝑓</m:t>
                                  </m:r>
                                </m:e>
                              </m:nary>
                            </m:e>
                          </m:d>
                          <m:r>
                            <a:rPr lang="en-GB" sz="2400" i="1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        </m:t>
                      </m:r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en-GB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𝑓</m:t>
                              </m:r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i="1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d>
                                        <m:dPr>
                                          <m:ctrlPr>
                                            <a:rPr lang="en-GB" sz="24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nary>
                                            <m:naryPr>
                                              <m:chr m:val="∑"/>
                                              <m:limLoc m:val="undOvr"/>
                                              <m:subHide m:val="on"/>
                                              <m:supHide m:val="on"/>
                                              <m:ctrlPr>
                                                <a:rPr lang="en-GB" sz="24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naryPr>
                                            <m:sub/>
                                            <m:sup/>
                                            <m:e>
                                              <m:r>
                                                <a:rPr lang="en-GB" sz="2400" i="1">
                                                  <a:latin typeface="Cambria Math"/>
                                                </a:rPr>
                                                <m:t>𝑓𝑥</m:t>
                                              </m:r>
                                            </m:e>
                                          </m:nary>
                                        </m:e>
                                      </m:d>
                                    </m:e>
                                    <m:sup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nary>
                                    <m:naryPr>
                                      <m:chr m:val="∑"/>
                                      <m:limLoc m:val="undOvr"/>
                                      <m:subHide m:val="on"/>
                                      <m:supHide m:val="on"/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naryPr>
                                    <m:sub/>
                                    <m:sup/>
                                    <m:e>
                                      <m:r>
                                        <a:rPr lang="en-GB" sz="2400" i="1">
                                          <a:latin typeface="Cambria Math"/>
                                        </a:rPr>
                                        <m:t>𝑓</m:t>
                                      </m:r>
                                    </m:e>
                                  </m:nary>
                                </m:den>
                              </m:f>
                            </m:e>
                          </m:nary>
                        </m:num>
                        <m:den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nary>
                                <m:naryPr>
                                  <m:chr m:val="∑"/>
                                  <m:limLoc m:val="undOvr"/>
                                  <m:subHide m:val="on"/>
                                  <m:supHide m:val="on"/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r>
                                    <a:rPr lang="en-GB" sz="2400" i="1">
                                      <a:latin typeface="Cambria Math"/>
                                    </a:rPr>
                                    <m:t>𝑓</m:t>
                                  </m:r>
                                </m:e>
                              </m:nary>
                            </m:e>
                          </m:d>
                          <m:r>
                            <a:rPr lang="en-GB" sz="2400" i="1">
                              <a:latin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  <a:blipFill rotWithShape="1">
                <a:blip r:embed="rId2"/>
                <a:stretch>
                  <a:fillRect l="-1333" t="-1348" r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45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Coefficient of Variation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1309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When we want to compare two data sets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cannot use the standard deviation if the data sets have different units of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measurement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coefficient of variation is a measure of dispersion that can be used as an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alternative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expresses the standard deviation as a percentage of the mean: it relates the variability of the data values to the mean of the data set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72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Coefficient of Variation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51309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population coefficient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of variation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is: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>
                          <a:latin typeface="Cambria Math"/>
                        </a:rPr>
                        <m:t>𝐶𝑉</m:t>
                      </m:r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𝜎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𝜇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×100%</m:t>
                      </m:r>
                    </m:oMath>
                  </m:oMathPara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sample coefficient of variation is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>
                          <a:latin typeface="Cambria Math"/>
                        </a:rPr>
                        <m:t>𝐶𝑉</m:t>
                      </m:r>
                      <m:r>
                        <a:rPr lang="en-GB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𝑠</m:t>
                          </m:r>
                        </m:num>
                        <m:den>
                          <m:acc>
                            <m:accPr>
                              <m:chr m:val="̅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𝑥</m:t>
                              </m:r>
                            </m:e>
                          </m:acc>
                        </m:den>
                      </m:f>
                      <m:r>
                        <a:rPr lang="en-GB" sz="2400" i="1">
                          <a:latin typeface="Cambria Math"/>
                        </a:rPr>
                        <m:t>×100%</m:t>
                      </m:r>
                    </m:oMath>
                  </m:oMathPara>
                </a14:m>
                <a:endParaRPr lang="en-GB" sz="2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smaller coefficient of variation is associated with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data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set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that shows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less variation from the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mean; a data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set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with more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variation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will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have a larger coefficient of variation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51309"/>
                <a:ext cx="8229600" cy="4525963"/>
              </a:xfrm>
              <a:blipFill rotWithShape="1">
                <a:blip r:embed="rId2"/>
                <a:stretch>
                  <a:fillRect l="-1259" t="-1348" r="-23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175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Advantages and Disadvantages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686447"/>
              </p:ext>
            </p:extLst>
          </p:nvPr>
        </p:nvGraphicFramePr>
        <p:xfrm>
          <a:off x="395536" y="1844824"/>
          <a:ext cx="8424937" cy="4320480"/>
        </p:xfrm>
        <a:graphic>
          <a:graphicData uri="http://schemas.openxmlformats.org/drawingml/2006/table">
            <a:tbl>
              <a:tblPr firstRow="1" firstCol="1" bandRow="1"/>
              <a:tblGrid>
                <a:gridCol w="20882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70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224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9316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8640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range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interquartile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range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variance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standard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deviation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coefficient of variation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easy to calculate and interpret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uses all of the data values in the set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is influenced by extreme values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useful for comparing data sets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20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4" descr="http://coltrane.wiley.com/ColtraneJ/dataviews/productDataView.run?imageId=1598721&amp;imageTypeId=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530" y="819993"/>
            <a:ext cx="3086100" cy="401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79228" y="4967436"/>
            <a:ext cx="7297190" cy="11233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3300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Essential Guide to Business Statistics</a:t>
            </a:r>
          </a:p>
          <a:p>
            <a:pPr algn="ctr"/>
            <a:endParaRPr lang="en-GB" sz="1100" b="1" dirty="0" smtClean="0">
              <a:solidFill>
                <a:srgbClr val="FF3300"/>
              </a:solidFill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algn="ctr"/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Dawn Willoughby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Essential Guide to Business Statistics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54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Words>1549</Words>
  <Application>Microsoft Office PowerPoint</Application>
  <PresentationFormat>On-screen Show (4:3)</PresentationFormat>
  <Paragraphs>384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Cambria Math</vt:lpstr>
      <vt:lpstr>Liberation Sans</vt:lpstr>
      <vt:lpstr>Times New Roman</vt:lpstr>
      <vt:lpstr>1_Office Theme</vt:lpstr>
      <vt:lpstr>Lecture 6  Measures of Dispersion</vt:lpstr>
      <vt:lpstr>Measures of Dispersion</vt:lpstr>
      <vt:lpstr>Introduction</vt:lpstr>
      <vt:lpstr>Range</vt:lpstr>
      <vt:lpstr>Range</vt:lpstr>
      <vt:lpstr>Quartiles</vt:lpstr>
      <vt:lpstr>Quartiles</vt:lpstr>
      <vt:lpstr>Finding Quartiles</vt:lpstr>
      <vt:lpstr>Quartiles – Example 1</vt:lpstr>
      <vt:lpstr>Quartiles – Example 1</vt:lpstr>
      <vt:lpstr>Quartiles – Example 2</vt:lpstr>
      <vt:lpstr>Quartiles – Example 2</vt:lpstr>
      <vt:lpstr>Interquartile Range</vt:lpstr>
      <vt:lpstr>Interquartile Range</vt:lpstr>
      <vt:lpstr>Five-Number Summary</vt:lpstr>
      <vt:lpstr>Five-Number Summary – Example</vt:lpstr>
      <vt:lpstr>Variance</vt:lpstr>
      <vt:lpstr>Variance</vt:lpstr>
      <vt:lpstr>Variance – Conceptual Formulae</vt:lpstr>
      <vt:lpstr>Variance – Computational Formulae</vt:lpstr>
      <vt:lpstr>Standard Deviation</vt:lpstr>
      <vt:lpstr>Interpretation</vt:lpstr>
      <vt:lpstr>Examples – Population Data</vt:lpstr>
      <vt:lpstr>Examples – Sample Data</vt:lpstr>
      <vt:lpstr>Frequency Distributions</vt:lpstr>
      <vt:lpstr>Coefficient of Variation</vt:lpstr>
      <vt:lpstr>Coefficient of Variation</vt:lpstr>
      <vt:lpstr>Advantages and Disadvantages</vt:lpstr>
      <vt:lpstr>PowerPoint Presentation</vt:lpstr>
    </vt:vector>
  </TitlesOfParts>
  <Company>University of Reading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4  Measures of Central Tendency</dc:title>
  <dc:creator>Dawn Willoughby</dc:creator>
  <cp:lastModifiedBy>Irina Neaga</cp:lastModifiedBy>
  <cp:revision>71</cp:revision>
  <dcterms:created xsi:type="dcterms:W3CDTF">2013-03-25T09:11:48Z</dcterms:created>
  <dcterms:modified xsi:type="dcterms:W3CDTF">2019-03-29T12:13:18Z</dcterms:modified>
</cp:coreProperties>
</file>