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9" r:id="rId1"/>
  </p:sldMasterIdLst>
  <p:notesMasterIdLst>
    <p:notesMasterId r:id="rId19"/>
  </p:notesMasterIdLst>
  <p:handoutMasterIdLst>
    <p:handoutMasterId r:id="rId20"/>
  </p:handoutMasterIdLst>
  <p:sldIdLst>
    <p:sldId id="257" r:id="rId2"/>
    <p:sldId id="272" r:id="rId3"/>
    <p:sldId id="263" r:id="rId4"/>
    <p:sldId id="269" r:id="rId5"/>
    <p:sldId id="261" r:id="rId6"/>
    <p:sldId id="262" r:id="rId7"/>
    <p:sldId id="273" r:id="rId8"/>
    <p:sldId id="259" r:id="rId9"/>
    <p:sldId id="264" r:id="rId10"/>
    <p:sldId id="260" r:id="rId11"/>
    <p:sldId id="270" r:id="rId12"/>
    <p:sldId id="266" r:id="rId13"/>
    <p:sldId id="265" r:id="rId14"/>
    <p:sldId id="274" r:id="rId15"/>
    <p:sldId id="267" r:id="rId16"/>
    <p:sldId id="268" r:id="rId17"/>
    <p:sldId id="271"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82424" autoAdjust="0"/>
  </p:normalViewPr>
  <p:slideViewPr>
    <p:cSldViewPr snapToGrid="0">
      <p:cViewPr varScale="1">
        <p:scale>
          <a:sx n="78" d="100"/>
          <a:sy n="78" d="100"/>
        </p:scale>
        <p:origin x="77" y="206"/>
      </p:cViewPr>
      <p:guideLst/>
    </p:cSldViewPr>
  </p:slideViewPr>
  <p:notesTextViewPr>
    <p:cViewPr>
      <p:scale>
        <a:sx n="1" d="1"/>
        <a:sy n="1" d="1"/>
      </p:scale>
      <p:origin x="0" y="0"/>
    </p:cViewPr>
  </p:notesTextViewPr>
  <p:sorterViewPr>
    <p:cViewPr>
      <p:scale>
        <a:sx n="100" d="100"/>
        <a:sy n="100" d="100"/>
      </p:scale>
      <p:origin x="0" y="-15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502359-E29E-4A2D-ACAC-4DCAC351BAD4}"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n-US"/>
        </a:p>
      </dgm:t>
    </dgm:pt>
    <dgm:pt modelId="{1AE76108-91FB-44D8-8A89-B8E208F7E5CA}">
      <dgm:prSet phldrT="[Text]"/>
      <dgm:spPr/>
      <dgm:t>
        <a:bodyPr/>
        <a:lstStyle/>
        <a:p>
          <a:r>
            <a:rPr lang="en-US" dirty="0" smtClean="0"/>
            <a:t>[Ion Adrian </a:t>
          </a:r>
          <a:r>
            <a:rPr lang="en-US" dirty="0" err="1" smtClean="0"/>
            <a:t>Barbu</a:t>
          </a:r>
          <a:r>
            <a:rPr lang="en-US" dirty="0" smtClean="0"/>
            <a:t>] </a:t>
          </a:r>
          <a:r>
            <a:rPr lang="en-US" dirty="0"/>
            <a:t>President, CEO</a:t>
          </a:r>
        </a:p>
      </dgm:t>
      <dgm:extLst>
        <a:ext uri="{E40237B7-FDA0-4F09-8148-C483321AD2D9}">
          <dgm14:cNvPr xmlns:dgm14="http://schemas.microsoft.com/office/drawing/2010/diagram" id="0" name="" title="President, CEO title"/>
        </a:ext>
      </dgm:extLst>
    </dgm:pt>
    <dgm:pt modelId="{FB6FE0FF-6322-4547-93AB-8311BC623C08}" type="parTrans" cxnId="{14EE8AC3-0110-4526-90CC-06B68394D9E2}">
      <dgm:prSet/>
      <dgm:spPr/>
      <dgm:t>
        <a:bodyPr/>
        <a:lstStyle/>
        <a:p>
          <a:endParaRPr lang="en-US"/>
        </a:p>
      </dgm:t>
    </dgm:pt>
    <dgm:pt modelId="{0D0D4CAD-4648-4F86-96D2-249E348C9951}" type="sibTrans" cxnId="{14EE8AC3-0110-4526-90CC-06B68394D9E2}">
      <dgm:prSet/>
      <dgm:spPr/>
      <dgm:t>
        <a:bodyPr/>
        <a:lstStyle/>
        <a:p>
          <a:endParaRPr lang="en-US"/>
        </a:p>
      </dgm:t>
    </dgm:pt>
    <dgm:pt modelId="{5F5A6335-6630-4D71-8A8D-82747DBEDD02}" type="asst">
      <dgm:prSet phldrT="[Text]"/>
      <dgm:spPr/>
      <dgm:t>
        <a:bodyPr/>
        <a:lstStyle/>
        <a:p>
          <a:r>
            <a:rPr lang="en-US" dirty="0"/>
            <a:t>[Full Name] </a:t>
          </a:r>
          <a:r>
            <a:rPr lang="en-US" dirty="0" smtClean="0">
              <a:solidFill>
                <a:srgbClr val="FF0000"/>
              </a:solidFill>
            </a:rPr>
            <a:t>Marius </a:t>
          </a:r>
          <a:r>
            <a:rPr lang="en-US" dirty="0" err="1" smtClean="0">
              <a:solidFill>
                <a:srgbClr val="FF0000"/>
              </a:solidFill>
            </a:rPr>
            <a:t>Farkos</a:t>
          </a:r>
          <a:endParaRPr lang="en-US" dirty="0">
            <a:solidFill>
              <a:srgbClr val="FF0000"/>
            </a:solidFill>
          </a:endParaRPr>
        </a:p>
      </dgm:t>
      <dgm:extLst>
        <a:ext uri="{E40237B7-FDA0-4F09-8148-C483321AD2D9}">
          <dgm14:cNvPr xmlns:dgm14="http://schemas.microsoft.com/office/drawing/2010/diagram" id="0" name="" title="Vice President 1 title"/>
        </a:ext>
      </dgm:extLst>
    </dgm:pt>
    <dgm:pt modelId="{1D68A030-C6F3-413B-8622-5590D9ED1D15}" type="parTrans" cxnId="{D9315502-9429-4195-A4A9-CF2CAF046280}">
      <dgm:prSet/>
      <dgm:spPr/>
      <dgm:t>
        <a:bodyPr/>
        <a:lstStyle/>
        <a:p>
          <a:endParaRPr lang="en-US"/>
        </a:p>
      </dgm:t>
    </dgm:pt>
    <dgm:pt modelId="{A1EBADD5-FED1-449B-BA17-8D2135A730AD}" type="sibTrans" cxnId="{D9315502-9429-4195-A4A9-CF2CAF046280}">
      <dgm:prSet/>
      <dgm:spPr/>
      <dgm:t>
        <a:bodyPr/>
        <a:lstStyle/>
        <a:p>
          <a:endParaRPr lang="en-US"/>
        </a:p>
      </dgm:t>
    </dgm:pt>
    <dgm:pt modelId="{9C3EAEEF-C270-4551-B717-002B7258BE62}" type="asst">
      <dgm:prSet phldrT="[Text]"/>
      <dgm:spPr/>
      <dgm:t>
        <a:bodyPr/>
        <a:lstStyle/>
        <a:p>
          <a:r>
            <a:rPr lang="en-US" dirty="0"/>
            <a:t>[Full Name] </a:t>
          </a:r>
          <a:r>
            <a:rPr lang="en-US" dirty="0" err="1" smtClean="0">
              <a:solidFill>
                <a:srgbClr val="FF0000"/>
              </a:solidFill>
            </a:rPr>
            <a:t>Razvan</a:t>
          </a:r>
          <a:r>
            <a:rPr lang="en-US" dirty="0" smtClean="0">
              <a:solidFill>
                <a:srgbClr val="FF0000"/>
              </a:solidFill>
            </a:rPr>
            <a:t> </a:t>
          </a:r>
          <a:r>
            <a:rPr lang="en-US" dirty="0" err="1" smtClean="0">
              <a:solidFill>
                <a:srgbClr val="FF0000"/>
              </a:solidFill>
            </a:rPr>
            <a:t>Banica</a:t>
          </a:r>
          <a:endParaRPr lang="en-US" dirty="0">
            <a:solidFill>
              <a:srgbClr val="FF0000"/>
            </a:solidFill>
          </a:endParaRPr>
        </a:p>
      </dgm:t>
      <dgm:extLst>
        <a:ext uri="{E40237B7-FDA0-4F09-8148-C483321AD2D9}">
          <dgm14:cNvPr xmlns:dgm14="http://schemas.microsoft.com/office/drawing/2010/diagram" id="0" name="" title="Vice President 2 title"/>
        </a:ext>
      </dgm:extLst>
    </dgm:pt>
    <dgm:pt modelId="{18F7FD5D-1C01-4166-B0F4-682A0F50265B}" type="parTrans" cxnId="{F30018D1-4F3C-437E-8231-28A174D21A74}">
      <dgm:prSet/>
      <dgm:spPr/>
      <dgm:t>
        <a:bodyPr/>
        <a:lstStyle/>
        <a:p>
          <a:endParaRPr lang="en-US"/>
        </a:p>
      </dgm:t>
    </dgm:pt>
    <dgm:pt modelId="{6FBDC2F0-6216-4109-A300-07D6F209AA66}" type="sibTrans" cxnId="{F30018D1-4F3C-437E-8231-28A174D21A74}">
      <dgm:prSet/>
      <dgm:spPr/>
      <dgm:t>
        <a:bodyPr/>
        <a:lstStyle/>
        <a:p>
          <a:endParaRPr lang="en-US"/>
        </a:p>
      </dgm:t>
    </dgm:pt>
    <dgm:pt modelId="{2866B383-62A2-4912-AC9F-124B2D3AECA7}" type="asst">
      <dgm:prSet phldrT="[Text]"/>
      <dgm:spPr/>
      <dgm:t>
        <a:bodyPr/>
        <a:lstStyle/>
        <a:p>
          <a:r>
            <a:rPr lang="en-US" dirty="0" smtClean="0"/>
            <a:t>[Erica Right] </a:t>
          </a:r>
          <a:r>
            <a:rPr lang="en-US" dirty="0"/>
            <a:t>Manager </a:t>
          </a:r>
        </a:p>
      </dgm:t>
      <dgm:extLst>
        <a:ext uri="{E40237B7-FDA0-4F09-8148-C483321AD2D9}">
          <dgm14:cNvPr xmlns:dgm14="http://schemas.microsoft.com/office/drawing/2010/diagram" id="0" name="" title="Manager 2 title under Vice President 1"/>
        </a:ext>
      </dgm:extLst>
    </dgm:pt>
    <dgm:pt modelId="{A570EF85-1F31-4BF3-8CA6-365F0F21A542}" type="parTrans" cxnId="{19C324B7-6145-40F5-B47C-9DE86921A49F}">
      <dgm:prSet/>
      <dgm:spPr/>
      <dgm:t>
        <a:bodyPr/>
        <a:lstStyle/>
        <a:p>
          <a:endParaRPr lang="en-US"/>
        </a:p>
      </dgm:t>
    </dgm:pt>
    <dgm:pt modelId="{B5E336F6-EFD2-4469-B712-F16F31580230}" type="sibTrans" cxnId="{19C324B7-6145-40F5-B47C-9DE86921A49F}">
      <dgm:prSet/>
      <dgm:spPr/>
      <dgm:t>
        <a:bodyPr/>
        <a:lstStyle/>
        <a:p>
          <a:endParaRPr lang="en-US"/>
        </a:p>
      </dgm:t>
    </dgm:pt>
    <dgm:pt modelId="{DE1351FC-366C-4273-A111-DC947E8A830B}" type="asst">
      <dgm:prSet phldrT="[Text]"/>
      <dgm:spPr/>
      <dgm:t>
        <a:bodyPr/>
        <a:lstStyle/>
        <a:p>
          <a:r>
            <a:rPr lang="en-US" dirty="0" smtClean="0"/>
            <a:t>[Chris </a:t>
          </a:r>
          <a:r>
            <a:rPr lang="en-US" dirty="0" err="1" smtClean="0"/>
            <a:t>Dwanson</a:t>
          </a:r>
          <a:r>
            <a:rPr lang="en-US" dirty="0" smtClean="0"/>
            <a:t>] </a:t>
          </a:r>
          <a:r>
            <a:rPr lang="en-US" dirty="0"/>
            <a:t>Manager </a:t>
          </a:r>
        </a:p>
      </dgm:t>
      <dgm:extLst>
        <a:ext uri="{E40237B7-FDA0-4F09-8148-C483321AD2D9}">
          <dgm14:cNvPr xmlns:dgm14="http://schemas.microsoft.com/office/drawing/2010/diagram" id="0" name="" title="Manager 2 title under Vice President 2"/>
        </a:ext>
      </dgm:extLst>
    </dgm:pt>
    <dgm:pt modelId="{6D4DE3A9-598B-4441-BDA6-9B286F8B9ADD}" type="parTrans" cxnId="{F2A4967A-5CC5-45A9-A79B-0C19430F09B4}">
      <dgm:prSet/>
      <dgm:spPr/>
      <dgm:t>
        <a:bodyPr/>
        <a:lstStyle/>
        <a:p>
          <a:endParaRPr lang="en-US"/>
        </a:p>
      </dgm:t>
    </dgm:pt>
    <dgm:pt modelId="{DDEB2D0A-9FE5-451E-BE3B-C958B117F53A}" type="sibTrans" cxnId="{F2A4967A-5CC5-45A9-A79B-0C19430F09B4}">
      <dgm:prSet/>
      <dgm:spPr/>
      <dgm:t>
        <a:bodyPr/>
        <a:lstStyle/>
        <a:p>
          <a:endParaRPr lang="en-US"/>
        </a:p>
      </dgm:t>
    </dgm:pt>
    <dgm:pt modelId="{C090A8F0-5230-4E6C-A0E9-6959D7DC2D1A}" type="asst">
      <dgm:prSet phldrT="[Text]"/>
      <dgm:spPr/>
      <dgm:t>
        <a:bodyPr/>
        <a:lstStyle/>
        <a:p>
          <a:r>
            <a:rPr lang="en-US" dirty="0" smtClean="0"/>
            <a:t>[John Dove] Manager </a:t>
          </a:r>
          <a:endParaRPr lang="en-US" dirty="0"/>
        </a:p>
      </dgm:t>
      <dgm:extLst>
        <a:ext uri="{E40237B7-FDA0-4F09-8148-C483321AD2D9}">
          <dgm14:cNvPr xmlns:dgm14="http://schemas.microsoft.com/office/drawing/2010/diagram" id="0" name="" title="Manager 1 title under Vice President 1"/>
        </a:ext>
      </dgm:extLst>
    </dgm:pt>
    <dgm:pt modelId="{4D3EC4EC-3C77-46A0-81E9-A5426E8F9477}" type="parTrans" cxnId="{EAD14E24-4C12-49BB-9C7C-AE27B6BB681E}">
      <dgm:prSet/>
      <dgm:spPr/>
      <dgm:t>
        <a:bodyPr/>
        <a:lstStyle/>
        <a:p>
          <a:endParaRPr lang="en-US"/>
        </a:p>
      </dgm:t>
    </dgm:pt>
    <dgm:pt modelId="{C4D96458-F556-4F1B-8D40-6DE839F69941}" type="sibTrans" cxnId="{EAD14E24-4C12-49BB-9C7C-AE27B6BB681E}">
      <dgm:prSet/>
      <dgm:spPr/>
      <dgm:t>
        <a:bodyPr/>
        <a:lstStyle/>
        <a:p>
          <a:endParaRPr lang="en-US"/>
        </a:p>
      </dgm:t>
    </dgm:pt>
    <dgm:pt modelId="{24BE58B0-E455-4498-9ABD-FB91A86DAEB4}" type="asst">
      <dgm:prSet phldrT="[Text]"/>
      <dgm:spPr/>
      <dgm:t>
        <a:bodyPr/>
        <a:lstStyle/>
        <a:p>
          <a:r>
            <a:rPr lang="en-US" dirty="0" smtClean="0"/>
            <a:t>[Martin Webber] </a:t>
          </a:r>
          <a:r>
            <a:rPr lang="en-US" dirty="0"/>
            <a:t>Manager </a:t>
          </a:r>
        </a:p>
      </dgm:t>
      <dgm:extLst>
        <a:ext uri="{E40237B7-FDA0-4F09-8148-C483321AD2D9}">
          <dgm14:cNvPr xmlns:dgm14="http://schemas.microsoft.com/office/drawing/2010/diagram" id="0" name="" title="Manager 1 title under Vice President 2"/>
        </a:ext>
      </dgm:extLst>
    </dgm:pt>
    <dgm:pt modelId="{2E165D0A-6580-4617-BC8B-4CF288B94908}" type="parTrans" cxnId="{1E0C22A1-98D7-4BF6-9C31-3FEE71245D28}">
      <dgm:prSet/>
      <dgm:spPr/>
      <dgm:t>
        <a:bodyPr/>
        <a:lstStyle/>
        <a:p>
          <a:endParaRPr lang="en-US"/>
        </a:p>
      </dgm:t>
    </dgm:pt>
    <dgm:pt modelId="{9351FF79-9D11-4376-9C71-5A63D54FD4DA}" type="sibTrans" cxnId="{1E0C22A1-98D7-4BF6-9C31-3FEE71245D28}">
      <dgm:prSet/>
      <dgm:spPr/>
      <dgm:t>
        <a:bodyPr/>
        <a:lstStyle/>
        <a:p>
          <a:endParaRPr lang="en-US"/>
        </a:p>
      </dgm:t>
    </dgm:pt>
    <dgm:pt modelId="{24932D62-51B8-4D71-A5FA-4BD57552139C}" type="pres">
      <dgm:prSet presAssocID="{78502359-E29E-4A2D-ACAC-4DCAC351BAD4}" presName="hierChild1" presStyleCnt="0">
        <dgm:presLayoutVars>
          <dgm:orgChart val="1"/>
          <dgm:chPref val="1"/>
          <dgm:dir/>
          <dgm:animOne val="branch"/>
          <dgm:animLvl val="lvl"/>
          <dgm:resizeHandles/>
        </dgm:presLayoutVars>
      </dgm:prSet>
      <dgm:spPr/>
      <dgm:t>
        <a:bodyPr/>
        <a:lstStyle/>
        <a:p>
          <a:endParaRPr lang="en-US"/>
        </a:p>
      </dgm:t>
    </dgm:pt>
    <dgm:pt modelId="{63487077-536E-4911-8464-54721A48DE05}" type="pres">
      <dgm:prSet presAssocID="{1AE76108-91FB-44D8-8A89-B8E208F7E5CA}" presName="hierRoot1" presStyleCnt="0">
        <dgm:presLayoutVars>
          <dgm:hierBranch val="init"/>
        </dgm:presLayoutVars>
      </dgm:prSet>
      <dgm:spPr/>
    </dgm:pt>
    <dgm:pt modelId="{342D541C-5030-4F91-A070-844941CA9444}" type="pres">
      <dgm:prSet presAssocID="{1AE76108-91FB-44D8-8A89-B8E208F7E5CA}" presName="rootComposite1" presStyleCnt="0"/>
      <dgm:spPr/>
    </dgm:pt>
    <dgm:pt modelId="{B4F9536A-212F-4EE6-8E36-1F7330E5587D}" type="pres">
      <dgm:prSet presAssocID="{1AE76108-91FB-44D8-8A89-B8E208F7E5CA}" presName="rootText1" presStyleLbl="node0" presStyleIdx="0" presStyleCnt="1">
        <dgm:presLayoutVars>
          <dgm:chPref val="3"/>
        </dgm:presLayoutVars>
      </dgm:prSet>
      <dgm:spPr/>
      <dgm:t>
        <a:bodyPr/>
        <a:lstStyle/>
        <a:p>
          <a:endParaRPr lang="en-US"/>
        </a:p>
      </dgm:t>
    </dgm:pt>
    <dgm:pt modelId="{B4EA89FA-F4C3-4343-B0EA-03CE8E80571B}" type="pres">
      <dgm:prSet presAssocID="{1AE76108-91FB-44D8-8A89-B8E208F7E5CA}" presName="rootConnector1" presStyleLbl="node1" presStyleIdx="0" presStyleCnt="0"/>
      <dgm:spPr/>
      <dgm:t>
        <a:bodyPr/>
        <a:lstStyle/>
        <a:p>
          <a:endParaRPr lang="en-US"/>
        </a:p>
      </dgm:t>
    </dgm:pt>
    <dgm:pt modelId="{D1F0577B-7768-4685-A52C-86010901C5D7}" type="pres">
      <dgm:prSet presAssocID="{1AE76108-91FB-44D8-8A89-B8E208F7E5CA}" presName="hierChild2" presStyleCnt="0"/>
      <dgm:spPr/>
    </dgm:pt>
    <dgm:pt modelId="{53425F9F-A766-4F4F-BE7E-8967A57E25F5}" type="pres">
      <dgm:prSet presAssocID="{1AE76108-91FB-44D8-8A89-B8E208F7E5CA}" presName="hierChild3" presStyleCnt="0"/>
      <dgm:spPr/>
    </dgm:pt>
    <dgm:pt modelId="{68C4EFF2-445F-4267-8276-3476572E2322}" type="pres">
      <dgm:prSet presAssocID="{1D68A030-C6F3-413B-8622-5590D9ED1D15}" presName="Name111" presStyleLbl="parChTrans1D2" presStyleIdx="0" presStyleCnt="2"/>
      <dgm:spPr/>
      <dgm:t>
        <a:bodyPr/>
        <a:lstStyle/>
        <a:p>
          <a:endParaRPr lang="en-US"/>
        </a:p>
      </dgm:t>
    </dgm:pt>
    <dgm:pt modelId="{AF728B47-EBAB-4EC6-904A-07F266E4DACA}" type="pres">
      <dgm:prSet presAssocID="{5F5A6335-6630-4D71-8A8D-82747DBEDD02}" presName="hierRoot3" presStyleCnt="0">
        <dgm:presLayoutVars>
          <dgm:hierBranch val="init"/>
        </dgm:presLayoutVars>
      </dgm:prSet>
      <dgm:spPr/>
    </dgm:pt>
    <dgm:pt modelId="{DD5351A4-1354-47FA-ABA6-EE4079D952E3}" type="pres">
      <dgm:prSet presAssocID="{5F5A6335-6630-4D71-8A8D-82747DBEDD02}" presName="rootComposite3" presStyleCnt="0"/>
      <dgm:spPr/>
    </dgm:pt>
    <dgm:pt modelId="{940E95D1-7142-4E02-A0BE-B91C30369A64}" type="pres">
      <dgm:prSet presAssocID="{5F5A6335-6630-4D71-8A8D-82747DBEDD02}" presName="rootText3" presStyleLbl="asst1" presStyleIdx="0" presStyleCnt="6">
        <dgm:presLayoutVars>
          <dgm:chPref val="3"/>
        </dgm:presLayoutVars>
      </dgm:prSet>
      <dgm:spPr/>
      <dgm:t>
        <a:bodyPr/>
        <a:lstStyle/>
        <a:p>
          <a:endParaRPr lang="en-US"/>
        </a:p>
      </dgm:t>
    </dgm:pt>
    <dgm:pt modelId="{8F9A1E52-B498-4A1B-BE2F-B7CEA92EF782}" type="pres">
      <dgm:prSet presAssocID="{5F5A6335-6630-4D71-8A8D-82747DBEDD02}" presName="rootConnector3" presStyleLbl="asst1" presStyleIdx="0" presStyleCnt="6"/>
      <dgm:spPr/>
      <dgm:t>
        <a:bodyPr/>
        <a:lstStyle/>
        <a:p>
          <a:endParaRPr lang="en-US"/>
        </a:p>
      </dgm:t>
    </dgm:pt>
    <dgm:pt modelId="{CE1341E2-B64C-4A42-99B7-9AEFFD1FC2CF}" type="pres">
      <dgm:prSet presAssocID="{5F5A6335-6630-4D71-8A8D-82747DBEDD02}" presName="hierChild6" presStyleCnt="0"/>
      <dgm:spPr/>
    </dgm:pt>
    <dgm:pt modelId="{7E8C11CE-7313-4CE8-8C3E-C45393A9B8EC}" type="pres">
      <dgm:prSet presAssocID="{5F5A6335-6630-4D71-8A8D-82747DBEDD02}" presName="hierChild7" presStyleCnt="0"/>
      <dgm:spPr/>
    </dgm:pt>
    <dgm:pt modelId="{BDC0F990-141B-4ABC-8E09-EA478ED95FD5}" type="pres">
      <dgm:prSet presAssocID="{4D3EC4EC-3C77-46A0-81E9-A5426E8F9477}" presName="Name111" presStyleLbl="parChTrans1D3" presStyleIdx="0" presStyleCnt="4"/>
      <dgm:spPr/>
      <dgm:t>
        <a:bodyPr/>
        <a:lstStyle/>
        <a:p>
          <a:endParaRPr lang="en-US"/>
        </a:p>
      </dgm:t>
    </dgm:pt>
    <dgm:pt modelId="{59C0A571-C35A-42F5-A3BC-DF25B8AF0245}" type="pres">
      <dgm:prSet presAssocID="{C090A8F0-5230-4E6C-A0E9-6959D7DC2D1A}" presName="hierRoot3" presStyleCnt="0">
        <dgm:presLayoutVars>
          <dgm:hierBranch val="init"/>
        </dgm:presLayoutVars>
      </dgm:prSet>
      <dgm:spPr/>
    </dgm:pt>
    <dgm:pt modelId="{36DCC548-DB4A-4094-AA60-9ADD4BD644DD}" type="pres">
      <dgm:prSet presAssocID="{C090A8F0-5230-4E6C-A0E9-6959D7DC2D1A}" presName="rootComposite3" presStyleCnt="0"/>
      <dgm:spPr/>
    </dgm:pt>
    <dgm:pt modelId="{08F61584-B8B8-4DD7-A9CB-E16EF2024AD1}" type="pres">
      <dgm:prSet presAssocID="{C090A8F0-5230-4E6C-A0E9-6959D7DC2D1A}" presName="rootText3" presStyleLbl="asst1" presStyleIdx="1" presStyleCnt="6">
        <dgm:presLayoutVars>
          <dgm:chPref val="3"/>
        </dgm:presLayoutVars>
      </dgm:prSet>
      <dgm:spPr/>
      <dgm:t>
        <a:bodyPr/>
        <a:lstStyle/>
        <a:p>
          <a:endParaRPr lang="en-US"/>
        </a:p>
      </dgm:t>
    </dgm:pt>
    <dgm:pt modelId="{7DD193AE-0436-4B44-BB7A-5A4FAFCE92C2}" type="pres">
      <dgm:prSet presAssocID="{C090A8F0-5230-4E6C-A0E9-6959D7DC2D1A}" presName="rootConnector3" presStyleLbl="asst1" presStyleIdx="1" presStyleCnt="6"/>
      <dgm:spPr/>
      <dgm:t>
        <a:bodyPr/>
        <a:lstStyle/>
        <a:p>
          <a:endParaRPr lang="en-US"/>
        </a:p>
      </dgm:t>
    </dgm:pt>
    <dgm:pt modelId="{F55A34F5-FD9D-4EE6-871A-060E62169078}" type="pres">
      <dgm:prSet presAssocID="{C090A8F0-5230-4E6C-A0E9-6959D7DC2D1A}" presName="hierChild6" presStyleCnt="0"/>
      <dgm:spPr/>
    </dgm:pt>
    <dgm:pt modelId="{7D6ED127-A800-4CCD-973A-40D59B983348}" type="pres">
      <dgm:prSet presAssocID="{C090A8F0-5230-4E6C-A0E9-6959D7DC2D1A}" presName="hierChild7" presStyleCnt="0"/>
      <dgm:spPr/>
    </dgm:pt>
    <dgm:pt modelId="{09677423-A508-4B4B-8D1B-485A7D42FCFA}" type="pres">
      <dgm:prSet presAssocID="{A570EF85-1F31-4BF3-8CA6-365F0F21A542}" presName="Name111" presStyleLbl="parChTrans1D3" presStyleIdx="1" presStyleCnt="4"/>
      <dgm:spPr/>
      <dgm:t>
        <a:bodyPr/>
        <a:lstStyle/>
        <a:p>
          <a:endParaRPr lang="en-US"/>
        </a:p>
      </dgm:t>
    </dgm:pt>
    <dgm:pt modelId="{E09469CB-99DC-4FC7-B060-1C8DD4736F7E}" type="pres">
      <dgm:prSet presAssocID="{2866B383-62A2-4912-AC9F-124B2D3AECA7}" presName="hierRoot3" presStyleCnt="0">
        <dgm:presLayoutVars>
          <dgm:hierBranch val="init"/>
        </dgm:presLayoutVars>
      </dgm:prSet>
      <dgm:spPr/>
    </dgm:pt>
    <dgm:pt modelId="{9177EAF4-426E-461E-B9A5-B90772624AC7}" type="pres">
      <dgm:prSet presAssocID="{2866B383-62A2-4912-AC9F-124B2D3AECA7}" presName="rootComposite3" presStyleCnt="0"/>
      <dgm:spPr/>
    </dgm:pt>
    <dgm:pt modelId="{14F192BF-2D3E-4CA9-8D4B-DAA255E1B9B5}" type="pres">
      <dgm:prSet presAssocID="{2866B383-62A2-4912-AC9F-124B2D3AECA7}" presName="rootText3" presStyleLbl="asst1" presStyleIdx="2" presStyleCnt="6">
        <dgm:presLayoutVars>
          <dgm:chPref val="3"/>
        </dgm:presLayoutVars>
      </dgm:prSet>
      <dgm:spPr/>
      <dgm:t>
        <a:bodyPr/>
        <a:lstStyle/>
        <a:p>
          <a:endParaRPr lang="en-US"/>
        </a:p>
      </dgm:t>
    </dgm:pt>
    <dgm:pt modelId="{DCD6DB96-7034-463B-BE36-5B3FB4EBB276}" type="pres">
      <dgm:prSet presAssocID="{2866B383-62A2-4912-AC9F-124B2D3AECA7}" presName="rootConnector3" presStyleLbl="asst1" presStyleIdx="2" presStyleCnt="6"/>
      <dgm:spPr/>
      <dgm:t>
        <a:bodyPr/>
        <a:lstStyle/>
        <a:p>
          <a:endParaRPr lang="en-US"/>
        </a:p>
      </dgm:t>
    </dgm:pt>
    <dgm:pt modelId="{D0E7A5EF-87FD-49F8-A1B9-BD44900A5AF4}" type="pres">
      <dgm:prSet presAssocID="{2866B383-62A2-4912-AC9F-124B2D3AECA7}" presName="hierChild6" presStyleCnt="0"/>
      <dgm:spPr/>
    </dgm:pt>
    <dgm:pt modelId="{42072533-25C4-4A09-8B1C-01BEC51E9AD3}" type="pres">
      <dgm:prSet presAssocID="{2866B383-62A2-4912-AC9F-124B2D3AECA7}" presName="hierChild7" presStyleCnt="0"/>
      <dgm:spPr/>
    </dgm:pt>
    <dgm:pt modelId="{EC13BC23-278C-469E-8670-19E5A3767C11}" type="pres">
      <dgm:prSet presAssocID="{18F7FD5D-1C01-4166-B0F4-682A0F50265B}" presName="Name111" presStyleLbl="parChTrans1D2" presStyleIdx="1" presStyleCnt="2"/>
      <dgm:spPr/>
      <dgm:t>
        <a:bodyPr/>
        <a:lstStyle/>
        <a:p>
          <a:endParaRPr lang="en-US"/>
        </a:p>
      </dgm:t>
    </dgm:pt>
    <dgm:pt modelId="{74C8F862-6171-4635-BA50-8596E0F018EC}" type="pres">
      <dgm:prSet presAssocID="{9C3EAEEF-C270-4551-B717-002B7258BE62}" presName="hierRoot3" presStyleCnt="0">
        <dgm:presLayoutVars>
          <dgm:hierBranch val="init"/>
        </dgm:presLayoutVars>
      </dgm:prSet>
      <dgm:spPr/>
    </dgm:pt>
    <dgm:pt modelId="{43CB21CA-FEB1-41BF-A11E-E963522D1399}" type="pres">
      <dgm:prSet presAssocID="{9C3EAEEF-C270-4551-B717-002B7258BE62}" presName="rootComposite3" presStyleCnt="0"/>
      <dgm:spPr/>
    </dgm:pt>
    <dgm:pt modelId="{90C4D103-D8EC-4AE9-9837-CA62A2D19FD8}" type="pres">
      <dgm:prSet presAssocID="{9C3EAEEF-C270-4551-B717-002B7258BE62}" presName="rootText3" presStyleLbl="asst1" presStyleIdx="3" presStyleCnt="6">
        <dgm:presLayoutVars>
          <dgm:chPref val="3"/>
        </dgm:presLayoutVars>
      </dgm:prSet>
      <dgm:spPr/>
      <dgm:t>
        <a:bodyPr/>
        <a:lstStyle/>
        <a:p>
          <a:endParaRPr lang="en-US"/>
        </a:p>
      </dgm:t>
    </dgm:pt>
    <dgm:pt modelId="{A80421D6-C5AD-4C7E-87A3-9E9767024270}" type="pres">
      <dgm:prSet presAssocID="{9C3EAEEF-C270-4551-B717-002B7258BE62}" presName="rootConnector3" presStyleLbl="asst1" presStyleIdx="3" presStyleCnt="6"/>
      <dgm:spPr/>
      <dgm:t>
        <a:bodyPr/>
        <a:lstStyle/>
        <a:p>
          <a:endParaRPr lang="en-US"/>
        </a:p>
      </dgm:t>
    </dgm:pt>
    <dgm:pt modelId="{9D778A3E-2857-4A1D-BE0C-4CCA693C5C56}" type="pres">
      <dgm:prSet presAssocID="{9C3EAEEF-C270-4551-B717-002B7258BE62}" presName="hierChild6" presStyleCnt="0"/>
      <dgm:spPr/>
    </dgm:pt>
    <dgm:pt modelId="{C8BFD6B4-78D5-49D8-A3B5-F20DBAB23D97}" type="pres">
      <dgm:prSet presAssocID="{9C3EAEEF-C270-4551-B717-002B7258BE62}" presName="hierChild7" presStyleCnt="0"/>
      <dgm:spPr/>
    </dgm:pt>
    <dgm:pt modelId="{A97AFD88-761E-4973-8C4F-BCF2EB98F39A}" type="pres">
      <dgm:prSet presAssocID="{2E165D0A-6580-4617-BC8B-4CF288B94908}" presName="Name111" presStyleLbl="parChTrans1D3" presStyleIdx="2" presStyleCnt="4"/>
      <dgm:spPr/>
      <dgm:t>
        <a:bodyPr/>
        <a:lstStyle/>
        <a:p>
          <a:endParaRPr lang="en-US"/>
        </a:p>
      </dgm:t>
    </dgm:pt>
    <dgm:pt modelId="{E85E5701-3FE3-426E-8254-A6C55202CBC1}" type="pres">
      <dgm:prSet presAssocID="{24BE58B0-E455-4498-9ABD-FB91A86DAEB4}" presName="hierRoot3" presStyleCnt="0">
        <dgm:presLayoutVars>
          <dgm:hierBranch val="init"/>
        </dgm:presLayoutVars>
      </dgm:prSet>
      <dgm:spPr/>
    </dgm:pt>
    <dgm:pt modelId="{C463BF6A-838A-49FB-B585-176C8F732B1A}" type="pres">
      <dgm:prSet presAssocID="{24BE58B0-E455-4498-9ABD-FB91A86DAEB4}" presName="rootComposite3" presStyleCnt="0"/>
      <dgm:spPr/>
    </dgm:pt>
    <dgm:pt modelId="{A89B8676-DBDE-4D5E-B560-ECAFCA50202A}" type="pres">
      <dgm:prSet presAssocID="{24BE58B0-E455-4498-9ABD-FB91A86DAEB4}" presName="rootText3" presStyleLbl="asst1" presStyleIdx="4" presStyleCnt="6">
        <dgm:presLayoutVars>
          <dgm:chPref val="3"/>
        </dgm:presLayoutVars>
      </dgm:prSet>
      <dgm:spPr/>
      <dgm:t>
        <a:bodyPr/>
        <a:lstStyle/>
        <a:p>
          <a:endParaRPr lang="en-US"/>
        </a:p>
      </dgm:t>
    </dgm:pt>
    <dgm:pt modelId="{879A1EF4-EB9E-4AFE-A7BB-B9A34B4015F8}" type="pres">
      <dgm:prSet presAssocID="{24BE58B0-E455-4498-9ABD-FB91A86DAEB4}" presName="rootConnector3" presStyleLbl="asst1" presStyleIdx="4" presStyleCnt="6"/>
      <dgm:spPr/>
      <dgm:t>
        <a:bodyPr/>
        <a:lstStyle/>
        <a:p>
          <a:endParaRPr lang="en-US"/>
        </a:p>
      </dgm:t>
    </dgm:pt>
    <dgm:pt modelId="{70E275B0-4B36-4F36-A743-917B1A3C5A23}" type="pres">
      <dgm:prSet presAssocID="{24BE58B0-E455-4498-9ABD-FB91A86DAEB4}" presName="hierChild6" presStyleCnt="0"/>
      <dgm:spPr/>
    </dgm:pt>
    <dgm:pt modelId="{0B5BC77F-14F4-41F1-8701-B088B2B43E7C}" type="pres">
      <dgm:prSet presAssocID="{24BE58B0-E455-4498-9ABD-FB91A86DAEB4}" presName="hierChild7" presStyleCnt="0"/>
      <dgm:spPr/>
    </dgm:pt>
    <dgm:pt modelId="{D1106FB2-C581-4604-ADBE-A7B4F86F90AF}" type="pres">
      <dgm:prSet presAssocID="{6D4DE3A9-598B-4441-BDA6-9B286F8B9ADD}" presName="Name111" presStyleLbl="parChTrans1D3" presStyleIdx="3" presStyleCnt="4"/>
      <dgm:spPr/>
      <dgm:t>
        <a:bodyPr/>
        <a:lstStyle/>
        <a:p>
          <a:endParaRPr lang="en-US"/>
        </a:p>
      </dgm:t>
    </dgm:pt>
    <dgm:pt modelId="{C59D9071-C0DD-48B8-ACA9-0739F31FC1FD}" type="pres">
      <dgm:prSet presAssocID="{DE1351FC-366C-4273-A111-DC947E8A830B}" presName="hierRoot3" presStyleCnt="0">
        <dgm:presLayoutVars>
          <dgm:hierBranch val="init"/>
        </dgm:presLayoutVars>
      </dgm:prSet>
      <dgm:spPr/>
    </dgm:pt>
    <dgm:pt modelId="{D8F6F8B1-3448-4054-ABC7-6892806BF45F}" type="pres">
      <dgm:prSet presAssocID="{DE1351FC-366C-4273-A111-DC947E8A830B}" presName="rootComposite3" presStyleCnt="0"/>
      <dgm:spPr/>
    </dgm:pt>
    <dgm:pt modelId="{93D11AF9-526A-4A25-B855-9018C0E40F8B}" type="pres">
      <dgm:prSet presAssocID="{DE1351FC-366C-4273-A111-DC947E8A830B}" presName="rootText3" presStyleLbl="asst1" presStyleIdx="5" presStyleCnt="6">
        <dgm:presLayoutVars>
          <dgm:chPref val="3"/>
        </dgm:presLayoutVars>
      </dgm:prSet>
      <dgm:spPr/>
      <dgm:t>
        <a:bodyPr/>
        <a:lstStyle/>
        <a:p>
          <a:endParaRPr lang="en-US"/>
        </a:p>
      </dgm:t>
    </dgm:pt>
    <dgm:pt modelId="{3DDEC7CD-7309-48A6-9073-702309F75FEC}" type="pres">
      <dgm:prSet presAssocID="{DE1351FC-366C-4273-A111-DC947E8A830B}" presName="rootConnector3" presStyleLbl="asst1" presStyleIdx="5" presStyleCnt="6"/>
      <dgm:spPr/>
      <dgm:t>
        <a:bodyPr/>
        <a:lstStyle/>
        <a:p>
          <a:endParaRPr lang="en-US"/>
        </a:p>
      </dgm:t>
    </dgm:pt>
    <dgm:pt modelId="{F4F7CFC8-CB6D-4962-A1CA-23E8CB597EEA}" type="pres">
      <dgm:prSet presAssocID="{DE1351FC-366C-4273-A111-DC947E8A830B}" presName="hierChild6" presStyleCnt="0"/>
      <dgm:spPr/>
    </dgm:pt>
    <dgm:pt modelId="{28A89FE7-83C5-4970-A366-DF3C66F4EE1A}" type="pres">
      <dgm:prSet presAssocID="{DE1351FC-366C-4273-A111-DC947E8A830B}" presName="hierChild7" presStyleCnt="0"/>
      <dgm:spPr/>
    </dgm:pt>
  </dgm:ptLst>
  <dgm:cxnLst>
    <dgm:cxn modelId="{1E0C22A1-98D7-4BF6-9C31-3FEE71245D28}" srcId="{9C3EAEEF-C270-4551-B717-002B7258BE62}" destId="{24BE58B0-E455-4498-9ABD-FB91A86DAEB4}" srcOrd="0" destOrd="0" parTransId="{2E165D0A-6580-4617-BC8B-4CF288B94908}" sibTransId="{9351FF79-9D11-4376-9C71-5A63D54FD4DA}"/>
    <dgm:cxn modelId="{5B1004F5-E852-4BAA-A84B-720C3C454A95}" type="presOf" srcId="{4D3EC4EC-3C77-46A0-81E9-A5426E8F9477}" destId="{BDC0F990-141B-4ABC-8E09-EA478ED95FD5}" srcOrd="0" destOrd="0" presId="urn:microsoft.com/office/officeart/2005/8/layout/orgChart1"/>
    <dgm:cxn modelId="{A9D8D8C2-0870-423A-B435-20A126FEF809}" type="presOf" srcId="{5F5A6335-6630-4D71-8A8D-82747DBEDD02}" destId="{940E95D1-7142-4E02-A0BE-B91C30369A64}" srcOrd="0" destOrd="0" presId="urn:microsoft.com/office/officeart/2005/8/layout/orgChart1"/>
    <dgm:cxn modelId="{4B6D233E-EA85-44A2-85C8-38C2637BAA0B}" type="presOf" srcId="{6D4DE3A9-598B-4441-BDA6-9B286F8B9ADD}" destId="{D1106FB2-C581-4604-ADBE-A7B4F86F90AF}" srcOrd="0" destOrd="0" presId="urn:microsoft.com/office/officeart/2005/8/layout/orgChart1"/>
    <dgm:cxn modelId="{D02C3240-2396-44AB-8ABD-B962F6AC9C66}" type="presOf" srcId="{1AE76108-91FB-44D8-8A89-B8E208F7E5CA}" destId="{B4EA89FA-F4C3-4343-B0EA-03CE8E80571B}" srcOrd="1" destOrd="0" presId="urn:microsoft.com/office/officeart/2005/8/layout/orgChart1"/>
    <dgm:cxn modelId="{BC574ED3-6AAB-4A00-887E-EC3927F20CAC}" type="presOf" srcId="{DE1351FC-366C-4273-A111-DC947E8A830B}" destId="{93D11AF9-526A-4A25-B855-9018C0E40F8B}" srcOrd="0" destOrd="0" presId="urn:microsoft.com/office/officeart/2005/8/layout/orgChart1"/>
    <dgm:cxn modelId="{4AF4211A-630F-4648-ACB8-8D376A45713C}" type="presOf" srcId="{1D68A030-C6F3-413B-8622-5590D9ED1D15}" destId="{68C4EFF2-445F-4267-8276-3476572E2322}" srcOrd="0" destOrd="0" presId="urn:microsoft.com/office/officeart/2005/8/layout/orgChart1"/>
    <dgm:cxn modelId="{6A538AE2-A648-479F-B150-942D8BDC3AC3}" type="presOf" srcId="{2866B383-62A2-4912-AC9F-124B2D3AECA7}" destId="{DCD6DB96-7034-463B-BE36-5B3FB4EBB276}" srcOrd="1" destOrd="0" presId="urn:microsoft.com/office/officeart/2005/8/layout/orgChart1"/>
    <dgm:cxn modelId="{F2A4967A-5CC5-45A9-A79B-0C19430F09B4}" srcId="{9C3EAEEF-C270-4551-B717-002B7258BE62}" destId="{DE1351FC-366C-4273-A111-DC947E8A830B}" srcOrd="1" destOrd="0" parTransId="{6D4DE3A9-598B-4441-BDA6-9B286F8B9ADD}" sibTransId="{DDEB2D0A-9FE5-451E-BE3B-C958B117F53A}"/>
    <dgm:cxn modelId="{0162C5C9-72AC-45DF-B0E5-766CB584C7AA}" type="presOf" srcId="{5F5A6335-6630-4D71-8A8D-82747DBEDD02}" destId="{8F9A1E52-B498-4A1B-BE2F-B7CEA92EF782}" srcOrd="1" destOrd="0" presId="urn:microsoft.com/office/officeart/2005/8/layout/orgChart1"/>
    <dgm:cxn modelId="{3B5679B8-E222-4629-8356-848A0B0D9F4C}" type="presOf" srcId="{24BE58B0-E455-4498-9ABD-FB91A86DAEB4}" destId="{879A1EF4-EB9E-4AFE-A7BB-B9A34B4015F8}" srcOrd="1" destOrd="0" presId="urn:microsoft.com/office/officeart/2005/8/layout/orgChart1"/>
    <dgm:cxn modelId="{F30018D1-4F3C-437E-8231-28A174D21A74}" srcId="{1AE76108-91FB-44D8-8A89-B8E208F7E5CA}" destId="{9C3EAEEF-C270-4551-B717-002B7258BE62}" srcOrd="1" destOrd="0" parTransId="{18F7FD5D-1C01-4166-B0F4-682A0F50265B}" sibTransId="{6FBDC2F0-6216-4109-A300-07D6F209AA66}"/>
    <dgm:cxn modelId="{2DFE697F-1ACE-4AE4-A9CC-B4824D299635}" type="presOf" srcId="{C090A8F0-5230-4E6C-A0E9-6959D7DC2D1A}" destId="{7DD193AE-0436-4B44-BB7A-5A4FAFCE92C2}" srcOrd="1" destOrd="0" presId="urn:microsoft.com/office/officeart/2005/8/layout/orgChart1"/>
    <dgm:cxn modelId="{AA084A3A-16DD-40EC-87A8-42883D13FCEF}" type="presOf" srcId="{78502359-E29E-4A2D-ACAC-4DCAC351BAD4}" destId="{24932D62-51B8-4D71-A5FA-4BD57552139C}" srcOrd="0" destOrd="0" presId="urn:microsoft.com/office/officeart/2005/8/layout/orgChart1"/>
    <dgm:cxn modelId="{1768FA1E-F927-4FA7-A0C1-B3123C6BAE94}" type="presOf" srcId="{2866B383-62A2-4912-AC9F-124B2D3AECA7}" destId="{14F192BF-2D3E-4CA9-8D4B-DAA255E1B9B5}" srcOrd="0" destOrd="0" presId="urn:microsoft.com/office/officeart/2005/8/layout/orgChart1"/>
    <dgm:cxn modelId="{D9315502-9429-4195-A4A9-CF2CAF046280}" srcId="{1AE76108-91FB-44D8-8A89-B8E208F7E5CA}" destId="{5F5A6335-6630-4D71-8A8D-82747DBEDD02}" srcOrd="0" destOrd="0" parTransId="{1D68A030-C6F3-413B-8622-5590D9ED1D15}" sibTransId="{A1EBADD5-FED1-449B-BA17-8D2135A730AD}"/>
    <dgm:cxn modelId="{1D500C09-D306-42A1-A4F5-1D31587BE38F}" type="presOf" srcId="{9C3EAEEF-C270-4551-B717-002B7258BE62}" destId="{A80421D6-C5AD-4C7E-87A3-9E9767024270}" srcOrd="1" destOrd="0" presId="urn:microsoft.com/office/officeart/2005/8/layout/orgChart1"/>
    <dgm:cxn modelId="{D130D6FF-851E-403F-942A-A4842F752664}" type="presOf" srcId="{C090A8F0-5230-4E6C-A0E9-6959D7DC2D1A}" destId="{08F61584-B8B8-4DD7-A9CB-E16EF2024AD1}" srcOrd="0" destOrd="0" presId="urn:microsoft.com/office/officeart/2005/8/layout/orgChart1"/>
    <dgm:cxn modelId="{8CEAB2A2-91E1-45F7-867F-CB66C44CBB78}" type="presOf" srcId="{A570EF85-1F31-4BF3-8CA6-365F0F21A542}" destId="{09677423-A508-4B4B-8D1B-485A7D42FCFA}" srcOrd="0" destOrd="0" presId="urn:microsoft.com/office/officeart/2005/8/layout/orgChart1"/>
    <dgm:cxn modelId="{054CF461-CDCB-4E84-916A-A1A351A5B744}" type="presOf" srcId="{1AE76108-91FB-44D8-8A89-B8E208F7E5CA}" destId="{B4F9536A-212F-4EE6-8E36-1F7330E5587D}" srcOrd="0" destOrd="0" presId="urn:microsoft.com/office/officeart/2005/8/layout/orgChart1"/>
    <dgm:cxn modelId="{EAD14E24-4C12-49BB-9C7C-AE27B6BB681E}" srcId="{5F5A6335-6630-4D71-8A8D-82747DBEDD02}" destId="{C090A8F0-5230-4E6C-A0E9-6959D7DC2D1A}" srcOrd="0" destOrd="0" parTransId="{4D3EC4EC-3C77-46A0-81E9-A5426E8F9477}" sibTransId="{C4D96458-F556-4F1B-8D40-6DE839F69941}"/>
    <dgm:cxn modelId="{6D887999-B395-4C50-AB74-BB5B3F982A8B}" type="presOf" srcId="{24BE58B0-E455-4498-9ABD-FB91A86DAEB4}" destId="{A89B8676-DBDE-4D5E-B560-ECAFCA50202A}" srcOrd="0" destOrd="0" presId="urn:microsoft.com/office/officeart/2005/8/layout/orgChart1"/>
    <dgm:cxn modelId="{14EE8AC3-0110-4526-90CC-06B68394D9E2}" srcId="{78502359-E29E-4A2D-ACAC-4DCAC351BAD4}" destId="{1AE76108-91FB-44D8-8A89-B8E208F7E5CA}" srcOrd="0" destOrd="0" parTransId="{FB6FE0FF-6322-4547-93AB-8311BC623C08}" sibTransId="{0D0D4CAD-4648-4F86-96D2-249E348C9951}"/>
    <dgm:cxn modelId="{19C324B7-6145-40F5-B47C-9DE86921A49F}" srcId="{5F5A6335-6630-4D71-8A8D-82747DBEDD02}" destId="{2866B383-62A2-4912-AC9F-124B2D3AECA7}" srcOrd="1" destOrd="0" parTransId="{A570EF85-1F31-4BF3-8CA6-365F0F21A542}" sibTransId="{B5E336F6-EFD2-4469-B712-F16F31580230}"/>
    <dgm:cxn modelId="{471827B9-7EF1-40C6-82D8-48877828EDA0}" type="presOf" srcId="{18F7FD5D-1C01-4166-B0F4-682A0F50265B}" destId="{EC13BC23-278C-469E-8670-19E5A3767C11}" srcOrd="0" destOrd="0" presId="urn:microsoft.com/office/officeart/2005/8/layout/orgChart1"/>
    <dgm:cxn modelId="{8E70C266-D36E-4DC1-91E0-8E648B3D7EA3}" type="presOf" srcId="{2E165D0A-6580-4617-BC8B-4CF288B94908}" destId="{A97AFD88-761E-4973-8C4F-BCF2EB98F39A}" srcOrd="0" destOrd="0" presId="urn:microsoft.com/office/officeart/2005/8/layout/orgChart1"/>
    <dgm:cxn modelId="{8D34AC7E-AC6D-4845-99FA-9163FC7D11C3}" type="presOf" srcId="{DE1351FC-366C-4273-A111-DC947E8A830B}" destId="{3DDEC7CD-7309-48A6-9073-702309F75FEC}" srcOrd="1" destOrd="0" presId="urn:microsoft.com/office/officeart/2005/8/layout/orgChart1"/>
    <dgm:cxn modelId="{6828C81A-1EEF-453A-B727-57136508B46C}" type="presOf" srcId="{9C3EAEEF-C270-4551-B717-002B7258BE62}" destId="{90C4D103-D8EC-4AE9-9837-CA62A2D19FD8}" srcOrd="0" destOrd="0" presId="urn:microsoft.com/office/officeart/2005/8/layout/orgChart1"/>
    <dgm:cxn modelId="{6762B2B8-5107-437E-8A76-94B1AE4D68AD}" type="presParOf" srcId="{24932D62-51B8-4D71-A5FA-4BD57552139C}" destId="{63487077-536E-4911-8464-54721A48DE05}" srcOrd="0" destOrd="0" presId="urn:microsoft.com/office/officeart/2005/8/layout/orgChart1"/>
    <dgm:cxn modelId="{F19D6335-F384-4892-9192-002FB62A5896}" type="presParOf" srcId="{63487077-536E-4911-8464-54721A48DE05}" destId="{342D541C-5030-4F91-A070-844941CA9444}" srcOrd="0" destOrd="0" presId="urn:microsoft.com/office/officeart/2005/8/layout/orgChart1"/>
    <dgm:cxn modelId="{8F00AB59-F0EA-499F-B50C-2F64D7B09B92}" type="presParOf" srcId="{342D541C-5030-4F91-A070-844941CA9444}" destId="{B4F9536A-212F-4EE6-8E36-1F7330E5587D}" srcOrd="0" destOrd="0" presId="urn:microsoft.com/office/officeart/2005/8/layout/orgChart1"/>
    <dgm:cxn modelId="{255F4969-C6C5-4D06-AE45-2E03180812CD}" type="presParOf" srcId="{342D541C-5030-4F91-A070-844941CA9444}" destId="{B4EA89FA-F4C3-4343-B0EA-03CE8E80571B}" srcOrd="1" destOrd="0" presId="urn:microsoft.com/office/officeart/2005/8/layout/orgChart1"/>
    <dgm:cxn modelId="{DB0FA1D2-8BD3-4856-8388-B107035C9403}" type="presParOf" srcId="{63487077-536E-4911-8464-54721A48DE05}" destId="{D1F0577B-7768-4685-A52C-86010901C5D7}" srcOrd="1" destOrd="0" presId="urn:microsoft.com/office/officeart/2005/8/layout/orgChart1"/>
    <dgm:cxn modelId="{46DA2016-AE6F-4B35-8C93-1C5C797F3383}" type="presParOf" srcId="{63487077-536E-4911-8464-54721A48DE05}" destId="{53425F9F-A766-4F4F-BE7E-8967A57E25F5}" srcOrd="2" destOrd="0" presId="urn:microsoft.com/office/officeart/2005/8/layout/orgChart1"/>
    <dgm:cxn modelId="{4398DAF5-A0C9-4618-8BDD-CBC999D3B659}" type="presParOf" srcId="{53425F9F-A766-4F4F-BE7E-8967A57E25F5}" destId="{68C4EFF2-445F-4267-8276-3476572E2322}" srcOrd="0" destOrd="0" presId="urn:microsoft.com/office/officeart/2005/8/layout/orgChart1"/>
    <dgm:cxn modelId="{A518EDAD-FEAB-4373-AA3E-A343B8B387D4}" type="presParOf" srcId="{53425F9F-A766-4F4F-BE7E-8967A57E25F5}" destId="{AF728B47-EBAB-4EC6-904A-07F266E4DACA}" srcOrd="1" destOrd="0" presId="urn:microsoft.com/office/officeart/2005/8/layout/orgChart1"/>
    <dgm:cxn modelId="{E643555A-B19F-4A84-8F7E-AAC7B98AA3D4}" type="presParOf" srcId="{AF728B47-EBAB-4EC6-904A-07F266E4DACA}" destId="{DD5351A4-1354-47FA-ABA6-EE4079D952E3}" srcOrd="0" destOrd="0" presId="urn:microsoft.com/office/officeart/2005/8/layout/orgChart1"/>
    <dgm:cxn modelId="{A54E1F6B-8930-497D-8B0D-EB1819521EAC}" type="presParOf" srcId="{DD5351A4-1354-47FA-ABA6-EE4079D952E3}" destId="{940E95D1-7142-4E02-A0BE-B91C30369A64}" srcOrd="0" destOrd="0" presId="urn:microsoft.com/office/officeart/2005/8/layout/orgChart1"/>
    <dgm:cxn modelId="{763E88D6-D0E2-434E-9C58-352361908944}" type="presParOf" srcId="{DD5351A4-1354-47FA-ABA6-EE4079D952E3}" destId="{8F9A1E52-B498-4A1B-BE2F-B7CEA92EF782}" srcOrd="1" destOrd="0" presId="urn:microsoft.com/office/officeart/2005/8/layout/orgChart1"/>
    <dgm:cxn modelId="{C8E949BE-B154-471F-B9E8-46CC44C90B46}" type="presParOf" srcId="{AF728B47-EBAB-4EC6-904A-07F266E4DACA}" destId="{CE1341E2-B64C-4A42-99B7-9AEFFD1FC2CF}" srcOrd="1" destOrd="0" presId="urn:microsoft.com/office/officeart/2005/8/layout/orgChart1"/>
    <dgm:cxn modelId="{2F37C801-9B26-4C1A-982D-DE1F0D4FCC22}" type="presParOf" srcId="{AF728B47-EBAB-4EC6-904A-07F266E4DACA}" destId="{7E8C11CE-7313-4CE8-8C3E-C45393A9B8EC}" srcOrd="2" destOrd="0" presId="urn:microsoft.com/office/officeart/2005/8/layout/orgChart1"/>
    <dgm:cxn modelId="{4280FBA9-2B59-4B55-A506-DE7467912BAC}" type="presParOf" srcId="{7E8C11CE-7313-4CE8-8C3E-C45393A9B8EC}" destId="{BDC0F990-141B-4ABC-8E09-EA478ED95FD5}" srcOrd="0" destOrd="0" presId="urn:microsoft.com/office/officeart/2005/8/layout/orgChart1"/>
    <dgm:cxn modelId="{1FBEC527-1565-40D1-B160-821D74AD8CCB}" type="presParOf" srcId="{7E8C11CE-7313-4CE8-8C3E-C45393A9B8EC}" destId="{59C0A571-C35A-42F5-A3BC-DF25B8AF0245}" srcOrd="1" destOrd="0" presId="urn:microsoft.com/office/officeart/2005/8/layout/orgChart1"/>
    <dgm:cxn modelId="{8A4EAC83-96B0-4D20-80F3-DA3318C84CA9}" type="presParOf" srcId="{59C0A571-C35A-42F5-A3BC-DF25B8AF0245}" destId="{36DCC548-DB4A-4094-AA60-9ADD4BD644DD}" srcOrd="0" destOrd="0" presId="urn:microsoft.com/office/officeart/2005/8/layout/orgChart1"/>
    <dgm:cxn modelId="{5FA0F51A-504A-4C82-930F-DB5E458BA75F}" type="presParOf" srcId="{36DCC548-DB4A-4094-AA60-9ADD4BD644DD}" destId="{08F61584-B8B8-4DD7-A9CB-E16EF2024AD1}" srcOrd="0" destOrd="0" presId="urn:microsoft.com/office/officeart/2005/8/layout/orgChart1"/>
    <dgm:cxn modelId="{D636264C-43A9-4EC7-9067-2DC32CDAEA47}" type="presParOf" srcId="{36DCC548-DB4A-4094-AA60-9ADD4BD644DD}" destId="{7DD193AE-0436-4B44-BB7A-5A4FAFCE92C2}" srcOrd="1" destOrd="0" presId="urn:microsoft.com/office/officeart/2005/8/layout/orgChart1"/>
    <dgm:cxn modelId="{519BC0E6-7672-4215-B19C-D087F69C12D0}" type="presParOf" srcId="{59C0A571-C35A-42F5-A3BC-DF25B8AF0245}" destId="{F55A34F5-FD9D-4EE6-871A-060E62169078}" srcOrd="1" destOrd="0" presId="urn:microsoft.com/office/officeart/2005/8/layout/orgChart1"/>
    <dgm:cxn modelId="{A497D8D5-D80F-4288-8F2F-630D8AA24C8E}" type="presParOf" srcId="{59C0A571-C35A-42F5-A3BC-DF25B8AF0245}" destId="{7D6ED127-A800-4CCD-973A-40D59B983348}" srcOrd="2" destOrd="0" presId="urn:microsoft.com/office/officeart/2005/8/layout/orgChart1"/>
    <dgm:cxn modelId="{5A745866-1533-406A-87F3-ECC5DF62D4BB}" type="presParOf" srcId="{7E8C11CE-7313-4CE8-8C3E-C45393A9B8EC}" destId="{09677423-A508-4B4B-8D1B-485A7D42FCFA}" srcOrd="2" destOrd="0" presId="urn:microsoft.com/office/officeart/2005/8/layout/orgChart1"/>
    <dgm:cxn modelId="{4745BF10-7309-4A01-B593-2D146BBE6EC7}" type="presParOf" srcId="{7E8C11CE-7313-4CE8-8C3E-C45393A9B8EC}" destId="{E09469CB-99DC-4FC7-B060-1C8DD4736F7E}" srcOrd="3" destOrd="0" presId="urn:microsoft.com/office/officeart/2005/8/layout/orgChart1"/>
    <dgm:cxn modelId="{6517BBC5-5713-409C-BC8A-15459CDD8242}" type="presParOf" srcId="{E09469CB-99DC-4FC7-B060-1C8DD4736F7E}" destId="{9177EAF4-426E-461E-B9A5-B90772624AC7}" srcOrd="0" destOrd="0" presId="urn:microsoft.com/office/officeart/2005/8/layout/orgChart1"/>
    <dgm:cxn modelId="{3D917E81-78A3-4538-8D8A-B48ED9220C3E}" type="presParOf" srcId="{9177EAF4-426E-461E-B9A5-B90772624AC7}" destId="{14F192BF-2D3E-4CA9-8D4B-DAA255E1B9B5}" srcOrd="0" destOrd="0" presId="urn:microsoft.com/office/officeart/2005/8/layout/orgChart1"/>
    <dgm:cxn modelId="{154A3E1A-EC34-48C9-9FED-E46DF21721EE}" type="presParOf" srcId="{9177EAF4-426E-461E-B9A5-B90772624AC7}" destId="{DCD6DB96-7034-463B-BE36-5B3FB4EBB276}" srcOrd="1" destOrd="0" presId="urn:microsoft.com/office/officeart/2005/8/layout/orgChart1"/>
    <dgm:cxn modelId="{F4AAA14E-865E-4013-B121-CF0C81EC3048}" type="presParOf" srcId="{E09469CB-99DC-4FC7-B060-1C8DD4736F7E}" destId="{D0E7A5EF-87FD-49F8-A1B9-BD44900A5AF4}" srcOrd="1" destOrd="0" presId="urn:microsoft.com/office/officeart/2005/8/layout/orgChart1"/>
    <dgm:cxn modelId="{402E4A9D-DB62-4554-80C7-C6AEC43FDDF7}" type="presParOf" srcId="{E09469CB-99DC-4FC7-B060-1C8DD4736F7E}" destId="{42072533-25C4-4A09-8B1C-01BEC51E9AD3}" srcOrd="2" destOrd="0" presId="urn:microsoft.com/office/officeart/2005/8/layout/orgChart1"/>
    <dgm:cxn modelId="{47BBC47F-B7DA-455E-A482-E57ABC557DA7}" type="presParOf" srcId="{53425F9F-A766-4F4F-BE7E-8967A57E25F5}" destId="{EC13BC23-278C-469E-8670-19E5A3767C11}" srcOrd="2" destOrd="0" presId="urn:microsoft.com/office/officeart/2005/8/layout/orgChart1"/>
    <dgm:cxn modelId="{EA28EE95-FCB7-40DB-9F4D-980E47873BA0}" type="presParOf" srcId="{53425F9F-A766-4F4F-BE7E-8967A57E25F5}" destId="{74C8F862-6171-4635-BA50-8596E0F018EC}" srcOrd="3" destOrd="0" presId="urn:microsoft.com/office/officeart/2005/8/layout/orgChart1"/>
    <dgm:cxn modelId="{2C34F7D4-A3F7-4320-8F3E-57298BE1CA3D}" type="presParOf" srcId="{74C8F862-6171-4635-BA50-8596E0F018EC}" destId="{43CB21CA-FEB1-41BF-A11E-E963522D1399}" srcOrd="0" destOrd="0" presId="urn:microsoft.com/office/officeart/2005/8/layout/orgChart1"/>
    <dgm:cxn modelId="{FAAE5366-EDE7-417E-8EA4-90BF2AFE4F99}" type="presParOf" srcId="{43CB21CA-FEB1-41BF-A11E-E963522D1399}" destId="{90C4D103-D8EC-4AE9-9837-CA62A2D19FD8}" srcOrd="0" destOrd="0" presId="urn:microsoft.com/office/officeart/2005/8/layout/orgChart1"/>
    <dgm:cxn modelId="{5F663412-669A-4A96-A3DE-253A9E1A2944}" type="presParOf" srcId="{43CB21CA-FEB1-41BF-A11E-E963522D1399}" destId="{A80421D6-C5AD-4C7E-87A3-9E9767024270}" srcOrd="1" destOrd="0" presId="urn:microsoft.com/office/officeart/2005/8/layout/orgChart1"/>
    <dgm:cxn modelId="{BD2BC51F-A61F-4BB1-B503-2DC826BF9E09}" type="presParOf" srcId="{74C8F862-6171-4635-BA50-8596E0F018EC}" destId="{9D778A3E-2857-4A1D-BE0C-4CCA693C5C56}" srcOrd="1" destOrd="0" presId="urn:microsoft.com/office/officeart/2005/8/layout/orgChart1"/>
    <dgm:cxn modelId="{6E0E81D5-41D5-40AB-A21A-4BB064FDC70C}" type="presParOf" srcId="{74C8F862-6171-4635-BA50-8596E0F018EC}" destId="{C8BFD6B4-78D5-49D8-A3B5-F20DBAB23D97}" srcOrd="2" destOrd="0" presId="urn:microsoft.com/office/officeart/2005/8/layout/orgChart1"/>
    <dgm:cxn modelId="{AA7B3238-4680-48C0-BDFB-11017A9E870D}" type="presParOf" srcId="{C8BFD6B4-78D5-49D8-A3B5-F20DBAB23D97}" destId="{A97AFD88-761E-4973-8C4F-BCF2EB98F39A}" srcOrd="0" destOrd="0" presId="urn:microsoft.com/office/officeart/2005/8/layout/orgChart1"/>
    <dgm:cxn modelId="{C1DE25E5-E4DC-4A96-B5C2-CDD3B4AE755C}" type="presParOf" srcId="{C8BFD6B4-78D5-49D8-A3B5-F20DBAB23D97}" destId="{E85E5701-3FE3-426E-8254-A6C55202CBC1}" srcOrd="1" destOrd="0" presId="urn:microsoft.com/office/officeart/2005/8/layout/orgChart1"/>
    <dgm:cxn modelId="{DA42432F-BE42-44A6-87A5-523EAF1BC3FF}" type="presParOf" srcId="{E85E5701-3FE3-426E-8254-A6C55202CBC1}" destId="{C463BF6A-838A-49FB-B585-176C8F732B1A}" srcOrd="0" destOrd="0" presId="urn:microsoft.com/office/officeart/2005/8/layout/orgChart1"/>
    <dgm:cxn modelId="{CD76CA52-6B4C-41C4-979E-F6EAEF0DE0BA}" type="presParOf" srcId="{C463BF6A-838A-49FB-B585-176C8F732B1A}" destId="{A89B8676-DBDE-4D5E-B560-ECAFCA50202A}" srcOrd="0" destOrd="0" presId="urn:microsoft.com/office/officeart/2005/8/layout/orgChart1"/>
    <dgm:cxn modelId="{087A94AB-05B8-4CA0-9775-9E874D2BA1A2}" type="presParOf" srcId="{C463BF6A-838A-49FB-B585-176C8F732B1A}" destId="{879A1EF4-EB9E-4AFE-A7BB-B9A34B4015F8}" srcOrd="1" destOrd="0" presId="urn:microsoft.com/office/officeart/2005/8/layout/orgChart1"/>
    <dgm:cxn modelId="{BC711283-39EE-464C-A014-DD6224487E9B}" type="presParOf" srcId="{E85E5701-3FE3-426E-8254-A6C55202CBC1}" destId="{70E275B0-4B36-4F36-A743-917B1A3C5A23}" srcOrd="1" destOrd="0" presId="urn:microsoft.com/office/officeart/2005/8/layout/orgChart1"/>
    <dgm:cxn modelId="{45D3B12D-AE3A-441B-810F-B059E0986907}" type="presParOf" srcId="{E85E5701-3FE3-426E-8254-A6C55202CBC1}" destId="{0B5BC77F-14F4-41F1-8701-B088B2B43E7C}" srcOrd="2" destOrd="0" presId="urn:microsoft.com/office/officeart/2005/8/layout/orgChart1"/>
    <dgm:cxn modelId="{7C622996-510D-416E-A979-5A9D90D52C2F}" type="presParOf" srcId="{C8BFD6B4-78D5-49D8-A3B5-F20DBAB23D97}" destId="{D1106FB2-C581-4604-ADBE-A7B4F86F90AF}" srcOrd="2" destOrd="0" presId="urn:microsoft.com/office/officeart/2005/8/layout/orgChart1"/>
    <dgm:cxn modelId="{61261B30-0C6E-45F8-9036-A1AF0B39BA3A}" type="presParOf" srcId="{C8BFD6B4-78D5-49D8-A3B5-F20DBAB23D97}" destId="{C59D9071-C0DD-48B8-ACA9-0739F31FC1FD}" srcOrd="3" destOrd="0" presId="urn:microsoft.com/office/officeart/2005/8/layout/orgChart1"/>
    <dgm:cxn modelId="{1DF83EA2-1DA2-40F4-9371-E281C46D5C10}" type="presParOf" srcId="{C59D9071-C0DD-48B8-ACA9-0739F31FC1FD}" destId="{D8F6F8B1-3448-4054-ABC7-6892806BF45F}" srcOrd="0" destOrd="0" presId="urn:microsoft.com/office/officeart/2005/8/layout/orgChart1"/>
    <dgm:cxn modelId="{E819A7CC-ABFB-4946-823B-2D639FB6FB57}" type="presParOf" srcId="{D8F6F8B1-3448-4054-ABC7-6892806BF45F}" destId="{93D11AF9-526A-4A25-B855-9018C0E40F8B}" srcOrd="0" destOrd="0" presId="urn:microsoft.com/office/officeart/2005/8/layout/orgChart1"/>
    <dgm:cxn modelId="{8EF31156-6C4F-4CB6-AAFD-FB2C391B9EDE}" type="presParOf" srcId="{D8F6F8B1-3448-4054-ABC7-6892806BF45F}" destId="{3DDEC7CD-7309-48A6-9073-702309F75FEC}" srcOrd="1" destOrd="0" presId="urn:microsoft.com/office/officeart/2005/8/layout/orgChart1"/>
    <dgm:cxn modelId="{924385A6-33EF-406F-AC74-676BB98B42D4}" type="presParOf" srcId="{C59D9071-C0DD-48B8-ACA9-0739F31FC1FD}" destId="{F4F7CFC8-CB6D-4962-A1CA-23E8CB597EEA}" srcOrd="1" destOrd="0" presId="urn:microsoft.com/office/officeart/2005/8/layout/orgChart1"/>
    <dgm:cxn modelId="{B204850B-29E6-4E15-87E6-2ADBB57505FD}" type="presParOf" srcId="{C59D9071-C0DD-48B8-ACA9-0739F31FC1FD}" destId="{28A89FE7-83C5-4970-A366-DF3C66F4EE1A}"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06FB2-C581-4604-ADBE-A7B4F86F90AF}">
      <dsp:nvSpPr>
        <dsp:cNvPr id="0" name=""/>
        <dsp:cNvSpPr/>
      </dsp:nvSpPr>
      <dsp:spPr>
        <a:xfrm>
          <a:off x="6495264" y="2267712"/>
          <a:ext cx="193344" cy="847032"/>
        </a:xfrm>
        <a:custGeom>
          <a:avLst/>
          <a:gdLst/>
          <a:ahLst/>
          <a:cxnLst/>
          <a:rect l="0" t="0" r="0" b="0"/>
          <a:pathLst>
            <a:path>
              <a:moveTo>
                <a:pt x="0" y="0"/>
              </a:moveTo>
              <a:lnTo>
                <a:pt x="0" y="847032"/>
              </a:lnTo>
              <a:lnTo>
                <a:pt x="193344" y="847032"/>
              </a:lnTo>
            </a:path>
          </a:pathLst>
        </a:custGeom>
        <a:noFill/>
        <a:ln w="15875" cap="rnd"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7AFD88-761E-4973-8C4F-BCF2EB98F39A}">
      <dsp:nvSpPr>
        <dsp:cNvPr id="0" name=""/>
        <dsp:cNvSpPr/>
      </dsp:nvSpPr>
      <dsp:spPr>
        <a:xfrm>
          <a:off x="6301920" y="2267712"/>
          <a:ext cx="193344" cy="847032"/>
        </a:xfrm>
        <a:custGeom>
          <a:avLst/>
          <a:gdLst/>
          <a:ahLst/>
          <a:cxnLst/>
          <a:rect l="0" t="0" r="0" b="0"/>
          <a:pathLst>
            <a:path>
              <a:moveTo>
                <a:pt x="193344" y="0"/>
              </a:moveTo>
              <a:lnTo>
                <a:pt x="193344" y="847032"/>
              </a:lnTo>
              <a:lnTo>
                <a:pt x="0" y="847032"/>
              </a:lnTo>
            </a:path>
          </a:pathLst>
        </a:custGeom>
        <a:noFill/>
        <a:ln w="15875" cap="rnd"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13BC23-278C-469E-8670-19E5A3767C11}">
      <dsp:nvSpPr>
        <dsp:cNvPr id="0" name=""/>
        <dsp:cNvSpPr/>
      </dsp:nvSpPr>
      <dsp:spPr>
        <a:xfrm>
          <a:off x="4267199" y="960336"/>
          <a:ext cx="1307376" cy="847032"/>
        </a:xfrm>
        <a:custGeom>
          <a:avLst/>
          <a:gdLst/>
          <a:ahLst/>
          <a:cxnLst/>
          <a:rect l="0" t="0" r="0" b="0"/>
          <a:pathLst>
            <a:path>
              <a:moveTo>
                <a:pt x="0" y="0"/>
              </a:moveTo>
              <a:lnTo>
                <a:pt x="0" y="847032"/>
              </a:lnTo>
              <a:lnTo>
                <a:pt x="1307376" y="847032"/>
              </a:lnTo>
            </a:path>
          </a:pathLst>
        </a:custGeom>
        <a:noFill/>
        <a:ln w="15875" cap="rnd"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677423-A508-4B4B-8D1B-485A7D42FCFA}">
      <dsp:nvSpPr>
        <dsp:cNvPr id="0" name=""/>
        <dsp:cNvSpPr/>
      </dsp:nvSpPr>
      <dsp:spPr>
        <a:xfrm>
          <a:off x="2039135" y="2267712"/>
          <a:ext cx="193344" cy="847032"/>
        </a:xfrm>
        <a:custGeom>
          <a:avLst/>
          <a:gdLst/>
          <a:ahLst/>
          <a:cxnLst/>
          <a:rect l="0" t="0" r="0" b="0"/>
          <a:pathLst>
            <a:path>
              <a:moveTo>
                <a:pt x="0" y="0"/>
              </a:moveTo>
              <a:lnTo>
                <a:pt x="0" y="847032"/>
              </a:lnTo>
              <a:lnTo>
                <a:pt x="193344" y="847032"/>
              </a:lnTo>
            </a:path>
          </a:pathLst>
        </a:custGeom>
        <a:noFill/>
        <a:ln w="15875" cap="rnd"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C0F990-141B-4ABC-8E09-EA478ED95FD5}">
      <dsp:nvSpPr>
        <dsp:cNvPr id="0" name=""/>
        <dsp:cNvSpPr/>
      </dsp:nvSpPr>
      <dsp:spPr>
        <a:xfrm>
          <a:off x="1845790" y="2267712"/>
          <a:ext cx="193344" cy="847032"/>
        </a:xfrm>
        <a:custGeom>
          <a:avLst/>
          <a:gdLst/>
          <a:ahLst/>
          <a:cxnLst/>
          <a:rect l="0" t="0" r="0" b="0"/>
          <a:pathLst>
            <a:path>
              <a:moveTo>
                <a:pt x="193344" y="0"/>
              </a:moveTo>
              <a:lnTo>
                <a:pt x="193344" y="847032"/>
              </a:lnTo>
              <a:lnTo>
                <a:pt x="0" y="847032"/>
              </a:lnTo>
            </a:path>
          </a:pathLst>
        </a:custGeom>
        <a:noFill/>
        <a:ln w="15875" cap="rnd"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C4EFF2-445F-4267-8276-3476572E2322}">
      <dsp:nvSpPr>
        <dsp:cNvPr id="0" name=""/>
        <dsp:cNvSpPr/>
      </dsp:nvSpPr>
      <dsp:spPr>
        <a:xfrm>
          <a:off x="2959823" y="960336"/>
          <a:ext cx="1307376" cy="847032"/>
        </a:xfrm>
        <a:custGeom>
          <a:avLst/>
          <a:gdLst/>
          <a:ahLst/>
          <a:cxnLst/>
          <a:rect l="0" t="0" r="0" b="0"/>
          <a:pathLst>
            <a:path>
              <a:moveTo>
                <a:pt x="1307376" y="0"/>
              </a:moveTo>
              <a:lnTo>
                <a:pt x="1307376" y="847032"/>
              </a:lnTo>
              <a:lnTo>
                <a:pt x="0" y="847032"/>
              </a:lnTo>
            </a:path>
          </a:pathLst>
        </a:custGeom>
        <a:noFill/>
        <a:ln w="15875" cap="rnd"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F9536A-212F-4EE6-8E36-1F7330E5587D}">
      <dsp:nvSpPr>
        <dsp:cNvPr id="0" name=""/>
        <dsp:cNvSpPr/>
      </dsp:nvSpPr>
      <dsp:spPr>
        <a:xfrm>
          <a:off x="3346512" y="39648"/>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[Ion Adrian </a:t>
          </a:r>
          <a:r>
            <a:rPr lang="en-US" sz="1900" kern="1200" dirty="0" err="1" smtClean="0"/>
            <a:t>Barbu</a:t>
          </a:r>
          <a:r>
            <a:rPr lang="en-US" sz="1900" kern="1200" dirty="0" smtClean="0"/>
            <a:t>] </a:t>
          </a:r>
          <a:r>
            <a:rPr lang="en-US" sz="1900" kern="1200" dirty="0"/>
            <a:t>President, CEO</a:t>
          </a:r>
        </a:p>
      </dsp:txBody>
      <dsp:txXfrm>
        <a:off x="3346512" y="39648"/>
        <a:ext cx="1841375" cy="920687"/>
      </dsp:txXfrm>
    </dsp:sp>
    <dsp:sp modelId="{940E95D1-7142-4E02-A0BE-B91C30369A64}">
      <dsp:nvSpPr>
        <dsp:cNvPr id="0" name=""/>
        <dsp:cNvSpPr/>
      </dsp:nvSpPr>
      <dsp:spPr>
        <a:xfrm>
          <a:off x="1118447" y="1347025"/>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a:t>[Full Name] </a:t>
          </a:r>
          <a:r>
            <a:rPr lang="en-US" sz="1900" kern="1200" dirty="0" smtClean="0">
              <a:solidFill>
                <a:srgbClr val="FF0000"/>
              </a:solidFill>
            </a:rPr>
            <a:t>Marius </a:t>
          </a:r>
          <a:r>
            <a:rPr lang="en-US" sz="1900" kern="1200" dirty="0" err="1" smtClean="0">
              <a:solidFill>
                <a:srgbClr val="FF0000"/>
              </a:solidFill>
            </a:rPr>
            <a:t>Farkos</a:t>
          </a:r>
          <a:endParaRPr lang="en-US" sz="1900" kern="1200" dirty="0">
            <a:solidFill>
              <a:srgbClr val="FF0000"/>
            </a:solidFill>
          </a:endParaRPr>
        </a:p>
      </dsp:txBody>
      <dsp:txXfrm>
        <a:off x="1118447" y="1347025"/>
        <a:ext cx="1841375" cy="920687"/>
      </dsp:txXfrm>
    </dsp:sp>
    <dsp:sp modelId="{08F61584-B8B8-4DD7-A9CB-E16EF2024AD1}">
      <dsp:nvSpPr>
        <dsp:cNvPr id="0" name=""/>
        <dsp:cNvSpPr/>
      </dsp:nvSpPr>
      <dsp:spPr>
        <a:xfrm>
          <a:off x="4414" y="2654401"/>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[John Dove] Manager </a:t>
          </a:r>
          <a:endParaRPr lang="en-US" sz="1900" kern="1200" dirty="0"/>
        </a:p>
      </dsp:txBody>
      <dsp:txXfrm>
        <a:off x="4414" y="2654401"/>
        <a:ext cx="1841375" cy="920687"/>
      </dsp:txXfrm>
    </dsp:sp>
    <dsp:sp modelId="{14F192BF-2D3E-4CA9-8D4B-DAA255E1B9B5}">
      <dsp:nvSpPr>
        <dsp:cNvPr id="0" name=""/>
        <dsp:cNvSpPr/>
      </dsp:nvSpPr>
      <dsp:spPr>
        <a:xfrm>
          <a:off x="2232479" y="2654401"/>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[Erica Right] </a:t>
          </a:r>
          <a:r>
            <a:rPr lang="en-US" sz="1900" kern="1200" dirty="0"/>
            <a:t>Manager </a:t>
          </a:r>
        </a:p>
      </dsp:txBody>
      <dsp:txXfrm>
        <a:off x="2232479" y="2654401"/>
        <a:ext cx="1841375" cy="920687"/>
      </dsp:txXfrm>
    </dsp:sp>
    <dsp:sp modelId="{90C4D103-D8EC-4AE9-9837-CA62A2D19FD8}">
      <dsp:nvSpPr>
        <dsp:cNvPr id="0" name=""/>
        <dsp:cNvSpPr/>
      </dsp:nvSpPr>
      <dsp:spPr>
        <a:xfrm>
          <a:off x="5574576" y="1347025"/>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a:t>[Full Name] </a:t>
          </a:r>
          <a:r>
            <a:rPr lang="en-US" sz="1900" kern="1200" dirty="0" err="1" smtClean="0">
              <a:solidFill>
                <a:srgbClr val="FF0000"/>
              </a:solidFill>
            </a:rPr>
            <a:t>Razvan</a:t>
          </a:r>
          <a:r>
            <a:rPr lang="en-US" sz="1900" kern="1200" dirty="0" smtClean="0">
              <a:solidFill>
                <a:srgbClr val="FF0000"/>
              </a:solidFill>
            </a:rPr>
            <a:t> </a:t>
          </a:r>
          <a:r>
            <a:rPr lang="en-US" sz="1900" kern="1200" dirty="0" err="1" smtClean="0">
              <a:solidFill>
                <a:srgbClr val="FF0000"/>
              </a:solidFill>
            </a:rPr>
            <a:t>Banica</a:t>
          </a:r>
          <a:endParaRPr lang="en-US" sz="1900" kern="1200" dirty="0">
            <a:solidFill>
              <a:srgbClr val="FF0000"/>
            </a:solidFill>
          </a:endParaRPr>
        </a:p>
      </dsp:txBody>
      <dsp:txXfrm>
        <a:off x="5574576" y="1347025"/>
        <a:ext cx="1841375" cy="920687"/>
      </dsp:txXfrm>
    </dsp:sp>
    <dsp:sp modelId="{A89B8676-DBDE-4D5E-B560-ECAFCA50202A}">
      <dsp:nvSpPr>
        <dsp:cNvPr id="0" name=""/>
        <dsp:cNvSpPr/>
      </dsp:nvSpPr>
      <dsp:spPr>
        <a:xfrm>
          <a:off x="4460544" y="2654401"/>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[Martin Webber] </a:t>
          </a:r>
          <a:r>
            <a:rPr lang="en-US" sz="1900" kern="1200" dirty="0"/>
            <a:t>Manager </a:t>
          </a:r>
        </a:p>
      </dsp:txBody>
      <dsp:txXfrm>
        <a:off x="4460544" y="2654401"/>
        <a:ext cx="1841375" cy="920687"/>
      </dsp:txXfrm>
    </dsp:sp>
    <dsp:sp modelId="{93D11AF9-526A-4A25-B855-9018C0E40F8B}">
      <dsp:nvSpPr>
        <dsp:cNvPr id="0" name=""/>
        <dsp:cNvSpPr/>
      </dsp:nvSpPr>
      <dsp:spPr>
        <a:xfrm>
          <a:off x="6688609" y="2654401"/>
          <a:ext cx="1841375" cy="920687"/>
        </a:xfrm>
        <a:prstGeom prst="rect">
          <a:avLst/>
        </a:prstGeom>
        <a:solidFill>
          <a:schemeClr val="lt1">
            <a:hueOff val="0"/>
            <a:satOff val="0"/>
            <a:lumOff val="0"/>
            <a:alphaOff val="0"/>
          </a:schemeClr>
        </a:solidFill>
        <a:ln w="15875"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[Chris </a:t>
          </a:r>
          <a:r>
            <a:rPr lang="en-US" sz="1900" kern="1200" dirty="0" err="1" smtClean="0"/>
            <a:t>Dwanson</a:t>
          </a:r>
          <a:r>
            <a:rPr lang="en-US" sz="1900" kern="1200" dirty="0" smtClean="0"/>
            <a:t>] </a:t>
          </a:r>
          <a:r>
            <a:rPr lang="en-US" sz="1900" kern="1200" dirty="0"/>
            <a:t>Manager </a:t>
          </a:r>
        </a:p>
      </dsp:txBody>
      <dsp:txXfrm>
        <a:off x="6688609" y="2654401"/>
        <a:ext cx="1841375" cy="92068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2BCAFC7A-71DD-4C2C-B63D-60FDC7DD5449}" type="datetimeFigureOut">
              <a:rPr lang="en-US" smtClean="0"/>
              <a:t>7/24/2022</a:t>
            </a:fld>
            <a:endParaRPr lang="en-US"/>
          </a:p>
        </p:txBody>
      </p:sp>
      <p:sp>
        <p:nvSpPr>
          <p:cNvPr id="4" name="Footer Placeholder 3"/>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DA6FC261-E491-4C42-A663-B95247CC46D9}" type="slidenum">
              <a:rPr lang="en-US" smtClean="0"/>
              <a:t>‹#›</a:t>
            </a:fld>
            <a:endParaRPr lang="en-US"/>
          </a:p>
        </p:txBody>
      </p:sp>
    </p:spTree>
    <p:extLst>
      <p:ext uri="{BB962C8B-B14F-4D97-AF65-F5344CB8AC3E}">
        <p14:creationId xmlns:p14="http://schemas.microsoft.com/office/powerpoint/2010/main" val="16220316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D85ECAFD-F005-4163-B10D-85806DC43F93}" type="datetimeFigureOut">
              <a:rPr lang="en-US" smtClean="0"/>
              <a:t>7/24/2022</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333E963C-1534-4F8D-B2A7-66D81AA25953}" type="slidenum">
              <a:rPr lang="en-US" smtClean="0"/>
              <a:t>‹#›</a:t>
            </a:fld>
            <a:endParaRPr lang="en-US"/>
          </a:p>
        </p:txBody>
      </p:sp>
    </p:spTree>
    <p:extLst>
      <p:ext uri="{BB962C8B-B14F-4D97-AF65-F5344CB8AC3E}">
        <p14:creationId xmlns:p14="http://schemas.microsoft.com/office/powerpoint/2010/main" val="2811850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a:t>
            </a:fld>
            <a:endParaRPr lang="en-US"/>
          </a:p>
        </p:txBody>
      </p:sp>
    </p:spTree>
    <p:extLst>
      <p:ext uri="{BB962C8B-B14F-4D97-AF65-F5344CB8AC3E}">
        <p14:creationId xmlns:p14="http://schemas.microsoft.com/office/powerpoint/2010/main" val="98792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3</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5</a:t>
            </a:fld>
            <a:endParaRPr lang="en-US"/>
          </a:p>
        </p:txBody>
      </p:sp>
    </p:spTree>
    <p:extLst>
      <p:ext uri="{BB962C8B-B14F-4D97-AF65-F5344CB8AC3E}">
        <p14:creationId xmlns:p14="http://schemas.microsoft.com/office/powerpoint/2010/main" val="3937284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6</a:t>
            </a:fld>
            <a:endParaRPr lang="en-US"/>
          </a:p>
        </p:txBody>
      </p:sp>
    </p:spTree>
    <p:extLst>
      <p:ext uri="{BB962C8B-B14F-4D97-AF65-F5344CB8AC3E}">
        <p14:creationId xmlns:p14="http://schemas.microsoft.com/office/powerpoint/2010/main" val="3822894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8</a:t>
            </a:fld>
            <a:endParaRPr lang="en-US"/>
          </a:p>
        </p:txBody>
      </p:sp>
    </p:spTree>
    <p:extLst>
      <p:ext uri="{BB962C8B-B14F-4D97-AF65-F5344CB8AC3E}">
        <p14:creationId xmlns:p14="http://schemas.microsoft.com/office/powerpoint/2010/main" val="1524450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9</a:t>
            </a:fld>
            <a:endParaRPr lang="en-US"/>
          </a:p>
        </p:txBody>
      </p:sp>
    </p:spTree>
    <p:extLst>
      <p:ext uri="{BB962C8B-B14F-4D97-AF65-F5344CB8AC3E}">
        <p14:creationId xmlns:p14="http://schemas.microsoft.com/office/powerpoint/2010/main" val="2124427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10</a:t>
            </a:fld>
            <a:endParaRPr lang="en-US"/>
          </a:p>
        </p:txBody>
      </p:sp>
    </p:spTree>
    <p:extLst>
      <p:ext uri="{BB962C8B-B14F-4D97-AF65-F5344CB8AC3E}">
        <p14:creationId xmlns:p14="http://schemas.microsoft.com/office/powerpoint/2010/main" val="1983063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33E963C-1534-4F8D-B2A7-66D81AA25953}" type="slidenum">
              <a:rPr lang="en-US" smtClean="0"/>
              <a:t>11</a:t>
            </a:fld>
            <a:endParaRPr lang="en-US"/>
          </a:p>
        </p:txBody>
      </p:sp>
    </p:spTree>
    <p:extLst>
      <p:ext uri="{BB962C8B-B14F-4D97-AF65-F5344CB8AC3E}">
        <p14:creationId xmlns:p14="http://schemas.microsoft.com/office/powerpoint/2010/main" val="1314507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12</a:t>
            </a:fld>
            <a:endParaRPr lang="en-US"/>
          </a:p>
        </p:txBody>
      </p:sp>
    </p:spTree>
    <p:extLst>
      <p:ext uri="{BB962C8B-B14F-4D97-AF65-F5344CB8AC3E}">
        <p14:creationId xmlns:p14="http://schemas.microsoft.com/office/powerpoint/2010/main" val="964181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13</a:t>
            </a:fld>
            <a:endParaRPr lang="en-US"/>
          </a:p>
        </p:txBody>
      </p:sp>
    </p:spTree>
    <p:extLst>
      <p:ext uri="{BB962C8B-B14F-4D97-AF65-F5344CB8AC3E}">
        <p14:creationId xmlns:p14="http://schemas.microsoft.com/office/powerpoint/2010/main" val="1443886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15</a:t>
            </a:fld>
            <a:endParaRPr lang="en-US"/>
          </a:p>
        </p:txBody>
      </p:sp>
    </p:spTree>
    <p:extLst>
      <p:ext uri="{BB962C8B-B14F-4D97-AF65-F5344CB8AC3E}">
        <p14:creationId xmlns:p14="http://schemas.microsoft.com/office/powerpoint/2010/main" val="3204919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16</a:t>
            </a:fld>
            <a:endParaRPr lang="en-US"/>
          </a:p>
        </p:txBody>
      </p:sp>
    </p:spTree>
    <p:extLst>
      <p:ext uri="{BB962C8B-B14F-4D97-AF65-F5344CB8AC3E}">
        <p14:creationId xmlns:p14="http://schemas.microsoft.com/office/powerpoint/2010/main" val="384872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7/24/2022</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6833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21037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7/24/2022</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559436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7/24/2022</a:t>
            </a:fld>
            <a:endParaRPr lang="en-US"/>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59449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7/24/2022</a:t>
            </a:fld>
            <a:endParaRPr lang="en-US"/>
          </a:p>
        </p:txBody>
      </p:sp>
      <p:sp>
        <p:nvSpPr>
          <p:cNvPr id="8" name="Footer Placeholder 7"/>
          <p:cNvSpPr>
            <a:spLocks noGrp="1"/>
          </p:cNvSpPr>
          <p:nvPr>
            <p:ph type="ftr" sz="quarter" idx="11"/>
          </p:nvPr>
        </p:nvSpPr>
        <p:spPr/>
        <p:txBody>
          <a:bodyPr/>
          <a:lstStyle/>
          <a:p>
            <a:r>
              <a:rPr lang="en-US" smtClean="0"/>
              <a:t>Add a footer</a:t>
            </a:r>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3690963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4" name="Footer Placeholder 3"/>
          <p:cNvSpPr>
            <a:spLocks noGrp="1"/>
          </p:cNvSpPr>
          <p:nvPr>
            <p:ph type="ftr" sz="quarter" idx="11"/>
          </p:nvPr>
        </p:nvSpPr>
        <p:spPr/>
        <p:txBody>
          <a:bodyPr/>
          <a:lstStyle/>
          <a:p>
            <a:r>
              <a:rPr lang="en-US" smtClean="0"/>
              <a:t>Add a footer</a:t>
            </a:r>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620208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3" name="Footer Placeholder 2"/>
          <p:cNvSpPr>
            <a:spLocks noGrp="1"/>
          </p:cNvSpPr>
          <p:nvPr>
            <p:ph type="ftr" sz="quarter" idx="11"/>
          </p:nvPr>
        </p:nvSpPr>
        <p:spPr/>
        <p:txBody>
          <a:bodyPr/>
          <a:lstStyle/>
          <a:p>
            <a:r>
              <a:rPr lang="en-US" smtClean="0"/>
              <a:t>Add a footer</a:t>
            </a:r>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3886841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356635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3921244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4" name="Footer Placeholder 3"/>
          <p:cNvSpPr>
            <a:spLocks noGrp="1"/>
          </p:cNvSpPr>
          <p:nvPr>
            <p:ph type="ftr" sz="quarter" idx="11"/>
          </p:nvPr>
        </p:nvSpPr>
        <p:spPr/>
        <p:txBody>
          <a:bodyPr/>
          <a:lstStyle/>
          <a:p>
            <a:r>
              <a:rPr lang="en-US" smtClean="0"/>
              <a:t>Add a footer</a:t>
            </a:r>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23178360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50700024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4359752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228599572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76835294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62293625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777505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4720915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3276600"/>
          </a:xfrm>
        </p:spPr>
        <p:txBody>
          <a:bodyPr/>
          <a:lstStyle>
            <a:lvl1pPr>
              <a:defRPr sz="4800"/>
            </a:lvl1pPr>
          </a:lstStyle>
          <a:p>
            <a:r>
              <a:rPr lang="en-US" smtClean="0"/>
              <a:t>Click to edit Master title style</a:t>
            </a:r>
            <a:endParaRPr lang="en-US"/>
          </a:p>
        </p:txBody>
      </p:sp>
      <p:sp>
        <p:nvSpPr>
          <p:cNvPr id="8" name="Text Placeholder 3"/>
          <p:cNvSpPr>
            <a:spLocks noGrp="1"/>
          </p:cNvSpPr>
          <p:nvPr>
            <p:ph type="body" sz="half" idx="2"/>
          </p:nvPr>
        </p:nvSpPr>
        <p:spPr>
          <a:xfrm>
            <a:off x="1574801" y="4953000"/>
            <a:ext cx="7999315" cy="1074057"/>
          </a:xfrm>
        </p:spPr>
        <p:txBody>
          <a:bodyPr anchor="t">
            <a:normAutofit/>
          </a:bodyPr>
          <a:lstStyle>
            <a:lvl1pPr marL="0" indent="0">
              <a:buNone/>
              <a:defRPr lang="en-US" sz="1800" b="0" i="0" kern="1200" dirty="0" smtClean="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7/24/2022</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a:p>
        </p:txBody>
      </p:sp>
    </p:spTree>
    <p:extLst>
      <p:ext uri="{BB962C8B-B14F-4D97-AF65-F5344CB8AC3E}">
        <p14:creationId xmlns:p14="http://schemas.microsoft.com/office/powerpoint/2010/main" val="18895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AAD347D-5ACD-4C99-B74B-A9C85AD731AF}" type="datetimeFigureOut">
              <a:rPr lang="en-US" smtClean="0"/>
              <a:pPr/>
              <a:t>7/24/2022</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en-US" smtClean="0"/>
              <a:t>Add a footer</a:t>
            </a:r>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02111984F565}" type="slidenum">
              <a:rPr lang="en-US" smtClean="0"/>
              <a:t>‹#›</a:t>
            </a:fld>
            <a:endParaRPr lang="en-US"/>
          </a:p>
        </p:txBody>
      </p:sp>
      <p:pic>
        <p:nvPicPr>
          <p:cNvPr id="13" name="Picture 12"/>
          <p:cNvPicPr>
            <a:picLocks noChangeAspect="1"/>
          </p:cNvPicPr>
          <p:nvPr userDrawn="1"/>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p:cNvPicPr>
            <a:picLocks noChangeAspect="1"/>
          </p:cNvPicPr>
          <p:nvPr userDrawn="1"/>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p:cNvSpPr/>
          <p:nvPr userDrawn="1"/>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userDrawn="1"/>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p:cNvPicPr>
            <a:picLocks noChangeAspect="1"/>
          </p:cNvPicPr>
          <p:nvPr userDrawn="1"/>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p:cNvSpPr/>
          <p:nvPr userDrawn="1"/>
        </p:nvSpPr>
        <p:spPr bwMode="blackWhite">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8783853"/>
      </p:ext>
    </p:extLst>
  </p:cSld>
  <p:clrMap bg1="dk1" tx1="lt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 id="2147483826" r:id="rId17"/>
    <p:sldLayoutId id="2147483827" r:id="rId18"/>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sprinklersdirect.co.uk/fire-sprinkler-system-cost/" TargetMode="External"/><Relationship Id="rId7" Type="http://schemas.openxmlformats.org/officeDocument/2006/relationships/hyperlink" Target="https://www.umassglobal.edu/news-and-events/blog/writing-an-accomplishment-statement" TargetMode="External"/><Relationship Id="rId2" Type="http://schemas.openxmlformats.org/officeDocument/2006/relationships/hyperlink" Target="https://templates.office.com/en-us/collection-business-plan-templates-small-business" TargetMode="External"/><Relationship Id="rId1" Type="http://schemas.openxmlformats.org/officeDocument/2006/relationships/slideLayout" Target="../slideLayouts/slideLayout2.xml"/><Relationship Id="rId6" Type="http://schemas.openxmlformats.org/officeDocument/2006/relationships/hyperlink" Target="https://embapro.com/frontpage/pestelcase/4476-jain-irrigation" TargetMode="External"/><Relationship Id="rId5" Type="http://schemas.openxmlformats.org/officeDocument/2006/relationships/hyperlink" Target="https://www.intellspot.com/marketing-objectives-examples/" TargetMode="External"/><Relationship Id="rId4" Type="http://schemas.openxmlformats.org/officeDocument/2006/relationships/hyperlink" Target="https://www.thebalancesmb.com/small-business-goals-412611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40480" y="1828800"/>
            <a:ext cx="4690872" cy="3570208"/>
          </a:xfrm>
          <a:prstGeom prst="rect">
            <a:avLst/>
          </a:prstGeom>
        </p:spPr>
        <p:txBody>
          <a:bodyPr wrap="square">
            <a:spAutoFit/>
          </a:bodyPr>
          <a:lstStyle/>
          <a:p>
            <a:r>
              <a:rPr lang="en-GB" dirty="0"/>
              <a:t> </a:t>
            </a:r>
          </a:p>
          <a:p>
            <a:r>
              <a:rPr lang="en-GB" sz="1600" b="1" dirty="0">
                <a:latin typeface="Arial" panose="020B0604020202020204" pitchFamily="34" charset="0"/>
                <a:cs typeface="Arial" panose="020B0604020202020204" pitchFamily="34" charset="0"/>
              </a:rPr>
              <a:t>Module: Managing Enterprise in the 21st Century</a:t>
            </a:r>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Module code: BMSW 4006</a:t>
            </a:r>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Module Lecturer: Light </a:t>
            </a:r>
            <a:r>
              <a:rPr lang="en-GB" sz="1600" b="1" dirty="0" err="1">
                <a:latin typeface="Arial" panose="020B0604020202020204" pitchFamily="34" charset="0"/>
                <a:cs typeface="Arial" panose="020B0604020202020204" pitchFamily="34" charset="0"/>
              </a:rPr>
              <a:t>Zaglago</a:t>
            </a:r>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Assignment Title: </a:t>
            </a:r>
            <a:r>
              <a:rPr lang="en-GB" sz="1600" b="1" dirty="0" smtClean="0">
                <a:latin typeface="Arial" panose="020B0604020202020204" pitchFamily="34" charset="0"/>
                <a:cs typeface="Arial" panose="020B0604020202020204" pitchFamily="34" charset="0"/>
              </a:rPr>
              <a:t>Business Plan Presentation</a:t>
            </a:r>
          </a:p>
          <a:p>
            <a:r>
              <a:rPr lang="en-GB" sz="1600" b="1" dirty="0" smtClean="0">
                <a:latin typeface="Arial" panose="020B0604020202020204" pitchFamily="34" charset="0"/>
                <a:cs typeface="Arial" panose="020B0604020202020204" pitchFamily="34" charset="0"/>
              </a:rPr>
              <a:t>Student</a:t>
            </a:r>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Ion Adrian </a:t>
            </a:r>
            <a:r>
              <a:rPr lang="en-GB" sz="1600" b="1" dirty="0" err="1" smtClean="0">
                <a:latin typeface="Arial" panose="020B0604020202020204" pitchFamily="34" charset="0"/>
                <a:cs typeface="Arial" panose="020B0604020202020204" pitchFamily="34" charset="0"/>
              </a:rPr>
              <a:t>Barbu</a:t>
            </a:r>
            <a:r>
              <a:rPr lang="en-GB" sz="1600" b="1" dirty="0" smtClean="0">
                <a:latin typeface="Arial" panose="020B0604020202020204" pitchFamily="34" charset="0"/>
                <a:cs typeface="Arial" panose="020B0604020202020204" pitchFamily="34" charset="0"/>
              </a:rPr>
              <a:t> - 2113245</a:t>
            </a:r>
            <a:endParaRPr lang="en-GB" sz="1600" dirty="0">
              <a:latin typeface="Arial" panose="020B0604020202020204" pitchFamily="34" charset="0"/>
              <a:cs typeface="Arial" panose="020B0604020202020204" pitchFamily="34" charset="0"/>
            </a:endParaRPr>
          </a:p>
          <a:p>
            <a:endParaRPr lang="en-GB" sz="1600" b="1" dirty="0" smtClean="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Marius </a:t>
            </a:r>
            <a:r>
              <a:rPr lang="en-GB" sz="1600" b="1" dirty="0" err="1" smtClean="0">
                <a:latin typeface="Arial" panose="020B0604020202020204" pitchFamily="34" charset="0"/>
                <a:cs typeface="Arial" panose="020B0604020202020204" pitchFamily="34" charset="0"/>
              </a:rPr>
              <a:t>Ioan</a:t>
            </a:r>
            <a:r>
              <a:rPr lang="en-GB" sz="1600" b="1" dirty="0" smtClean="0">
                <a:latin typeface="Arial" panose="020B0604020202020204" pitchFamily="34" charset="0"/>
                <a:cs typeface="Arial" panose="020B0604020202020204" pitchFamily="34" charset="0"/>
              </a:rPr>
              <a:t> </a:t>
            </a:r>
            <a:r>
              <a:rPr lang="en-GB" sz="1600" b="1" dirty="0" err="1" smtClean="0">
                <a:latin typeface="Arial" panose="020B0604020202020204" pitchFamily="34" charset="0"/>
                <a:cs typeface="Arial" panose="020B0604020202020204" pitchFamily="34" charset="0"/>
              </a:rPr>
              <a:t>Farkos</a:t>
            </a:r>
            <a:r>
              <a:rPr lang="en-GB" sz="1600" b="1" dirty="0" smtClean="0">
                <a:latin typeface="Arial" panose="020B0604020202020204" pitchFamily="34" charset="0"/>
                <a:cs typeface="Arial" panose="020B0604020202020204" pitchFamily="34" charset="0"/>
              </a:rPr>
              <a:t> - 2111975</a:t>
            </a:r>
            <a:endParaRPr lang="en-GB" sz="1600" b="1" dirty="0">
              <a:latin typeface="Arial" panose="020B0604020202020204" pitchFamily="34" charset="0"/>
              <a:cs typeface="Arial" panose="020B0604020202020204" pitchFamily="34" charset="0"/>
            </a:endParaRPr>
          </a:p>
          <a:p>
            <a:endParaRPr lang="en-GB" sz="1600" b="1" dirty="0" smtClean="0">
              <a:latin typeface="Arial" panose="020B0604020202020204" pitchFamily="34" charset="0"/>
              <a:cs typeface="Arial" panose="020B0604020202020204" pitchFamily="34" charset="0"/>
            </a:endParaRPr>
          </a:p>
          <a:p>
            <a:r>
              <a:rPr lang="en-GB" sz="1600" b="1" dirty="0" err="1" smtClean="0">
                <a:solidFill>
                  <a:srgbClr val="FF0000"/>
                </a:solidFill>
                <a:latin typeface="Arial" panose="020B0604020202020204" pitchFamily="34" charset="0"/>
                <a:cs typeface="Arial" panose="020B0604020202020204" pitchFamily="34" charset="0"/>
              </a:rPr>
              <a:t>Razvan</a:t>
            </a:r>
            <a:r>
              <a:rPr lang="en-GB" sz="1600" b="1" dirty="0" smtClean="0">
                <a:solidFill>
                  <a:srgbClr val="FF0000"/>
                </a:solidFill>
                <a:latin typeface="Arial" panose="020B0604020202020204" pitchFamily="34" charset="0"/>
                <a:cs typeface="Arial" panose="020B0604020202020204" pitchFamily="34" charset="0"/>
              </a:rPr>
              <a:t> </a:t>
            </a:r>
            <a:r>
              <a:rPr lang="en-GB" sz="1600" b="1" dirty="0" err="1" smtClean="0">
                <a:solidFill>
                  <a:srgbClr val="FF0000"/>
                </a:solidFill>
                <a:latin typeface="Arial" panose="020B0604020202020204" pitchFamily="34" charset="0"/>
                <a:cs typeface="Arial" panose="020B0604020202020204" pitchFamily="34" charset="0"/>
              </a:rPr>
              <a:t>Banica</a:t>
            </a:r>
            <a:r>
              <a:rPr lang="en-GB" sz="1600" b="1" dirty="0" smtClean="0">
                <a:solidFill>
                  <a:srgbClr val="FF0000"/>
                </a:solidFill>
                <a:latin typeface="Arial" panose="020B0604020202020204" pitchFamily="34" charset="0"/>
                <a:cs typeface="Arial" panose="020B0604020202020204" pitchFamily="34" charset="0"/>
              </a:rPr>
              <a:t> - </a:t>
            </a:r>
            <a:r>
              <a:rPr lang="en-GB" dirty="0" smtClean="0">
                <a:solidFill>
                  <a:srgbClr val="FF0000"/>
                </a:solidFill>
              </a:rPr>
              <a:t>2112397</a:t>
            </a:r>
            <a:endParaRPr lang="en-GB" sz="1600" dirty="0">
              <a:solidFill>
                <a:srgbClr val="FF0000"/>
              </a:solidFill>
              <a:latin typeface="Arial" panose="020B0604020202020204" pitchFamily="34" charset="0"/>
              <a:cs typeface="Arial" panose="020B0604020202020204" pitchFamily="34" charset="0"/>
            </a:endParaRPr>
          </a:p>
          <a:p>
            <a:pPr algn="ctr"/>
            <a:endParaRPr lang="en-GB" sz="3200" dirty="0">
              <a:latin typeface="Arial" panose="020B0604020202020204" pitchFamily="34" charset="0"/>
              <a:cs typeface="Arial" panose="020B0604020202020204" pitchFamily="34" charset="0"/>
            </a:endParaRP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8650417" y="4428375"/>
            <a:ext cx="3374135" cy="2364677"/>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effectLst>
            <a:glow rad="139700">
              <a:schemeClr val="accent4">
                <a:satMod val="175000"/>
                <a:alpha val="40000"/>
              </a:schemeClr>
            </a:glow>
          </a:effectLst>
        </p:spPr>
      </p:pic>
      <p:pic>
        <p:nvPicPr>
          <p:cNvPr id="8" name="Picture 7"/>
          <p:cNvPicPr/>
          <p:nvPr/>
        </p:nvPicPr>
        <p:blipFill>
          <a:blip r:embed="rId4">
            <a:extLst>
              <a:ext uri="{28A0092B-C50C-407E-A947-70E740481C1C}">
                <a14:useLocalDpi xmlns:a14="http://schemas.microsoft.com/office/drawing/2010/main" val="0"/>
              </a:ext>
            </a:extLst>
          </a:blip>
          <a:stretch>
            <a:fillRect/>
          </a:stretch>
        </p:blipFill>
        <p:spPr>
          <a:xfrm>
            <a:off x="813816" y="0"/>
            <a:ext cx="3236976" cy="978408"/>
          </a:xfrm>
          <a:prstGeom prst="rect">
            <a:avLst/>
          </a:prstGeom>
        </p:spPr>
      </p:pic>
      <p:sp>
        <p:nvSpPr>
          <p:cNvPr id="2" name="Rectangle 1"/>
          <p:cNvSpPr/>
          <p:nvPr/>
        </p:nvSpPr>
        <p:spPr>
          <a:xfrm>
            <a:off x="8531352" y="3505045"/>
            <a:ext cx="1903150" cy="923330"/>
          </a:xfrm>
          <a:prstGeom prst="rect">
            <a:avLst/>
          </a:prstGeom>
        </p:spPr>
        <p:txBody>
          <a:bodyPr wrap="none">
            <a:spAutoFit/>
          </a:bodyPr>
          <a:lstStyle/>
          <a:p>
            <a:pPr algn="ctr"/>
            <a:r>
              <a:rPr lang="en-GB" dirty="0">
                <a:latin typeface="Arial" panose="020B0604020202020204" pitchFamily="34" charset="0"/>
                <a:cs typeface="Arial" panose="020B0604020202020204" pitchFamily="34" charset="0"/>
              </a:rPr>
              <a:t>Ion Adrian </a:t>
            </a:r>
            <a:r>
              <a:rPr lang="en-GB" dirty="0" err="1" smtClean="0">
                <a:latin typeface="Arial" panose="020B0604020202020204" pitchFamily="34" charset="0"/>
                <a:cs typeface="Arial" panose="020B0604020202020204" pitchFamily="34" charset="0"/>
              </a:rPr>
              <a:t>Barbu</a:t>
            </a:r>
            <a:endParaRPr lang="en-GB" dirty="0" smtClean="0">
              <a:latin typeface="Arial" panose="020B0604020202020204" pitchFamily="34" charset="0"/>
              <a:cs typeface="Arial" panose="020B0604020202020204" pitchFamily="34" charset="0"/>
            </a:endParaRPr>
          </a:p>
          <a:p>
            <a:pPr algn="ctr"/>
            <a:r>
              <a:rPr lang="en-GB" b="1" dirty="0" smtClean="0">
                <a:latin typeface="Arial" panose="020B0604020202020204" pitchFamily="34" charset="0"/>
                <a:cs typeface="Arial" panose="020B0604020202020204" pitchFamily="34" charset="0"/>
              </a:rPr>
              <a:t>2113245</a:t>
            </a:r>
            <a:endParaRPr lang="en-GB" dirty="0">
              <a:latin typeface="Arial" panose="020B0604020202020204" pitchFamily="34" charset="0"/>
              <a:cs typeface="Arial" panose="020B0604020202020204" pitchFamily="34" charset="0"/>
            </a:endParaRPr>
          </a:p>
          <a:p>
            <a:pPr algn="ct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plan</a:t>
            </a:r>
            <a:br>
              <a:rPr lang="en-GB" dirty="0" smtClean="0"/>
            </a:br>
            <a:r>
              <a:rPr lang="en-GB" dirty="0" smtClean="0"/>
              <a:t>Company name</a:t>
            </a:r>
            <a:endParaRPr lang="en-GB" dirty="0"/>
          </a:p>
        </p:txBody>
      </p:sp>
      <p:sp>
        <p:nvSpPr>
          <p:cNvPr id="3" name="Content Placeholder 2"/>
          <p:cNvSpPr>
            <a:spLocks noGrp="1"/>
          </p:cNvSpPr>
          <p:nvPr>
            <p:ph idx="1"/>
          </p:nvPr>
        </p:nvSpPr>
        <p:spPr/>
        <p:txBody>
          <a:bodyPr>
            <a:normAutofit/>
          </a:bodyPr>
          <a:lstStyle/>
          <a:p>
            <a:pPr algn="ctr"/>
            <a:r>
              <a:rPr lang="en-GB" sz="4400" dirty="0" smtClean="0">
                <a:latin typeface="Arial" panose="020B0604020202020204" pitchFamily="34" charset="0"/>
                <a:cs typeface="Arial" panose="020B0604020202020204" pitchFamily="34" charset="0"/>
              </a:rPr>
              <a:t>Smart Useful App`s</a:t>
            </a:r>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8193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Concept</a:t>
            </a:r>
          </a:p>
        </p:txBody>
      </p:sp>
      <p:sp>
        <p:nvSpPr>
          <p:cNvPr id="6" name="Content Placeholder 5"/>
          <p:cNvSpPr>
            <a:spLocks noGrp="1"/>
          </p:cNvSpPr>
          <p:nvPr>
            <p:ph idx="1"/>
          </p:nvPr>
        </p:nvSpPr>
        <p:spPr/>
        <p:txBody>
          <a:bodyPr/>
          <a:lstStyle/>
          <a:p>
            <a:r>
              <a:rPr lang="en-GB" dirty="0"/>
              <a:t>Our company </a:t>
            </a:r>
            <a:r>
              <a:rPr lang="en-GB" dirty="0" smtClean="0"/>
              <a:t>create </a:t>
            </a:r>
            <a:r>
              <a:rPr lang="en-GB" dirty="0"/>
              <a:t>applications for the industrial fire sprinklers </a:t>
            </a:r>
            <a:r>
              <a:rPr lang="en-GB" dirty="0" smtClean="0"/>
              <a:t>controller.</a:t>
            </a:r>
          </a:p>
          <a:p>
            <a:r>
              <a:rPr lang="en-GB" dirty="0"/>
              <a:t>Sprinklers work automatically when their heat-activated elements reach a temperature that enables them to discharge water over a specified area upon reaching their temperature</a:t>
            </a:r>
            <a:r>
              <a:rPr lang="en-GB" dirty="0" smtClean="0"/>
              <a:t>.</a:t>
            </a:r>
          </a:p>
          <a:p>
            <a:r>
              <a:rPr lang="en-GB" dirty="0"/>
              <a:t>Providing solutions, delivering active fire detection, suppression, and smoke management systems, as well as voice alarms and emergency voice communication systems, is what we do.</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b="1" dirty="0" smtClean="0"/>
              <a:t>“We’re </a:t>
            </a:r>
            <a:r>
              <a:rPr lang="en-GB" b="1" dirty="0"/>
              <a:t>in business to save </a:t>
            </a:r>
            <a:r>
              <a:rPr lang="en-GB" b="1" dirty="0" smtClean="0"/>
              <a:t>your </a:t>
            </a:r>
            <a:r>
              <a:rPr lang="en-GB" b="1" dirty="0"/>
              <a:t>home </a:t>
            </a:r>
            <a:r>
              <a:rPr lang="en-GB" b="1" dirty="0" smtClean="0"/>
              <a:t>and your business”</a:t>
            </a:r>
            <a:r>
              <a:rPr lang="en-GB" b="1" dirty="0"/>
              <a:t/>
            </a:r>
            <a:br>
              <a:rPr lang="en-GB" b="1" dirty="0"/>
            </a:br>
            <a:r>
              <a:rPr lang="en-US" dirty="0" smtClean="0"/>
              <a:t>This is our statement and our promises!!!</a:t>
            </a:r>
            <a:br>
              <a:rPr lang="en-US" dirty="0" smtClean="0"/>
            </a:br>
            <a:r>
              <a:rPr lang="en-US" dirty="0" smtClean="0"/>
              <a:t>Smart Useful App`s help any business.</a:t>
            </a:r>
            <a:endParaRPr lang="en-US" dirty="0"/>
          </a:p>
        </p:txBody>
      </p:sp>
    </p:spTree>
    <p:extLst>
      <p:ext uri="{BB962C8B-B14F-4D97-AF65-F5344CB8AC3E}">
        <p14:creationId xmlns:p14="http://schemas.microsoft.com/office/powerpoint/2010/main" val="31082049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Target Market</a:t>
            </a:r>
          </a:p>
        </p:txBody>
      </p:sp>
      <p:sp>
        <p:nvSpPr>
          <p:cNvPr id="5" name="Content Placeholder 4"/>
          <p:cNvSpPr>
            <a:spLocks noGrp="1"/>
          </p:cNvSpPr>
          <p:nvPr>
            <p:ph idx="1"/>
          </p:nvPr>
        </p:nvSpPr>
        <p:spPr/>
        <p:txBody>
          <a:bodyPr>
            <a:normAutofit fontScale="85000" lnSpcReduction="20000"/>
          </a:bodyPr>
          <a:lstStyle/>
          <a:p>
            <a:r>
              <a:rPr lang="en-GB" dirty="0"/>
              <a:t>For all the major buildings like hospitals, university, city hall, police so go on.</a:t>
            </a:r>
          </a:p>
          <a:p>
            <a:r>
              <a:rPr lang="en-GB" dirty="0"/>
              <a:t>We conducted social media surveys and introduced promotion schemes before having the product (app) ready for sale.</a:t>
            </a:r>
          </a:p>
          <a:p>
            <a:r>
              <a:rPr lang="en-GB" b="1" dirty="0"/>
              <a:t>Pricing</a:t>
            </a:r>
            <a:endParaRPr lang="en-GB" dirty="0"/>
          </a:p>
          <a:p>
            <a:r>
              <a:rPr lang="en-GB" dirty="0"/>
              <a:t>We will be the lowest on the market, for the first 3-4 months. And for the first 10 customers the maintenance will be free for 1 </a:t>
            </a:r>
            <a:r>
              <a:rPr lang="en-GB" dirty="0" smtClean="0"/>
              <a:t>year</a:t>
            </a:r>
          </a:p>
          <a:p>
            <a:r>
              <a:rPr lang="en-GB" b="1" dirty="0"/>
              <a:t>Advertising</a:t>
            </a:r>
            <a:endParaRPr lang="en-GB" dirty="0"/>
          </a:p>
          <a:p>
            <a:r>
              <a:rPr lang="en-GB" dirty="0"/>
              <a:t>1. We must determine the purpose of advertising. </a:t>
            </a:r>
          </a:p>
          <a:p>
            <a:r>
              <a:rPr lang="en-GB" dirty="0"/>
              <a:t>2. We must determine our target audience.</a:t>
            </a:r>
          </a:p>
          <a:p>
            <a:r>
              <a:rPr lang="en-GB" dirty="0"/>
              <a:t>3. We must decide our advertising budget size.</a:t>
            </a:r>
          </a:p>
          <a:p>
            <a:r>
              <a:rPr lang="en-GB" dirty="0"/>
              <a:t>4. We must selecting media for advertising and deciding the schedule.</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750" y="0"/>
            <a:ext cx="8596668" cy="1320800"/>
          </a:xfrm>
        </p:spPr>
        <p:txBody>
          <a:bodyPr>
            <a:normAutofit/>
          </a:bodyPr>
          <a:lstStyle/>
          <a:p>
            <a:pPr algn="ctr"/>
            <a:r>
              <a:rPr lang="en-GB" sz="2800" dirty="0">
                <a:latin typeface="Arial" panose="020B0604020202020204" pitchFamily="34" charset="0"/>
                <a:cs typeface="Arial" panose="020B0604020202020204" pitchFamily="34" charset="0"/>
              </a:rPr>
              <a:t>Market audit </a:t>
            </a:r>
            <a:r>
              <a:rPr lang="en-GB" sz="2800" b="1" dirty="0" smtClean="0">
                <a:latin typeface="Arial" panose="020B0604020202020204" pitchFamily="34" charset="0"/>
                <a:cs typeface="Arial" panose="020B0604020202020204" pitchFamily="34" charset="0"/>
              </a:rPr>
              <a:t/>
            </a:r>
            <a:br>
              <a:rPr lang="en-GB" sz="2800" b="1" dirty="0" smtClean="0">
                <a:latin typeface="Arial" panose="020B0604020202020204" pitchFamily="34" charset="0"/>
                <a:cs typeface="Arial" panose="020B0604020202020204" pitchFamily="34" charset="0"/>
              </a:rPr>
            </a:br>
            <a:r>
              <a:rPr lang="en-GB" sz="2800" b="1" dirty="0" smtClean="0">
                <a:latin typeface="Arial" panose="020B0604020202020204" pitchFamily="34" charset="0"/>
                <a:cs typeface="Arial" panose="020B0604020202020204" pitchFamily="34" charset="0"/>
              </a:rPr>
              <a:t>SWOT Analysis</a:t>
            </a:r>
            <a:endParaRPr lang="en-GB" sz="2800"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82393787"/>
              </p:ext>
            </p:extLst>
          </p:nvPr>
        </p:nvGraphicFramePr>
        <p:xfrm>
          <a:off x="155447" y="1005840"/>
          <a:ext cx="11704320" cy="4823540"/>
        </p:xfrm>
        <a:graphic>
          <a:graphicData uri="http://schemas.openxmlformats.org/drawingml/2006/table">
            <a:tbl>
              <a:tblPr firstRow="1" firstCol="1" bandRow="1">
                <a:tableStyleId>{5C22544A-7EE6-4342-B048-85BDC9FD1C3A}</a:tableStyleId>
              </a:tblPr>
              <a:tblGrid>
                <a:gridCol w="5852160">
                  <a:extLst>
                    <a:ext uri="{9D8B030D-6E8A-4147-A177-3AD203B41FA5}">
                      <a16:colId xmlns:a16="http://schemas.microsoft.com/office/drawing/2014/main" val="182107027"/>
                    </a:ext>
                  </a:extLst>
                </a:gridCol>
                <a:gridCol w="5852160">
                  <a:extLst>
                    <a:ext uri="{9D8B030D-6E8A-4147-A177-3AD203B41FA5}">
                      <a16:colId xmlns:a16="http://schemas.microsoft.com/office/drawing/2014/main" val="3567344001"/>
                    </a:ext>
                  </a:extLst>
                </a:gridCol>
              </a:tblGrid>
              <a:tr h="559192">
                <a:tc>
                  <a:txBody>
                    <a:bodyPr/>
                    <a:lstStyle/>
                    <a:p>
                      <a:pPr algn="ctr">
                        <a:lnSpc>
                          <a:spcPct val="150000"/>
                        </a:lnSpc>
                        <a:spcAft>
                          <a:spcPts val="0"/>
                        </a:spcAft>
                      </a:pPr>
                      <a:r>
                        <a:rPr lang="en-GB" sz="1700" dirty="0">
                          <a:solidFill>
                            <a:srgbClr val="FFFF00"/>
                          </a:solidFill>
                          <a:effectLst/>
                        </a:rPr>
                        <a:t>Strengths</a:t>
                      </a:r>
                      <a:endParaRPr lang="en-GB" sz="10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52" marR="64452" marT="0" marB="0">
                    <a:solidFill>
                      <a:schemeClr val="accent4">
                        <a:lumMod val="75000"/>
                      </a:schemeClr>
                    </a:solidFill>
                  </a:tcPr>
                </a:tc>
                <a:tc>
                  <a:txBody>
                    <a:bodyPr/>
                    <a:lstStyle/>
                    <a:p>
                      <a:pPr algn="ctr">
                        <a:lnSpc>
                          <a:spcPct val="150000"/>
                        </a:lnSpc>
                        <a:spcAft>
                          <a:spcPts val="0"/>
                        </a:spcAft>
                      </a:pPr>
                      <a:r>
                        <a:rPr lang="en-GB" sz="1700" dirty="0">
                          <a:solidFill>
                            <a:srgbClr val="FF0000"/>
                          </a:solidFill>
                          <a:effectLst/>
                        </a:rPr>
                        <a:t>Weaknesses</a:t>
                      </a:r>
                      <a:endParaRPr lang="en-GB"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52" marR="64452" marT="0" marB="0">
                    <a:solidFill>
                      <a:schemeClr val="accent5">
                        <a:lumMod val="60000"/>
                        <a:lumOff val="40000"/>
                      </a:schemeClr>
                    </a:solidFill>
                  </a:tcPr>
                </a:tc>
                <a:extLst>
                  <a:ext uri="{0D108BD9-81ED-4DB2-BD59-A6C34878D82A}">
                    <a16:rowId xmlns:a16="http://schemas.microsoft.com/office/drawing/2014/main" val="1841201919"/>
                  </a:ext>
                </a:extLst>
              </a:tr>
              <a:tr h="1964552">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GB" sz="1000" dirty="0" smtClean="0">
                          <a:effectLst/>
                        </a:rPr>
                        <a:t> </a:t>
                      </a:r>
                      <a:r>
                        <a:rPr lang="en-GB" sz="1800" b="1" kern="1200" dirty="0" smtClean="0">
                          <a:solidFill>
                            <a:schemeClr val="lt1"/>
                          </a:solidFill>
                          <a:effectLst/>
                          <a:latin typeface="+mn-lt"/>
                          <a:ea typeface="+mn-ea"/>
                          <a:cs typeface="+mn-cs"/>
                        </a:rPr>
                        <a:t>Because we have the lowest prince on the market, strong balance sheet, unique technology,</a:t>
                      </a:r>
                    </a:p>
                    <a:p>
                      <a:pPr>
                        <a:lnSpc>
                          <a:spcPct val="150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452" marR="64452" marT="0" marB="0">
                    <a:lnB w="12700" cmpd="sng">
                      <a:noFill/>
                    </a:lnB>
                    <a:solidFill>
                      <a:schemeClr val="accent4">
                        <a:lumMod val="75000"/>
                      </a:schemeClr>
                    </a:solidFill>
                  </a:tcPr>
                </a:tc>
                <a:tc>
                  <a:txBody>
                    <a:bodyPr/>
                    <a:lstStyle/>
                    <a:p>
                      <a:endParaRPr lang="en-GB" sz="1800" kern="1200" dirty="0" smtClean="0">
                        <a:solidFill>
                          <a:schemeClr val="dk1"/>
                        </a:solidFill>
                        <a:effectLst/>
                        <a:latin typeface="+mn-lt"/>
                        <a:ea typeface="+mn-ea"/>
                        <a:cs typeface="+mn-cs"/>
                      </a:endParaRPr>
                    </a:p>
                    <a:p>
                      <a:r>
                        <a:rPr lang="en-GB" sz="1800" kern="1200" dirty="0" smtClean="0">
                          <a:solidFill>
                            <a:schemeClr val="dk1"/>
                          </a:solidFill>
                          <a:effectLst/>
                          <a:latin typeface="+mn-lt"/>
                          <a:ea typeface="+mn-ea"/>
                          <a:cs typeface="+mn-cs"/>
                        </a:rPr>
                        <a:t>We are new, and we need to find customers. An inadequate supply chain, or lack of capital.</a:t>
                      </a:r>
                      <a:endParaRPr lang="en-GB" sz="1800" kern="1200" dirty="0">
                        <a:solidFill>
                          <a:schemeClr val="dk1"/>
                        </a:solidFill>
                        <a:effectLst/>
                        <a:latin typeface="+mn-lt"/>
                        <a:ea typeface="+mn-ea"/>
                        <a:cs typeface="+mn-cs"/>
                      </a:endParaRPr>
                    </a:p>
                  </a:txBody>
                  <a:tcPr marL="64452" marR="64452" marT="0" marB="0">
                    <a:lnB w="12700" cmpd="sng">
                      <a:noFill/>
                    </a:lnB>
                    <a:solidFill>
                      <a:schemeClr val="accent5">
                        <a:lumMod val="60000"/>
                        <a:lumOff val="40000"/>
                      </a:schemeClr>
                    </a:solidFill>
                  </a:tcPr>
                </a:tc>
                <a:extLst>
                  <a:ext uri="{0D108BD9-81ED-4DB2-BD59-A6C34878D82A}">
                    <a16:rowId xmlns:a16="http://schemas.microsoft.com/office/drawing/2014/main" val="3787971584"/>
                  </a:ext>
                </a:extLst>
              </a:tr>
              <a:tr h="559192">
                <a:tc>
                  <a:txBody>
                    <a:bodyPr/>
                    <a:lstStyle/>
                    <a:p>
                      <a:pPr algn="ctr">
                        <a:lnSpc>
                          <a:spcPct val="150000"/>
                        </a:lnSpc>
                        <a:spcAft>
                          <a:spcPts val="0"/>
                        </a:spcAft>
                      </a:pPr>
                      <a:r>
                        <a:rPr lang="en-GB" sz="1700" dirty="0">
                          <a:solidFill>
                            <a:srgbClr val="002060"/>
                          </a:solidFill>
                          <a:effectLst/>
                        </a:rPr>
                        <a:t>Opportunities</a:t>
                      </a:r>
                      <a:endParaRPr lang="en-GB"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52" marR="64452" marT="0" marB="0">
                    <a:lnT w="12700" cmpd="sng">
                      <a:noFill/>
                    </a:lnT>
                    <a:solidFill>
                      <a:srgbClr val="00B050"/>
                    </a:solidFill>
                  </a:tcPr>
                </a:tc>
                <a:tc>
                  <a:txBody>
                    <a:bodyPr/>
                    <a:lstStyle/>
                    <a:p>
                      <a:pPr algn="ctr">
                        <a:lnSpc>
                          <a:spcPct val="150000"/>
                        </a:lnSpc>
                        <a:spcAft>
                          <a:spcPts val="0"/>
                        </a:spcAft>
                      </a:pPr>
                      <a:r>
                        <a:rPr lang="en-GB" sz="1700" dirty="0">
                          <a:solidFill>
                            <a:srgbClr val="002060"/>
                          </a:solidFill>
                          <a:effectLst/>
                        </a:rPr>
                        <a:t>Threats</a:t>
                      </a:r>
                      <a:endParaRPr lang="en-GB"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52" marR="64452" marT="0" marB="0">
                    <a:lnT w="12700" cmpd="sng">
                      <a:noFill/>
                    </a:lnT>
                    <a:solidFill>
                      <a:srgbClr val="00B0F0"/>
                    </a:solidFill>
                  </a:tcPr>
                </a:tc>
                <a:extLst>
                  <a:ext uri="{0D108BD9-81ED-4DB2-BD59-A6C34878D82A}">
                    <a16:rowId xmlns:a16="http://schemas.microsoft.com/office/drawing/2014/main" val="414003239"/>
                  </a:ext>
                </a:extLst>
              </a:tr>
              <a:tr h="1740604">
                <a:tc>
                  <a:txBody>
                    <a:bodyPr/>
                    <a:lstStyle/>
                    <a:p>
                      <a:r>
                        <a:rPr lang="en-GB" sz="1800" b="1" kern="1200" dirty="0" smtClean="0">
                          <a:solidFill>
                            <a:schemeClr val="lt1"/>
                          </a:solidFill>
                          <a:effectLst/>
                          <a:latin typeface="+mn-lt"/>
                          <a:ea typeface="+mn-ea"/>
                          <a:cs typeface="+mn-cs"/>
                        </a:rPr>
                        <a:t>We are new and a focused to find and keep our customer. The biggest opportunity that our company is working on, is helping our customers to take right decision with their business. One big opportunities as well is to expand a franchise into a new city.</a:t>
                      </a:r>
                      <a:endParaRPr lang="en-GB" sz="1800" b="1" kern="1200" dirty="0">
                        <a:solidFill>
                          <a:schemeClr val="lt1"/>
                        </a:solidFill>
                        <a:effectLst/>
                        <a:latin typeface="+mn-lt"/>
                        <a:ea typeface="+mn-ea"/>
                        <a:cs typeface="+mn-cs"/>
                      </a:endParaRPr>
                    </a:p>
                  </a:txBody>
                  <a:tcPr marL="64452" marR="64452" marT="0" marB="0">
                    <a:solidFill>
                      <a:srgbClr val="00B050"/>
                    </a:solidFill>
                  </a:tcPr>
                </a:tc>
                <a:tc>
                  <a:txBody>
                    <a:bodyPr/>
                    <a:lstStyle/>
                    <a:p>
                      <a:r>
                        <a:rPr lang="en-GB" sz="1800" kern="1200" dirty="0" smtClean="0">
                          <a:solidFill>
                            <a:schemeClr val="dk1"/>
                          </a:solidFill>
                          <a:effectLst/>
                          <a:latin typeface="+mn-lt"/>
                          <a:ea typeface="+mn-ea"/>
                          <a:cs typeface="+mn-cs"/>
                        </a:rPr>
                        <a:t>Lack of experience and new and existing regulations, new and existing competitors, new technologies that may make your products or services obsolete, unstable political and legal systems in foreign markets.</a:t>
                      </a:r>
                      <a:endParaRPr lang="en-GB" sz="1800" kern="1200" dirty="0">
                        <a:solidFill>
                          <a:schemeClr val="dk1"/>
                        </a:solidFill>
                        <a:effectLst/>
                        <a:latin typeface="+mn-lt"/>
                        <a:ea typeface="+mn-ea"/>
                        <a:cs typeface="+mn-cs"/>
                      </a:endParaRPr>
                    </a:p>
                  </a:txBody>
                  <a:tcPr marL="64452" marR="64452" marT="0" marB="0">
                    <a:solidFill>
                      <a:srgbClr val="00B0F0"/>
                    </a:solidFill>
                  </a:tcPr>
                </a:tc>
                <a:extLst>
                  <a:ext uri="{0D108BD9-81ED-4DB2-BD59-A6C34878D82A}">
                    <a16:rowId xmlns:a16="http://schemas.microsoft.com/office/drawing/2014/main" val="848672329"/>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85038370"/>
              </p:ext>
            </p:extLst>
          </p:nvPr>
        </p:nvGraphicFramePr>
        <p:xfrm>
          <a:off x="201167" y="868679"/>
          <a:ext cx="11914632" cy="5886426"/>
        </p:xfrm>
        <a:graphic>
          <a:graphicData uri="http://schemas.openxmlformats.org/drawingml/2006/table">
            <a:tbl>
              <a:tblPr firstRow="1" firstCol="1" bandRow="1">
                <a:tableStyleId>{5C22544A-7EE6-4342-B048-85BDC9FD1C3A}</a:tableStyleId>
              </a:tblPr>
              <a:tblGrid>
                <a:gridCol w="1984890">
                  <a:extLst>
                    <a:ext uri="{9D8B030D-6E8A-4147-A177-3AD203B41FA5}">
                      <a16:colId xmlns:a16="http://schemas.microsoft.com/office/drawing/2014/main" val="3532288134"/>
                    </a:ext>
                  </a:extLst>
                </a:gridCol>
                <a:gridCol w="1984890">
                  <a:extLst>
                    <a:ext uri="{9D8B030D-6E8A-4147-A177-3AD203B41FA5}">
                      <a16:colId xmlns:a16="http://schemas.microsoft.com/office/drawing/2014/main" val="605855797"/>
                    </a:ext>
                  </a:extLst>
                </a:gridCol>
                <a:gridCol w="1986213">
                  <a:extLst>
                    <a:ext uri="{9D8B030D-6E8A-4147-A177-3AD203B41FA5}">
                      <a16:colId xmlns:a16="http://schemas.microsoft.com/office/drawing/2014/main" val="1957997259"/>
                    </a:ext>
                  </a:extLst>
                </a:gridCol>
                <a:gridCol w="1986213">
                  <a:extLst>
                    <a:ext uri="{9D8B030D-6E8A-4147-A177-3AD203B41FA5}">
                      <a16:colId xmlns:a16="http://schemas.microsoft.com/office/drawing/2014/main" val="4274792329"/>
                    </a:ext>
                  </a:extLst>
                </a:gridCol>
                <a:gridCol w="1986213">
                  <a:extLst>
                    <a:ext uri="{9D8B030D-6E8A-4147-A177-3AD203B41FA5}">
                      <a16:colId xmlns:a16="http://schemas.microsoft.com/office/drawing/2014/main" val="4182584831"/>
                    </a:ext>
                  </a:extLst>
                </a:gridCol>
                <a:gridCol w="1986213">
                  <a:extLst>
                    <a:ext uri="{9D8B030D-6E8A-4147-A177-3AD203B41FA5}">
                      <a16:colId xmlns:a16="http://schemas.microsoft.com/office/drawing/2014/main" val="81358489"/>
                    </a:ext>
                  </a:extLst>
                </a:gridCol>
              </a:tblGrid>
              <a:tr h="603505">
                <a:tc>
                  <a:txBody>
                    <a:bodyPr/>
                    <a:lstStyle/>
                    <a:p>
                      <a:pPr algn="ctr">
                        <a:lnSpc>
                          <a:spcPct val="107000"/>
                        </a:lnSpc>
                        <a:spcAft>
                          <a:spcPts val="0"/>
                        </a:spcAft>
                      </a:pPr>
                      <a:r>
                        <a:rPr lang="en-GB" sz="1800" dirty="0">
                          <a:solidFill>
                            <a:srgbClr val="FF0000"/>
                          </a:solidFill>
                          <a:effectLst/>
                          <a:latin typeface="Arial" panose="020B0604020202020204" pitchFamily="34" charset="0"/>
                          <a:cs typeface="Arial" panose="020B0604020202020204" pitchFamily="34" charset="0"/>
                        </a:rPr>
                        <a:t>Political</a:t>
                      </a:r>
                      <a:endParaRPr lang="en-GB" sz="18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FF00"/>
                    </a:solidFill>
                  </a:tcPr>
                </a:tc>
                <a:tc>
                  <a:txBody>
                    <a:bodyPr/>
                    <a:lstStyle/>
                    <a:p>
                      <a:pPr algn="ctr">
                        <a:lnSpc>
                          <a:spcPct val="107000"/>
                        </a:lnSpc>
                        <a:spcAft>
                          <a:spcPts val="0"/>
                        </a:spcAft>
                      </a:pPr>
                      <a:r>
                        <a:rPr lang="en-GB" sz="1800" dirty="0">
                          <a:solidFill>
                            <a:srgbClr val="0070C0"/>
                          </a:solidFill>
                          <a:effectLst/>
                          <a:latin typeface="Arial" panose="020B0604020202020204" pitchFamily="34" charset="0"/>
                          <a:cs typeface="Arial" panose="020B0604020202020204" pitchFamily="34" charset="0"/>
                        </a:rPr>
                        <a:t>Economic</a:t>
                      </a:r>
                      <a:endParaRPr lang="en-GB" sz="18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a:lnSpc>
                          <a:spcPct val="107000"/>
                        </a:lnSpc>
                        <a:spcAft>
                          <a:spcPts val="0"/>
                        </a:spcAft>
                      </a:pPr>
                      <a:r>
                        <a:rPr lang="en-GB" sz="1800" dirty="0">
                          <a:solidFill>
                            <a:srgbClr val="7030A0"/>
                          </a:solidFill>
                          <a:effectLst/>
                          <a:latin typeface="Arial" panose="020B0604020202020204" pitchFamily="34" charset="0"/>
                          <a:cs typeface="Arial" panose="020B0604020202020204" pitchFamily="34" charset="0"/>
                        </a:rPr>
                        <a:t>Social</a:t>
                      </a:r>
                      <a:endParaRPr lang="en-GB" sz="1800" dirty="0">
                        <a:solidFill>
                          <a:srgbClr val="7030A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75000"/>
                      </a:schemeClr>
                    </a:solidFill>
                  </a:tcPr>
                </a:tc>
                <a:tc>
                  <a:txBody>
                    <a:bodyPr/>
                    <a:lstStyle/>
                    <a:p>
                      <a:pPr algn="ctr">
                        <a:lnSpc>
                          <a:spcPct val="107000"/>
                        </a:lnSpc>
                        <a:spcAft>
                          <a:spcPts val="0"/>
                        </a:spcAft>
                      </a:pPr>
                      <a:r>
                        <a:rPr lang="en-GB" sz="1800" dirty="0" err="1">
                          <a:solidFill>
                            <a:schemeClr val="accent5">
                              <a:lumMod val="75000"/>
                            </a:schemeClr>
                          </a:solidFill>
                          <a:effectLst/>
                          <a:latin typeface="Arial" panose="020B0604020202020204" pitchFamily="34" charset="0"/>
                          <a:cs typeface="Arial" panose="020B0604020202020204" pitchFamily="34" charset="0"/>
                        </a:rPr>
                        <a:t>Tehnological</a:t>
                      </a:r>
                      <a:endParaRPr lang="en-GB" sz="1800" dirty="0">
                        <a:solidFill>
                          <a:schemeClr val="accent5">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0070C0"/>
                    </a:solidFill>
                  </a:tcPr>
                </a:tc>
                <a:tc>
                  <a:txBody>
                    <a:bodyPr/>
                    <a:lstStyle/>
                    <a:p>
                      <a:pPr algn="ctr">
                        <a:lnSpc>
                          <a:spcPct val="107000"/>
                        </a:lnSpc>
                        <a:spcAft>
                          <a:spcPts val="0"/>
                        </a:spcAft>
                      </a:pPr>
                      <a:r>
                        <a:rPr lang="en-GB" sz="1800" dirty="0" err="1">
                          <a:solidFill>
                            <a:schemeClr val="accent2">
                              <a:lumMod val="75000"/>
                            </a:schemeClr>
                          </a:solidFill>
                          <a:effectLst/>
                          <a:latin typeface="Arial" panose="020B0604020202020204" pitchFamily="34" charset="0"/>
                          <a:cs typeface="Arial" panose="020B0604020202020204" pitchFamily="34" charset="0"/>
                        </a:rPr>
                        <a:t>Enviromental</a:t>
                      </a:r>
                      <a:endParaRPr lang="en-GB" sz="18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C000"/>
                    </a:solidFill>
                  </a:tcPr>
                </a:tc>
                <a:tc>
                  <a:txBody>
                    <a:bodyPr/>
                    <a:lstStyle/>
                    <a:p>
                      <a:pPr algn="ctr">
                        <a:lnSpc>
                          <a:spcPct val="107000"/>
                        </a:lnSpc>
                        <a:spcAft>
                          <a:spcPts val="0"/>
                        </a:spcAft>
                      </a:pPr>
                      <a:r>
                        <a:rPr lang="en-GB" sz="1800" dirty="0">
                          <a:solidFill>
                            <a:srgbClr val="FFC000"/>
                          </a:solidFill>
                          <a:effectLst/>
                          <a:latin typeface="Arial" panose="020B0604020202020204" pitchFamily="34" charset="0"/>
                          <a:cs typeface="Arial" panose="020B0604020202020204" pitchFamily="34" charset="0"/>
                        </a:rPr>
                        <a:t>Legal</a:t>
                      </a:r>
                      <a:endParaRPr lang="en-GB" sz="1800" dirty="0">
                        <a:solidFill>
                          <a:srgbClr val="FFC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50000"/>
                      </a:schemeClr>
                    </a:solidFill>
                  </a:tcPr>
                </a:tc>
                <a:extLst>
                  <a:ext uri="{0D108BD9-81ED-4DB2-BD59-A6C34878D82A}">
                    <a16:rowId xmlns:a16="http://schemas.microsoft.com/office/drawing/2014/main" val="455926313"/>
                  </a:ext>
                </a:extLst>
              </a:tr>
              <a:tr h="2035050">
                <a:tc>
                  <a:txBody>
                    <a:bodyPr/>
                    <a:lstStyle/>
                    <a:p>
                      <a:pPr algn="ctr">
                        <a:lnSpc>
                          <a:spcPct val="107000"/>
                        </a:lnSpc>
                        <a:spcAft>
                          <a:spcPts val="0"/>
                        </a:spcAft>
                      </a:pPr>
                      <a:r>
                        <a:rPr lang="en-GB" sz="1600" dirty="0">
                          <a:solidFill>
                            <a:srgbClr val="FF0000"/>
                          </a:solidFill>
                          <a:effectLst/>
                          <a:latin typeface="Arial" panose="020B0604020202020204" pitchFamily="34" charset="0"/>
                          <a:cs typeface="Arial" panose="020B0604020202020204" pitchFamily="34" charset="0"/>
                        </a:rPr>
                        <a:t>Judiciary Independence</a:t>
                      </a:r>
                      <a:endParaRPr lang="en-GB" sz="16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FF00"/>
                    </a:solidFill>
                  </a:tcPr>
                </a:tc>
                <a:tc>
                  <a:txBody>
                    <a:bodyPr/>
                    <a:lstStyle/>
                    <a:p>
                      <a:pPr algn="ctr">
                        <a:lnSpc>
                          <a:spcPct val="107000"/>
                        </a:lnSpc>
                        <a:spcAft>
                          <a:spcPts val="0"/>
                        </a:spcAft>
                      </a:pPr>
                      <a:r>
                        <a:rPr lang="en-GB" sz="1600" dirty="0">
                          <a:solidFill>
                            <a:srgbClr val="0070C0"/>
                          </a:solidFill>
                          <a:effectLst/>
                          <a:latin typeface="Arial" panose="020B0604020202020204" pitchFamily="34" charset="0"/>
                          <a:cs typeface="Arial" panose="020B0604020202020204" pitchFamily="34" charset="0"/>
                        </a:rPr>
                        <a:t>International and local price fluctuations</a:t>
                      </a:r>
                      <a:endParaRPr lang="en-GB" sz="16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a:lnSpc>
                          <a:spcPct val="107000"/>
                        </a:lnSpc>
                        <a:spcAft>
                          <a:spcPts val="0"/>
                        </a:spcAft>
                      </a:pPr>
                      <a:r>
                        <a:rPr lang="en-GB" sz="1600" dirty="0">
                          <a:solidFill>
                            <a:srgbClr val="7030A0"/>
                          </a:solidFill>
                          <a:effectLst/>
                          <a:latin typeface="Arial" panose="020B0604020202020204" pitchFamily="34" charset="0"/>
                          <a:cs typeface="Arial" panose="020B0604020202020204" pitchFamily="34" charset="0"/>
                        </a:rPr>
                        <a:t>Changing demographics</a:t>
                      </a:r>
                      <a:endParaRPr lang="en-GB" sz="1600" dirty="0">
                        <a:solidFill>
                          <a:srgbClr val="7030A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75000"/>
                      </a:schemeClr>
                    </a:solidFill>
                  </a:tcPr>
                </a:tc>
                <a:tc>
                  <a:txBody>
                    <a:bodyPr/>
                    <a:lstStyle/>
                    <a:p>
                      <a:pPr algn="ctr">
                        <a:lnSpc>
                          <a:spcPct val="107000"/>
                        </a:lnSpc>
                        <a:spcAft>
                          <a:spcPts val="0"/>
                        </a:spcAft>
                      </a:pPr>
                      <a:r>
                        <a:rPr lang="en-GB" sz="1600" dirty="0">
                          <a:solidFill>
                            <a:srgbClr val="FFFF00"/>
                          </a:solidFill>
                          <a:effectLst/>
                          <a:latin typeface="Arial" panose="020B0604020202020204" pitchFamily="34" charset="0"/>
                          <a:cs typeface="Arial" panose="020B0604020202020204" pitchFamily="34" charset="0"/>
                        </a:rPr>
                        <a:t>Infrastructure development related to e-commerce</a:t>
                      </a:r>
                      <a:endParaRPr lang="en-GB" sz="1600" dirty="0">
                        <a:solidFill>
                          <a:srgbClr val="FFFF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0070C0"/>
                    </a:solidFill>
                  </a:tcPr>
                </a:tc>
                <a:tc>
                  <a:txBody>
                    <a:bodyPr/>
                    <a:lstStyle/>
                    <a:p>
                      <a:pPr algn="ctr">
                        <a:lnSpc>
                          <a:spcPct val="107000"/>
                        </a:lnSpc>
                        <a:spcAft>
                          <a:spcPts val="0"/>
                        </a:spcAft>
                      </a:pPr>
                      <a:r>
                        <a:rPr lang="en-GB" sz="1600" dirty="0">
                          <a:solidFill>
                            <a:schemeClr val="accent2">
                              <a:lumMod val="75000"/>
                            </a:schemeClr>
                          </a:solidFill>
                          <a:effectLst/>
                          <a:latin typeface="Arial" panose="020B0604020202020204" pitchFamily="34" charset="0"/>
                          <a:cs typeface="Arial" panose="020B0604020202020204" pitchFamily="34" charset="0"/>
                        </a:rPr>
                        <a:t>Changing climate's influence</a:t>
                      </a:r>
                      <a:endParaRPr lang="en-GB" sz="16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C000"/>
                    </a:solidFill>
                  </a:tcPr>
                </a:tc>
                <a:tc>
                  <a:txBody>
                    <a:bodyPr/>
                    <a:lstStyle/>
                    <a:p>
                      <a:pPr algn="ctr">
                        <a:lnSpc>
                          <a:spcPct val="107000"/>
                        </a:lnSpc>
                        <a:spcAft>
                          <a:spcPts val="0"/>
                        </a:spcAft>
                      </a:pPr>
                      <a:r>
                        <a:rPr lang="en-GB" sz="1600" dirty="0">
                          <a:solidFill>
                            <a:srgbClr val="FFC000"/>
                          </a:solidFill>
                          <a:effectLst/>
                          <a:latin typeface="Arial" panose="020B0604020202020204" pitchFamily="34" charset="0"/>
                          <a:cs typeface="Arial" panose="020B0604020202020204" pitchFamily="34" charset="0"/>
                        </a:rPr>
                        <a:t>Regulatory laws for businesses</a:t>
                      </a:r>
                      <a:endParaRPr lang="en-GB" sz="1600" dirty="0">
                        <a:solidFill>
                          <a:srgbClr val="FFC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50000"/>
                      </a:schemeClr>
                    </a:solidFill>
                  </a:tcPr>
                </a:tc>
                <a:extLst>
                  <a:ext uri="{0D108BD9-81ED-4DB2-BD59-A6C34878D82A}">
                    <a16:rowId xmlns:a16="http://schemas.microsoft.com/office/drawing/2014/main" val="2585845653"/>
                  </a:ext>
                </a:extLst>
              </a:tr>
              <a:tr h="1212821">
                <a:tc>
                  <a:txBody>
                    <a:bodyPr/>
                    <a:lstStyle/>
                    <a:p>
                      <a:pPr algn="ctr">
                        <a:lnSpc>
                          <a:spcPct val="107000"/>
                        </a:lnSpc>
                        <a:spcAft>
                          <a:spcPts val="0"/>
                        </a:spcAft>
                      </a:pPr>
                      <a:r>
                        <a:rPr lang="en-GB" sz="1600" dirty="0">
                          <a:solidFill>
                            <a:srgbClr val="FF0000"/>
                          </a:solidFill>
                          <a:effectLst/>
                          <a:latin typeface="Arial" panose="020B0604020202020204" pitchFamily="34" charset="0"/>
                          <a:cs typeface="Arial" panose="020B0604020202020204" pitchFamily="34" charset="0"/>
                        </a:rPr>
                        <a:t>Regulatory Practices</a:t>
                      </a:r>
                      <a:endParaRPr lang="en-GB" sz="16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FF00"/>
                    </a:solidFill>
                  </a:tcPr>
                </a:tc>
                <a:tc>
                  <a:txBody>
                    <a:bodyPr/>
                    <a:lstStyle/>
                    <a:p>
                      <a:pPr algn="ctr">
                        <a:lnSpc>
                          <a:spcPct val="107000"/>
                        </a:lnSpc>
                        <a:spcAft>
                          <a:spcPts val="0"/>
                        </a:spcAft>
                      </a:pPr>
                      <a:r>
                        <a:rPr lang="en-GB" sz="1600" dirty="0">
                          <a:solidFill>
                            <a:srgbClr val="0070C0"/>
                          </a:solidFill>
                          <a:effectLst/>
                          <a:latin typeface="Arial" panose="020B0604020202020204" pitchFamily="34" charset="0"/>
                          <a:cs typeface="Arial" panose="020B0604020202020204" pitchFamily="34" charset="0"/>
                        </a:rPr>
                        <a:t>Inflation Rate</a:t>
                      </a:r>
                      <a:endParaRPr lang="en-GB" sz="16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a:lnSpc>
                          <a:spcPct val="107000"/>
                        </a:lnSpc>
                        <a:spcAft>
                          <a:spcPts val="0"/>
                        </a:spcAft>
                      </a:pPr>
                      <a:r>
                        <a:rPr lang="en-GB" sz="1600" dirty="0">
                          <a:solidFill>
                            <a:srgbClr val="7030A0"/>
                          </a:solidFill>
                          <a:effectLst/>
                          <a:latin typeface="Arial" panose="020B0604020202020204" pitchFamily="34" charset="0"/>
                          <a:cs typeface="Arial" panose="020B0604020202020204" pitchFamily="34" charset="0"/>
                        </a:rPr>
                        <a:t>Educated Society</a:t>
                      </a:r>
                      <a:endParaRPr lang="en-GB" sz="1600" dirty="0">
                        <a:solidFill>
                          <a:srgbClr val="7030A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75000"/>
                      </a:schemeClr>
                    </a:solidFill>
                  </a:tcPr>
                </a:tc>
                <a:tc>
                  <a:txBody>
                    <a:bodyPr/>
                    <a:lstStyle/>
                    <a:p>
                      <a:pPr algn="ctr">
                        <a:lnSpc>
                          <a:spcPct val="107000"/>
                        </a:lnSpc>
                        <a:spcAft>
                          <a:spcPts val="0"/>
                        </a:spcAft>
                      </a:pPr>
                      <a:r>
                        <a:rPr lang="en-GB" sz="1600" dirty="0">
                          <a:solidFill>
                            <a:srgbClr val="FFFF00"/>
                          </a:solidFill>
                          <a:effectLst/>
                          <a:latin typeface="Arial" panose="020B0604020202020204" pitchFamily="34" charset="0"/>
                          <a:cs typeface="Arial" panose="020B0604020202020204" pitchFamily="34" charset="0"/>
                        </a:rPr>
                        <a:t>Productivity and Costs</a:t>
                      </a:r>
                      <a:endParaRPr lang="en-GB" sz="1600" dirty="0">
                        <a:solidFill>
                          <a:srgbClr val="FFFF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0070C0"/>
                    </a:solidFill>
                  </a:tcPr>
                </a:tc>
                <a:tc>
                  <a:txBody>
                    <a:bodyPr/>
                    <a:lstStyle/>
                    <a:p>
                      <a:pPr algn="ctr">
                        <a:lnSpc>
                          <a:spcPct val="107000"/>
                        </a:lnSpc>
                        <a:spcAft>
                          <a:spcPts val="0"/>
                        </a:spcAft>
                      </a:pPr>
                      <a:r>
                        <a:rPr lang="en-GB" sz="1600" dirty="0">
                          <a:solidFill>
                            <a:schemeClr val="accent2">
                              <a:lumMod val="75000"/>
                            </a:schemeClr>
                          </a:solidFill>
                          <a:effectLst/>
                          <a:latin typeface="Arial" panose="020B0604020202020204" pitchFamily="34" charset="0"/>
                          <a:cs typeface="Arial" panose="020B0604020202020204" pitchFamily="34" charset="0"/>
                        </a:rPr>
                        <a:t> </a:t>
                      </a:r>
                      <a:endParaRPr lang="en-GB" sz="16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C000"/>
                    </a:solidFill>
                  </a:tcPr>
                </a:tc>
                <a:tc>
                  <a:txBody>
                    <a:bodyPr/>
                    <a:lstStyle/>
                    <a:p>
                      <a:pPr algn="ctr">
                        <a:lnSpc>
                          <a:spcPct val="107000"/>
                        </a:lnSpc>
                        <a:spcAft>
                          <a:spcPts val="0"/>
                        </a:spcAft>
                      </a:pPr>
                      <a:r>
                        <a:rPr lang="en-GB" sz="1600" dirty="0">
                          <a:solidFill>
                            <a:srgbClr val="FFC000"/>
                          </a:solidFill>
                          <a:effectLst/>
                          <a:latin typeface="Arial" panose="020B0604020202020204" pitchFamily="34" charset="0"/>
                          <a:cs typeface="Arial" panose="020B0604020202020204" pitchFamily="34" charset="0"/>
                        </a:rPr>
                        <a:t>  Legislation on health and safety</a:t>
                      </a:r>
                      <a:endParaRPr lang="en-GB" sz="1600" dirty="0">
                        <a:solidFill>
                          <a:srgbClr val="FFC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50000"/>
                      </a:schemeClr>
                    </a:solidFill>
                  </a:tcPr>
                </a:tc>
                <a:extLst>
                  <a:ext uri="{0D108BD9-81ED-4DB2-BD59-A6C34878D82A}">
                    <a16:rowId xmlns:a16="http://schemas.microsoft.com/office/drawing/2014/main" val="4211527650"/>
                  </a:ext>
                </a:extLst>
              </a:tr>
              <a:tr h="2035050">
                <a:tc>
                  <a:txBody>
                    <a:bodyPr/>
                    <a:lstStyle/>
                    <a:p>
                      <a:pPr algn="ctr">
                        <a:lnSpc>
                          <a:spcPct val="107000"/>
                        </a:lnSpc>
                        <a:spcAft>
                          <a:spcPts val="0"/>
                        </a:spcAft>
                      </a:pPr>
                      <a:r>
                        <a:rPr lang="en-GB" sz="1600" dirty="0">
                          <a:solidFill>
                            <a:srgbClr val="FF0000"/>
                          </a:solidFill>
                          <a:effectLst/>
                          <a:latin typeface="Arial" panose="020B0604020202020204" pitchFamily="34" charset="0"/>
                          <a:cs typeface="Arial" panose="020B0604020202020204" pitchFamily="34" charset="0"/>
                        </a:rPr>
                        <a:t>Role Local Governments Play</a:t>
                      </a:r>
                      <a:endParaRPr lang="en-GB" sz="16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FF00"/>
                    </a:solidFill>
                  </a:tcPr>
                </a:tc>
                <a:tc>
                  <a:txBody>
                    <a:bodyPr/>
                    <a:lstStyle/>
                    <a:p>
                      <a:pPr algn="ctr">
                        <a:lnSpc>
                          <a:spcPct val="107000"/>
                        </a:lnSpc>
                        <a:spcAft>
                          <a:spcPts val="0"/>
                        </a:spcAft>
                      </a:pPr>
                      <a:r>
                        <a:rPr lang="en-GB" sz="1600" dirty="0">
                          <a:solidFill>
                            <a:srgbClr val="0070C0"/>
                          </a:solidFill>
                          <a:effectLst/>
                          <a:latin typeface="Arial" panose="020B0604020202020204" pitchFamily="34" charset="0"/>
                          <a:cs typeface="Arial" panose="020B0604020202020204" pitchFamily="34" charset="0"/>
                        </a:rPr>
                        <a:t>Income </a:t>
                      </a:r>
                      <a:r>
                        <a:rPr lang="en-GB" sz="1600" dirty="0" smtClean="0">
                          <a:solidFill>
                            <a:srgbClr val="0070C0"/>
                          </a:solidFill>
                          <a:effectLst/>
                          <a:latin typeface="Arial" panose="020B0604020202020204" pitchFamily="34" charset="0"/>
                          <a:cs typeface="Arial" panose="020B0604020202020204" pitchFamily="34" charset="0"/>
                        </a:rPr>
                        <a:t>dispensable </a:t>
                      </a:r>
                      <a:r>
                        <a:rPr lang="en-GB" sz="1600" dirty="0">
                          <a:solidFill>
                            <a:srgbClr val="0070C0"/>
                          </a:solidFill>
                          <a:effectLst/>
                          <a:latin typeface="Arial" panose="020B0604020202020204" pitchFamily="34" charset="0"/>
                          <a:cs typeface="Arial" panose="020B0604020202020204" pitchFamily="34" charset="0"/>
                        </a:rPr>
                        <a:t>by consumers</a:t>
                      </a:r>
                      <a:endParaRPr lang="en-GB" sz="16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a:lnSpc>
                          <a:spcPct val="107000"/>
                        </a:lnSpc>
                        <a:spcAft>
                          <a:spcPts val="0"/>
                        </a:spcAft>
                      </a:pPr>
                      <a:r>
                        <a:rPr lang="en-GB" sz="1600" dirty="0">
                          <a:solidFill>
                            <a:srgbClr val="7030A0"/>
                          </a:solidFill>
                          <a:effectLst/>
                          <a:latin typeface="Arial" panose="020B0604020202020204" pitchFamily="34" charset="0"/>
                          <a:cs typeface="Arial" panose="020B0604020202020204" pitchFamily="34" charset="0"/>
                        </a:rPr>
                        <a:t>Attitudes towards immigrants and types of immigration</a:t>
                      </a:r>
                      <a:endParaRPr lang="en-GB" sz="1600" dirty="0">
                        <a:solidFill>
                          <a:srgbClr val="7030A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75000"/>
                      </a:schemeClr>
                    </a:solidFill>
                  </a:tcPr>
                </a:tc>
                <a:tc>
                  <a:txBody>
                    <a:bodyPr/>
                    <a:lstStyle/>
                    <a:p>
                      <a:pPr algn="ctr">
                        <a:lnSpc>
                          <a:spcPct val="107000"/>
                        </a:lnSpc>
                        <a:spcAft>
                          <a:spcPts val="0"/>
                        </a:spcAft>
                      </a:pPr>
                      <a:r>
                        <a:rPr lang="en-GB" sz="1600" dirty="0">
                          <a:solidFill>
                            <a:srgbClr val="FFFF00"/>
                          </a:solidFill>
                          <a:effectLst/>
                          <a:latin typeface="Arial" panose="020B0604020202020204" pitchFamily="34" charset="0"/>
                          <a:cs typeface="Arial" panose="020B0604020202020204" pitchFamily="34" charset="0"/>
                        </a:rPr>
                        <a:t>Mobile payment acceptance</a:t>
                      </a:r>
                      <a:endParaRPr lang="en-GB" sz="1600" dirty="0">
                        <a:solidFill>
                          <a:srgbClr val="FFFF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0070C0"/>
                    </a:solidFill>
                  </a:tcPr>
                </a:tc>
                <a:tc>
                  <a:txBody>
                    <a:bodyPr/>
                    <a:lstStyle/>
                    <a:p>
                      <a:pPr algn="ctr">
                        <a:lnSpc>
                          <a:spcPct val="107000"/>
                        </a:lnSpc>
                        <a:spcAft>
                          <a:spcPts val="0"/>
                        </a:spcAft>
                      </a:pPr>
                      <a:r>
                        <a:rPr lang="en-GB" sz="1600" dirty="0">
                          <a:solidFill>
                            <a:schemeClr val="accent2">
                              <a:lumMod val="75000"/>
                            </a:schemeClr>
                          </a:solidFill>
                          <a:effectLst/>
                          <a:latin typeface="Arial" panose="020B0604020202020204" pitchFamily="34" charset="0"/>
                          <a:cs typeface="Arial" panose="020B0604020202020204" pitchFamily="34" charset="0"/>
                        </a:rPr>
                        <a:t> </a:t>
                      </a:r>
                      <a:endParaRPr lang="en-GB" sz="16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rgbClr val="FFC000"/>
                    </a:solidFill>
                  </a:tcPr>
                </a:tc>
                <a:tc>
                  <a:txBody>
                    <a:bodyPr/>
                    <a:lstStyle/>
                    <a:p>
                      <a:pPr algn="ctr">
                        <a:lnSpc>
                          <a:spcPct val="107000"/>
                        </a:lnSpc>
                        <a:spcAft>
                          <a:spcPts val="0"/>
                        </a:spcAft>
                      </a:pPr>
                      <a:r>
                        <a:rPr lang="en-GB" sz="1600" dirty="0">
                          <a:solidFill>
                            <a:srgbClr val="FFC000"/>
                          </a:solidFill>
                          <a:effectLst/>
                          <a:latin typeface="Arial" panose="020B0604020202020204" pitchFamily="34" charset="0"/>
                          <a:cs typeface="Arial" panose="020B0604020202020204" pitchFamily="34" charset="0"/>
                        </a:rPr>
                        <a:t>  Rights protection for intellectual property</a:t>
                      </a:r>
                      <a:endParaRPr lang="en-GB" sz="1600" dirty="0">
                        <a:solidFill>
                          <a:srgbClr val="FFC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1">
                        <a:lumMod val="50000"/>
                      </a:schemeClr>
                    </a:solidFill>
                  </a:tcPr>
                </a:tc>
                <a:extLst>
                  <a:ext uri="{0D108BD9-81ED-4DB2-BD59-A6C34878D82A}">
                    <a16:rowId xmlns:a16="http://schemas.microsoft.com/office/drawing/2014/main" val="3391999835"/>
                  </a:ext>
                </a:extLst>
              </a:tr>
            </a:tbl>
          </a:graphicData>
        </a:graphic>
      </p:graphicFrame>
      <p:sp>
        <p:nvSpPr>
          <p:cNvPr id="3" name="Rectangle 2"/>
          <p:cNvSpPr/>
          <p:nvPr/>
        </p:nvSpPr>
        <p:spPr>
          <a:xfrm>
            <a:off x="4598107" y="0"/>
            <a:ext cx="1884989" cy="830997"/>
          </a:xfrm>
          <a:prstGeom prst="rect">
            <a:avLst/>
          </a:prstGeom>
        </p:spPr>
        <p:txBody>
          <a:bodyPr wrap="square">
            <a:spAutoFit/>
          </a:bodyPr>
          <a:lstStyle/>
          <a:p>
            <a:r>
              <a:rPr lang="en-GB" sz="2400" dirty="0">
                <a:solidFill>
                  <a:schemeClr val="accent2">
                    <a:lumMod val="75000"/>
                  </a:schemeClr>
                </a:solidFill>
                <a:latin typeface="Arial" panose="020B0604020202020204" pitchFamily="34" charset="0"/>
                <a:cs typeface="Arial" panose="020B0604020202020204" pitchFamily="34" charset="0"/>
              </a:rPr>
              <a:t>Pestle analysis</a:t>
            </a:r>
          </a:p>
        </p:txBody>
      </p:sp>
    </p:spTree>
    <p:extLst>
      <p:ext uri="{BB962C8B-B14F-4D97-AF65-F5344CB8AC3E}">
        <p14:creationId xmlns:p14="http://schemas.microsoft.com/office/powerpoint/2010/main" val="37360699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Competition</a:t>
            </a:r>
          </a:p>
        </p:txBody>
      </p:sp>
      <p:sp>
        <p:nvSpPr>
          <p:cNvPr id="5" name="Content Placeholder 4"/>
          <p:cNvSpPr>
            <a:spLocks noGrp="1"/>
          </p:cNvSpPr>
          <p:nvPr>
            <p:ph idx="1"/>
          </p:nvPr>
        </p:nvSpPr>
        <p:spPr/>
        <p:txBody>
          <a:bodyPr>
            <a:normAutofit fontScale="92500" lnSpcReduction="10000"/>
          </a:bodyPr>
          <a:lstStyle/>
          <a:p>
            <a:r>
              <a:rPr lang="en-GB" dirty="0" smtClean="0"/>
              <a:t>Our </a:t>
            </a:r>
            <a:r>
              <a:rPr lang="en-GB" dirty="0"/>
              <a:t>competitors is</a:t>
            </a:r>
            <a:r>
              <a:rPr lang="en-GB" b="1" dirty="0"/>
              <a:t> Integrated Fire Safety Systems Ltd</a:t>
            </a:r>
          </a:p>
          <a:p>
            <a:r>
              <a:rPr lang="en-GB" dirty="0"/>
              <a:t>Having spent over 15 years building knowledge and forming relationships with some of the fire industries best manufacturers, suppliers, and installers</a:t>
            </a:r>
            <a:r>
              <a:rPr lang="en-GB" dirty="0" smtClean="0"/>
              <a:t>.</a:t>
            </a:r>
          </a:p>
          <a:p>
            <a:r>
              <a:rPr lang="en-GB" b="1" dirty="0" err="1"/>
              <a:t>Vipond</a:t>
            </a:r>
            <a:r>
              <a:rPr lang="en-GB" b="1" dirty="0"/>
              <a:t> Fire Protection </a:t>
            </a:r>
            <a:r>
              <a:rPr lang="en-GB" dirty="0"/>
              <a:t>this company it began as a small family business in 1969</a:t>
            </a:r>
            <a:r>
              <a:rPr lang="en-GB" dirty="0" smtClean="0"/>
              <a:t>.</a:t>
            </a:r>
          </a:p>
          <a:p>
            <a:r>
              <a:rPr lang="en-GB" b="1" dirty="0"/>
              <a:t>UK Sprinklers Ltd</a:t>
            </a:r>
            <a:r>
              <a:rPr lang="en-GB" dirty="0"/>
              <a:t>, they design, fabricate, install, and maintain sprinkler systems according to all applicable codes and standards.</a:t>
            </a:r>
            <a:endParaRPr lang="en-GB" dirty="0" smtClean="0"/>
          </a:p>
          <a:p>
            <a:r>
              <a:rPr lang="en-GB" b="1" dirty="0"/>
              <a:t>Our advantage </a:t>
            </a:r>
            <a:r>
              <a:rPr lang="en-GB" dirty="0"/>
              <a:t>over our competitors is first of all our lower prices, and last but not least our desire to assert ourselves and achieve something important for us and for the </a:t>
            </a:r>
            <a:r>
              <a:rPr lang="en-GB" dirty="0" smtClean="0"/>
              <a:t>community</a:t>
            </a:r>
            <a:r>
              <a:rPr lang="en-US" dirty="0" smtClean="0"/>
              <a:t>.</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and Objectives</a:t>
            </a:r>
          </a:p>
        </p:txBody>
      </p:sp>
      <p:sp>
        <p:nvSpPr>
          <p:cNvPr id="5" name="Content Placeholder 4"/>
          <p:cNvSpPr>
            <a:spLocks noGrp="1"/>
          </p:cNvSpPr>
          <p:nvPr>
            <p:ph idx="1"/>
          </p:nvPr>
        </p:nvSpPr>
        <p:spPr>
          <a:xfrm>
            <a:off x="768096" y="603504"/>
            <a:ext cx="8732520" cy="4343400"/>
          </a:xfrm>
        </p:spPr>
        <p:txBody>
          <a:bodyPr>
            <a:normAutofit fontScale="85000" lnSpcReduction="20000"/>
          </a:bodyPr>
          <a:lstStyle/>
          <a:p>
            <a:r>
              <a:rPr lang="en-GB" dirty="0">
                <a:latin typeface="Arial" panose="020B0604020202020204" pitchFamily="34" charset="0"/>
                <a:cs typeface="Arial" panose="020B0604020202020204" pitchFamily="34" charset="0"/>
              </a:rPr>
              <a:t>Business Expenses Can Be Reduced</a:t>
            </a:r>
          </a:p>
          <a:p>
            <a:r>
              <a:rPr lang="en-GB" dirty="0">
                <a:latin typeface="Arial" panose="020B0604020202020204" pitchFamily="34" charset="0"/>
                <a:cs typeface="Arial" panose="020B0604020202020204" pitchFamily="34" charset="0"/>
              </a:rPr>
              <a:t>Make </a:t>
            </a:r>
            <a:r>
              <a:rPr lang="en-GB" dirty="0" smtClean="0">
                <a:latin typeface="Arial" panose="020B0604020202020204" pitchFamily="34" charset="0"/>
                <a:cs typeface="Arial" panose="020B0604020202020204" pitchFamily="34" charset="0"/>
              </a:rPr>
              <a:t>Our </a:t>
            </a:r>
            <a:r>
              <a:rPr lang="en-GB" dirty="0">
                <a:latin typeface="Arial" panose="020B0604020202020204" pitchFamily="34" charset="0"/>
                <a:cs typeface="Arial" panose="020B0604020202020204" pitchFamily="34" charset="0"/>
              </a:rPr>
              <a:t>Business More </a:t>
            </a:r>
            <a:r>
              <a:rPr lang="en-GB" dirty="0" smtClean="0">
                <a:latin typeface="Arial" panose="020B0604020202020204" pitchFamily="34" charset="0"/>
                <a:cs typeface="Arial" panose="020B0604020202020204" pitchFamily="34" charset="0"/>
              </a:rPr>
              <a:t>Productive</a:t>
            </a:r>
          </a:p>
          <a:p>
            <a:r>
              <a:rPr lang="en-GB" dirty="0">
                <a:latin typeface="Arial" panose="020B0604020202020204" pitchFamily="34" charset="0"/>
                <a:cs typeface="Arial" panose="020B0604020202020204" pitchFamily="34" charset="0"/>
              </a:rPr>
              <a:t>Improve Customer Service by Creating New Processes</a:t>
            </a:r>
          </a:p>
          <a:p>
            <a:r>
              <a:rPr lang="en-GB" dirty="0" smtClean="0">
                <a:latin typeface="Arial" panose="020B0604020202020204" pitchFamily="34" charset="0"/>
                <a:cs typeface="Arial" panose="020B0604020202020204" pitchFamily="34" charset="0"/>
              </a:rPr>
              <a:t>We make our </a:t>
            </a:r>
            <a:r>
              <a:rPr lang="en-GB" dirty="0">
                <a:latin typeface="Arial" panose="020B0604020202020204" pitchFamily="34" charset="0"/>
                <a:cs typeface="Arial" panose="020B0604020202020204" pitchFamily="34" charset="0"/>
              </a:rPr>
              <a:t>business website or blog more </a:t>
            </a:r>
            <a:r>
              <a:rPr lang="en-GB" dirty="0" smtClean="0">
                <a:latin typeface="Arial" panose="020B0604020202020204" pitchFamily="34" charset="0"/>
                <a:cs typeface="Arial" panose="020B0604020202020204" pitchFamily="34" charset="0"/>
              </a:rPr>
              <a:t>popular</a:t>
            </a:r>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rPr>
              <a:t>For inbound and content marketing to generate revenue of </a:t>
            </a:r>
            <a:r>
              <a:rPr lang="en-GB" sz="2300" dirty="0" smtClean="0">
                <a:latin typeface="Arial" panose="020B0604020202020204" pitchFamily="34" charset="0"/>
                <a:cs typeface="Arial" panose="020B0604020202020204" pitchFamily="34" charset="0"/>
              </a:rPr>
              <a:t>£200,000</a:t>
            </a:r>
            <a:r>
              <a:rPr lang="en-GB" sz="2300" dirty="0">
                <a:latin typeface="Arial" panose="020B0604020202020204" pitchFamily="34" charset="0"/>
                <a:cs typeface="Arial" panose="020B0604020202020204" pitchFamily="34" charset="0"/>
              </a:rPr>
              <a:t>, we need 10,000 website visitors within the next 6 months</a:t>
            </a:r>
            <a:r>
              <a:rPr lang="en-GB" sz="2300" dirty="0" smtClean="0">
                <a:latin typeface="Arial" panose="020B0604020202020204" pitchFamily="34" charset="0"/>
                <a:cs typeface="Arial" panose="020B0604020202020204" pitchFamily="34" charset="0"/>
              </a:rPr>
              <a:t>.</a:t>
            </a:r>
          </a:p>
          <a:p>
            <a:pPr lvl="1"/>
            <a:r>
              <a:rPr lang="en-GB" sz="2300" dirty="0">
                <a:latin typeface="Arial" panose="020B0604020202020204" pitchFamily="34" charset="0"/>
                <a:cs typeface="Arial" panose="020B0604020202020204" pitchFamily="34" charset="0"/>
              </a:rPr>
              <a:t>It is necessary to increase the number of recommendations from 5</a:t>
            </a:r>
            <a:r>
              <a:rPr lang="en-GB" sz="2300" dirty="0" smtClean="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rPr>
              <a:t>to </a:t>
            </a:r>
            <a:r>
              <a:rPr lang="en-GB" sz="2300" dirty="0" smtClean="0">
                <a:latin typeface="Arial" panose="020B0604020202020204" pitchFamily="34" charset="0"/>
                <a:cs typeface="Arial" panose="020B0604020202020204" pitchFamily="34" charset="0"/>
              </a:rPr>
              <a:t>12 </a:t>
            </a:r>
            <a:r>
              <a:rPr lang="en-GB" sz="2300" dirty="0">
                <a:latin typeface="Arial" panose="020B0604020202020204" pitchFamily="34" charset="0"/>
                <a:cs typeface="Arial" panose="020B0604020202020204" pitchFamily="34" charset="0"/>
              </a:rPr>
              <a:t>influencers in the second half of 2022 in order to raise brand awareness. </a:t>
            </a:r>
            <a:r>
              <a:rPr lang="en-GB" sz="1700" dirty="0">
                <a:latin typeface="Arial" panose="020B0604020202020204" pitchFamily="34" charset="0"/>
                <a:cs typeface="Arial" panose="020B0604020202020204" pitchFamily="34" charset="0"/>
              </a:rPr>
              <a:t> </a:t>
            </a:r>
            <a:endParaRPr lang="en-GB" sz="1700" dirty="0" smtClean="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Profitability is the key to success </a:t>
            </a:r>
            <a:endParaRPr lang="en-GB" dirty="0" smtClean="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Achieving cash flow stability</a:t>
            </a:r>
          </a:p>
          <a:p>
            <a:r>
              <a:rPr lang="en-GB" dirty="0">
                <a:latin typeface="Arial" panose="020B0604020202020204" pitchFamily="34" charset="0"/>
                <a:cs typeface="Arial" panose="020B0604020202020204" pitchFamily="34" charset="0"/>
              </a:rPr>
              <a:t>Attracting and retaining customers </a:t>
            </a:r>
            <a:endParaRPr lang="en-GB" dirty="0" smtClean="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 marketing strategy that reaches and grows an audience </a:t>
            </a:r>
          </a:p>
          <a:p>
            <a:endParaRPr lang="en-GB" dirty="0">
              <a:latin typeface="Arial" panose="020B0604020202020204" pitchFamily="34" charset="0"/>
              <a:cs typeface="Arial" panose="020B0604020202020204" pitchFamily="34" charset="0"/>
            </a:endParaRPr>
          </a:p>
          <a:p>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The Team</a:t>
            </a:r>
          </a:p>
        </p:txBody>
      </p:sp>
      <p:sp>
        <p:nvSpPr>
          <p:cNvPr id="3" name="Content Placeholder 2"/>
          <p:cNvSpPr>
            <a:spLocks noGrp="1"/>
          </p:cNvSpPr>
          <p:nvPr>
            <p:ph idx="1"/>
          </p:nvPr>
        </p:nvSpPr>
        <p:spPr/>
        <p:txBody>
          <a:bodyPr>
            <a:normAutofit lnSpcReduction="10000"/>
          </a:bodyPr>
          <a:lstStyle/>
          <a:p>
            <a:r>
              <a:rPr lang="en-GB" dirty="0"/>
              <a:t>Ion Adrian </a:t>
            </a:r>
            <a:r>
              <a:rPr lang="en-GB" dirty="0" err="1"/>
              <a:t>Barbu</a:t>
            </a:r>
            <a:r>
              <a:rPr lang="en-GB" dirty="0"/>
              <a:t> (partner):</a:t>
            </a:r>
          </a:p>
          <a:p>
            <a:pPr marL="0" indent="0">
              <a:buNone/>
            </a:pPr>
            <a:r>
              <a:rPr lang="en-GB" dirty="0"/>
              <a:t>Passionate about computers and app creator</a:t>
            </a:r>
            <a:r>
              <a:rPr lang="en-GB" dirty="0" smtClean="0"/>
              <a:t>.</a:t>
            </a:r>
          </a:p>
          <a:p>
            <a:pPr marL="0" indent="0">
              <a:buNone/>
            </a:pPr>
            <a:r>
              <a:rPr lang="en-GB" dirty="0"/>
              <a:t>Received a 'Team Player' award for his teamwork.</a:t>
            </a:r>
          </a:p>
          <a:p>
            <a:pPr marL="0" indent="0">
              <a:buNone/>
            </a:pPr>
            <a:r>
              <a:rPr lang="en-GB" dirty="0" smtClean="0"/>
              <a:t>He </a:t>
            </a:r>
            <a:r>
              <a:rPr lang="en-GB" dirty="0"/>
              <a:t>create a lot of app which improve life of the people</a:t>
            </a:r>
            <a:r>
              <a:rPr lang="en-GB" dirty="0" smtClean="0"/>
              <a:t>.</a:t>
            </a:r>
          </a:p>
          <a:p>
            <a:pPr marL="0" indent="0">
              <a:buNone/>
            </a:pPr>
            <a:r>
              <a:rPr lang="en-GB" dirty="0" smtClean="0"/>
              <a:t>He create a strong network</a:t>
            </a:r>
          </a:p>
          <a:p>
            <a:r>
              <a:rPr lang="en-GB" dirty="0"/>
              <a:t>Marius </a:t>
            </a:r>
            <a:r>
              <a:rPr lang="en-GB" dirty="0" err="1"/>
              <a:t>Farkos</a:t>
            </a:r>
            <a:r>
              <a:rPr lang="en-GB" dirty="0"/>
              <a:t> (partner):</a:t>
            </a:r>
          </a:p>
          <a:p>
            <a:pPr marL="0" indent="0">
              <a:buNone/>
            </a:pPr>
            <a:r>
              <a:rPr lang="en-GB" dirty="0"/>
              <a:t>Passionate about gaming and web designer</a:t>
            </a:r>
            <a:r>
              <a:rPr lang="en-GB" dirty="0" smtClean="0"/>
              <a:t>.</a:t>
            </a:r>
          </a:p>
          <a:p>
            <a:pPr marL="0" indent="0">
              <a:buNone/>
            </a:pPr>
            <a:r>
              <a:rPr lang="en-GB" dirty="0"/>
              <a:t>Developed and maintained an internet site with 2,000 stages and images.</a:t>
            </a:r>
            <a:endParaRPr lang="en-GB"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Team Organization Chart</a:t>
            </a:r>
          </a:p>
        </p:txBody>
      </p:sp>
      <p:graphicFrame>
        <p:nvGraphicFramePr>
          <p:cNvPr id="7" name="Content Placeholder 5" descr="Organization Chart showing hierarchical information or reporting relationships in an organization"/>
          <p:cNvGraphicFramePr>
            <a:graphicFrameLocks noGrp="1"/>
          </p:cNvGraphicFramePr>
          <p:nvPr>
            <p:ph idx="1"/>
            <p:extLst>
              <p:ext uri="{D42A27DB-BD31-4B8C-83A1-F6EECF244321}">
                <p14:modId xmlns:p14="http://schemas.microsoft.com/office/powerpoint/2010/main" val="2111681415"/>
              </p:ext>
            </p:extLst>
          </p:nvPr>
        </p:nvGraphicFramePr>
        <p:xfrm>
          <a:off x="684213" y="685800"/>
          <a:ext cx="8534400" cy="3614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148428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Resource Requirements</a:t>
            </a:r>
          </a:p>
        </p:txBody>
      </p:sp>
      <p:sp>
        <p:nvSpPr>
          <p:cNvPr id="3" name="Content Placeholder 2"/>
          <p:cNvSpPr>
            <a:spLocks noGrp="1"/>
          </p:cNvSpPr>
          <p:nvPr>
            <p:ph idx="1"/>
          </p:nvPr>
        </p:nvSpPr>
        <p:spPr/>
        <p:txBody>
          <a:bodyPr>
            <a:normAutofit lnSpcReduction="10000"/>
          </a:bodyPr>
          <a:lstStyle/>
          <a:p>
            <a:r>
              <a:rPr lang="en-US" dirty="0"/>
              <a:t>List requirements for the following resources:</a:t>
            </a:r>
          </a:p>
          <a:p>
            <a:pPr lvl="1"/>
            <a:r>
              <a:rPr lang="en-US" dirty="0" smtClean="0"/>
              <a:t>Personnel-CEO, Manager, Employee</a:t>
            </a:r>
            <a:endParaRPr lang="en-US" dirty="0"/>
          </a:p>
          <a:p>
            <a:pPr lvl="1"/>
            <a:r>
              <a:rPr lang="en-US" dirty="0" smtClean="0"/>
              <a:t>Technology-Computers,</a:t>
            </a:r>
            <a:r>
              <a:rPr lang="en-GB" dirty="0"/>
              <a:t> P</a:t>
            </a:r>
            <a:r>
              <a:rPr lang="en-GB" dirty="0" smtClean="0"/>
              <a:t>iping </a:t>
            </a:r>
            <a:r>
              <a:rPr lang="en-GB" dirty="0"/>
              <a:t>in a multi-purpose system</a:t>
            </a:r>
            <a:endParaRPr lang="en-US" dirty="0"/>
          </a:p>
          <a:p>
            <a:pPr lvl="1"/>
            <a:r>
              <a:rPr lang="en-US" dirty="0" smtClean="0"/>
              <a:t>Finances-Grants, Invested by owners</a:t>
            </a:r>
            <a:endParaRPr lang="en-US" dirty="0"/>
          </a:p>
          <a:p>
            <a:pPr lvl="1"/>
            <a:r>
              <a:rPr lang="en-US" dirty="0" smtClean="0"/>
              <a:t>Distribution-Vehicles</a:t>
            </a:r>
          </a:p>
          <a:p>
            <a:pPr lvl="1"/>
            <a:r>
              <a:rPr lang="en-US" dirty="0"/>
              <a:t>Promotion- Advertising </a:t>
            </a:r>
            <a:r>
              <a:rPr lang="en-US" dirty="0" smtClean="0"/>
              <a:t>,Web Site.</a:t>
            </a:r>
            <a:endParaRPr lang="en-US" dirty="0"/>
          </a:p>
          <a:p>
            <a:pPr lvl="1"/>
            <a:r>
              <a:rPr lang="en-US" dirty="0" smtClean="0"/>
              <a:t>Products- Parts, Pumps, Nozzles, Heads</a:t>
            </a:r>
            <a:endParaRPr lang="en-US" dirty="0"/>
          </a:p>
          <a:p>
            <a:pPr lvl="1"/>
            <a:r>
              <a:rPr lang="en-US" dirty="0" smtClean="0"/>
              <a:t>Services-</a:t>
            </a:r>
            <a:r>
              <a:rPr lang="en-GB" dirty="0"/>
              <a:t>Fixing or replacing leaking or broken sprinkler heads, Repairing or replacing broken </a:t>
            </a:r>
            <a:r>
              <a:rPr lang="en-GB" dirty="0" smtClean="0"/>
              <a:t>pipes,</a:t>
            </a:r>
            <a:r>
              <a:rPr lang="en-GB" dirty="0"/>
              <a:t> Capping off sprinkler </a:t>
            </a:r>
            <a:r>
              <a:rPr lang="en-GB" dirty="0" smtClean="0"/>
              <a:t>heads,</a:t>
            </a:r>
            <a:r>
              <a:rPr lang="en-GB" dirty="0"/>
              <a:t> Adjusting poor spray patterns and wasted </a:t>
            </a:r>
            <a:r>
              <a:rPr lang="en-GB" dirty="0" smtClean="0"/>
              <a:t>water.</a:t>
            </a:r>
            <a:endParaRPr lang="en-GB" dirty="0"/>
          </a:p>
          <a:p>
            <a:pPr lvl="1"/>
            <a:endParaRPr lang="en-GB" dirty="0"/>
          </a:p>
          <a:p>
            <a:pPr lvl="1"/>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336" y="-67734"/>
            <a:ext cx="8534400" cy="1507067"/>
          </a:xfrm>
        </p:spPr>
        <p:txBody>
          <a:bodyPr>
            <a:normAutofit fontScale="90000"/>
          </a:bodyPr>
          <a:lstStyle/>
          <a:p>
            <a:r>
              <a:rPr lang="en-US" dirty="0"/>
              <a:t>Financial </a:t>
            </a:r>
            <a:r>
              <a:rPr lang="en-US" dirty="0" smtClean="0"/>
              <a:t>Plan</a:t>
            </a:r>
            <a:br>
              <a:rPr lang="en-US" dirty="0" smtClean="0"/>
            </a:br>
            <a:r>
              <a:rPr lang="en-GB" b="1" dirty="0" err="1"/>
              <a:t>Cashflow</a:t>
            </a:r>
            <a:r>
              <a:rPr lang="en-GB" b="1" dirty="0"/>
              <a:t> Forecast</a:t>
            </a:r>
            <a:r>
              <a:rPr lang="en-GB" dirty="0"/>
              <a:t/>
            </a:r>
            <a:br>
              <a:rPr lang="en-GB" dirty="0"/>
            </a:br>
            <a:endParaRPr lang="en-US" dirty="0"/>
          </a:p>
        </p:txBody>
      </p:sp>
      <p:pic>
        <p:nvPicPr>
          <p:cNvPr id="4" name="Content Placeholder 3"/>
          <p:cNvPicPr>
            <a:picLocks noGrp="1"/>
          </p:cNvPicPr>
          <p:nvPr>
            <p:ph idx="1"/>
          </p:nvPr>
        </p:nvPicPr>
        <p:blipFill>
          <a:blip r:embed="rId3"/>
          <a:stretch>
            <a:fillRect/>
          </a:stretch>
        </p:blipFill>
        <p:spPr>
          <a:xfrm>
            <a:off x="246888" y="969264"/>
            <a:ext cx="11649456" cy="5769864"/>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060" y="0"/>
            <a:ext cx="8534400" cy="1507067"/>
          </a:xfrm>
        </p:spPr>
        <p:txBody>
          <a:bodyPr/>
          <a:lstStyle/>
          <a:p>
            <a:r>
              <a:rPr lang="en-GB" b="1" dirty="0"/>
              <a:t>Profit &amp; Loss</a:t>
            </a:r>
            <a:r>
              <a:rPr lang="en-GB" dirty="0"/>
              <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457200" y="868680"/>
            <a:ext cx="11192256" cy="5751576"/>
          </a:xfrm>
          <a:prstGeom prst="rect">
            <a:avLst/>
          </a:prstGeom>
        </p:spPr>
      </p:pic>
    </p:spTree>
    <p:extLst>
      <p:ext uri="{BB962C8B-B14F-4D97-AF65-F5344CB8AC3E}">
        <p14:creationId xmlns:p14="http://schemas.microsoft.com/office/powerpoint/2010/main" val="692719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Risks and Rewards</a:t>
            </a:r>
          </a:p>
        </p:txBody>
      </p:sp>
      <p:sp>
        <p:nvSpPr>
          <p:cNvPr id="5" name="Content Placeholder 4"/>
          <p:cNvSpPr>
            <a:spLocks noGrp="1"/>
          </p:cNvSpPr>
          <p:nvPr>
            <p:ph idx="1"/>
          </p:nvPr>
        </p:nvSpPr>
        <p:spPr/>
        <p:txBody>
          <a:bodyPr/>
          <a:lstStyle/>
          <a:p>
            <a:r>
              <a:rPr lang="en-US" dirty="0" smtClean="0"/>
              <a:t>Risks: Market Risks,</a:t>
            </a:r>
            <a:r>
              <a:rPr lang="en-GB" dirty="0"/>
              <a:t> Risks to mental and physical health, Cash flow problems and financial </a:t>
            </a:r>
            <a:r>
              <a:rPr lang="en-GB" dirty="0" smtClean="0"/>
              <a:t>risks.</a:t>
            </a:r>
            <a:endParaRPr lang="en-US" dirty="0" smtClean="0"/>
          </a:p>
          <a:p>
            <a:r>
              <a:rPr lang="en-US" dirty="0" smtClean="0"/>
              <a:t>Rewards: </a:t>
            </a:r>
            <a:r>
              <a:rPr lang="en-GB" dirty="0"/>
              <a:t>Having your own business gives you a sense of freedom, </a:t>
            </a:r>
            <a:r>
              <a:rPr lang="en-GB" dirty="0" smtClean="0"/>
              <a:t>giving </a:t>
            </a:r>
            <a:r>
              <a:rPr lang="en-GB" dirty="0"/>
              <a:t>back to the community is one way to make a </a:t>
            </a:r>
            <a:r>
              <a:rPr lang="en-GB" dirty="0" smtClean="0"/>
              <a:t>difference.</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Key </a:t>
            </a:r>
            <a:r>
              <a:rPr lang="en-US" dirty="0" smtClean="0"/>
              <a:t>Issues &amp; SOLUTION</a:t>
            </a:r>
            <a:endParaRPr lang="en-US" dirty="0"/>
          </a:p>
        </p:txBody>
      </p:sp>
      <p:sp>
        <p:nvSpPr>
          <p:cNvPr id="5" name="Content Placeholder 4"/>
          <p:cNvSpPr>
            <a:spLocks noGrp="1"/>
          </p:cNvSpPr>
          <p:nvPr>
            <p:ph idx="1"/>
          </p:nvPr>
        </p:nvSpPr>
        <p:spPr>
          <a:xfrm>
            <a:off x="684212" y="155448"/>
            <a:ext cx="8534400" cy="4791456"/>
          </a:xfrm>
        </p:spPr>
        <p:txBody>
          <a:bodyPr>
            <a:normAutofit fontScale="92500" lnSpcReduction="20000"/>
          </a:bodyPr>
          <a:lstStyle/>
          <a:p>
            <a:r>
              <a:rPr lang="en-US" u="sng" dirty="0"/>
              <a:t>Near term</a:t>
            </a:r>
          </a:p>
          <a:p>
            <a:pPr lvl="1"/>
            <a:r>
              <a:rPr lang="en-GB" dirty="0"/>
              <a:t>Marketing </a:t>
            </a:r>
            <a:r>
              <a:rPr lang="en-GB" dirty="0" smtClean="0"/>
              <a:t>lacks: Learn </a:t>
            </a:r>
            <a:r>
              <a:rPr lang="en-GB" dirty="0"/>
              <a:t>marketing so people know you exist and are here to help.</a:t>
            </a:r>
            <a:endParaRPr lang="en-GB" dirty="0" smtClean="0"/>
          </a:p>
          <a:p>
            <a:pPr lvl="1"/>
            <a:r>
              <a:rPr lang="en-GB" dirty="0" smtClean="0"/>
              <a:t> </a:t>
            </a:r>
            <a:r>
              <a:rPr lang="en-GB" dirty="0"/>
              <a:t>Attracting and retaining </a:t>
            </a:r>
            <a:r>
              <a:rPr lang="en-GB" dirty="0" smtClean="0"/>
              <a:t>customers: Promotion </a:t>
            </a:r>
            <a:r>
              <a:rPr lang="en-GB" dirty="0"/>
              <a:t>and marketing of your product or brand will certainly bring you new customers, but it's not the only debate here.</a:t>
            </a:r>
            <a:endParaRPr lang="en-GB" dirty="0" smtClean="0"/>
          </a:p>
          <a:p>
            <a:pPr lvl="1"/>
            <a:r>
              <a:rPr lang="en-GB" dirty="0" smtClean="0"/>
              <a:t>Controlling </a:t>
            </a:r>
            <a:r>
              <a:rPr lang="en-GB" dirty="0"/>
              <a:t>your </a:t>
            </a:r>
            <a:r>
              <a:rPr lang="en-GB" dirty="0" smtClean="0"/>
              <a:t>finances: </a:t>
            </a:r>
            <a:r>
              <a:rPr lang="en-GB" dirty="0"/>
              <a:t> Small business cash flow problems arise when accounts are not handled efficiently or customers do not produce enough revenue. </a:t>
            </a:r>
          </a:p>
          <a:p>
            <a:pPr marL="457200" lvl="1" indent="0">
              <a:buNone/>
            </a:pPr>
            <a:endParaRPr lang="en-US" dirty="0"/>
          </a:p>
          <a:p>
            <a:r>
              <a:rPr lang="en-US" u="sng" dirty="0"/>
              <a:t>Long term</a:t>
            </a:r>
          </a:p>
          <a:p>
            <a:r>
              <a:rPr lang="en-GB" dirty="0"/>
              <a:t>Dependence on </a:t>
            </a:r>
            <a:r>
              <a:rPr lang="en-GB" dirty="0" smtClean="0"/>
              <a:t>clients: Expand your business on-line</a:t>
            </a:r>
          </a:p>
          <a:p>
            <a:r>
              <a:rPr lang="en-GB" dirty="0"/>
              <a:t>Fatigue</a:t>
            </a:r>
          </a:p>
          <a:p>
            <a:r>
              <a:rPr lang="en-US" dirty="0" smtClean="0"/>
              <a:t>Time Management: </a:t>
            </a:r>
            <a:r>
              <a:rPr lang="en-GB" dirty="0"/>
              <a:t>Make a list of goals, If you don't need to be involved in the work, delegate </a:t>
            </a:r>
            <a:r>
              <a:rPr lang="en-GB" dirty="0" smtClean="0"/>
              <a:t>it,</a:t>
            </a:r>
            <a:r>
              <a:rPr lang="en-GB" dirty="0"/>
              <a:t> Eliminate the unnecessary tasks.</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180" y="5264572"/>
            <a:ext cx="8534400" cy="1507067"/>
          </a:xfrm>
        </p:spPr>
        <p:txBody>
          <a:bodyPr/>
          <a:lstStyle/>
          <a:p>
            <a:r>
              <a:rPr lang="en-US" dirty="0" smtClean="0"/>
              <a:t>reference</a:t>
            </a:r>
            <a:endParaRPr lang="en-US" dirty="0"/>
          </a:p>
        </p:txBody>
      </p:sp>
      <p:sp>
        <p:nvSpPr>
          <p:cNvPr id="3" name="Text Placeholder 2"/>
          <p:cNvSpPr>
            <a:spLocks noGrp="1"/>
          </p:cNvSpPr>
          <p:nvPr>
            <p:ph idx="1"/>
          </p:nvPr>
        </p:nvSpPr>
        <p:spPr>
          <a:xfrm>
            <a:off x="301752" y="539496"/>
            <a:ext cx="11173968" cy="5330952"/>
          </a:xfrm>
        </p:spPr>
        <p:txBody>
          <a:bodyPr>
            <a:normAutofit fontScale="25000" lnSpcReduction="20000"/>
          </a:bodyPr>
          <a:lstStyle/>
          <a:p>
            <a:r>
              <a:rPr lang="en-GB" sz="3400" dirty="0" err="1" smtClean="0">
                <a:latin typeface="Arial" panose="020B0604020202020204" pitchFamily="34" charset="0"/>
                <a:cs typeface="Arial" panose="020B0604020202020204" pitchFamily="34" charset="0"/>
              </a:rPr>
              <a:t>Dheeraj</a:t>
            </a:r>
            <a:r>
              <a:rPr lang="en-GB" sz="3400" dirty="0" smtClean="0">
                <a:latin typeface="Arial" panose="020B0604020202020204" pitchFamily="34" charset="0"/>
                <a:cs typeface="Arial" panose="020B0604020202020204" pitchFamily="34" charset="0"/>
              </a:rPr>
              <a:t> Vaidya (2020) </a:t>
            </a:r>
            <a:r>
              <a:rPr lang="en-GB" sz="3400" i="1" dirty="0">
                <a:latin typeface="Arial" panose="020B0604020202020204" pitchFamily="34" charset="0"/>
                <a:cs typeface="Arial" panose="020B0604020202020204" pitchFamily="34" charset="0"/>
              </a:rPr>
              <a:t>Target Market Definition</a:t>
            </a:r>
            <a:r>
              <a:rPr lang="en-GB" sz="3400" dirty="0" smtClean="0">
                <a:latin typeface="Arial" panose="020B0604020202020204" pitchFamily="34" charset="0"/>
                <a:cs typeface="Arial" panose="020B0604020202020204" pitchFamily="34" charset="0"/>
              </a:rPr>
              <a:t>.</a:t>
            </a:r>
          </a:p>
          <a:p>
            <a:pPr marL="0" indent="0">
              <a:buNone/>
            </a:pPr>
            <a:r>
              <a:rPr lang="en-GB" sz="3400" dirty="0" smtClean="0">
                <a:latin typeface="Arial" panose="020B0604020202020204" pitchFamily="34" charset="0"/>
                <a:cs typeface="Arial" panose="020B0604020202020204" pitchFamily="34" charset="0"/>
              </a:rPr>
              <a:t>Available </a:t>
            </a:r>
            <a:r>
              <a:rPr lang="en-GB" sz="3400" dirty="0">
                <a:latin typeface="Arial" panose="020B0604020202020204" pitchFamily="34" charset="0"/>
                <a:cs typeface="Arial" panose="020B0604020202020204" pitchFamily="34" charset="0"/>
              </a:rPr>
              <a:t>at: https://www.wallstreetmojo.com/target-markets</a:t>
            </a:r>
            <a:r>
              <a:rPr lang="en-GB" sz="3400" dirty="0" smtClean="0">
                <a:latin typeface="Arial" panose="020B0604020202020204" pitchFamily="34" charset="0"/>
                <a:cs typeface="Arial" panose="020B0604020202020204" pitchFamily="34" charset="0"/>
              </a:rPr>
              <a:t>/ </a:t>
            </a:r>
          </a:p>
          <a:p>
            <a:pPr marL="0" indent="0">
              <a:buNone/>
            </a:pPr>
            <a:r>
              <a:rPr lang="en-GB" sz="3400" dirty="0" smtClean="0">
                <a:latin typeface="Arial" panose="020B0604020202020204" pitchFamily="34" charset="0"/>
                <a:cs typeface="Arial" panose="020B0604020202020204" pitchFamily="34" charset="0"/>
              </a:rPr>
              <a:t>(</a:t>
            </a:r>
            <a:r>
              <a:rPr lang="en-GB" sz="3400" dirty="0">
                <a:latin typeface="Arial" panose="020B0604020202020204" pitchFamily="34" charset="0"/>
                <a:cs typeface="Arial" panose="020B0604020202020204" pitchFamily="34" charset="0"/>
              </a:rPr>
              <a:t>Accessed: </a:t>
            </a:r>
            <a:r>
              <a:rPr lang="en-GB" sz="3400" dirty="0" smtClean="0">
                <a:latin typeface="Arial" panose="020B0604020202020204" pitchFamily="34" charset="0"/>
                <a:cs typeface="Arial" panose="020B0604020202020204" pitchFamily="34" charset="0"/>
              </a:rPr>
              <a:t>17 June 2022).</a:t>
            </a:r>
          </a:p>
          <a:p>
            <a:r>
              <a:rPr lang="en-GB" sz="3400" dirty="0" smtClean="0">
                <a:latin typeface="Arial" panose="020B0604020202020204" pitchFamily="34" charset="0"/>
                <a:cs typeface="Arial" panose="020B0604020202020204" pitchFamily="34" charset="0"/>
              </a:rPr>
              <a:t>templates. office (</a:t>
            </a:r>
            <a:r>
              <a:rPr lang="en-GB" sz="3400" dirty="0">
                <a:latin typeface="Arial" panose="020B0604020202020204" pitchFamily="34" charset="0"/>
                <a:cs typeface="Arial" panose="020B0604020202020204" pitchFamily="34" charset="0"/>
              </a:rPr>
              <a:t>2020) </a:t>
            </a:r>
            <a:r>
              <a:rPr lang="en-GB" sz="3400" i="1" dirty="0">
                <a:latin typeface="Arial" panose="020B0604020202020204" pitchFamily="34" charset="0"/>
                <a:cs typeface="Arial" panose="020B0604020202020204" pitchFamily="34" charset="0"/>
              </a:rPr>
              <a:t>Business plan </a:t>
            </a:r>
            <a:r>
              <a:rPr lang="en-GB" sz="3400" i="1" dirty="0" smtClean="0">
                <a:latin typeface="Arial" panose="020B0604020202020204" pitchFamily="34" charset="0"/>
                <a:cs typeface="Arial" panose="020B0604020202020204" pitchFamily="34" charset="0"/>
              </a:rPr>
              <a:t>templates</a:t>
            </a:r>
            <a:r>
              <a:rPr lang="en-GB" sz="3400" dirty="0" smtClean="0">
                <a:latin typeface="Arial" panose="020B0604020202020204" pitchFamily="34" charset="0"/>
                <a:cs typeface="Arial" panose="020B0604020202020204" pitchFamily="34" charset="0"/>
              </a:rPr>
              <a:t>.</a:t>
            </a:r>
            <a:endParaRPr lang="en-GB" sz="3400" dirty="0">
              <a:latin typeface="Arial" panose="020B0604020202020204" pitchFamily="34" charset="0"/>
              <a:cs typeface="Arial" panose="020B0604020202020204" pitchFamily="34" charset="0"/>
            </a:endParaRPr>
          </a:p>
          <a:p>
            <a:pPr marL="0" indent="0">
              <a:buNone/>
            </a:pPr>
            <a:r>
              <a:rPr lang="en-GB" sz="3400" dirty="0">
                <a:latin typeface="Arial" panose="020B0604020202020204" pitchFamily="34" charset="0"/>
                <a:cs typeface="Arial" panose="020B0604020202020204" pitchFamily="34" charset="0"/>
              </a:rPr>
              <a:t>Available at: </a:t>
            </a:r>
            <a:r>
              <a:rPr lang="en-GB" sz="3400" dirty="0">
                <a:latin typeface="Arial" panose="020B0604020202020204" pitchFamily="34" charset="0"/>
                <a:cs typeface="Arial" panose="020B0604020202020204" pitchFamily="34" charset="0"/>
                <a:hlinkClick r:id="rId2"/>
              </a:rPr>
              <a:t>https://</a:t>
            </a:r>
            <a:r>
              <a:rPr lang="en-GB" sz="3400" dirty="0" smtClean="0">
                <a:latin typeface="Arial" panose="020B0604020202020204" pitchFamily="34" charset="0"/>
                <a:cs typeface="Arial" panose="020B0604020202020204" pitchFamily="34" charset="0"/>
                <a:hlinkClick r:id="rId2"/>
              </a:rPr>
              <a:t>templates.office.com/en-us/collection-business-plan-templates-small-business</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Accessed: 17 June 2022</a:t>
            </a:r>
            <a:r>
              <a:rPr lang="en-GB" sz="3400" dirty="0" smtClean="0">
                <a:latin typeface="Arial" panose="020B0604020202020204" pitchFamily="34" charset="0"/>
                <a:cs typeface="Arial" panose="020B0604020202020204" pitchFamily="34" charset="0"/>
              </a:rPr>
              <a:t>).</a:t>
            </a:r>
          </a:p>
          <a:p>
            <a:r>
              <a:rPr lang="en-GB" sz="3400" dirty="0" smtClean="0">
                <a:latin typeface="Arial" panose="020B0604020202020204" pitchFamily="34" charset="0"/>
                <a:cs typeface="Arial" panose="020B0604020202020204" pitchFamily="34" charset="0"/>
              </a:rPr>
              <a:t>Sprinklers Direct (2020</a:t>
            </a:r>
            <a:r>
              <a:rPr lang="en-GB" sz="3400" dirty="0">
                <a:latin typeface="Arial" panose="020B0604020202020204" pitchFamily="34" charset="0"/>
                <a:cs typeface="Arial" panose="020B0604020202020204" pitchFamily="34" charset="0"/>
              </a:rPr>
              <a:t>) </a:t>
            </a:r>
            <a:r>
              <a:rPr lang="en-GB" sz="3400" cap="all" dirty="0">
                <a:latin typeface="Arial" panose="020B0604020202020204" pitchFamily="34" charset="0"/>
                <a:cs typeface="Arial" panose="020B0604020202020204" pitchFamily="34" charset="0"/>
              </a:rPr>
              <a:t>FIRE SPRINKLER SYSTEM </a:t>
            </a:r>
            <a:r>
              <a:rPr lang="en-GB" sz="3400" cap="all" dirty="0" smtClean="0">
                <a:latin typeface="Arial" panose="020B0604020202020204" pitchFamily="34" charset="0"/>
                <a:cs typeface="Arial" panose="020B0604020202020204" pitchFamily="34" charset="0"/>
              </a:rPr>
              <a:t>COST</a:t>
            </a:r>
            <a:r>
              <a:rPr lang="en-GB" sz="3400" dirty="0" smtClean="0">
                <a:latin typeface="Arial" panose="020B0604020202020204" pitchFamily="34" charset="0"/>
                <a:cs typeface="Arial" panose="020B0604020202020204" pitchFamily="34" charset="0"/>
              </a:rPr>
              <a:t>.</a:t>
            </a:r>
            <a:endParaRPr lang="en-GB" sz="3400" dirty="0">
              <a:latin typeface="Arial" panose="020B0604020202020204" pitchFamily="34" charset="0"/>
              <a:cs typeface="Arial" panose="020B0604020202020204" pitchFamily="34" charset="0"/>
            </a:endParaRPr>
          </a:p>
          <a:p>
            <a:pPr marL="0" indent="0">
              <a:buNone/>
            </a:pPr>
            <a:r>
              <a:rPr lang="en-GB" sz="3400" dirty="0">
                <a:latin typeface="Arial" panose="020B0604020202020204" pitchFamily="34" charset="0"/>
                <a:cs typeface="Arial" panose="020B0604020202020204" pitchFamily="34" charset="0"/>
              </a:rPr>
              <a:t>Available at: </a:t>
            </a:r>
            <a:r>
              <a:rPr lang="en-GB" sz="3400" dirty="0">
                <a:latin typeface="Arial" panose="020B0604020202020204" pitchFamily="34" charset="0"/>
                <a:cs typeface="Arial" panose="020B0604020202020204" pitchFamily="34" charset="0"/>
                <a:hlinkClick r:id="rId3"/>
              </a:rPr>
              <a:t>https://www.sprinklersdirect.co.uk/fire-sprinkler-system-cost</a:t>
            </a:r>
            <a:r>
              <a:rPr lang="en-GB" sz="3400" dirty="0" smtClean="0">
                <a:latin typeface="Arial" panose="020B0604020202020204" pitchFamily="34" charset="0"/>
                <a:cs typeface="Arial" panose="020B0604020202020204" pitchFamily="34" charset="0"/>
                <a:hlinkClick r:id="rId3"/>
              </a:rPr>
              <a:t>/</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(Accessed: </a:t>
            </a:r>
            <a:r>
              <a:rPr lang="en-GB" sz="3400" dirty="0" smtClean="0">
                <a:latin typeface="Arial" panose="020B0604020202020204" pitchFamily="34" charset="0"/>
                <a:cs typeface="Arial" panose="020B0604020202020204" pitchFamily="34" charset="0"/>
              </a:rPr>
              <a:t>20 </a:t>
            </a:r>
            <a:r>
              <a:rPr lang="en-GB" sz="3400" dirty="0">
                <a:latin typeface="Arial" panose="020B0604020202020204" pitchFamily="34" charset="0"/>
                <a:cs typeface="Arial" panose="020B0604020202020204" pitchFamily="34" charset="0"/>
              </a:rPr>
              <a:t>June 2022).</a:t>
            </a:r>
          </a:p>
          <a:p>
            <a:r>
              <a:rPr lang="en-GB" sz="3400" dirty="0" smtClean="0">
                <a:latin typeface="Arial" panose="020B0604020202020204" pitchFamily="34" charset="0"/>
                <a:cs typeface="Arial" panose="020B0604020202020204" pitchFamily="34" charset="0"/>
              </a:rPr>
              <a:t>Alyssa Gregory(2019) </a:t>
            </a:r>
            <a:r>
              <a:rPr lang="en-GB" sz="3400" cap="all" dirty="0">
                <a:latin typeface="Arial" panose="020B0604020202020204" pitchFamily="34" charset="0"/>
                <a:cs typeface="Arial" panose="020B0604020202020204" pitchFamily="34" charset="0"/>
              </a:rPr>
              <a:t>19 Small Business Goals You Can Set This Year</a:t>
            </a:r>
            <a:r>
              <a:rPr lang="en-GB" sz="3400" dirty="0" smtClean="0">
                <a:latin typeface="Arial" panose="020B0604020202020204" pitchFamily="34" charset="0"/>
                <a:cs typeface="Arial" panose="020B0604020202020204" pitchFamily="34" charset="0"/>
              </a:rPr>
              <a:t>.</a:t>
            </a:r>
          </a:p>
          <a:p>
            <a:pPr marL="0" indent="0">
              <a:buNone/>
            </a:pPr>
            <a:r>
              <a:rPr lang="en-GB" sz="3400" dirty="0" smtClean="0">
                <a:latin typeface="Arial" panose="020B0604020202020204" pitchFamily="34" charset="0"/>
                <a:cs typeface="Arial" panose="020B0604020202020204" pitchFamily="34" charset="0"/>
              </a:rPr>
              <a:t>Available </a:t>
            </a:r>
            <a:r>
              <a:rPr lang="en-GB" sz="3400" dirty="0">
                <a:latin typeface="Arial" panose="020B0604020202020204" pitchFamily="34" charset="0"/>
                <a:cs typeface="Arial" panose="020B0604020202020204" pitchFamily="34" charset="0"/>
              </a:rPr>
              <a:t>at: </a:t>
            </a:r>
            <a:r>
              <a:rPr lang="en-GB" sz="3400" dirty="0">
                <a:latin typeface="Arial" panose="020B0604020202020204" pitchFamily="34" charset="0"/>
                <a:cs typeface="Arial" panose="020B0604020202020204" pitchFamily="34" charset="0"/>
                <a:hlinkClick r:id="rId4"/>
              </a:rPr>
              <a:t>https://</a:t>
            </a:r>
            <a:r>
              <a:rPr lang="en-GB" sz="3400" dirty="0" smtClean="0">
                <a:latin typeface="Arial" panose="020B0604020202020204" pitchFamily="34" charset="0"/>
                <a:cs typeface="Arial" panose="020B0604020202020204" pitchFamily="34" charset="0"/>
                <a:hlinkClick r:id="rId4"/>
              </a:rPr>
              <a:t>www.thebalancesmb.com/small-business-goals-4126116</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(Accessed: 20 June 2022</a:t>
            </a:r>
            <a:r>
              <a:rPr lang="en-GB" sz="3400" dirty="0" smtClean="0">
                <a:latin typeface="Arial" panose="020B0604020202020204" pitchFamily="34" charset="0"/>
                <a:cs typeface="Arial" panose="020B0604020202020204" pitchFamily="34" charset="0"/>
              </a:rPr>
              <a:t>).</a:t>
            </a:r>
          </a:p>
          <a:p>
            <a:r>
              <a:rPr lang="en-GB" sz="3400" dirty="0" err="1" smtClean="0">
                <a:latin typeface="Arial" panose="020B0604020202020204" pitchFamily="34" charset="0"/>
                <a:cs typeface="Arial" panose="020B0604020202020204" pitchFamily="34" charset="0"/>
              </a:rPr>
              <a:t>Intellspot</a:t>
            </a: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2019) </a:t>
            </a:r>
            <a:r>
              <a:rPr lang="en-GB" sz="3400" i="1" dirty="0">
                <a:latin typeface="Arial" panose="020B0604020202020204" pitchFamily="34" charset="0"/>
                <a:cs typeface="Arial" panose="020B0604020202020204" pitchFamily="34" charset="0"/>
              </a:rPr>
              <a:t>27 SMART Marketing Objectives </a:t>
            </a:r>
            <a:r>
              <a:rPr lang="en-GB" sz="3400" i="1" dirty="0" smtClean="0">
                <a:latin typeface="Arial" panose="020B0604020202020204" pitchFamily="34" charset="0"/>
                <a:cs typeface="Arial" panose="020B0604020202020204" pitchFamily="34" charset="0"/>
              </a:rPr>
              <a:t>Examples.</a:t>
            </a:r>
            <a:endParaRPr lang="en-GB" sz="3400" i="1" dirty="0">
              <a:latin typeface="Arial" panose="020B0604020202020204" pitchFamily="34" charset="0"/>
              <a:cs typeface="Arial" panose="020B0604020202020204" pitchFamily="34" charset="0"/>
            </a:endParaRPr>
          </a:p>
          <a:p>
            <a:pPr marL="0" indent="0">
              <a:buNone/>
            </a:pPr>
            <a:r>
              <a:rPr lang="en-GB" sz="3400" dirty="0">
                <a:latin typeface="Arial" panose="020B0604020202020204" pitchFamily="34" charset="0"/>
                <a:cs typeface="Arial" panose="020B0604020202020204" pitchFamily="34" charset="0"/>
              </a:rPr>
              <a:t>Available at: </a:t>
            </a:r>
            <a:r>
              <a:rPr lang="en-GB" sz="3400" dirty="0">
                <a:latin typeface="Arial" panose="020B0604020202020204" pitchFamily="34" charset="0"/>
                <a:cs typeface="Arial" panose="020B0604020202020204" pitchFamily="34" charset="0"/>
                <a:hlinkClick r:id="rId5"/>
              </a:rPr>
              <a:t>https://www.intellspot.com/marketing-objectives-examples</a:t>
            </a:r>
            <a:r>
              <a:rPr lang="en-GB" sz="3400" dirty="0" smtClean="0">
                <a:latin typeface="Arial" panose="020B0604020202020204" pitchFamily="34" charset="0"/>
                <a:cs typeface="Arial" panose="020B0604020202020204" pitchFamily="34" charset="0"/>
                <a:hlinkClick r:id="rId5"/>
              </a:rPr>
              <a:t>/</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(Accessed: </a:t>
            </a:r>
            <a:r>
              <a:rPr lang="en-GB" sz="3400" dirty="0" smtClean="0">
                <a:latin typeface="Arial" panose="020B0604020202020204" pitchFamily="34" charset="0"/>
                <a:cs typeface="Arial" panose="020B0604020202020204" pitchFamily="34" charset="0"/>
              </a:rPr>
              <a:t>21 </a:t>
            </a:r>
            <a:r>
              <a:rPr lang="en-GB" sz="3400" dirty="0">
                <a:latin typeface="Arial" panose="020B0604020202020204" pitchFamily="34" charset="0"/>
                <a:cs typeface="Arial" panose="020B0604020202020204" pitchFamily="34" charset="0"/>
              </a:rPr>
              <a:t>June 2022).</a:t>
            </a:r>
          </a:p>
          <a:p>
            <a:endParaRPr lang="en-GB" sz="3400" dirty="0">
              <a:latin typeface="Arial" panose="020B0604020202020204" pitchFamily="34" charset="0"/>
              <a:cs typeface="Arial" panose="020B0604020202020204" pitchFamily="34" charset="0"/>
            </a:endParaRPr>
          </a:p>
          <a:p>
            <a:r>
              <a:rPr lang="en-GB" sz="3400" dirty="0" smtClean="0">
                <a:latin typeface="Arial" panose="020B0604020202020204" pitchFamily="34" charset="0"/>
                <a:cs typeface="Arial" panose="020B0604020202020204" pitchFamily="34" charset="0"/>
              </a:rPr>
              <a:t>EMBA Pro (2019) </a:t>
            </a:r>
            <a:r>
              <a:rPr lang="en-GB" sz="3400" i="1" dirty="0">
                <a:latin typeface="Arial" panose="020B0604020202020204" pitchFamily="34" charset="0"/>
                <a:cs typeface="Arial" panose="020B0604020202020204" pitchFamily="34" charset="0"/>
              </a:rPr>
              <a:t>Jain Irrigation Systems Limited.</a:t>
            </a:r>
          </a:p>
          <a:p>
            <a:pPr marL="0" indent="0">
              <a:buNone/>
            </a:pPr>
            <a:r>
              <a:rPr lang="en-GB" sz="3400" dirty="0" smtClean="0">
                <a:latin typeface="Arial" panose="020B0604020202020204" pitchFamily="34" charset="0"/>
                <a:cs typeface="Arial" panose="020B0604020202020204" pitchFamily="34" charset="0"/>
              </a:rPr>
              <a:t>Available </a:t>
            </a:r>
            <a:r>
              <a:rPr lang="en-GB" sz="3400" dirty="0">
                <a:latin typeface="Arial" panose="020B0604020202020204" pitchFamily="34" charset="0"/>
                <a:cs typeface="Arial" panose="020B0604020202020204" pitchFamily="34" charset="0"/>
              </a:rPr>
              <a:t>at: </a:t>
            </a:r>
            <a:r>
              <a:rPr lang="en-GB" sz="3400" dirty="0">
                <a:latin typeface="Arial" panose="020B0604020202020204" pitchFamily="34" charset="0"/>
                <a:cs typeface="Arial" panose="020B0604020202020204" pitchFamily="34" charset="0"/>
                <a:hlinkClick r:id="rId6"/>
              </a:rPr>
              <a:t>https://</a:t>
            </a:r>
            <a:r>
              <a:rPr lang="en-GB" sz="3400" dirty="0" smtClean="0">
                <a:latin typeface="Arial" panose="020B0604020202020204" pitchFamily="34" charset="0"/>
                <a:cs typeface="Arial" panose="020B0604020202020204" pitchFamily="34" charset="0"/>
                <a:hlinkClick r:id="rId6"/>
              </a:rPr>
              <a:t>embapro.com/frontpage/pestelcase/4476-jain-irrigation</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(Accessed: </a:t>
            </a:r>
            <a:r>
              <a:rPr lang="en-GB" sz="3400" dirty="0" smtClean="0">
                <a:latin typeface="Arial" panose="020B0604020202020204" pitchFamily="34" charset="0"/>
                <a:cs typeface="Arial" panose="020B0604020202020204" pitchFamily="34" charset="0"/>
              </a:rPr>
              <a:t>20 </a:t>
            </a:r>
            <a:r>
              <a:rPr lang="en-GB" sz="3400" dirty="0" err="1" smtClean="0">
                <a:latin typeface="Arial" panose="020B0604020202020204" pitchFamily="34" charset="0"/>
                <a:cs typeface="Arial" panose="020B0604020202020204" pitchFamily="34" charset="0"/>
              </a:rPr>
              <a:t>Ju;y</a:t>
            </a:r>
            <a:r>
              <a:rPr lang="en-GB" sz="3400" dirty="0" smtClean="0">
                <a:latin typeface="Arial" panose="020B060402020202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2022).</a:t>
            </a:r>
          </a:p>
          <a:p>
            <a:r>
              <a:rPr lang="en-GB" sz="3400" dirty="0">
                <a:latin typeface="Arial" panose="020B0604020202020204" pitchFamily="34" charset="0"/>
                <a:cs typeface="Arial" panose="020B0604020202020204" pitchFamily="34" charset="0"/>
              </a:rPr>
              <a:t>UMass </a:t>
            </a:r>
            <a:r>
              <a:rPr lang="en-GB" sz="3400" dirty="0" smtClean="0">
                <a:latin typeface="Arial" panose="020B0604020202020204" pitchFamily="34" charset="0"/>
                <a:cs typeface="Arial" panose="020B0604020202020204" pitchFamily="34" charset="0"/>
              </a:rPr>
              <a:t>Global (</a:t>
            </a:r>
            <a:r>
              <a:rPr lang="en-GB" sz="3400" dirty="0">
                <a:latin typeface="Arial" panose="020B0604020202020204" pitchFamily="34" charset="0"/>
                <a:cs typeface="Arial" panose="020B0604020202020204" pitchFamily="34" charset="0"/>
              </a:rPr>
              <a:t>2019) Accomplishment statement examples to help make your resume stand out.</a:t>
            </a:r>
          </a:p>
          <a:p>
            <a:pPr marL="0" indent="0">
              <a:buNone/>
            </a:pPr>
            <a:r>
              <a:rPr lang="en-GB" sz="3400" dirty="0">
                <a:latin typeface="Arial" panose="020B0604020202020204" pitchFamily="34" charset="0"/>
                <a:cs typeface="Arial" panose="020B0604020202020204" pitchFamily="34" charset="0"/>
              </a:rPr>
              <a:t>Available at: </a:t>
            </a:r>
            <a:r>
              <a:rPr lang="en-GB" sz="3400" dirty="0">
                <a:latin typeface="Arial" panose="020B0604020202020204" pitchFamily="34" charset="0"/>
                <a:cs typeface="Arial" panose="020B0604020202020204" pitchFamily="34" charset="0"/>
                <a:hlinkClick r:id="rId7"/>
              </a:rPr>
              <a:t>https://</a:t>
            </a:r>
            <a:r>
              <a:rPr lang="en-GB" sz="3400" dirty="0" smtClean="0">
                <a:latin typeface="Arial" panose="020B0604020202020204" pitchFamily="34" charset="0"/>
                <a:cs typeface="Arial" panose="020B0604020202020204" pitchFamily="34" charset="0"/>
                <a:hlinkClick r:id="rId7"/>
              </a:rPr>
              <a:t>www.umassglobal.edu/news-and-events/blog/writing-an-accomplishment-statement</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a:t>
            </a:r>
            <a:r>
              <a:rPr lang="en-GB" sz="3400" dirty="0">
                <a:latin typeface="Arial" panose="020B0604020202020204" pitchFamily="34" charset="0"/>
                <a:cs typeface="Arial" panose="020B0604020202020204" pitchFamily="34" charset="0"/>
              </a:rPr>
              <a:t>Accessed: 20 </a:t>
            </a:r>
            <a:r>
              <a:rPr lang="en-GB" sz="3400" dirty="0" err="1">
                <a:latin typeface="Arial" panose="020B0604020202020204" pitchFamily="34" charset="0"/>
                <a:cs typeface="Arial" panose="020B0604020202020204" pitchFamily="34" charset="0"/>
              </a:rPr>
              <a:t>Ju;y</a:t>
            </a:r>
            <a:r>
              <a:rPr lang="en-GB" sz="3400" dirty="0">
                <a:latin typeface="Arial" panose="020B0604020202020204" pitchFamily="34" charset="0"/>
                <a:cs typeface="Arial" panose="020B0604020202020204" pitchFamily="34" charset="0"/>
              </a:rPr>
              <a:t> 2022</a:t>
            </a:r>
            <a:r>
              <a:rPr lang="en-GB" sz="3400" dirty="0" smtClean="0">
                <a:latin typeface="Arial" panose="020B0604020202020204" pitchFamily="34" charset="0"/>
                <a:cs typeface="Arial" panose="020B0604020202020204" pitchFamily="34" charset="0"/>
              </a:rPr>
              <a:t>).</a:t>
            </a:r>
          </a:p>
          <a:p>
            <a:r>
              <a:rPr lang="en-GB" sz="3400" dirty="0">
                <a:latin typeface="Arial" panose="020B0604020202020204" pitchFamily="34" charset="0"/>
                <a:cs typeface="Arial" panose="020B0604020202020204" pitchFamily="34" charset="0"/>
              </a:rPr>
              <a:t>Robin Booth(2019) </a:t>
            </a:r>
            <a:r>
              <a:rPr lang="en-GB" sz="3400" i="1" dirty="0">
                <a:latin typeface="Arial" panose="020B0604020202020204" pitchFamily="34" charset="0"/>
                <a:cs typeface="Arial" panose="020B0604020202020204" pitchFamily="34" charset="0"/>
              </a:rPr>
              <a:t>What are the Risks and Rewards of Starting Your Own Business</a:t>
            </a:r>
            <a:r>
              <a:rPr lang="en-GB" sz="3400" i="1" dirty="0" smtClean="0">
                <a:latin typeface="Arial" panose="020B0604020202020204" pitchFamily="34" charset="0"/>
                <a:cs typeface="Arial" panose="020B0604020202020204" pitchFamily="34" charset="0"/>
              </a:rPr>
              <a:t>?</a:t>
            </a:r>
          </a:p>
          <a:p>
            <a:pPr marL="0" indent="0">
              <a:buNone/>
            </a:pPr>
            <a:r>
              <a:rPr lang="en-GB" sz="3400" dirty="0">
                <a:latin typeface="Arial" panose="020B0604020202020204" pitchFamily="34" charset="0"/>
                <a:cs typeface="Arial" panose="020B0604020202020204" pitchFamily="34" charset="0"/>
              </a:rPr>
              <a:t>Available athttps://brixx.com/what-are-the-risks-and-rewards-of-starting-your-own-business/ </a:t>
            </a:r>
            <a:endParaRPr lang="en-GB" sz="3400" dirty="0" smtClean="0">
              <a:latin typeface="Arial" panose="020B0604020202020204" pitchFamily="34" charset="0"/>
              <a:cs typeface="Arial" panose="020B0604020202020204" pitchFamily="34" charset="0"/>
            </a:endParaRPr>
          </a:p>
          <a:p>
            <a:pPr marL="0" indent="0">
              <a:buNone/>
            </a:pPr>
            <a:r>
              <a:rPr lang="en-GB" sz="3400" dirty="0" smtClean="0">
                <a:latin typeface="Arial" panose="020B0604020202020204" pitchFamily="34" charset="0"/>
                <a:cs typeface="Arial" panose="020B0604020202020204" pitchFamily="34" charset="0"/>
              </a:rPr>
              <a:t>(</a:t>
            </a:r>
            <a:r>
              <a:rPr lang="en-GB" sz="3400" dirty="0">
                <a:latin typeface="Arial" panose="020B0604020202020204" pitchFamily="34" charset="0"/>
                <a:cs typeface="Arial" panose="020B0604020202020204" pitchFamily="34" charset="0"/>
              </a:rPr>
              <a:t>Accessed: </a:t>
            </a:r>
            <a:r>
              <a:rPr lang="en-GB" sz="3400" dirty="0" smtClean="0">
                <a:latin typeface="Arial" panose="020B0604020202020204" pitchFamily="34" charset="0"/>
                <a:cs typeface="Arial" panose="020B0604020202020204" pitchFamily="34" charset="0"/>
              </a:rPr>
              <a:t>24 </a:t>
            </a:r>
            <a:r>
              <a:rPr lang="en-GB" sz="3400" dirty="0" err="1">
                <a:latin typeface="Arial" panose="020B0604020202020204" pitchFamily="34" charset="0"/>
                <a:cs typeface="Arial" panose="020B0604020202020204" pitchFamily="34" charset="0"/>
              </a:rPr>
              <a:t>Ju;y</a:t>
            </a:r>
            <a:r>
              <a:rPr lang="en-GB" sz="3400" dirty="0">
                <a:latin typeface="Arial" panose="020B0604020202020204" pitchFamily="34" charset="0"/>
                <a:cs typeface="Arial" panose="020B0604020202020204" pitchFamily="34" charset="0"/>
              </a:rPr>
              <a:t> 2022).</a:t>
            </a:r>
          </a:p>
          <a:p>
            <a:pPr marL="0" indent="0">
              <a:buNone/>
            </a:pPr>
            <a:endParaRPr lang="en-GB" dirty="0" smtClean="0"/>
          </a:p>
          <a:p>
            <a:endParaRPr lang="en-GB" dirty="0"/>
          </a:p>
          <a:p>
            <a:endParaRPr lang="en-GB" dirty="0" smtClean="0"/>
          </a:p>
          <a:p>
            <a:pPr marL="0" indent="0">
              <a:buNone/>
            </a:pPr>
            <a:endParaRPr lang="en-US" dirty="0"/>
          </a:p>
        </p:txBody>
      </p:sp>
    </p:spTree>
    <p:extLst>
      <p:ext uri="{BB962C8B-B14F-4D97-AF65-F5344CB8AC3E}">
        <p14:creationId xmlns:p14="http://schemas.microsoft.com/office/powerpoint/2010/main" val="9347037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762</TotalTime>
  <Words>1023</Words>
  <Application>Microsoft Office PowerPoint</Application>
  <PresentationFormat>Widescreen</PresentationFormat>
  <Paragraphs>163</Paragraphs>
  <Slides>17</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Times New Roman</vt:lpstr>
      <vt:lpstr>Wingdings 3</vt:lpstr>
      <vt:lpstr>Slice</vt:lpstr>
      <vt:lpstr>PowerPoint Presentation</vt:lpstr>
      <vt:lpstr>Business plan Company name</vt:lpstr>
      <vt:lpstr>Business Concept</vt:lpstr>
      <vt:lpstr>“We’re in business to save your home and your business” This is our statement and our promises!!! Smart Useful App`s help any business.</vt:lpstr>
      <vt:lpstr>The Target Market</vt:lpstr>
      <vt:lpstr>Market audit  SWOT Analysis</vt:lpstr>
      <vt:lpstr>PowerPoint Presentation</vt:lpstr>
      <vt:lpstr>Competition</vt:lpstr>
      <vt:lpstr>Goals and Objectives</vt:lpstr>
      <vt:lpstr>The Team</vt:lpstr>
      <vt:lpstr>The Team Organization Chart</vt:lpstr>
      <vt:lpstr>Resource Requirements</vt:lpstr>
      <vt:lpstr>Financial Plan Cashflow Forecast </vt:lpstr>
      <vt:lpstr>Profit &amp; Loss </vt:lpstr>
      <vt:lpstr>Risks and Rewards</vt:lpstr>
      <vt:lpstr>Key Issues &amp; SOLUTION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40</cp:revision>
  <cp:lastPrinted>2012-08-15T21:38:02Z</cp:lastPrinted>
  <dcterms:created xsi:type="dcterms:W3CDTF">2022-07-18T11:36:34Z</dcterms:created>
  <dcterms:modified xsi:type="dcterms:W3CDTF">2022-07-23T23:47:49Z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