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26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xmundi.com/united_kingdom/" TargetMode="External"/><Relationship Id="rId2" Type="http://schemas.openxmlformats.org/officeDocument/2006/relationships/hyperlink" Target="https://www.humanium.org/en/child-suicide-in-japan-the-leading-cause-of-death-in-children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ncee.org/what-we-do/center-on-international-education-benchmarking/top-performing-countries/japan-overview/japan-instructional-systems/" TargetMode="External"/><Relationship Id="rId4" Type="http://schemas.openxmlformats.org/officeDocument/2006/relationships/hyperlink" Target="https://www.indexmundi.com/japan/demographics_profil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3658" y="905631"/>
            <a:ext cx="9448800" cy="182509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Comparison of the Japanese equivalent of the UK Primary school curriculum</a:t>
            </a:r>
          </a:p>
        </p:txBody>
      </p:sp>
      <p:pic>
        <p:nvPicPr>
          <p:cNvPr id="1026" name="Picture 2" descr="Image result for union ja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8029" y="13183302"/>
            <a:ext cx="278488" cy="179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japanese fla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779" y="4908473"/>
            <a:ext cx="1739728" cy="115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union ja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3292" y="4908473"/>
            <a:ext cx="1797970" cy="115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942705" y="2730727"/>
            <a:ext cx="6700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ja-JP" altLang="en-US" dirty="0"/>
            </a:br>
            <a:r>
              <a:rPr lang="ja-JP" altLang="en-US" dirty="0"/>
              <a:t>日本の英国の小学校のカリキュラムと同等の比較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2168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14744"/>
            <a:ext cx="10820400" cy="1293028"/>
          </a:xfrm>
        </p:spPr>
        <p:txBody>
          <a:bodyPr/>
          <a:lstStyle/>
          <a:p>
            <a:pPr algn="l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To understand the cultural impact on the curriculum.</a:t>
            </a:r>
          </a:p>
          <a:p>
            <a:endParaRPr lang="en-GB" sz="2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To critically analyse the key differences between the Japanese and UK curriculum.</a:t>
            </a:r>
          </a:p>
          <a:p>
            <a:endParaRPr lang="en-GB" sz="2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To identify what we can benefit from the Japanese curriculum.</a:t>
            </a:r>
          </a:p>
          <a:p>
            <a:endParaRPr lang="en-GB" sz="2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To critically discuss the draw backs of the Japanese curriculum.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1401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72685"/>
            <a:ext cx="10820400" cy="1293028"/>
          </a:xfrm>
        </p:spPr>
        <p:txBody>
          <a:bodyPr/>
          <a:lstStyle/>
          <a:p>
            <a:pPr algn="l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An overview of school life in japan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065713"/>
            <a:ext cx="10820400" cy="4024125"/>
          </a:xfrm>
        </p:spPr>
        <p:txBody>
          <a:bodyPr>
            <a:normAutofit fontScale="55000" lnSpcReduction="20000"/>
          </a:bodyPr>
          <a:lstStyle/>
          <a:p>
            <a:r>
              <a:rPr lang="en-GB" sz="2900" dirty="0"/>
              <a:t>Early years schooling is offered (Ages 3-6)</a:t>
            </a:r>
          </a:p>
          <a:p>
            <a:pPr marL="0" indent="0">
              <a:buNone/>
            </a:pPr>
            <a:endParaRPr lang="en-GB" sz="2900" dirty="0"/>
          </a:p>
          <a:p>
            <a:r>
              <a:rPr lang="en-GB" sz="2900" dirty="0"/>
              <a:t>School is not compulsory until age 6.</a:t>
            </a:r>
          </a:p>
          <a:p>
            <a:pPr marL="0" indent="0">
              <a:buNone/>
            </a:pPr>
            <a:endParaRPr lang="en-GB" sz="2900" dirty="0"/>
          </a:p>
          <a:p>
            <a:r>
              <a:rPr lang="en-GB" sz="2900" dirty="0"/>
              <a:t>Japanese primary school lasts for 6 years (Ages 6-12)</a:t>
            </a:r>
          </a:p>
          <a:p>
            <a:pPr marL="0" indent="0">
              <a:buNone/>
            </a:pPr>
            <a:endParaRPr lang="en-GB" sz="2900" dirty="0"/>
          </a:p>
          <a:p>
            <a:r>
              <a:rPr lang="en-GB" sz="2900" dirty="0"/>
              <a:t>Students spend more years in primary school than in any other form of school</a:t>
            </a:r>
          </a:p>
          <a:p>
            <a:pPr marL="0" indent="0">
              <a:buNone/>
            </a:pPr>
            <a:endParaRPr lang="en-GB" sz="2900" dirty="0"/>
          </a:p>
          <a:p>
            <a:r>
              <a:rPr lang="en-GB" sz="2900" dirty="0"/>
              <a:t>Enrolment rate in primary school is 99%</a:t>
            </a:r>
          </a:p>
          <a:p>
            <a:pPr marL="0" indent="0">
              <a:buNone/>
            </a:pPr>
            <a:endParaRPr lang="en-GB" sz="2900" dirty="0"/>
          </a:p>
          <a:p>
            <a:r>
              <a:rPr lang="en-GB" sz="2900" dirty="0"/>
              <a:t>Typical school day is from 8am-3.30pm</a:t>
            </a:r>
          </a:p>
          <a:p>
            <a:endParaRPr lang="en-GB" dirty="0"/>
          </a:p>
          <a:p>
            <a:endParaRPr lang="en-GB" dirty="0"/>
          </a:p>
          <a:p>
            <a:pPr marL="3657600" lvl="8" indent="0">
              <a:buNone/>
            </a:pPr>
            <a:r>
              <a:rPr lang="en-GB" dirty="0"/>
              <a:t>						(NCEE, 2018)</a:t>
            </a:r>
          </a:p>
        </p:txBody>
      </p:sp>
    </p:spTree>
    <p:extLst>
      <p:ext uri="{BB962C8B-B14F-4D97-AF65-F5344CB8AC3E}">
        <p14:creationId xmlns:p14="http://schemas.microsoft.com/office/powerpoint/2010/main" val="528636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72933"/>
            <a:ext cx="10820400" cy="1293028"/>
          </a:xfrm>
        </p:spPr>
        <p:txBody>
          <a:bodyPr/>
          <a:lstStyle/>
          <a:p>
            <a:pPr algn="l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Pisa – a look at the results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7412093"/>
              </p:ext>
            </p:extLst>
          </p:nvPr>
        </p:nvGraphicFramePr>
        <p:xfrm>
          <a:off x="1790931" y="2529904"/>
          <a:ext cx="8128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41973601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 table</a:t>
                      </a:r>
                      <a:r>
                        <a:rPr lang="en-GB" baseline="0" dirty="0"/>
                        <a:t> representing the scores of Japan and the UK.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0345361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0829283"/>
              </p:ext>
            </p:extLst>
          </p:nvPr>
        </p:nvGraphicFramePr>
        <p:xfrm>
          <a:off x="422672" y="2900744"/>
          <a:ext cx="10864518" cy="31665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07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107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1075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1075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1075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81075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2962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Country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PISA</a:t>
                      </a:r>
                      <a:r>
                        <a:rPr lang="en-GB" baseline="0" dirty="0"/>
                        <a:t> Position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Score</a:t>
                      </a:r>
                      <a:r>
                        <a:rPr lang="en-GB" baseline="0" dirty="0"/>
                        <a:t> in Reading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Score in Maths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Score in Science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Overall Score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60610">
                <a:tc>
                  <a:txBody>
                    <a:bodyPr/>
                    <a:lstStyle/>
                    <a:p>
                      <a:r>
                        <a:rPr lang="en-GB" dirty="0"/>
                        <a:t>Japan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538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1586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02962">
                <a:tc>
                  <a:txBody>
                    <a:bodyPr/>
                    <a:lstStyle/>
                    <a:p>
                      <a:r>
                        <a:rPr lang="en-GB" dirty="0"/>
                        <a:t>UK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492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8DCA599-9C0D-423B-A51F-C4A1495C660A}"/>
              </a:ext>
            </a:extLst>
          </p:cNvPr>
          <p:cNvSpPr txBox="1"/>
          <p:nvPr/>
        </p:nvSpPr>
        <p:spPr>
          <a:xfrm>
            <a:off x="7964557" y="6281530"/>
            <a:ext cx="31407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(PISA, 2015)</a:t>
            </a:r>
          </a:p>
        </p:txBody>
      </p:sp>
    </p:spTree>
    <p:extLst>
      <p:ext uri="{BB962C8B-B14F-4D97-AF65-F5344CB8AC3E}">
        <p14:creationId xmlns:p14="http://schemas.microsoft.com/office/powerpoint/2010/main" val="3769070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56088"/>
            <a:ext cx="10820400" cy="1293028"/>
          </a:xfrm>
        </p:spPr>
        <p:txBody>
          <a:bodyPr/>
          <a:lstStyle/>
          <a:p>
            <a:pPr algn="l"/>
            <a:r>
              <a:rPr lang="en-GB" dirty="0">
                <a:latin typeface="Calibri Light" panose="020F0302020204030204" pitchFamily="34" charset="0"/>
              </a:rPr>
              <a:t>Cultural impact on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Japan is less culturally diverse than the UK.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2899611"/>
            <a:ext cx="4565984" cy="304398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899611"/>
            <a:ext cx="4565984" cy="304398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1DE1A3-A13F-455E-8767-2C74F6B34825}"/>
              </a:ext>
            </a:extLst>
          </p:cNvPr>
          <p:cNvSpPr txBox="1"/>
          <p:nvPr/>
        </p:nvSpPr>
        <p:spPr>
          <a:xfrm>
            <a:off x="4505739" y="6218685"/>
            <a:ext cx="2690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IndexMundi</a:t>
            </a:r>
            <a:r>
              <a:rPr lang="en-GB" dirty="0"/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4242928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8071"/>
            <a:ext cx="10820400" cy="1293028"/>
          </a:xfrm>
        </p:spPr>
        <p:txBody>
          <a:bodyPr/>
          <a:lstStyle/>
          <a:p>
            <a:pPr algn="l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Japanese Curriculum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Divided in to 3 main categories</a:t>
            </a:r>
          </a:p>
          <a:p>
            <a:pPr lvl="1"/>
            <a:r>
              <a:rPr lang="en-GB" dirty="0"/>
              <a:t>Compulsory subjects</a:t>
            </a:r>
          </a:p>
          <a:p>
            <a:pPr lvl="1"/>
            <a:r>
              <a:rPr lang="en-GB" dirty="0"/>
              <a:t>Moral education</a:t>
            </a:r>
          </a:p>
          <a:p>
            <a:pPr lvl="1"/>
            <a:r>
              <a:rPr lang="en-GB" dirty="0"/>
              <a:t>Special Activities</a:t>
            </a:r>
          </a:p>
          <a:p>
            <a:endParaRPr lang="en-GB" dirty="0"/>
          </a:p>
          <a:p>
            <a:r>
              <a:rPr lang="en-GB" dirty="0"/>
              <a:t>NAAA assessment completed in </a:t>
            </a:r>
          </a:p>
          <a:p>
            <a:pPr marL="0" indent="0">
              <a:buNone/>
            </a:pPr>
            <a:r>
              <a:rPr lang="en-GB" dirty="0"/>
              <a:t>   6</a:t>
            </a:r>
            <a:r>
              <a:rPr lang="en-GB" baseline="30000" dirty="0"/>
              <a:t>th</a:t>
            </a:r>
            <a:r>
              <a:rPr lang="en-GB" dirty="0"/>
              <a:t> grade.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DEF0A5A-98DA-4279-B62E-65A4001633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7778885"/>
              </p:ext>
            </p:extLst>
          </p:nvPr>
        </p:nvGraphicFramePr>
        <p:xfrm>
          <a:off x="5802489" y="1944473"/>
          <a:ext cx="1603513" cy="49135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3513">
                  <a:extLst>
                    <a:ext uri="{9D8B030D-6E8A-4147-A177-3AD203B41FA5}">
                      <a16:colId xmlns:a16="http://schemas.microsoft.com/office/drawing/2014/main" val="1569110950"/>
                    </a:ext>
                  </a:extLst>
                </a:gridCol>
              </a:tblGrid>
              <a:tr h="392327">
                <a:tc>
                  <a:txBody>
                    <a:bodyPr/>
                    <a:lstStyle/>
                    <a:p>
                      <a:r>
                        <a:rPr lang="en-GB" dirty="0"/>
                        <a:t>Compulsory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6344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Japanese language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04192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Japanese literature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00630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Arithmetic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02830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Social studies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551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Science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89235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Music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42867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Art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80674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Crafts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76042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Programming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71339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P.E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2466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English (5</a:t>
                      </a:r>
                      <a:r>
                        <a:rPr lang="en-GB" sz="1400" baseline="30000" dirty="0"/>
                        <a:t>th</a:t>
                      </a:r>
                      <a:r>
                        <a:rPr lang="en-GB" sz="1400" dirty="0"/>
                        <a:t> &amp; 6</a:t>
                      </a:r>
                      <a:r>
                        <a:rPr lang="en-GB" sz="1400" baseline="30000" dirty="0"/>
                        <a:t>th</a:t>
                      </a:r>
                      <a:r>
                        <a:rPr lang="en-GB" sz="1400" dirty="0"/>
                        <a:t> grade only)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980078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49DEF66-49EF-4113-BF6C-CA4A63297E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8017326"/>
              </p:ext>
            </p:extLst>
          </p:nvPr>
        </p:nvGraphicFramePr>
        <p:xfrm>
          <a:off x="7406002" y="1944473"/>
          <a:ext cx="1320800" cy="31363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0800">
                  <a:extLst>
                    <a:ext uri="{9D8B030D-6E8A-4147-A177-3AD203B41FA5}">
                      <a16:colId xmlns:a16="http://schemas.microsoft.com/office/drawing/2014/main" val="1769208452"/>
                    </a:ext>
                  </a:extLst>
                </a:gridCol>
              </a:tblGrid>
              <a:tr h="392705">
                <a:tc>
                  <a:txBody>
                    <a:bodyPr/>
                    <a:lstStyle/>
                    <a:p>
                      <a:r>
                        <a:rPr lang="en-GB" dirty="0"/>
                        <a:t>Moral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7838827"/>
                  </a:ext>
                </a:extLst>
              </a:tr>
              <a:tr h="457654">
                <a:tc>
                  <a:txBody>
                    <a:bodyPr/>
                    <a:lstStyle/>
                    <a:p>
                      <a:r>
                        <a:rPr lang="en-GB" sz="1400" dirty="0"/>
                        <a:t>Respect for one another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7403447"/>
                  </a:ext>
                </a:extLst>
              </a:tr>
              <a:tr h="457654">
                <a:tc>
                  <a:txBody>
                    <a:bodyPr/>
                    <a:lstStyle/>
                    <a:p>
                      <a:r>
                        <a:rPr lang="en-GB" sz="1400" dirty="0"/>
                        <a:t>Respect for the environment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8340923"/>
                  </a:ext>
                </a:extLst>
              </a:tr>
              <a:tr h="457654">
                <a:tc>
                  <a:txBody>
                    <a:bodyPr/>
                    <a:lstStyle/>
                    <a:p>
                      <a:r>
                        <a:rPr lang="en-GB" sz="1400" dirty="0"/>
                        <a:t>Importance of life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5108422"/>
                  </a:ext>
                </a:extLst>
              </a:tr>
              <a:tr h="457654">
                <a:tc>
                  <a:txBody>
                    <a:bodyPr/>
                    <a:lstStyle/>
                    <a:p>
                      <a:r>
                        <a:rPr lang="en-GB" sz="1400" dirty="0"/>
                        <a:t>Rules of society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6983010"/>
                  </a:ext>
                </a:extLst>
              </a:tr>
              <a:tr h="457654">
                <a:tc>
                  <a:txBody>
                    <a:bodyPr/>
                    <a:lstStyle/>
                    <a:p>
                      <a:r>
                        <a:rPr lang="en-GB" sz="1400" dirty="0"/>
                        <a:t>Self control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376398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AE43F08-D0FB-4095-B938-655E3C7F7E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834607"/>
              </p:ext>
            </p:extLst>
          </p:nvPr>
        </p:nvGraphicFramePr>
        <p:xfrm>
          <a:off x="8726802" y="1944473"/>
          <a:ext cx="1320800" cy="16643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0800">
                  <a:extLst>
                    <a:ext uri="{9D8B030D-6E8A-4147-A177-3AD203B41FA5}">
                      <a16:colId xmlns:a16="http://schemas.microsoft.com/office/drawing/2014/main" val="998017116"/>
                    </a:ext>
                  </a:extLst>
                </a:gridCol>
              </a:tblGrid>
              <a:tr h="382078">
                <a:tc>
                  <a:txBody>
                    <a:bodyPr/>
                    <a:lstStyle/>
                    <a:p>
                      <a:r>
                        <a:rPr lang="en-GB" dirty="0"/>
                        <a:t>Special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1006744"/>
                  </a:ext>
                </a:extLst>
              </a:tr>
              <a:tr h="382078">
                <a:tc>
                  <a:txBody>
                    <a:bodyPr/>
                    <a:lstStyle/>
                    <a:p>
                      <a:r>
                        <a:rPr lang="en-GB" sz="1400" dirty="0"/>
                        <a:t>Graduations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5727645"/>
                  </a:ext>
                </a:extLst>
              </a:tr>
              <a:tr h="382078">
                <a:tc>
                  <a:txBody>
                    <a:bodyPr/>
                    <a:lstStyle/>
                    <a:p>
                      <a:r>
                        <a:rPr lang="en-GB" sz="1400" dirty="0"/>
                        <a:t>Field trips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0563"/>
                  </a:ext>
                </a:extLst>
              </a:tr>
              <a:tr h="382078">
                <a:tc>
                  <a:txBody>
                    <a:bodyPr/>
                    <a:lstStyle/>
                    <a:p>
                      <a:r>
                        <a:rPr lang="en-GB" sz="1400" dirty="0"/>
                        <a:t>School concerts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251082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30D2AC5-B1D8-44BE-95AB-2C7337BCD955}"/>
              </a:ext>
            </a:extLst>
          </p:cNvPr>
          <p:cNvSpPr txBox="1"/>
          <p:nvPr/>
        </p:nvSpPr>
        <p:spPr>
          <a:xfrm>
            <a:off x="8878957" y="5963478"/>
            <a:ext cx="2491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(NCEE, 2018)</a:t>
            </a:r>
          </a:p>
        </p:txBody>
      </p:sp>
    </p:spTree>
    <p:extLst>
      <p:ext uri="{BB962C8B-B14F-4D97-AF65-F5344CB8AC3E}">
        <p14:creationId xmlns:p14="http://schemas.microsoft.com/office/powerpoint/2010/main" val="577358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605F0-1BA9-48D7-A82F-40B94806D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39315"/>
            <a:ext cx="10820400" cy="1293028"/>
          </a:xfrm>
        </p:spPr>
        <p:txBody>
          <a:bodyPr/>
          <a:lstStyle/>
          <a:p>
            <a:pPr algn="l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What we can learn from the Japanese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8AD2D-2014-42BF-ADA8-2C7DDDB096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Moral education subjects.</a:t>
            </a:r>
          </a:p>
          <a:p>
            <a:endParaRPr lang="en-GB" dirty="0"/>
          </a:p>
          <a:p>
            <a:r>
              <a:rPr lang="en-GB" dirty="0"/>
              <a:t>Availability of resources.</a:t>
            </a:r>
          </a:p>
          <a:p>
            <a:endParaRPr lang="en-GB" dirty="0"/>
          </a:p>
          <a:p>
            <a:r>
              <a:rPr lang="en-GB" dirty="0"/>
              <a:t>Respect for teachers is high, and includes both students and parents</a:t>
            </a:r>
          </a:p>
          <a:p>
            <a:endParaRPr lang="en-GB" dirty="0"/>
          </a:p>
          <a:p>
            <a:r>
              <a:rPr lang="en-GB" dirty="0"/>
              <a:t>Students partake in cleaning the classroom and help to serve meals at lunch time</a:t>
            </a:r>
          </a:p>
          <a:p>
            <a:endParaRPr lang="en-GB" dirty="0"/>
          </a:p>
          <a:p>
            <a:r>
              <a:rPr lang="en-GB" dirty="0"/>
              <a:t>Teamwork is key</a:t>
            </a:r>
          </a:p>
          <a:p>
            <a:pPr marL="0" indent="0">
              <a:buNone/>
            </a:pPr>
            <a:r>
              <a:rPr lang="en-GB" dirty="0"/>
              <a:t>									(NCEE, 2018)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3579576-D3D0-4AEA-AA4F-F6E82C33AC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3641591"/>
              </p:ext>
            </p:extLst>
          </p:nvPr>
        </p:nvGraphicFramePr>
        <p:xfrm>
          <a:off x="10520263" y="1401133"/>
          <a:ext cx="1320800" cy="31363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0800">
                  <a:extLst>
                    <a:ext uri="{9D8B030D-6E8A-4147-A177-3AD203B41FA5}">
                      <a16:colId xmlns:a16="http://schemas.microsoft.com/office/drawing/2014/main" val="1769208452"/>
                    </a:ext>
                  </a:extLst>
                </a:gridCol>
              </a:tblGrid>
              <a:tr h="392705">
                <a:tc>
                  <a:txBody>
                    <a:bodyPr/>
                    <a:lstStyle/>
                    <a:p>
                      <a:r>
                        <a:rPr lang="en-GB" dirty="0"/>
                        <a:t>Moral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7838827"/>
                  </a:ext>
                </a:extLst>
              </a:tr>
              <a:tr h="457654">
                <a:tc>
                  <a:txBody>
                    <a:bodyPr/>
                    <a:lstStyle/>
                    <a:p>
                      <a:r>
                        <a:rPr lang="en-GB" sz="1400" dirty="0"/>
                        <a:t>Respect for one another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7403447"/>
                  </a:ext>
                </a:extLst>
              </a:tr>
              <a:tr h="457654">
                <a:tc>
                  <a:txBody>
                    <a:bodyPr/>
                    <a:lstStyle/>
                    <a:p>
                      <a:r>
                        <a:rPr lang="en-GB" sz="1400" dirty="0"/>
                        <a:t>Respect for the environment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8340923"/>
                  </a:ext>
                </a:extLst>
              </a:tr>
              <a:tr h="457654">
                <a:tc>
                  <a:txBody>
                    <a:bodyPr/>
                    <a:lstStyle/>
                    <a:p>
                      <a:r>
                        <a:rPr lang="en-GB" sz="1400" dirty="0"/>
                        <a:t>Importance of life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5108422"/>
                  </a:ext>
                </a:extLst>
              </a:tr>
              <a:tr h="457654">
                <a:tc>
                  <a:txBody>
                    <a:bodyPr/>
                    <a:lstStyle/>
                    <a:p>
                      <a:r>
                        <a:rPr lang="en-GB" sz="1400" dirty="0"/>
                        <a:t>Rules of society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6983010"/>
                  </a:ext>
                </a:extLst>
              </a:tr>
              <a:tr h="457654">
                <a:tc>
                  <a:txBody>
                    <a:bodyPr/>
                    <a:lstStyle/>
                    <a:p>
                      <a:r>
                        <a:rPr lang="en-GB" sz="1400" dirty="0"/>
                        <a:t>Self control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3763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047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28B95-6A8C-41BB-9CA2-BAE0F7E84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61566"/>
            <a:ext cx="10820400" cy="1293028"/>
          </a:xfrm>
        </p:spPr>
        <p:txBody>
          <a:bodyPr/>
          <a:lstStyle/>
          <a:p>
            <a:pPr algn="l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Drawbacks of Japanese schooling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00B18-A0A9-4F24-9C55-6B32E977E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265074"/>
            <a:ext cx="10820400" cy="4024125"/>
          </a:xfrm>
        </p:spPr>
        <p:txBody>
          <a:bodyPr>
            <a:normAutofit fontScale="92500"/>
          </a:bodyPr>
          <a:lstStyle/>
          <a:p>
            <a:r>
              <a:rPr lang="en-GB" dirty="0"/>
              <a:t>Increased rate of depression</a:t>
            </a:r>
          </a:p>
          <a:p>
            <a:endParaRPr lang="en-GB" dirty="0"/>
          </a:p>
          <a:p>
            <a:r>
              <a:rPr lang="en-GB" dirty="0"/>
              <a:t>Increased rate of suicide</a:t>
            </a:r>
          </a:p>
          <a:p>
            <a:endParaRPr lang="en-GB" dirty="0"/>
          </a:p>
          <a:p>
            <a:r>
              <a:rPr lang="en-GB" dirty="0"/>
              <a:t>Focus is placed on learning for tests with less focus on creativity</a:t>
            </a:r>
          </a:p>
          <a:p>
            <a:endParaRPr lang="en-GB" dirty="0"/>
          </a:p>
          <a:p>
            <a:r>
              <a:rPr lang="en-GB" dirty="0"/>
              <a:t>Little to no focus is given to students who progress faster, or slower, as everything is set at a national level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								(</a:t>
            </a:r>
            <a:r>
              <a:rPr lang="en-GB" dirty="0" err="1"/>
              <a:t>Humanium</a:t>
            </a:r>
            <a:r>
              <a:rPr lang="en-GB" dirty="0"/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2675962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210B4-B1EF-46AE-8583-96A7F3A6F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48314"/>
            <a:ext cx="8610600" cy="1293028"/>
          </a:xfrm>
        </p:spPr>
        <p:txBody>
          <a:bodyPr/>
          <a:lstStyle/>
          <a:p>
            <a:pPr algn="l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B3E90-B706-41B5-84DA-A95EA2D0DB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Certain things that could be implemented within the UK curriculum</a:t>
            </a:r>
          </a:p>
          <a:p>
            <a:endParaRPr lang="en-GB" dirty="0"/>
          </a:p>
          <a:p>
            <a:r>
              <a:rPr lang="en-GB" dirty="0"/>
              <a:t>Special focus on mental health of students</a:t>
            </a:r>
          </a:p>
          <a:p>
            <a:endParaRPr lang="en-GB" dirty="0"/>
          </a:p>
          <a:p>
            <a:r>
              <a:rPr lang="en-GB" dirty="0"/>
              <a:t>Allow for cultural differences whilst providing a more tailored education to those from non British families</a:t>
            </a:r>
          </a:p>
          <a:p>
            <a:endParaRPr lang="en-GB" dirty="0"/>
          </a:p>
          <a:p>
            <a:r>
              <a:rPr lang="en-GB" dirty="0"/>
              <a:t>Japan should reduce pressures on students, decreasing the rates of depression and suicide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439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8C79E-20F5-4BEB-A4B5-20C060118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l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23138-06A4-4DAD-AF2C-52FD1E4F22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Humanium</a:t>
            </a:r>
            <a:r>
              <a:rPr lang="en-GB" dirty="0"/>
              <a:t> (2017) - </a:t>
            </a:r>
            <a:r>
              <a:rPr lang="en-GB" dirty="0">
                <a:hlinkClick r:id="rId2"/>
              </a:rPr>
              <a:t>https://www.humanium.org/en/child-suicide-in-japan-the-leading-cause-of-death-in-children/</a:t>
            </a:r>
            <a:endParaRPr lang="en-GB" dirty="0"/>
          </a:p>
          <a:p>
            <a:r>
              <a:rPr lang="en-GB" dirty="0" err="1"/>
              <a:t>IndexMundi</a:t>
            </a:r>
            <a:r>
              <a:rPr lang="en-GB" dirty="0"/>
              <a:t> (2017) - </a:t>
            </a:r>
            <a:r>
              <a:rPr lang="en-GB" dirty="0">
                <a:hlinkClick r:id="rId3"/>
              </a:rPr>
              <a:t>https://www.indexmundi.com/united_kingdom/</a:t>
            </a:r>
            <a:endParaRPr lang="en-GB" dirty="0"/>
          </a:p>
          <a:p>
            <a:r>
              <a:rPr lang="en-GB" dirty="0" err="1"/>
              <a:t>IndexMundi</a:t>
            </a:r>
            <a:r>
              <a:rPr lang="en-GB" dirty="0"/>
              <a:t> (2017) - </a:t>
            </a:r>
            <a:r>
              <a:rPr lang="en-GB" dirty="0">
                <a:hlinkClick r:id="rId4"/>
              </a:rPr>
              <a:t>https://www.indexmundi.com/japan/demographics_profile.html</a:t>
            </a:r>
            <a:endParaRPr lang="en-GB" dirty="0"/>
          </a:p>
          <a:p>
            <a:r>
              <a:rPr lang="en-GB" dirty="0"/>
              <a:t>NCEE (2017) - </a:t>
            </a:r>
            <a:r>
              <a:rPr lang="en-GB" dirty="0">
                <a:hlinkClick r:id="rId5"/>
              </a:rPr>
              <a:t>http://ncee.org/what-we-do/center-on-international-education-benchmarking/top-performing-countries/japan-overview/japan-instructional-systems/</a:t>
            </a:r>
            <a:endParaRPr lang="en-GB" dirty="0"/>
          </a:p>
          <a:p>
            <a:r>
              <a:rPr lang="en-GB" dirty="0"/>
              <a:t>PISA (2015) - https://www.oecd.org/pisa/pisa-2015-results-in-focus.pdf</a:t>
            </a:r>
          </a:p>
        </p:txBody>
      </p:sp>
    </p:spTree>
    <p:extLst>
      <p:ext uri="{BB962C8B-B14F-4D97-AF65-F5344CB8AC3E}">
        <p14:creationId xmlns:p14="http://schemas.microsoft.com/office/powerpoint/2010/main" val="3055114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371</TotalTime>
  <Words>513</Words>
  <Application>Microsoft Office PowerPoint</Application>
  <PresentationFormat>Widescreen</PresentationFormat>
  <Paragraphs>128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ＭＳ Ｐゴシック</vt:lpstr>
      <vt:lpstr>Arial</vt:lpstr>
      <vt:lpstr>Calibri Light</vt:lpstr>
      <vt:lpstr>Century Gothic</vt:lpstr>
      <vt:lpstr>Vapor Trail</vt:lpstr>
      <vt:lpstr>Comparison of the Japanese equivalent of the UK Primary school curriculum</vt:lpstr>
      <vt:lpstr>Learning objectives</vt:lpstr>
      <vt:lpstr>An overview of school life in japan</vt:lpstr>
      <vt:lpstr>Pisa – a look at the results</vt:lpstr>
      <vt:lpstr>Cultural impact on education</vt:lpstr>
      <vt:lpstr>Japanese Curriculum</vt:lpstr>
      <vt:lpstr>What we can learn from the Japanese curriculum</vt:lpstr>
      <vt:lpstr>Drawbacks of Japanese schooling</vt:lpstr>
      <vt:lpstr>Conclusion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Comparison of the Japanese equivalent of the UK Primary school curriculum</dc:title>
  <dc:creator>Ryan Samuel (P151793)</dc:creator>
  <cp:lastModifiedBy>Ryan Samuel (P151793)</cp:lastModifiedBy>
  <cp:revision>25</cp:revision>
  <dcterms:created xsi:type="dcterms:W3CDTF">2018-11-22T17:05:48Z</dcterms:created>
  <dcterms:modified xsi:type="dcterms:W3CDTF">2018-11-25T19:27:20Z</dcterms:modified>
</cp:coreProperties>
</file>