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7" r:id="rId2"/>
    <p:sldId id="258" r:id="rId3"/>
    <p:sldId id="301" r:id="rId4"/>
    <p:sldId id="296" r:id="rId5"/>
    <p:sldId id="297" r:id="rId6"/>
    <p:sldId id="299" r:id="rId7"/>
    <p:sldId id="300" r:id="rId8"/>
    <p:sldId id="304" r:id="rId9"/>
    <p:sldId id="305" r:id="rId10"/>
    <p:sldId id="278" r:id="rId11"/>
    <p:sldId id="280" r:id="rId12"/>
    <p:sldId id="287" r:id="rId13"/>
    <p:sldId id="288" r:id="rId14"/>
    <p:sldId id="292" r:id="rId15"/>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1440" tIns="45720" rIns="91440" bIns="45720" rtlCol="0"/>
          <a:lstStyle>
            <a:lvl1pPr algn="r">
              <a:defRPr sz="1200"/>
            </a:lvl1pPr>
          </a:lstStyle>
          <a:p>
            <a:fld id="{D913B9D9-9286-4A3D-91D8-C05C40FEC31A}" type="datetimeFigureOut">
              <a:rPr lang="en-GB" smtClean="0"/>
              <a:pPr/>
              <a:t>23/12/2018</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40" tIns="45720" rIns="91440" bIns="45720" rtlCol="0" anchor="b"/>
          <a:lstStyle>
            <a:lvl1pPr algn="r">
              <a:defRPr sz="1200"/>
            </a:lvl1pPr>
          </a:lstStyle>
          <a:p>
            <a:fld id="{170244B4-86D1-4C2E-A18C-4E6CF8281601}" type="slidenum">
              <a:rPr lang="en-GB" smtClean="0"/>
              <a:pPr/>
              <a:t>‹#›</a:t>
            </a:fld>
            <a:endParaRPr lang="en-GB"/>
          </a:p>
        </p:txBody>
      </p:sp>
    </p:spTree>
    <p:extLst>
      <p:ext uri="{BB962C8B-B14F-4D97-AF65-F5344CB8AC3E}">
        <p14:creationId xmlns:p14="http://schemas.microsoft.com/office/powerpoint/2010/main" val="2033770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829250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24106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5509088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11786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65216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93153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48505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71830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33877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56395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81219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510277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Everyday </a:t>
            </a:r>
            <a:r>
              <a:rPr lang="en-GB" dirty="0">
                <a:solidFill>
                  <a:schemeClr val="bg1"/>
                </a:solidFill>
              </a:rPr>
              <a:t>Life in Ancient Rome</a:t>
            </a:r>
          </a:p>
        </p:txBody>
      </p:sp>
      <p:sp>
        <p:nvSpPr>
          <p:cNvPr id="3" name="Subtitle 2"/>
          <p:cNvSpPr>
            <a:spLocks noGrp="1"/>
          </p:cNvSpPr>
          <p:nvPr>
            <p:ph type="subTitle" idx="1"/>
          </p:nvPr>
        </p:nvSpPr>
        <p:spPr>
          <a:xfrm>
            <a:off x="1323459" y="5949280"/>
            <a:ext cx="6400800" cy="672480"/>
          </a:xfrm>
        </p:spPr>
        <p:txBody>
          <a:bodyPr>
            <a:normAutofit/>
          </a:bodyPr>
          <a:lstStyle/>
          <a:p>
            <a:r>
              <a:rPr lang="en-GB" sz="3200" b="1" dirty="0" smtClean="0">
                <a:solidFill>
                  <a:schemeClr val="bg1"/>
                </a:solidFill>
              </a:rPr>
              <a:t>HPAH4001</a:t>
            </a:r>
          </a:p>
        </p:txBody>
      </p:sp>
      <p:sp>
        <p:nvSpPr>
          <p:cNvPr id="4" name="Subtitle 2"/>
          <p:cNvSpPr txBox="1">
            <a:spLocks/>
          </p:cNvSpPr>
          <p:nvPr/>
        </p:nvSpPr>
        <p:spPr>
          <a:xfrm>
            <a:off x="1309418" y="2903343"/>
            <a:ext cx="6984776" cy="1392560"/>
          </a:xfrm>
          <a:prstGeom prst="rect">
            <a:avLst/>
          </a:prstGeom>
        </p:spPr>
        <p:txBody>
          <a:bodyPr vert="horz">
            <a:normAutofit fontScale="70000" lnSpcReduction="20000"/>
          </a:bodyPr>
          <a:lstStyle/>
          <a:p>
            <a:pPr algn="ctr">
              <a:spcBef>
                <a:spcPct val="20000"/>
              </a:spcBef>
              <a:buClr>
                <a:prstClr val="white">
                  <a:shade val="95000"/>
                </a:prstClr>
              </a:buClr>
              <a:buSzPct val="65000"/>
              <a:defRPr/>
            </a:pPr>
            <a:r>
              <a:rPr lang="en-GB" sz="3600" dirty="0" smtClean="0">
                <a:solidFill>
                  <a:prstClr val="black"/>
                </a:solidFill>
              </a:rPr>
              <a:t>Session one – part 2</a:t>
            </a:r>
          </a:p>
          <a:p>
            <a:pPr algn="ctr">
              <a:spcBef>
                <a:spcPct val="20000"/>
              </a:spcBef>
              <a:buClr>
                <a:prstClr val="white">
                  <a:shade val="95000"/>
                </a:prstClr>
              </a:buClr>
              <a:buSzPct val="65000"/>
              <a:defRPr/>
            </a:pPr>
            <a:r>
              <a:rPr lang="en-GB" sz="3600" dirty="0" smtClean="0">
                <a:solidFill>
                  <a:prstClr val="black"/>
                </a:solidFill>
              </a:rPr>
              <a:t>“</a:t>
            </a:r>
            <a:r>
              <a:rPr lang="en-GB" sz="3600" dirty="0" smtClean="0">
                <a:solidFill>
                  <a:schemeClr val="bg1"/>
                </a:solidFill>
              </a:rPr>
              <a:t>Home is where the Hearth is” </a:t>
            </a:r>
            <a:r>
              <a:rPr lang="en-GB" sz="3600" i="1" dirty="0">
                <a:solidFill>
                  <a:schemeClr val="bg1"/>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rotWithShape="1">
          <a:blip r:embed="rId2"/>
          <a:srcRect b="10409"/>
          <a:stretch/>
        </p:blipFill>
        <p:spPr>
          <a:xfrm>
            <a:off x="2929657" y="3873928"/>
            <a:ext cx="3226519" cy="2075352"/>
          </a:xfrm>
          <a:prstGeom prst="rect">
            <a:avLst/>
          </a:prstGeom>
        </p:spPr>
      </p:pic>
    </p:spTree>
    <p:extLst>
      <p:ext uri="{BB962C8B-B14F-4D97-AF65-F5344CB8AC3E}">
        <p14:creationId xmlns:p14="http://schemas.microsoft.com/office/powerpoint/2010/main" val="4004990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642194"/>
          </a:xfrm>
        </p:spPr>
        <p:txBody>
          <a:bodyPr>
            <a:normAutofit/>
          </a:bodyPr>
          <a:lstStyle/>
          <a:p>
            <a:r>
              <a:rPr lang="en-GB" dirty="0" smtClean="0">
                <a:solidFill>
                  <a:schemeClr val="bg1"/>
                </a:solidFill>
              </a:rPr>
              <a:t>Introduction to the Roman Household</a:t>
            </a:r>
            <a:endParaRPr lang="en-GB" dirty="0">
              <a:solidFill>
                <a:schemeClr val="bg1"/>
              </a:solidFill>
            </a:endParaRPr>
          </a:p>
        </p:txBody>
      </p:sp>
      <p:sp>
        <p:nvSpPr>
          <p:cNvPr id="3" name="Content Placeholder 2"/>
          <p:cNvSpPr>
            <a:spLocks noGrp="1"/>
          </p:cNvSpPr>
          <p:nvPr>
            <p:ph idx="1"/>
          </p:nvPr>
        </p:nvSpPr>
        <p:spPr>
          <a:xfrm>
            <a:off x="0" y="2132857"/>
            <a:ext cx="3635896" cy="4725143"/>
          </a:xfrm>
        </p:spPr>
        <p:txBody>
          <a:bodyPr>
            <a:normAutofit fontScale="92500" lnSpcReduction="10000"/>
          </a:bodyPr>
          <a:lstStyle/>
          <a:p>
            <a:r>
              <a:rPr lang="en-GB" dirty="0" smtClean="0">
                <a:solidFill>
                  <a:schemeClr val="bg1"/>
                </a:solidFill>
              </a:rPr>
              <a:t>Composition, hierarchy and social relationships in the household. </a:t>
            </a:r>
          </a:p>
          <a:p>
            <a:pPr marL="137160" indent="0">
              <a:buNone/>
            </a:pPr>
            <a:endParaRPr lang="en-GB" sz="1300" dirty="0" smtClean="0">
              <a:solidFill>
                <a:schemeClr val="bg1"/>
              </a:solidFill>
            </a:endParaRPr>
          </a:p>
          <a:p>
            <a:r>
              <a:rPr lang="en-GB" dirty="0" smtClean="0">
                <a:solidFill>
                  <a:schemeClr val="bg1"/>
                </a:solidFill>
              </a:rPr>
              <a:t>The household as a social space. </a:t>
            </a:r>
          </a:p>
          <a:p>
            <a:endParaRPr lang="en-GB" sz="1300" dirty="0" smtClean="0">
              <a:solidFill>
                <a:schemeClr val="bg1"/>
              </a:solidFill>
            </a:endParaRPr>
          </a:p>
          <a:p>
            <a:r>
              <a:rPr lang="en-GB" dirty="0" smtClean="0">
                <a:solidFill>
                  <a:schemeClr val="bg1"/>
                </a:solidFill>
              </a:rPr>
              <a:t>The household as an economic unit.</a:t>
            </a:r>
          </a:p>
          <a:p>
            <a:endParaRPr lang="en-GB" sz="1300" dirty="0">
              <a:solidFill>
                <a:schemeClr val="bg1"/>
              </a:solidFill>
            </a:endParaRPr>
          </a:p>
          <a:p>
            <a:r>
              <a:rPr lang="en-GB" dirty="0">
                <a:solidFill>
                  <a:schemeClr val="bg1"/>
                </a:solidFill>
              </a:rPr>
              <a:t>Structure of the household. </a:t>
            </a:r>
          </a:p>
          <a:p>
            <a:endParaRPr lang="en-GB" dirty="0">
              <a:solidFill>
                <a:schemeClr val="bg1"/>
              </a:solidFill>
            </a:endParaRPr>
          </a:p>
        </p:txBody>
      </p:sp>
      <p:sp>
        <p:nvSpPr>
          <p:cNvPr id="4" name="Content Placeholder 8"/>
          <p:cNvSpPr txBox="1">
            <a:spLocks/>
          </p:cNvSpPr>
          <p:nvPr/>
        </p:nvSpPr>
        <p:spPr>
          <a:xfrm>
            <a:off x="3491880" y="2132857"/>
            <a:ext cx="5472608" cy="2664295"/>
          </a:xfrm>
          <a:prstGeom prst="rect">
            <a:avLst/>
          </a:prstGeom>
        </p:spPr>
        <p:txBody>
          <a:bodyPr>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i="1" dirty="0" err="1" smtClean="0">
                <a:solidFill>
                  <a:schemeClr val="bg1"/>
                </a:solidFill>
              </a:rPr>
              <a:t>Domus</a:t>
            </a:r>
            <a:r>
              <a:rPr lang="en-GB" dirty="0" smtClean="0">
                <a:solidFill>
                  <a:schemeClr val="bg1"/>
                </a:solidFill>
              </a:rPr>
              <a:t> - the household in a physical sense (as well as social) and those belonging to it. </a:t>
            </a:r>
          </a:p>
          <a:p>
            <a:endParaRPr lang="en-GB" sz="500" dirty="0" smtClean="0">
              <a:solidFill>
                <a:schemeClr val="bg1"/>
              </a:solidFill>
            </a:endParaRPr>
          </a:p>
          <a:p>
            <a:r>
              <a:rPr lang="en-GB" i="1" dirty="0" err="1" smtClean="0">
                <a:solidFill>
                  <a:schemeClr val="bg1"/>
                </a:solidFill>
              </a:rPr>
              <a:t>Familia</a:t>
            </a:r>
            <a:r>
              <a:rPr lang="en-GB" dirty="0" smtClean="0">
                <a:solidFill>
                  <a:schemeClr val="bg1"/>
                </a:solidFill>
              </a:rPr>
              <a:t> – wider family and kin. </a:t>
            </a:r>
          </a:p>
          <a:p>
            <a:endParaRPr lang="en-GB" sz="500" dirty="0" smtClean="0">
              <a:solidFill>
                <a:schemeClr val="bg1"/>
              </a:solidFill>
            </a:endParaRPr>
          </a:p>
          <a:p>
            <a:r>
              <a:rPr lang="en-GB" i="1" dirty="0" smtClean="0">
                <a:solidFill>
                  <a:schemeClr val="bg1"/>
                </a:solidFill>
              </a:rPr>
              <a:t>Gens</a:t>
            </a:r>
            <a:r>
              <a:rPr lang="en-GB" dirty="0" smtClean="0">
                <a:solidFill>
                  <a:schemeClr val="bg1"/>
                </a:solidFill>
              </a:rPr>
              <a:t> – extended “clan”. </a:t>
            </a:r>
          </a:p>
          <a:p>
            <a:endParaRPr lang="en-GB" dirty="0"/>
          </a:p>
        </p:txBody>
      </p:sp>
      <p:pic>
        <p:nvPicPr>
          <p:cNvPr id="5" name="Picture 4"/>
          <p:cNvPicPr>
            <a:picLocks noChangeAspect="1"/>
          </p:cNvPicPr>
          <p:nvPr/>
        </p:nvPicPr>
        <p:blipFill>
          <a:blip r:embed="rId2"/>
          <a:stretch>
            <a:fillRect/>
          </a:stretch>
        </p:blipFill>
        <p:spPr>
          <a:xfrm>
            <a:off x="6804248" y="4857343"/>
            <a:ext cx="2135927" cy="1812018"/>
          </a:xfrm>
          <a:prstGeom prst="rect">
            <a:avLst/>
          </a:prstGeom>
        </p:spPr>
      </p:pic>
      <p:pic>
        <p:nvPicPr>
          <p:cNvPr id="6" name="Picture 5"/>
          <p:cNvPicPr>
            <a:picLocks noChangeAspect="1"/>
          </p:cNvPicPr>
          <p:nvPr/>
        </p:nvPicPr>
        <p:blipFill>
          <a:blip r:embed="rId3"/>
          <a:stretch>
            <a:fillRect/>
          </a:stretch>
        </p:blipFill>
        <p:spPr>
          <a:xfrm>
            <a:off x="3635896" y="4882232"/>
            <a:ext cx="3035828" cy="178712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sz="3200" dirty="0" smtClean="0">
                <a:solidFill>
                  <a:schemeClr val="bg1"/>
                </a:solidFill>
              </a:rPr>
              <a:t>Varying connections to the household</a:t>
            </a:r>
            <a:endParaRPr lang="en-GB" sz="3200" dirty="0">
              <a:solidFill>
                <a:schemeClr val="bg1"/>
              </a:solidFill>
            </a:endParaRPr>
          </a:p>
        </p:txBody>
      </p:sp>
      <p:sp>
        <p:nvSpPr>
          <p:cNvPr id="3" name="Content Placeholder 2"/>
          <p:cNvSpPr>
            <a:spLocks noGrp="1"/>
          </p:cNvSpPr>
          <p:nvPr>
            <p:ph idx="1"/>
          </p:nvPr>
        </p:nvSpPr>
        <p:spPr>
          <a:xfrm>
            <a:off x="179512" y="1600199"/>
            <a:ext cx="8784976" cy="2515399"/>
          </a:xfrm>
        </p:spPr>
        <p:txBody>
          <a:bodyPr>
            <a:normAutofit/>
          </a:bodyPr>
          <a:lstStyle/>
          <a:p>
            <a:r>
              <a:rPr lang="en-GB" dirty="0" smtClean="0">
                <a:solidFill>
                  <a:schemeClr val="bg1"/>
                </a:solidFill>
              </a:rPr>
              <a:t>Slaves an important element of the household, and freedmen and women would not cut of all ties.</a:t>
            </a:r>
          </a:p>
          <a:p>
            <a:pPr lvl="1"/>
            <a:endParaRPr lang="en-GB" sz="1000" dirty="0">
              <a:solidFill>
                <a:schemeClr val="bg1"/>
              </a:solidFill>
            </a:endParaRPr>
          </a:p>
          <a:p>
            <a:r>
              <a:rPr lang="en-GB" dirty="0" smtClean="0">
                <a:solidFill>
                  <a:schemeClr val="bg1"/>
                </a:solidFill>
              </a:rPr>
              <a:t>In Rome a freed </a:t>
            </a:r>
            <a:r>
              <a:rPr lang="en-GB" dirty="0">
                <a:solidFill>
                  <a:schemeClr val="bg1"/>
                </a:solidFill>
              </a:rPr>
              <a:t>slaves would take a masters </a:t>
            </a:r>
            <a:r>
              <a:rPr lang="en-GB" i="1" dirty="0" err="1">
                <a:solidFill>
                  <a:schemeClr val="bg1"/>
                </a:solidFill>
              </a:rPr>
              <a:t>nomen</a:t>
            </a:r>
            <a:r>
              <a:rPr lang="en-GB" dirty="0">
                <a:solidFill>
                  <a:schemeClr val="bg1"/>
                </a:solidFill>
              </a:rPr>
              <a:t> and </a:t>
            </a:r>
            <a:r>
              <a:rPr lang="en-GB" i="1" dirty="0" smtClean="0">
                <a:solidFill>
                  <a:schemeClr val="bg1"/>
                </a:solidFill>
              </a:rPr>
              <a:t>cognomen</a:t>
            </a:r>
            <a:r>
              <a:rPr lang="en-GB" dirty="0" smtClean="0">
                <a:solidFill>
                  <a:schemeClr val="bg1"/>
                </a:solidFill>
              </a:rPr>
              <a:t> </a:t>
            </a:r>
            <a:r>
              <a:rPr lang="en-GB" dirty="0">
                <a:solidFill>
                  <a:schemeClr val="bg1"/>
                </a:solidFill>
              </a:rPr>
              <a:t>but would retain personal name. </a:t>
            </a:r>
          </a:p>
          <a:p>
            <a:pPr marL="137160" indent="0">
              <a:buNone/>
            </a:pPr>
            <a:endParaRPr lang="en-GB" dirty="0" smtClean="0">
              <a:solidFill>
                <a:schemeClr val="bg1"/>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4077072"/>
            <a:ext cx="4249737"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644008" y="5733256"/>
            <a:ext cx="4249737" cy="923330"/>
          </a:xfrm>
          <a:prstGeom prst="rect">
            <a:avLst/>
          </a:prstGeom>
        </p:spPr>
        <p:txBody>
          <a:bodyPr wrap="square">
            <a:spAutoFit/>
          </a:bodyPr>
          <a:lstStyle/>
          <a:p>
            <a:r>
              <a:rPr lang="en-GB" dirty="0" smtClean="0">
                <a:solidFill>
                  <a:schemeClr val="bg1"/>
                </a:solidFill>
              </a:rPr>
              <a:t>Freed slaves sometimes included in the mausoleum of their master - Zeuxis</a:t>
            </a:r>
            <a:r>
              <a:rPr lang="en-GB" dirty="0">
                <a:solidFill>
                  <a:schemeClr val="bg1"/>
                </a:solidFill>
              </a:rPr>
              <a:t>, freedman of Livia, </a:t>
            </a:r>
            <a:r>
              <a:rPr lang="en-GB" i="1" dirty="0" err="1">
                <a:solidFill>
                  <a:schemeClr val="bg1"/>
                </a:solidFill>
              </a:rPr>
              <a:t>aurifex</a:t>
            </a:r>
            <a:r>
              <a:rPr lang="en-GB" dirty="0">
                <a:solidFill>
                  <a:schemeClr val="bg1"/>
                </a:solidFill>
              </a:rPr>
              <a:t> (goldsmith) </a:t>
            </a:r>
          </a:p>
        </p:txBody>
      </p:sp>
      <p:sp>
        <p:nvSpPr>
          <p:cNvPr id="7" name="Content Placeholder 2"/>
          <p:cNvSpPr txBox="1">
            <a:spLocks/>
          </p:cNvSpPr>
          <p:nvPr/>
        </p:nvSpPr>
        <p:spPr>
          <a:xfrm>
            <a:off x="179512" y="3933056"/>
            <a:ext cx="4248472" cy="2924944"/>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000" i="1" dirty="0" err="1" smtClean="0">
                <a:solidFill>
                  <a:schemeClr val="bg1"/>
                </a:solidFill>
              </a:rPr>
              <a:t>Patronus</a:t>
            </a:r>
            <a:r>
              <a:rPr lang="en-GB" sz="3000" dirty="0" smtClean="0">
                <a:solidFill>
                  <a:schemeClr val="bg1"/>
                </a:solidFill>
              </a:rPr>
              <a:t> and </a:t>
            </a:r>
            <a:r>
              <a:rPr lang="en-GB" sz="3000" i="1" dirty="0" err="1" smtClean="0">
                <a:solidFill>
                  <a:schemeClr val="bg1"/>
                </a:solidFill>
              </a:rPr>
              <a:t>cliens</a:t>
            </a:r>
            <a:r>
              <a:rPr lang="en-GB" sz="3000" dirty="0" smtClean="0">
                <a:solidFill>
                  <a:schemeClr val="bg1"/>
                </a:solidFill>
              </a:rPr>
              <a:t> had a social, political, and economic relationships and obligations to each other (Patron superior in status). </a:t>
            </a:r>
          </a:p>
          <a:p>
            <a:endParaRPr lang="en-GB" dirty="0"/>
          </a:p>
        </p:txBody>
      </p:sp>
    </p:spTree>
    <p:extLst>
      <p:ext uri="{BB962C8B-B14F-4D97-AF65-F5344CB8AC3E}">
        <p14:creationId xmlns:p14="http://schemas.microsoft.com/office/powerpoint/2010/main" val="179314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Gender and Hierarchy</a:t>
            </a:r>
            <a:endParaRPr lang="en-GB" dirty="0">
              <a:solidFill>
                <a:schemeClr val="bg1"/>
              </a:solidFill>
            </a:endParaRPr>
          </a:p>
        </p:txBody>
      </p:sp>
      <p:sp>
        <p:nvSpPr>
          <p:cNvPr id="3" name="Content Placeholder 2"/>
          <p:cNvSpPr>
            <a:spLocks noGrp="1"/>
          </p:cNvSpPr>
          <p:nvPr>
            <p:ph idx="1"/>
          </p:nvPr>
        </p:nvSpPr>
        <p:spPr>
          <a:xfrm>
            <a:off x="0" y="1600200"/>
            <a:ext cx="9144000" cy="1828800"/>
          </a:xfrm>
        </p:spPr>
        <p:txBody>
          <a:bodyPr>
            <a:normAutofit fontScale="92500" lnSpcReduction="10000"/>
          </a:bodyPr>
          <a:lstStyle/>
          <a:p>
            <a:r>
              <a:rPr lang="en-GB" dirty="0" smtClean="0">
                <a:solidFill>
                  <a:schemeClr val="bg1"/>
                </a:solidFill>
              </a:rPr>
              <a:t>Roman social customs with marriage </a:t>
            </a:r>
            <a:r>
              <a:rPr lang="en-GB" dirty="0">
                <a:solidFill>
                  <a:schemeClr val="bg1"/>
                </a:solidFill>
              </a:rPr>
              <a:t>are </a:t>
            </a:r>
            <a:r>
              <a:rPr lang="en-GB" dirty="0" smtClean="0">
                <a:solidFill>
                  <a:schemeClr val="bg1"/>
                </a:solidFill>
              </a:rPr>
              <a:t>patrilocal (vs</a:t>
            </a:r>
            <a:r>
              <a:rPr lang="en-GB" dirty="0">
                <a:solidFill>
                  <a:schemeClr val="bg1"/>
                </a:solidFill>
              </a:rPr>
              <a:t>. </a:t>
            </a:r>
            <a:r>
              <a:rPr lang="en-GB" dirty="0" smtClean="0">
                <a:solidFill>
                  <a:schemeClr val="bg1"/>
                </a:solidFill>
              </a:rPr>
              <a:t>matrilocal).</a:t>
            </a:r>
          </a:p>
          <a:p>
            <a:pPr marL="137160" indent="0">
              <a:buNone/>
            </a:pPr>
            <a:endParaRPr lang="en-GB" sz="600" dirty="0">
              <a:solidFill>
                <a:schemeClr val="bg1"/>
              </a:solidFill>
            </a:endParaRPr>
          </a:p>
          <a:p>
            <a:r>
              <a:rPr lang="en-GB" dirty="0" smtClean="0">
                <a:solidFill>
                  <a:schemeClr val="bg1"/>
                </a:solidFill>
              </a:rPr>
              <a:t>The senior male of the household has control and responsibility for its – </a:t>
            </a:r>
            <a:r>
              <a:rPr lang="en-GB" b="1" i="1" dirty="0" smtClean="0">
                <a:solidFill>
                  <a:schemeClr val="bg1"/>
                </a:solidFill>
              </a:rPr>
              <a:t>paterfamilias</a:t>
            </a:r>
            <a:r>
              <a:rPr lang="en-GB" dirty="0" smtClean="0">
                <a:solidFill>
                  <a:schemeClr val="bg1"/>
                </a:solidFill>
              </a:rPr>
              <a:t>. </a:t>
            </a:r>
          </a:p>
          <a:p>
            <a:endParaRPr lang="en-GB" sz="600"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a:solidFill>
                <a:schemeClr val="bg1"/>
              </a:solidFill>
            </a:endParaRPr>
          </a:p>
        </p:txBody>
      </p:sp>
      <p:pic>
        <p:nvPicPr>
          <p:cNvPr id="4" name="Picture 3"/>
          <p:cNvPicPr>
            <a:picLocks noChangeAspect="1"/>
          </p:cNvPicPr>
          <p:nvPr/>
        </p:nvPicPr>
        <p:blipFill>
          <a:blip r:embed="rId2"/>
          <a:stretch>
            <a:fillRect/>
          </a:stretch>
        </p:blipFill>
        <p:spPr>
          <a:xfrm>
            <a:off x="6156176" y="2996952"/>
            <a:ext cx="2823417" cy="2732339"/>
          </a:xfrm>
          <a:prstGeom prst="rect">
            <a:avLst/>
          </a:prstGeom>
        </p:spPr>
      </p:pic>
      <p:sp>
        <p:nvSpPr>
          <p:cNvPr id="5" name="Rectangle 4"/>
          <p:cNvSpPr/>
          <p:nvPr/>
        </p:nvSpPr>
        <p:spPr>
          <a:xfrm>
            <a:off x="2216" y="3429000"/>
            <a:ext cx="5865928" cy="3293209"/>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600" b="1" i="1" dirty="0">
                <a:solidFill>
                  <a:prstClr val="black"/>
                </a:solidFill>
              </a:rPr>
              <a:t>Patria </a:t>
            </a:r>
            <a:r>
              <a:rPr lang="en-GB" sz="2600" b="1" i="1" dirty="0" err="1">
                <a:solidFill>
                  <a:prstClr val="black"/>
                </a:solidFill>
              </a:rPr>
              <a:t>potestas</a:t>
            </a:r>
            <a:r>
              <a:rPr lang="en-GB" sz="2600" b="1" i="1" dirty="0">
                <a:solidFill>
                  <a:prstClr val="black"/>
                </a:solidFill>
              </a:rPr>
              <a:t> </a:t>
            </a:r>
            <a:r>
              <a:rPr lang="en-GB" sz="2600" dirty="0">
                <a:solidFill>
                  <a:prstClr val="black"/>
                </a:solidFill>
              </a:rPr>
              <a:t>already attested in </a:t>
            </a:r>
            <a:r>
              <a:rPr lang="en-GB" sz="2600" b="1" dirty="0">
                <a:solidFill>
                  <a:prstClr val="black"/>
                </a:solidFill>
              </a:rPr>
              <a:t>Twelve Tables </a:t>
            </a:r>
            <a:r>
              <a:rPr lang="en-GB" sz="2600" dirty="0">
                <a:solidFill>
                  <a:prstClr val="black"/>
                </a:solidFill>
              </a:rPr>
              <a:t>(c.450 BC). Originally the </a:t>
            </a:r>
            <a:r>
              <a:rPr lang="en-GB" sz="2600" i="1" dirty="0">
                <a:solidFill>
                  <a:prstClr val="black"/>
                </a:solidFill>
              </a:rPr>
              <a:t>patria </a:t>
            </a:r>
            <a:r>
              <a:rPr lang="en-GB" sz="2600" i="1" dirty="0" err="1">
                <a:solidFill>
                  <a:prstClr val="black"/>
                </a:solidFill>
              </a:rPr>
              <a:t>potestas</a:t>
            </a:r>
            <a:r>
              <a:rPr lang="en-GB" sz="2600" i="1" dirty="0">
                <a:solidFill>
                  <a:prstClr val="black"/>
                </a:solidFill>
              </a:rPr>
              <a:t> </a:t>
            </a:r>
            <a:r>
              <a:rPr lang="en-GB" sz="2600" dirty="0">
                <a:solidFill>
                  <a:prstClr val="black"/>
                </a:solidFill>
              </a:rPr>
              <a:t>included power of life and death over the members of the family. In the later Republic, the paterfamilias still kept all the property of the family. </a:t>
            </a:r>
          </a:p>
        </p:txBody>
      </p:sp>
      <p:sp>
        <p:nvSpPr>
          <p:cNvPr id="6" name="Rectangle 5"/>
          <p:cNvSpPr/>
          <p:nvPr/>
        </p:nvSpPr>
        <p:spPr>
          <a:xfrm>
            <a:off x="6156176" y="5877272"/>
            <a:ext cx="2823417" cy="769441"/>
          </a:xfrm>
          <a:prstGeom prst="rect">
            <a:avLst/>
          </a:prstGeom>
        </p:spPr>
        <p:txBody>
          <a:bodyPr wrap="square">
            <a:spAutoFit/>
          </a:bodyPr>
          <a:lstStyle/>
          <a:p>
            <a:r>
              <a:rPr lang="pt-BR" sz="2200" dirty="0">
                <a:solidFill>
                  <a:schemeClr val="bg1"/>
                </a:solidFill>
              </a:rPr>
              <a:t>Virgil </a:t>
            </a:r>
            <a:r>
              <a:rPr lang="pt-BR" sz="2200" dirty="0" smtClean="0">
                <a:solidFill>
                  <a:schemeClr val="bg1"/>
                </a:solidFill>
              </a:rPr>
              <a:t>Mosaic, </a:t>
            </a:r>
            <a:r>
              <a:rPr lang="pt-BR" sz="2200" dirty="0">
                <a:solidFill>
                  <a:schemeClr val="bg1"/>
                </a:solidFill>
              </a:rPr>
              <a:t>Bardo Museum Tunis</a:t>
            </a:r>
            <a:endParaRPr lang="en-GB" sz="2200" dirty="0">
              <a:solidFill>
                <a:schemeClr val="bg1"/>
              </a:solidFill>
            </a:endParaRPr>
          </a:p>
        </p:txBody>
      </p:sp>
    </p:spTree>
    <p:extLst>
      <p:ext uri="{BB962C8B-B14F-4D97-AF65-F5344CB8AC3E}">
        <p14:creationId xmlns:p14="http://schemas.microsoft.com/office/powerpoint/2010/main" val="3368933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008112"/>
          </a:xfrm>
        </p:spPr>
        <p:txBody>
          <a:bodyPr/>
          <a:lstStyle/>
          <a:p>
            <a:r>
              <a:rPr lang="en-GB" dirty="0" smtClean="0">
                <a:solidFill>
                  <a:schemeClr val="bg1"/>
                </a:solidFill>
              </a:rPr>
              <a:t>Property and Adoption</a:t>
            </a:r>
            <a:endParaRPr lang="en-GB" dirty="0">
              <a:solidFill>
                <a:schemeClr val="bg1"/>
              </a:solidFill>
            </a:endParaRPr>
          </a:p>
        </p:txBody>
      </p:sp>
      <p:sp>
        <p:nvSpPr>
          <p:cNvPr id="3" name="Content Placeholder 2"/>
          <p:cNvSpPr>
            <a:spLocks noGrp="1"/>
          </p:cNvSpPr>
          <p:nvPr>
            <p:ph idx="1"/>
          </p:nvPr>
        </p:nvSpPr>
        <p:spPr>
          <a:xfrm>
            <a:off x="107504" y="1124744"/>
            <a:ext cx="8928992" cy="5733256"/>
          </a:xfrm>
        </p:spPr>
        <p:txBody>
          <a:bodyPr>
            <a:normAutofit fontScale="92500"/>
          </a:bodyPr>
          <a:lstStyle/>
          <a:p>
            <a:r>
              <a:rPr lang="en-GB" dirty="0" smtClean="0">
                <a:solidFill>
                  <a:schemeClr val="bg1"/>
                </a:solidFill>
              </a:rPr>
              <a:t>Vital to have a successor to continue on the household – hence importance of legitimate children.</a:t>
            </a:r>
          </a:p>
          <a:p>
            <a:endParaRPr lang="en-GB" sz="500" dirty="0">
              <a:solidFill>
                <a:schemeClr val="bg1"/>
              </a:solidFill>
            </a:endParaRPr>
          </a:p>
          <a:p>
            <a:r>
              <a:rPr lang="en-GB" dirty="0" smtClean="0">
                <a:solidFill>
                  <a:schemeClr val="bg1"/>
                </a:solidFill>
              </a:rPr>
              <a:t>Failing that adoption may be required to ensure the continuity of the household: </a:t>
            </a:r>
          </a:p>
          <a:p>
            <a:pPr lvl="1"/>
            <a:r>
              <a:rPr lang="en-GB" dirty="0" smtClean="0">
                <a:solidFill>
                  <a:schemeClr val="bg1"/>
                </a:solidFill>
              </a:rPr>
              <a:t>Not uncommon among the Roman elite, </a:t>
            </a:r>
            <a:r>
              <a:rPr lang="en-GB" dirty="0">
                <a:solidFill>
                  <a:schemeClr val="bg1"/>
                </a:solidFill>
              </a:rPr>
              <a:t>cf. P. Cornelius Scipio </a:t>
            </a:r>
            <a:r>
              <a:rPr lang="en-GB" dirty="0" err="1">
                <a:solidFill>
                  <a:schemeClr val="bg1"/>
                </a:solidFill>
              </a:rPr>
              <a:t>Aemilianus</a:t>
            </a:r>
            <a:r>
              <a:rPr lang="en-GB" dirty="0">
                <a:solidFill>
                  <a:schemeClr val="bg1"/>
                </a:solidFill>
              </a:rPr>
              <a:t> (</a:t>
            </a:r>
            <a:r>
              <a:rPr lang="en-GB" dirty="0" err="1">
                <a:solidFill>
                  <a:schemeClr val="bg1"/>
                </a:solidFill>
              </a:rPr>
              <a:t>Africanus</a:t>
            </a:r>
            <a:r>
              <a:rPr lang="en-GB" dirty="0">
                <a:solidFill>
                  <a:schemeClr val="bg1"/>
                </a:solidFill>
              </a:rPr>
              <a:t> Minor) and Quintus </a:t>
            </a:r>
            <a:r>
              <a:rPr lang="en-GB" dirty="0" err="1">
                <a:solidFill>
                  <a:schemeClr val="bg1"/>
                </a:solidFill>
              </a:rPr>
              <a:t>Fabius</a:t>
            </a:r>
            <a:r>
              <a:rPr lang="en-GB" dirty="0">
                <a:solidFill>
                  <a:schemeClr val="bg1"/>
                </a:solidFill>
              </a:rPr>
              <a:t> Maximus </a:t>
            </a:r>
            <a:r>
              <a:rPr lang="en-GB" dirty="0" err="1" smtClean="0">
                <a:solidFill>
                  <a:schemeClr val="bg1"/>
                </a:solidFill>
              </a:rPr>
              <a:t>Aemilianus</a:t>
            </a:r>
            <a:r>
              <a:rPr lang="en-GB" dirty="0" smtClean="0">
                <a:solidFill>
                  <a:schemeClr val="bg1"/>
                </a:solidFill>
              </a:rPr>
              <a:t>. </a:t>
            </a:r>
          </a:p>
          <a:p>
            <a:pPr lvl="1"/>
            <a:endParaRPr lang="en-GB" sz="500" dirty="0">
              <a:solidFill>
                <a:schemeClr val="bg1"/>
              </a:solidFill>
            </a:endParaRPr>
          </a:p>
          <a:p>
            <a:r>
              <a:rPr lang="en-GB" dirty="0" smtClean="0">
                <a:solidFill>
                  <a:schemeClr val="bg1"/>
                </a:solidFill>
              </a:rPr>
              <a:t>Property to be handed down (Latin – </a:t>
            </a:r>
            <a:r>
              <a:rPr lang="en-GB" i="1" dirty="0" err="1" smtClean="0">
                <a:solidFill>
                  <a:schemeClr val="bg1"/>
                </a:solidFill>
              </a:rPr>
              <a:t>patrimonium</a:t>
            </a:r>
            <a:r>
              <a:rPr lang="en-GB" dirty="0" smtClean="0">
                <a:solidFill>
                  <a:schemeClr val="bg1"/>
                </a:solidFill>
              </a:rPr>
              <a:t>) – maintenance of ancestral burial places. </a:t>
            </a:r>
          </a:p>
          <a:p>
            <a:endParaRPr lang="en-GB" sz="500" dirty="0">
              <a:solidFill>
                <a:schemeClr val="bg1"/>
              </a:solidFill>
            </a:endParaRPr>
          </a:p>
          <a:p>
            <a:r>
              <a:rPr lang="en-GB" dirty="0">
                <a:solidFill>
                  <a:schemeClr val="bg1"/>
                </a:solidFill>
              </a:rPr>
              <a:t>Dowry – property that bride brings into the marriage</a:t>
            </a:r>
            <a:r>
              <a:rPr lang="en-GB" dirty="0" smtClean="0">
                <a:solidFill>
                  <a:schemeClr val="bg1"/>
                </a:solidFill>
              </a:rPr>
              <a:t>.</a:t>
            </a:r>
            <a:endParaRPr lang="en-GB" sz="500" i="1" dirty="0" smtClean="0">
              <a:solidFill>
                <a:schemeClr val="bg1"/>
              </a:solidFill>
            </a:endParaRPr>
          </a:p>
          <a:p>
            <a:r>
              <a:rPr lang="en-GB" i="1" dirty="0" smtClean="0">
                <a:solidFill>
                  <a:schemeClr val="bg1"/>
                </a:solidFill>
              </a:rPr>
              <a:t>Peculium </a:t>
            </a:r>
            <a:r>
              <a:rPr lang="en-GB" dirty="0" smtClean="0">
                <a:solidFill>
                  <a:schemeClr val="bg1"/>
                </a:solidFill>
              </a:rPr>
              <a:t>(Latin): </a:t>
            </a:r>
            <a:r>
              <a:rPr lang="en-GB" dirty="0">
                <a:solidFill>
                  <a:schemeClr val="bg1"/>
                </a:solidFill>
              </a:rPr>
              <a:t>a fund of property made available to the dependent son or daughter (also a slave). </a:t>
            </a:r>
            <a:r>
              <a:rPr lang="en-GB" dirty="0" smtClean="0">
                <a:solidFill>
                  <a:schemeClr val="bg1"/>
                </a:solidFill>
              </a:rPr>
              <a:t> </a:t>
            </a:r>
            <a:endParaRPr lang="en-GB" i="1" dirty="0">
              <a:solidFill>
                <a:schemeClr val="bg1"/>
              </a:solidFill>
            </a:endParaRPr>
          </a:p>
        </p:txBody>
      </p:sp>
    </p:spTree>
    <p:extLst>
      <p:ext uri="{BB962C8B-B14F-4D97-AF65-F5344CB8AC3E}">
        <p14:creationId xmlns:p14="http://schemas.microsoft.com/office/powerpoint/2010/main" val="195171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A Religious Space - </a:t>
            </a:r>
            <a:r>
              <a:rPr lang="en-GB" i="1" dirty="0" err="1">
                <a:solidFill>
                  <a:schemeClr val="bg1"/>
                </a:solidFill>
              </a:rPr>
              <a:t>d</a:t>
            </a:r>
            <a:r>
              <a:rPr lang="en-GB" i="1" dirty="0" err="1" smtClean="0">
                <a:solidFill>
                  <a:schemeClr val="bg1"/>
                </a:solidFill>
              </a:rPr>
              <a:t>omus</a:t>
            </a:r>
            <a:endParaRPr lang="en-GB" dirty="0">
              <a:solidFill>
                <a:schemeClr val="bg1"/>
              </a:solidFill>
            </a:endParaRPr>
          </a:p>
        </p:txBody>
      </p:sp>
      <p:sp>
        <p:nvSpPr>
          <p:cNvPr id="3" name="Content Placeholder 2"/>
          <p:cNvSpPr>
            <a:spLocks noGrp="1"/>
          </p:cNvSpPr>
          <p:nvPr>
            <p:ph idx="1"/>
          </p:nvPr>
        </p:nvSpPr>
        <p:spPr>
          <a:xfrm>
            <a:off x="107504" y="1628800"/>
            <a:ext cx="8856984" cy="5229200"/>
          </a:xfrm>
        </p:spPr>
        <p:txBody>
          <a:bodyPr>
            <a:normAutofit fontScale="92500"/>
          </a:bodyPr>
          <a:lstStyle/>
          <a:p>
            <a:r>
              <a:rPr lang="en-GB" i="1" dirty="0" err="1" smtClean="0">
                <a:solidFill>
                  <a:schemeClr val="bg1"/>
                </a:solidFill>
              </a:rPr>
              <a:t>Lararium</a:t>
            </a:r>
            <a:r>
              <a:rPr lang="en-GB" i="1" dirty="0" smtClean="0">
                <a:solidFill>
                  <a:schemeClr val="bg1"/>
                </a:solidFill>
              </a:rPr>
              <a:t> </a:t>
            </a:r>
            <a:r>
              <a:rPr lang="en-GB" dirty="0" smtClean="0">
                <a:solidFill>
                  <a:schemeClr val="bg1"/>
                </a:solidFill>
              </a:rPr>
              <a:t>– shrine to household gods – frequently found in the atrium, sometimes in kitchen.</a:t>
            </a:r>
          </a:p>
          <a:p>
            <a:endParaRPr lang="en-GB" sz="900" dirty="0">
              <a:solidFill>
                <a:schemeClr val="bg1"/>
              </a:solidFill>
            </a:endParaRPr>
          </a:p>
          <a:p>
            <a:r>
              <a:rPr lang="en-GB" dirty="0" smtClean="0">
                <a:solidFill>
                  <a:schemeClr val="bg1"/>
                </a:solidFill>
              </a:rPr>
              <a:t>Focus of family ritual led by </a:t>
            </a:r>
            <a:r>
              <a:rPr lang="en-GB" i="1" dirty="0" smtClean="0">
                <a:solidFill>
                  <a:schemeClr val="bg1"/>
                </a:solidFill>
              </a:rPr>
              <a:t>paterfamilias</a:t>
            </a:r>
            <a:r>
              <a:rPr lang="en-GB" dirty="0" smtClean="0">
                <a:solidFill>
                  <a:schemeClr val="bg1"/>
                </a:solidFill>
              </a:rPr>
              <a:t>?</a:t>
            </a:r>
          </a:p>
          <a:p>
            <a:endParaRPr lang="en-GB" sz="900" dirty="0" smtClean="0">
              <a:solidFill>
                <a:schemeClr val="bg1"/>
              </a:solidFill>
            </a:endParaRPr>
          </a:p>
          <a:p>
            <a:r>
              <a:rPr lang="en-GB" i="1" dirty="0" smtClean="0">
                <a:solidFill>
                  <a:schemeClr val="bg1"/>
                </a:solidFill>
              </a:rPr>
              <a:t>Di </a:t>
            </a:r>
            <a:r>
              <a:rPr lang="en-GB" i="1" dirty="0" err="1" smtClean="0">
                <a:solidFill>
                  <a:schemeClr val="bg1"/>
                </a:solidFill>
              </a:rPr>
              <a:t>familiares</a:t>
            </a:r>
            <a:r>
              <a:rPr lang="en-GB" i="1" dirty="0" smtClean="0">
                <a:solidFill>
                  <a:schemeClr val="bg1"/>
                </a:solidFill>
              </a:rPr>
              <a:t> </a:t>
            </a:r>
            <a:r>
              <a:rPr lang="en-GB" dirty="0" smtClean="0">
                <a:solidFill>
                  <a:schemeClr val="bg1"/>
                </a:solidFill>
              </a:rPr>
              <a:t>– household deities:</a:t>
            </a:r>
            <a:endParaRPr lang="en-GB" i="1" dirty="0">
              <a:solidFill>
                <a:schemeClr val="bg1"/>
              </a:solidFill>
            </a:endParaRPr>
          </a:p>
          <a:p>
            <a:pPr lvl="1"/>
            <a:r>
              <a:rPr lang="en-GB" i="1" dirty="0" err="1" smtClean="0">
                <a:solidFill>
                  <a:schemeClr val="bg1"/>
                </a:solidFill>
              </a:rPr>
              <a:t>Lares</a:t>
            </a:r>
            <a:r>
              <a:rPr lang="en-GB" i="1" dirty="0" smtClean="0">
                <a:solidFill>
                  <a:schemeClr val="bg1"/>
                </a:solidFill>
              </a:rPr>
              <a:t> </a:t>
            </a:r>
            <a:r>
              <a:rPr lang="en-GB" dirty="0" smtClean="0">
                <a:solidFill>
                  <a:schemeClr val="bg1"/>
                </a:solidFill>
              </a:rPr>
              <a:t>– the spirits of the families ancestors. The </a:t>
            </a:r>
            <a:r>
              <a:rPr lang="en-GB" i="1" dirty="0" err="1" smtClean="0">
                <a:solidFill>
                  <a:schemeClr val="bg1"/>
                </a:solidFill>
              </a:rPr>
              <a:t>lar</a:t>
            </a:r>
            <a:r>
              <a:rPr lang="en-GB" i="1" dirty="0" smtClean="0">
                <a:solidFill>
                  <a:schemeClr val="bg1"/>
                </a:solidFill>
              </a:rPr>
              <a:t> </a:t>
            </a:r>
            <a:r>
              <a:rPr lang="en-GB" i="1" dirty="0" err="1" smtClean="0">
                <a:solidFill>
                  <a:schemeClr val="bg1"/>
                </a:solidFill>
              </a:rPr>
              <a:t>familiaris</a:t>
            </a:r>
            <a:r>
              <a:rPr lang="en-GB" dirty="0" smtClean="0">
                <a:solidFill>
                  <a:schemeClr val="bg1"/>
                </a:solidFill>
              </a:rPr>
              <a:t> was the family spirit. </a:t>
            </a:r>
          </a:p>
          <a:p>
            <a:pPr lvl="1"/>
            <a:r>
              <a:rPr lang="en-GB" i="1" dirty="0" err="1" smtClean="0">
                <a:solidFill>
                  <a:schemeClr val="bg1"/>
                </a:solidFill>
              </a:rPr>
              <a:t>Penates</a:t>
            </a:r>
            <a:r>
              <a:rPr lang="en-GB" i="1" dirty="0" smtClean="0">
                <a:solidFill>
                  <a:schemeClr val="bg1"/>
                </a:solidFill>
              </a:rPr>
              <a:t> </a:t>
            </a:r>
            <a:r>
              <a:rPr lang="en-GB" dirty="0" smtClean="0">
                <a:solidFill>
                  <a:schemeClr val="bg1"/>
                </a:solidFill>
              </a:rPr>
              <a:t>–the spirits of the larder. Thanks were given to them for keeping the family fed. Represented by little figurines. </a:t>
            </a:r>
          </a:p>
          <a:p>
            <a:pPr lvl="1"/>
            <a:r>
              <a:rPr lang="en-GB" i="1" dirty="0" smtClean="0">
                <a:solidFill>
                  <a:schemeClr val="bg1"/>
                </a:solidFill>
              </a:rPr>
              <a:t>Genius </a:t>
            </a:r>
            <a:r>
              <a:rPr lang="en-GB" dirty="0" smtClean="0">
                <a:solidFill>
                  <a:schemeClr val="bg1"/>
                </a:solidFill>
              </a:rPr>
              <a:t>– Represented like a snake. It was the 'manhood' of the family, which empowered the husband to father children.</a:t>
            </a:r>
          </a:p>
          <a:p>
            <a:pPr lvl="1"/>
            <a:r>
              <a:rPr lang="en-GB" i="1" dirty="0" smtClean="0">
                <a:solidFill>
                  <a:schemeClr val="bg1"/>
                </a:solidFill>
              </a:rPr>
              <a:t>Larvae</a:t>
            </a:r>
            <a:r>
              <a:rPr lang="en-GB" dirty="0" smtClean="0">
                <a:solidFill>
                  <a:schemeClr val="bg1"/>
                </a:solidFill>
              </a:rPr>
              <a:t> and </a:t>
            </a:r>
            <a:r>
              <a:rPr lang="en-GB" i="1" dirty="0" err="1" smtClean="0">
                <a:solidFill>
                  <a:schemeClr val="bg1"/>
                </a:solidFill>
              </a:rPr>
              <a:t>lemures</a:t>
            </a:r>
            <a:r>
              <a:rPr lang="en-GB" dirty="0" smtClean="0">
                <a:solidFill>
                  <a:schemeClr val="bg1"/>
                </a:solidFill>
              </a:rPr>
              <a:t>: spirits of the dead which might haunt a house.</a:t>
            </a:r>
          </a:p>
          <a:p>
            <a:pPr lvl="1"/>
            <a:endParaRPr lang="en-GB" dirty="0" smtClean="0">
              <a:solidFill>
                <a:schemeClr val="bg1"/>
              </a:solidFill>
            </a:endParaRPr>
          </a:p>
          <a:p>
            <a:pPr lvl="1"/>
            <a:endParaRPr lang="en-GB" i="1" dirty="0" smtClean="0">
              <a:solidFill>
                <a:schemeClr val="bg1"/>
              </a:solidFill>
            </a:endParaRPr>
          </a:p>
          <a:p>
            <a:pPr lvl="1"/>
            <a:endParaRPr lang="en-GB" i="1" dirty="0" smtClean="0"/>
          </a:p>
          <a:p>
            <a:endParaRPr lang="en-GB" i="1" dirty="0"/>
          </a:p>
          <a:p>
            <a:endParaRPr lang="en-GB" i="1" dirty="0"/>
          </a:p>
        </p:txBody>
      </p:sp>
    </p:spTree>
    <p:extLst>
      <p:ext uri="{BB962C8B-B14F-4D97-AF65-F5344CB8AC3E}">
        <p14:creationId xmlns:p14="http://schemas.microsoft.com/office/powerpoint/2010/main" val="522647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33_lares.jpg"/>
          <p:cNvPicPr>
            <a:picLocks noGrp="1" noChangeAspect="1"/>
          </p:cNvPicPr>
          <p:nvPr>
            <p:ph idx="1"/>
          </p:nvPr>
        </p:nvPicPr>
        <p:blipFill>
          <a:blip r:embed="rId2" cstate="print"/>
          <a:srcRect/>
          <a:stretch>
            <a:fillRect/>
          </a:stretch>
        </p:blipFill>
        <p:spPr bwMode="auto">
          <a:xfrm>
            <a:off x="683568" y="260648"/>
            <a:ext cx="7776864" cy="5472608"/>
          </a:xfrm>
          <a:prstGeom prst="rect">
            <a:avLst/>
          </a:prstGeom>
          <a:noFill/>
          <a:ln w="9525">
            <a:noFill/>
            <a:miter lim="800000"/>
            <a:headEnd/>
            <a:tailEnd/>
          </a:ln>
        </p:spPr>
      </p:pic>
      <p:sp>
        <p:nvSpPr>
          <p:cNvPr id="5" name="Content Placeholder 3"/>
          <p:cNvSpPr txBox="1">
            <a:spLocks/>
          </p:cNvSpPr>
          <p:nvPr/>
        </p:nvSpPr>
        <p:spPr>
          <a:xfrm>
            <a:off x="251520" y="5877272"/>
            <a:ext cx="8640960" cy="64807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algn="ctr">
              <a:buNone/>
            </a:pPr>
            <a:r>
              <a:rPr lang="en-GB" dirty="0" smtClean="0">
                <a:solidFill>
                  <a:schemeClr val="bg1"/>
                </a:solidFill>
              </a:rPr>
              <a:t>House of the </a:t>
            </a:r>
            <a:r>
              <a:rPr lang="en-GB" dirty="0" err="1" smtClean="0">
                <a:solidFill>
                  <a:schemeClr val="bg1"/>
                </a:solidFill>
              </a:rPr>
              <a:t>Vettii</a:t>
            </a:r>
            <a:r>
              <a:rPr lang="en-GB" dirty="0" smtClean="0">
                <a:solidFill>
                  <a:schemeClr val="bg1"/>
                </a:solidFill>
              </a:rPr>
              <a:t> - </a:t>
            </a:r>
            <a:r>
              <a:rPr lang="en-GB" i="1" dirty="0" err="1" smtClean="0">
                <a:solidFill>
                  <a:schemeClr val="bg1"/>
                </a:solidFill>
              </a:rPr>
              <a:t>lararium</a:t>
            </a:r>
            <a:endParaRPr lang="en-GB" dirty="0" smtClean="0">
              <a:solidFill>
                <a:schemeClr val="bg1"/>
              </a:solidFill>
            </a:endParaRPr>
          </a:p>
        </p:txBody>
      </p:sp>
      <p:sp>
        <p:nvSpPr>
          <p:cNvPr id="6" name="AutoShape 4"/>
          <p:cNvSpPr>
            <a:spLocks noChangeArrowheads="1"/>
          </p:cNvSpPr>
          <p:nvPr/>
        </p:nvSpPr>
        <p:spPr bwMode="auto">
          <a:xfrm rot="18544158">
            <a:off x="4315191" y="1761519"/>
            <a:ext cx="2079615" cy="143334"/>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7" name="AutoShape 4"/>
          <p:cNvSpPr>
            <a:spLocks noChangeArrowheads="1"/>
          </p:cNvSpPr>
          <p:nvPr/>
        </p:nvSpPr>
        <p:spPr bwMode="auto">
          <a:xfrm rot="11753128">
            <a:off x="2569541" y="659440"/>
            <a:ext cx="1761480" cy="71513"/>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AutoShape 4"/>
          <p:cNvSpPr>
            <a:spLocks noChangeArrowheads="1"/>
          </p:cNvSpPr>
          <p:nvPr/>
        </p:nvSpPr>
        <p:spPr bwMode="auto">
          <a:xfrm rot="19470987">
            <a:off x="5435213" y="2293098"/>
            <a:ext cx="1081885" cy="14196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9" name="AutoShape 4"/>
          <p:cNvSpPr>
            <a:spLocks noChangeArrowheads="1"/>
          </p:cNvSpPr>
          <p:nvPr/>
        </p:nvSpPr>
        <p:spPr bwMode="auto">
          <a:xfrm rot="12554013">
            <a:off x="2377529" y="2315987"/>
            <a:ext cx="1081885" cy="14196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0" name="AutoShape 4"/>
          <p:cNvSpPr>
            <a:spLocks noChangeArrowheads="1"/>
          </p:cNvSpPr>
          <p:nvPr/>
        </p:nvSpPr>
        <p:spPr bwMode="auto">
          <a:xfrm>
            <a:off x="5849975" y="4199733"/>
            <a:ext cx="1476520" cy="9987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1" name="Text Box 10"/>
          <p:cNvSpPr txBox="1">
            <a:spLocks noChangeArrowheads="1"/>
          </p:cNvSpPr>
          <p:nvPr/>
        </p:nvSpPr>
        <p:spPr bwMode="auto">
          <a:xfrm>
            <a:off x="6804248" y="4005064"/>
            <a:ext cx="2124225" cy="615553"/>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Serpent, symbolising earthily fertility?</a:t>
            </a:r>
            <a:r>
              <a:rPr lang="en-GB" sz="2000" dirty="0" smtClean="0">
                <a:solidFill>
                  <a:srgbClr val="FFFF00"/>
                </a:solidFill>
              </a:rPr>
              <a:t> </a:t>
            </a:r>
            <a:endParaRPr lang="en-GB" sz="2000" dirty="0">
              <a:solidFill>
                <a:srgbClr val="FFFF00"/>
              </a:solidFill>
            </a:endParaRPr>
          </a:p>
        </p:txBody>
      </p:sp>
      <p:sp>
        <p:nvSpPr>
          <p:cNvPr id="12" name="Text Box 10"/>
          <p:cNvSpPr txBox="1">
            <a:spLocks noChangeArrowheads="1"/>
          </p:cNvSpPr>
          <p:nvPr/>
        </p:nvSpPr>
        <p:spPr bwMode="auto">
          <a:xfrm>
            <a:off x="6228184" y="191683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rgbClr val="FFFF00"/>
                </a:solidFill>
              </a:rPr>
              <a:t>Lares</a:t>
            </a:r>
            <a:endParaRPr lang="en-GB" sz="2000" dirty="0">
              <a:solidFill>
                <a:srgbClr val="FFFF00"/>
              </a:solidFill>
            </a:endParaRPr>
          </a:p>
        </p:txBody>
      </p:sp>
      <p:sp>
        <p:nvSpPr>
          <p:cNvPr id="13" name="Text Box 10"/>
          <p:cNvSpPr txBox="1">
            <a:spLocks noChangeArrowheads="1"/>
          </p:cNvSpPr>
          <p:nvPr/>
        </p:nvSpPr>
        <p:spPr bwMode="auto">
          <a:xfrm>
            <a:off x="755576" y="191683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rgbClr val="FFFF00"/>
                </a:solidFill>
              </a:rPr>
              <a:t>Lares</a:t>
            </a:r>
            <a:endParaRPr lang="en-GB" sz="2000" dirty="0">
              <a:solidFill>
                <a:srgbClr val="FFFF00"/>
              </a:solidFill>
            </a:endParaRPr>
          </a:p>
        </p:txBody>
      </p:sp>
      <p:sp>
        <p:nvSpPr>
          <p:cNvPr id="14" name="Text Box 10"/>
          <p:cNvSpPr txBox="1">
            <a:spLocks noChangeArrowheads="1"/>
          </p:cNvSpPr>
          <p:nvPr/>
        </p:nvSpPr>
        <p:spPr bwMode="auto">
          <a:xfrm>
            <a:off x="827584" y="332656"/>
            <a:ext cx="2124225" cy="52322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Blue tympanum, symbol of sacrifice</a:t>
            </a:r>
            <a:endParaRPr lang="en-GB" sz="2000" dirty="0">
              <a:solidFill>
                <a:srgbClr val="FFFF00"/>
              </a:solidFill>
            </a:endParaRPr>
          </a:p>
        </p:txBody>
      </p:sp>
      <p:sp>
        <p:nvSpPr>
          <p:cNvPr id="15" name="Text Box 10"/>
          <p:cNvSpPr txBox="1">
            <a:spLocks noChangeArrowheads="1"/>
          </p:cNvSpPr>
          <p:nvPr/>
        </p:nvSpPr>
        <p:spPr bwMode="auto">
          <a:xfrm>
            <a:off x="5724128" y="83671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Genius</a:t>
            </a:r>
            <a:endParaRPr lang="en-GB" sz="2000" dirty="0">
              <a:solidFill>
                <a:srgbClr val="FFFF00"/>
              </a:solidFill>
            </a:endParaRPr>
          </a:p>
        </p:txBody>
      </p:sp>
    </p:spTree>
    <p:extLst>
      <p:ext uri="{BB962C8B-B14F-4D97-AF65-F5344CB8AC3E}">
        <p14:creationId xmlns:p14="http://schemas.microsoft.com/office/powerpoint/2010/main" val="2496244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354162"/>
          </a:xfrm>
        </p:spPr>
        <p:txBody>
          <a:bodyPr>
            <a:normAutofit/>
          </a:bodyPr>
          <a:lstStyle/>
          <a:p>
            <a:r>
              <a:rPr lang="en-GB" dirty="0" smtClean="0">
                <a:solidFill>
                  <a:schemeClr val="bg1"/>
                </a:solidFill>
              </a:rPr>
              <a:t>Politics and the Roman Household</a:t>
            </a:r>
            <a:endParaRPr lang="en-GB" dirty="0">
              <a:solidFill>
                <a:schemeClr val="bg1"/>
              </a:solidFill>
            </a:endParaRPr>
          </a:p>
        </p:txBody>
      </p:sp>
      <p:sp>
        <p:nvSpPr>
          <p:cNvPr id="3" name="Content Placeholder 2"/>
          <p:cNvSpPr>
            <a:spLocks noGrp="1"/>
          </p:cNvSpPr>
          <p:nvPr>
            <p:ph idx="1"/>
          </p:nvPr>
        </p:nvSpPr>
        <p:spPr>
          <a:xfrm>
            <a:off x="251520" y="1700808"/>
            <a:ext cx="8640960" cy="936104"/>
          </a:xfrm>
        </p:spPr>
        <p:txBody>
          <a:bodyPr>
            <a:normAutofit/>
          </a:bodyPr>
          <a:lstStyle/>
          <a:p>
            <a:r>
              <a:rPr lang="en-GB" dirty="0" smtClean="0">
                <a:solidFill>
                  <a:schemeClr val="bg1"/>
                </a:solidFill>
              </a:rPr>
              <a:t>Atrium of the </a:t>
            </a:r>
            <a:r>
              <a:rPr lang="en-GB" i="1" dirty="0" err="1" smtClean="0">
                <a:solidFill>
                  <a:schemeClr val="bg1"/>
                </a:solidFill>
              </a:rPr>
              <a:t>domus</a:t>
            </a:r>
            <a:r>
              <a:rPr lang="en-GB" i="1" dirty="0" smtClean="0">
                <a:solidFill>
                  <a:schemeClr val="bg1"/>
                </a:solidFill>
              </a:rPr>
              <a:t> </a:t>
            </a:r>
            <a:r>
              <a:rPr lang="en-GB" dirty="0" smtClean="0">
                <a:solidFill>
                  <a:schemeClr val="bg1"/>
                </a:solidFill>
              </a:rPr>
              <a:t>opened up for </a:t>
            </a:r>
            <a:r>
              <a:rPr lang="en-GB" i="1" dirty="0" err="1" smtClean="0">
                <a:solidFill>
                  <a:schemeClr val="bg1"/>
                </a:solidFill>
              </a:rPr>
              <a:t>salutatio</a:t>
            </a:r>
            <a:r>
              <a:rPr lang="en-GB" dirty="0" smtClean="0">
                <a:solidFill>
                  <a:schemeClr val="bg1"/>
                </a:solidFill>
              </a:rPr>
              <a:t>.</a:t>
            </a:r>
          </a:p>
          <a:p>
            <a:endParaRPr lang="en-GB" sz="1200" dirty="0" smtClean="0">
              <a:solidFill>
                <a:schemeClr val="bg1"/>
              </a:solidFill>
            </a:endParaRPr>
          </a:p>
        </p:txBody>
      </p:sp>
      <p:sp>
        <p:nvSpPr>
          <p:cNvPr id="4" name="Rectangle 3"/>
          <p:cNvSpPr/>
          <p:nvPr/>
        </p:nvSpPr>
        <p:spPr>
          <a:xfrm>
            <a:off x="107504" y="2361406"/>
            <a:ext cx="4680520" cy="4524315"/>
          </a:xfrm>
          <a:prstGeom prst="rect">
            <a:avLst/>
          </a:prstGeom>
        </p:spPr>
        <p:txBody>
          <a:bodyPr wrap="square">
            <a:spAutoFit/>
          </a:bodyPr>
          <a:lstStyle/>
          <a:p>
            <a:r>
              <a:rPr lang="en-GB" dirty="0">
                <a:solidFill>
                  <a:schemeClr val="bg1"/>
                </a:solidFill>
              </a:rPr>
              <a:t>“The house which had been his father's he made over to his brother, and dwelt himself near the Palatine hill, in order that those who came to pay their court to him might not have the trouble of a long walk. And men came to his house every day to pay him court, no fewer than came to Crassus for his wealth or to Pompey because of his influence with the soldiery, and these were the two greatest men among the Romans and the most admired. Nay, Pompey actually paid court to Cicero, and Cicero's political efforts contributed much towards Pompey's power and fame.” – </a:t>
            </a:r>
            <a:r>
              <a:rPr lang="en-GB" b="1" dirty="0">
                <a:solidFill>
                  <a:schemeClr val="bg1"/>
                </a:solidFill>
              </a:rPr>
              <a:t>Plutarch </a:t>
            </a:r>
            <a:r>
              <a:rPr lang="en-GB" b="1" i="1" dirty="0">
                <a:solidFill>
                  <a:schemeClr val="bg1"/>
                </a:solidFill>
              </a:rPr>
              <a:t>Cicero</a:t>
            </a:r>
            <a:r>
              <a:rPr lang="en-GB" b="1" dirty="0">
                <a:solidFill>
                  <a:schemeClr val="bg1"/>
                </a:solidFill>
              </a:rPr>
              <a:t> 8.3.6-7</a:t>
            </a:r>
            <a:r>
              <a:rPr lang="en-GB" dirty="0">
                <a:solidFill>
                  <a:schemeClr val="bg1"/>
                </a:solidFill>
              </a:rPr>
              <a:t>. </a:t>
            </a:r>
          </a:p>
          <a:p>
            <a:endParaRPr lang="en-GB" dirty="0"/>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6444" y="2361406"/>
            <a:ext cx="4062609" cy="4379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29433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6672"/>
            <a:ext cx="8640960" cy="583268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Household Structure</a:t>
            </a:r>
            <a:endParaRPr lang="en-GB" sz="6000" b="1" dirty="0">
              <a:solidFill>
                <a:schemeClr val="bg1"/>
              </a:solidFill>
            </a:endParaRPr>
          </a:p>
        </p:txBody>
      </p:sp>
    </p:spTree>
    <p:extLst>
      <p:ext uri="{BB962C8B-B14F-4D97-AF65-F5344CB8AC3E}">
        <p14:creationId xmlns:p14="http://schemas.microsoft.com/office/powerpoint/2010/main" val="1997372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52128"/>
          </a:xfrm>
        </p:spPr>
        <p:txBody>
          <a:bodyPr/>
          <a:lstStyle/>
          <a:p>
            <a:r>
              <a:rPr lang="en-GB" dirty="0" smtClean="0">
                <a:solidFill>
                  <a:schemeClr val="bg1"/>
                </a:solidFill>
              </a:rPr>
              <a:t>Types of Housing</a:t>
            </a:r>
            <a:endParaRPr lang="en-GB" dirty="0">
              <a:solidFill>
                <a:schemeClr val="bg1"/>
              </a:solidFill>
            </a:endParaRPr>
          </a:p>
        </p:txBody>
      </p:sp>
      <p:sp>
        <p:nvSpPr>
          <p:cNvPr id="3" name="Content Placeholder 2"/>
          <p:cNvSpPr>
            <a:spLocks noGrp="1"/>
          </p:cNvSpPr>
          <p:nvPr>
            <p:ph idx="1"/>
          </p:nvPr>
        </p:nvSpPr>
        <p:spPr>
          <a:xfrm>
            <a:off x="179512" y="1268760"/>
            <a:ext cx="8784976" cy="5589240"/>
          </a:xfrm>
        </p:spPr>
        <p:txBody>
          <a:bodyPr>
            <a:normAutofit fontScale="92500" lnSpcReduction="10000"/>
          </a:bodyPr>
          <a:lstStyle/>
          <a:p>
            <a:r>
              <a:rPr lang="en-GB" b="1" i="1" dirty="0">
                <a:solidFill>
                  <a:schemeClr val="bg1"/>
                </a:solidFill>
              </a:rPr>
              <a:t>Villa </a:t>
            </a:r>
            <a:r>
              <a:rPr lang="en-GB" b="1" i="1" dirty="0" err="1">
                <a:solidFill>
                  <a:schemeClr val="bg1"/>
                </a:solidFill>
              </a:rPr>
              <a:t>urbana</a:t>
            </a:r>
            <a:r>
              <a:rPr lang="en-GB" b="1" i="1" dirty="0">
                <a:solidFill>
                  <a:schemeClr val="bg1"/>
                </a:solidFill>
              </a:rPr>
              <a:t> </a:t>
            </a:r>
            <a:endParaRPr lang="en-GB" dirty="0">
              <a:solidFill>
                <a:schemeClr val="bg1"/>
              </a:solidFill>
            </a:endParaRPr>
          </a:p>
          <a:p>
            <a:r>
              <a:rPr lang="en-GB" b="1" i="1" dirty="0" smtClean="0">
                <a:solidFill>
                  <a:schemeClr val="bg1"/>
                </a:solidFill>
              </a:rPr>
              <a:t>Villa </a:t>
            </a:r>
            <a:r>
              <a:rPr lang="en-GB" b="1" i="1" dirty="0" err="1">
                <a:solidFill>
                  <a:schemeClr val="bg1"/>
                </a:solidFill>
              </a:rPr>
              <a:t>rustica</a:t>
            </a:r>
            <a:r>
              <a:rPr lang="en-GB" b="1" i="1" dirty="0">
                <a:solidFill>
                  <a:schemeClr val="bg1"/>
                </a:solidFill>
              </a:rPr>
              <a:t> </a:t>
            </a:r>
            <a:endParaRPr lang="en-GB" dirty="0">
              <a:solidFill>
                <a:schemeClr val="bg1"/>
              </a:solidFill>
            </a:endParaRPr>
          </a:p>
          <a:p>
            <a:r>
              <a:rPr lang="en-GB" b="1" i="1" dirty="0" err="1" smtClean="0">
                <a:solidFill>
                  <a:schemeClr val="bg1"/>
                </a:solidFill>
              </a:rPr>
              <a:t>Domus</a:t>
            </a:r>
            <a:r>
              <a:rPr lang="en-GB" b="1" i="1" dirty="0" smtClean="0">
                <a:solidFill>
                  <a:schemeClr val="bg1"/>
                </a:solidFill>
              </a:rPr>
              <a:t> </a:t>
            </a:r>
            <a:r>
              <a:rPr lang="en-GB" b="1" i="1" dirty="0">
                <a:solidFill>
                  <a:schemeClr val="bg1"/>
                </a:solidFill>
              </a:rPr>
              <a:t>= </a:t>
            </a:r>
            <a:r>
              <a:rPr lang="en-GB" dirty="0">
                <a:solidFill>
                  <a:schemeClr val="bg1"/>
                </a:solidFill>
              </a:rPr>
              <a:t>a large house/mansion containing a single householder and </a:t>
            </a:r>
            <a:r>
              <a:rPr lang="en-GB" i="1" dirty="0" err="1">
                <a:solidFill>
                  <a:schemeClr val="bg1"/>
                </a:solidFill>
              </a:rPr>
              <a:t>familia</a:t>
            </a:r>
            <a:r>
              <a:rPr lang="en-GB" dirty="0">
                <a:solidFill>
                  <a:schemeClr val="bg1"/>
                </a:solidFill>
              </a:rPr>
              <a:t>. </a:t>
            </a:r>
          </a:p>
          <a:p>
            <a:r>
              <a:rPr lang="en-GB" b="1" i="1" dirty="0" smtClean="0">
                <a:solidFill>
                  <a:schemeClr val="bg1"/>
                </a:solidFill>
              </a:rPr>
              <a:t>Insula </a:t>
            </a:r>
            <a:r>
              <a:rPr lang="en-GB" b="1" i="1" dirty="0">
                <a:solidFill>
                  <a:schemeClr val="bg1"/>
                </a:solidFill>
              </a:rPr>
              <a:t>(</a:t>
            </a:r>
            <a:r>
              <a:rPr lang="en-GB" b="1" i="1" dirty="0" err="1">
                <a:solidFill>
                  <a:schemeClr val="bg1"/>
                </a:solidFill>
              </a:rPr>
              <a:t>ae</a:t>
            </a:r>
            <a:r>
              <a:rPr lang="en-GB" b="1" i="1" dirty="0">
                <a:solidFill>
                  <a:schemeClr val="bg1"/>
                </a:solidFill>
              </a:rPr>
              <a:t>) = </a:t>
            </a:r>
            <a:r>
              <a:rPr lang="en-GB" dirty="0">
                <a:solidFill>
                  <a:schemeClr val="bg1"/>
                </a:solidFill>
              </a:rPr>
              <a:t>a block of flats or tenement building. </a:t>
            </a:r>
          </a:p>
          <a:p>
            <a:r>
              <a:rPr lang="en-GB" b="1" i="1" dirty="0" err="1" smtClean="0">
                <a:solidFill>
                  <a:schemeClr val="bg1"/>
                </a:solidFill>
              </a:rPr>
              <a:t>Cenaculum</a:t>
            </a:r>
            <a:r>
              <a:rPr lang="en-GB" b="1" i="1" dirty="0" smtClean="0">
                <a:solidFill>
                  <a:schemeClr val="bg1"/>
                </a:solidFill>
              </a:rPr>
              <a:t> </a:t>
            </a:r>
            <a:r>
              <a:rPr lang="en-GB" b="1" i="1" dirty="0">
                <a:solidFill>
                  <a:schemeClr val="bg1"/>
                </a:solidFill>
              </a:rPr>
              <a:t>(a) = </a:t>
            </a:r>
            <a:r>
              <a:rPr lang="en-GB" dirty="0">
                <a:solidFill>
                  <a:schemeClr val="bg1"/>
                </a:solidFill>
              </a:rPr>
              <a:t>a flat within an </a:t>
            </a:r>
            <a:r>
              <a:rPr lang="en-GB" i="1" dirty="0">
                <a:solidFill>
                  <a:schemeClr val="bg1"/>
                </a:solidFill>
              </a:rPr>
              <a:t>insula. </a:t>
            </a:r>
            <a:endParaRPr lang="en-GB" dirty="0">
              <a:solidFill>
                <a:schemeClr val="bg1"/>
              </a:solidFill>
            </a:endParaRPr>
          </a:p>
          <a:p>
            <a:r>
              <a:rPr lang="pt-BR" b="1" i="1" dirty="0" smtClean="0">
                <a:solidFill>
                  <a:schemeClr val="bg1"/>
                </a:solidFill>
              </a:rPr>
              <a:t>Medianum </a:t>
            </a:r>
            <a:r>
              <a:rPr lang="pt-BR" dirty="0">
                <a:solidFill>
                  <a:schemeClr val="bg1"/>
                </a:solidFill>
              </a:rPr>
              <a:t>= corridor in a </a:t>
            </a:r>
            <a:r>
              <a:rPr lang="pt-BR" i="1" dirty="0">
                <a:solidFill>
                  <a:schemeClr val="bg1"/>
                </a:solidFill>
              </a:rPr>
              <a:t>cenaculum </a:t>
            </a:r>
            <a:r>
              <a:rPr lang="pt-BR" dirty="0">
                <a:solidFill>
                  <a:schemeClr val="bg1"/>
                </a:solidFill>
              </a:rPr>
              <a:t>or </a:t>
            </a:r>
            <a:r>
              <a:rPr lang="pt-BR" i="1" dirty="0">
                <a:solidFill>
                  <a:schemeClr val="bg1"/>
                </a:solidFill>
              </a:rPr>
              <a:t>insula. </a:t>
            </a:r>
            <a:endParaRPr lang="pt-BR" dirty="0">
              <a:solidFill>
                <a:schemeClr val="bg1"/>
              </a:solidFill>
            </a:endParaRPr>
          </a:p>
          <a:p>
            <a:r>
              <a:rPr lang="en-GB" b="1" i="1" dirty="0" err="1" smtClean="0">
                <a:solidFill>
                  <a:schemeClr val="bg1"/>
                </a:solidFill>
              </a:rPr>
              <a:t>Taberna</a:t>
            </a:r>
            <a:r>
              <a:rPr lang="en-GB" b="1" i="1" dirty="0" smtClean="0">
                <a:solidFill>
                  <a:schemeClr val="bg1"/>
                </a:solidFill>
              </a:rPr>
              <a:t> </a:t>
            </a:r>
            <a:r>
              <a:rPr lang="en-GB" b="1" i="1" dirty="0">
                <a:solidFill>
                  <a:schemeClr val="bg1"/>
                </a:solidFill>
              </a:rPr>
              <a:t>= </a:t>
            </a:r>
            <a:r>
              <a:rPr lang="en-GB" dirty="0">
                <a:solidFill>
                  <a:schemeClr val="bg1"/>
                </a:solidFill>
              </a:rPr>
              <a:t>a shop, usually with living accommodation attached. Also a tavern. </a:t>
            </a:r>
          </a:p>
          <a:p>
            <a:r>
              <a:rPr lang="en-GB" b="1" i="1" dirty="0" err="1" smtClean="0">
                <a:solidFill>
                  <a:schemeClr val="bg1"/>
                </a:solidFill>
              </a:rPr>
              <a:t>Deversorium</a:t>
            </a:r>
            <a:r>
              <a:rPr lang="en-GB" b="1" i="1" dirty="0" smtClean="0">
                <a:solidFill>
                  <a:schemeClr val="bg1"/>
                </a:solidFill>
              </a:rPr>
              <a:t> </a:t>
            </a:r>
            <a:r>
              <a:rPr lang="en-GB" b="1" i="1" dirty="0">
                <a:solidFill>
                  <a:schemeClr val="bg1"/>
                </a:solidFill>
              </a:rPr>
              <a:t>(</a:t>
            </a:r>
            <a:r>
              <a:rPr lang="en-GB" b="1" i="1" dirty="0" err="1">
                <a:solidFill>
                  <a:schemeClr val="bg1"/>
                </a:solidFill>
              </a:rPr>
              <a:t>ia</a:t>
            </a:r>
            <a:r>
              <a:rPr lang="en-GB" b="1" i="1" dirty="0">
                <a:solidFill>
                  <a:schemeClr val="bg1"/>
                </a:solidFill>
              </a:rPr>
              <a:t>) = </a:t>
            </a:r>
            <a:r>
              <a:rPr lang="en-GB" dirty="0">
                <a:solidFill>
                  <a:schemeClr val="bg1"/>
                </a:solidFill>
              </a:rPr>
              <a:t>a lodging-house, where you could rent a room or bed for a short period</a:t>
            </a:r>
            <a:r>
              <a:rPr lang="en-GB" b="1" i="1" dirty="0">
                <a:solidFill>
                  <a:schemeClr val="bg1"/>
                </a:solidFill>
              </a:rPr>
              <a:t>. </a:t>
            </a:r>
            <a:endParaRPr lang="en-GB" dirty="0">
              <a:solidFill>
                <a:schemeClr val="bg1"/>
              </a:solidFill>
            </a:endParaRPr>
          </a:p>
          <a:p>
            <a:r>
              <a:rPr lang="en-GB" b="1" i="1" dirty="0" err="1" smtClean="0">
                <a:solidFill>
                  <a:schemeClr val="bg1"/>
                </a:solidFill>
              </a:rPr>
              <a:t>Tugurium</a:t>
            </a:r>
            <a:r>
              <a:rPr lang="en-GB" b="1" i="1" dirty="0" smtClean="0">
                <a:solidFill>
                  <a:schemeClr val="bg1"/>
                </a:solidFill>
              </a:rPr>
              <a:t> </a:t>
            </a:r>
            <a:r>
              <a:rPr lang="en-GB" b="1" i="1" dirty="0">
                <a:solidFill>
                  <a:schemeClr val="bg1"/>
                </a:solidFill>
              </a:rPr>
              <a:t>= </a:t>
            </a:r>
            <a:r>
              <a:rPr lang="en-GB" dirty="0">
                <a:solidFill>
                  <a:schemeClr val="bg1"/>
                </a:solidFill>
              </a:rPr>
              <a:t>shanty type housing (the word means hut). </a:t>
            </a:r>
          </a:p>
          <a:p>
            <a:endParaRPr lang="en-GB" dirty="0">
              <a:solidFill>
                <a:schemeClr val="bg1"/>
              </a:solidFill>
            </a:endParaRPr>
          </a:p>
        </p:txBody>
      </p:sp>
    </p:spTree>
    <p:extLst>
      <p:ext uri="{BB962C8B-B14F-4D97-AF65-F5344CB8AC3E}">
        <p14:creationId xmlns:p14="http://schemas.microsoft.com/office/powerpoint/2010/main" val="2043196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i="1" dirty="0" err="1" smtClean="0">
                <a:solidFill>
                  <a:schemeClr val="bg1"/>
                </a:solidFill>
              </a:rPr>
              <a:t>Domus</a:t>
            </a:r>
            <a:endParaRPr lang="en-GB" i="1" dirty="0">
              <a:solidFill>
                <a:schemeClr val="bg1"/>
              </a:solidFill>
            </a:endParaRPr>
          </a:p>
        </p:txBody>
      </p:sp>
      <p:sp>
        <p:nvSpPr>
          <p:cNvPr id="5" name="Content Placeholder 4"/>
          <p:cNvSpPr>
            <a:spLocks noGrp="1"/>
          </p:cNvSpPr>
          <p:nvPr>
            <p:ph sz="half" idx="1"/>
          </p:nvPr>
        </p:nvSpPr>
        <p:spPr>
          <a:xfrm>
            <a:off x="179512" y="1600200"/>
            <a:ext cx="4536504" cy="5069160"/>
          </a:xfrm>
        </p:spPr>
        <p:txBody>
          <a:bodyPr>
            <a:normAutofit/>
          </a:bodyPr>
          <a:lstStyle/>
          <a:p>
            <a:r>
              <a:rPr lang="en-GB" dirty="0" smtClean="0">
                <a:solidFill>
                  <a:schemeClr val="bg1"/>
                </a:solidFill>
              </a:rPr>
              <a:t>Light received mainly from inside.</a:t>
            </a:r>
          </a:p>
          <a:p>
            <a:endParaRPr lang="en-GB" sz="1200" dirty="0" smtClean="0">
              <a:solidFill>
                <a:schemeClr val="bg1"/>
              </a:solidFill>
            </a:endParaRPr>
          </a:p>
          <a:p>
            <a:r>
              <a:rPr lang="en-GB" i="1" dirty="0" smtClean="0">
                <a:solidFill>
                  <a:schemeClr val="bg1"/>
                </a:solidFill>
              </a:rPr>
              <a:t>Atrium</a:t>
            </a:r>
            <a:r>
              <a:rPr lang="en-GB" dirty="0" smtClean="0">
                <a:solidFill>
                  <a:schemeClr val="bg1"/>
                </a:solidFill>
              </a:rPr>
              <a:t>, </a:t>
            </a:r>
            <a:r>
              <a:rPr lang="en-GB" i="1" dirty="0" err="1" smtClean="0">
                <a:solidFill>
                  <a:schemeClr val="bg1"/>
                </a:solidFill>
              </a:rPr>
              <a:t>fauces</a:t>
            </a:r>
            <a:r>
              <a:rPr lang="en-GB" dirty="0" smtClean="0">
                <a:solidFill>
                  <a:schemeClr val="bg1"/>
                </a:solidFill>
              </a:rPr>
              <a:t> and </a:t>
            </a:r>
            <a:r>
              <a:rPr lang="en-GB" i="1" dirty="0" err="1" smtClean="0">
                <a:solidFill>
                  <a:schemeClr val="bg1"/>
                </a:solidFill>
              </a:rPr>
              <a:t>peristylium</a:t>
            </a:r>
            <a:r>
              <a:rPr lang="en-GB" dirty="0" smtClean="0">
                <a:solidFill>
                  <a:schemeClr val="bg1"/>
                </a:solidFill>
              </a:rPr>
              <a:t>.</a:t>
            </a:r>
          </a:p>
          <a:p>
            <a:endParaRPr lang="en-GB" sz="1200" dirty="0" smtClean="0">
              <a:solidFill>
                <a:schemeClr val="bg1"/>
              </a:solidFill>
            </a:endParaRPr>
          </a:p>
          <a:p>
            <a:r>
              <a:rPr lang="en-GB" i="1" dirty="0" err="1" smtClean="0">
                <a:solidFill>
                  <a:schemeClr val="bg1"/>
                </a:solidFill>
              </a:rPr>
              <a:t>Tablinum</a:t>
            </a:r>
            <a:r>
              <a:rPr lang="en-GB" i="1" dirty="0" smtClean="0">
                <a:solidFill>
                  <a:schemeClr val="bg1"/>
                </a:solidFill>
              </a:rPr>
              <a:t> </a:t>
            </a:r>
            <a:r>
              <a:rPr lang="en-GB" dirty="0" smtClean="0">
                <a:solidFill>
                  <a:schemeClr val="bg1"/>
                </a:solidFill>
              </a:rPr>
              <a:t>(</a:t>
            </a:r>
            <a:r>
              <a:rPr lang="en-GB" dirty="0" err="1" smtClean="0">
                <a:solidFill>
                  <a:schemeClr val="bg1"/>
                </a:solidFill>
              </a:rPr>
              <a:t>muniment</a:t>
            </a:r>
            <a:r>
              <a:rPr lang="en-GB" dirty="0" smtClean="0">
                <a:solidFill>
                  <a:schemeClr val="bg1"/>
                </a:solidFill>
              </a:rPr>
              <a:t> room).</a:t>
            </a:r>
          </a:p>
          <a:p>
            <a:endParaRPr lang="en-GB" sz="1200" i="1" dirty="0" smtClean="0">
              <a:solidFill>
                <a:schemeClr val="bg1"/>
              </a:solidFill>
            </a:endParaRPr>
          </a:p>
          <a:p>
            <a:r>
              <a:rPr lang="en-GB" i="1" dirty="0" err="1" smtClean="0">
                <a:solidFill>
                  <a:schemeClr val="bg1"/>
                </a:solidFill>
              </a:rPr>
              <a:t>Triiclinia</a:t>
            </a:r>
            <a:r>
              <a:rPr lang="en-GB" i="1" dirty="0" smtClean="0">
                <a:solidFill>
                  <a:schemeClr val="bg1"/>
                </a:solidFill>
              </a:rPr>
              <a:t> </a:t>
            </a:r>
            <a:r>
              <a:rPr lang="en-GB" dirty="0" smtClean="0">
                <a:solidFill>
                  <a:schemeClr val="bg1"/>
                </a:solidFill>
              </a:rPr>
              <a:t>(for holding </a:t>
            </a:r>
            <a:r>
              <a:rPr lang="en-GB" i="1" dirty="0" err="1" smtClean="0">
                <a:solidFill>
                  <a:schemeClr val="bg1"/>
                </a:solidFill>
              </a:rPr>
              <a:t>cena</a:t>
            </a:r>
            <a:r>
              <a:rPr lang="en-GB" dirty="0" smtClean="0">
                <a:solidFill>
                  <a:schemeClr val="bg1"/>
                </a:solidFill>
              </a:rPr>
              <a:t>).</a:t>
            </a:r>
          </a:p>
          <a:p>
            <a:endParaRPr lang="en-GB" sz="1200" i="1" dirty="0" smtClean="0">
              <a:solidFill>
                <a:schemeClr val="bg1"/>
              </a:solidFill>
            </a:endParaRPr>
          </a:p>
          <a:p>
            <a:r>
              <a:rPr lang="en-GB" i="1" dirty="0" err="1" smtClean="0">
                <a:solidFill>
                  <a:schemeClr val="bg1"/>
                </a:solidFill>
              </a:rPr>
              <a:t>Oecus</a:t>
            </a:r>
            <a:r>
              <a:rPr lang="en-GB" i="1" dirty="0" smtClean="0">
                <a:solidFill>
                  <a:schemeClr val="bg1"/>
                </a:solidFill>
              </a:rPr>
              <a:t> </a:t>
            </a:r>
            <a:r>
              <a:rPr lang="en-GB" dirty="0" smtClean="0">
                <a:solidFill>
                  <a:schemeClr val="bg1"/>
                </a:solidFill>
              </a:rPr>
              <a:t>(reception hall).</a:t>
            </a:r>
            <a:endParaRPr lang="en-GB" i="1" dirty="0">
              <a:solidFill>
                <a:schemeClr val="bg1"/>
              </a:solidFill>
            </a:endParaRP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8630" y="1772816"/>
            <a:ext cx="4361007" cy="4853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481" y="30702"/>
            <a:ext cx="8229600" cy="661994"/>
          </a:xfrm>
        </p:spPr>
        <p:txBody>
          <a:bodyPr>
            <a:normAutofit fontScale="90000"/>
          </a:bodyPr>
          <a:lstStyle/>
          <a:p>
            <a:r>
              <a:rPr lang="en-GB" dirty="0" smtClean="0">
                <a:solidFill>
                  <a:schemeClr val="bg1"/>
                </a:solidFill>
              </a:rPr>
              <a:t>Insula</a:t>
            </a:r>
            <a:endParaRPr lang="en-GB" dirty="0">
              <a:solidFill>
                <a:schemeClr val="bg1"/>
              </a:solidFill>
            </a:endParaRPr>
          </a:p>
        </p:txBody>
      </p:sp>
      <p:sp>
        <p:nvSpPr>
          <p:cNvPr id="4" name="Content Placeholder 3"/>
          <p:cNvSpPr>
            <a:spLocks noGrp="1"/>
          </p:cNvSpPr>
          <p:nvPr>
            <p:ph sz="half" idx="1"/>
          </p:nvPr>
        </p:nvSpPr>
        <p:spPr>
          <a:xfrm>
            <a:off x="125190" y="850954"/>
            <a:ext cx="5814962" cy="3960440"/>
          </a:xfrm>
        </p:spPr>
        <p:txBody>
          <a:bodyPr>
            <a:noAutofit/>
          </a:bodyPr>
          <a:lstStyle/>
          <a:p>
            <a:r>
              <a:rPr lang="en-GB" sz="2000" dirty="0">
                <a:solidFill>
                  <a:schemeClr val="bg1"/>
                </a:solidFill>
              </a:rPr>
              <a:t>4</a:t>
            </a:r>
            <a:r>
              <a:rPr lang="en-GB" sz="2000" baseline="30000" dirty="0">
                <a:solidFill>
                  <a:schemeClr val="bg1"/>
                </a:solidFill>
              </a:rPr>
              <a:t>th</a:t>
            </a:r>
            <a:r>
              <a:rPr lang="en-GB" sz="2000" dirty="0">
                <a:solidFill>
                  <a:schemeClr val="bg1"/>
                </a:solidFill>
              </a:rPr>
              <a:t> </a:t>
            </a:r>
            <a:r>
              <a:rPr lang="en-GB" sz="2000" dirty="0" smtClean="0">
                <a:solidFill>
                  <a:schemeClr val="bg1"/>
                </a:solidFill>
              </a:rPr>
              <a:t>century </a:t>
            </a:r>
            <a:r>
              <a:rPr lang="en-GB" sz="2000" dirty="0">
                <a:solidFill>
                  <a:schemeClr val="bg1"/>
                </a:solidFill>
              </a:rPr>
              <a:t>AD Rome – 40,000+ </a:t>
            </a:r>
            <a:r>
              <a:rPr lang="en-GB" sz="2000" i="1" dirty="0" err="1">
                <a:solidFill>
                  <a:schemeClr val="bg1"/>
                </a:solidFill>
              </a:rPr>
              <a:t>insulae</a:t>
            </a:r>
            <a:r>
              <a:rPr lang="en-GB" sz="2000" dirty="0">
                <a:solidFill>
                  <a:schemeClr val="bg1"/>
                </a:solidFill>
              </a:rPr>
              <a:t> (multiple dwellings) to under 2000 </a:t>
            </a:r>
            <a:r>
              <a:rPr lang="en-GB" sz="2000" i="1" dirty="0" err="1">
                <a:solidFill>
                  <a:schemeClr val="bg1"/>
                </a:solidFill>
              </a:rPr>
              <a:t>domus</a:t>
            </a:r>
            <a:r>
              <a:rPr lang="en-GB" sz="2000" dirty="0">
                <a:solidFill>
                  <a:schemeClr val="bg1"/>
                </a:solidFill>
              </a:rPr>
              <a:t> (single family houses</a:t>
            </a:r>
            <a:r>
              <a:rPr lang="en-GB" sz="2000" dirty="0" smtClean="0">
                <a:solidFill>
                  <a:schemeClr val="bg1"/>
                </a:solidFill>
              </a:rPr>
              <a:t>).</a:t>
            </a:r>
            <a:endParaRPr lang="en-GB" sz="2000" dirty="0">
              <a:solidFill>
                <a:schemeClr val="bg1"/>
              </a:solidFill>
            </a:endParaRPr>
          </a:p>
          <a:p>
            <a:endParaRPr lang="en-GB" sz="500" dirty="0" smtClean="0">
              <a:solidFill>
                <a:schemeClr val="bg1"/>
              </a:solidFill>
            </a:endParaRPr>
          </a:p>
          <a:p>
            <a:r>
              <a:rPr lang="en-GB" sz="2000" dirty="0" smtClean="0">
                <a:solidFill>
                  <a:schemeClr val="bg1"/>
                </a:solidFill>
              </a:rPr>
              <a:t>Four stories survive.</a:t>
            </a:r>
          </a:p>
          <a:p>
            <a:endParaRPr lang="en-GB" sz="500" dirty="0">
              <a:solidFill>
                <a:schemeClr val="bg1"/>
              </a:solidFill>
            </a:endParaRPr>
          </a:p>
          <a:p>
            <a:r>
              <a:rPr lang="en-GB" sz="2000" dirty="0" smtClean="0">
                <a:solidFill>
                  <a:schemeClr val="bg1"/>
                </a:solidFill>
              </a:rPr>
              <a:t>Ground floor shops and mezzanines. </a:t>
            </a:r>
          </a:p>
          <a:p>
            <a:endParaRPr lang="en-GB" sz="500" dirty="0">
              <a:solidFill>
                <a:schemeClr val="bg1"/>
              </a:solidFill>
            </a:endParaRPr>
          </a:p>
          <a:p>
            <a:r>
              <a:rPr lang="en-GB" sz="2000" dirty="0" smtClean="0">
                <a:solidFill>
                  <a:schemeClr val="bg1"/>
                </a:solidFill>
              </a:rPr>
              <a:t>First floor two apartments.</a:t>
            </a:r>
          </a:p>
          <a:p>
            <a:endParaRPr lang="en-GB" sz="500" dirty="0">
              <a:solidFill>
                <a:schemeClr val="bg1"/>
              </a:solidFill>
            </a:endParaRPr>
          </a:p>
          <a:p>
            <a:r>
              <a:rPr lang="en-GB" sz="2000" dirty="0" smtClean="0">
                <a:solidFill>
                  <a:schemeClr val="bg1"/>
                </a:solidFill>
              </a:rPr>
              <a:t>Second and third floor a number of small rooms – more squalid at top</a:t>
            </a:r>
            <a:r>
              <a:rPr lang="en-GB" sz="2200" dirty="0" smtClean="0">
                <a:solidFill>
                  <a:schemeClr val="bg1"/>
                </a:solidFill>
              </a:rPr>
              <a:t>.</a:t>
            </a:r>
          </a:p>
          <a:p>
            <a:endParaRPr lang="en-GB" sz="500" dirty="0">
              <a:solidFill>
                <a:schemeClr val="bg1"/>
              </a:solidFill>
            </a:endParaRPr>
          </a:p>
          <a:p>
            <a:r>
              <a:rPr lang="en-GB" sz="2000" dirty="0" smtClean="0">
                <a:solidFill>
                  <a:schemeClr val="bg1"/>
                </a:solidFill>
              </a:rPr>
              <a:t>Water access probably only available on ground floor.</a:t>
            </a:r>
            <a:endParaRPr lang="en-GB" sz="2000" dirty="0">
              <a:solidFill>
                <a:schemeClr val="bg1"/>
              </a:solidFill>
            </a:endParaRPr>
          </a:p>
        </p:txBody>
      </p:sp>
      <p:sp>
        <p:nvSpPr>
          <p:cNvPr id="5" name="Content Placeholder 4"/>
          <p:cNvSpPr>
            <a:spLocks noGrp="1"/>
          </p:cNvSpPr>
          <p:nvPr>
            <p:ph sz="half" idx="2"/>
          </p:nvPr>
        </p:nvSpPr>
        <p:spPr>
          <a:xfrm>
            <a:off x="5922466" y="4489533"/>
            <a:ext cx="3168352" cy="392907"/>
          </a:xfrm>
        </p:spPr>
        <p:txBody>
          <a:bodyPr>
            <a:normAutofit/>
          </a:bodyPr>
          <a:lstStyle/>
          <a:p>
            <a:pPr marL="137160" indent="0">
              <a:buNone/>
            </a:pPr>
            <a:r>
              <a:rPr lang="en-GB" sz="1200" b="1" dirty="0" smtClean="0">
                <a:solidFill>
                  <a:schemeClr val="bg1"/>
                </a:solidFill>
              </a:rPr>
              <a:t>Via </a:t>
            </a:r>
            <a:r>
              <a:rPr lang="en-GB" sz="1200" b="1" dirty="0" err="1" smtClean="0">
                <a:solidFill>
                  <a:schemeClr val="bg1"/>
                </a:solidFill>
              </a:rPr>
              <a:t>Giulio</a:t>
            </a:r>
            <a:r>
              <a:rPr lang="en-GB" sz="1200" b="1" dirty="0" smtClean="0">
                <a:solidFill>
                  <a:schemeClr val="bg1"/>
                </a:solidFill>
              </a:rPr>
              <a:t> </a:t>
            </a:r>
            <a:r>
              <a:rPr lang="en-GB" sz="1200" b="1" dirty="0" err="1" smtClean="0">
                <a:solidFill>
                  <a:schemeClr val="bg1"/>
                </a:solidFill>
              </a:rPr>
              <a:t>Romanus</a:t>
            </a:r>
            <a:r>
              <a:rPr lang="en-GB" sz="1200" b="1" dirty="0" smtClean="0">
                <a:solidFill>
                  <a:schemeClr val="bg1"/>
                </a:solidFill>
              </a:rPr>
              <a:t> – c.2</a:t>
            </a:r>
            <a:r>
              <a:rPr lang="en-GB" sz="1200" b="1" baseline="30000" dirty="0" smtClean="0">
                <a:solidFill>
                  <a:schemeClr val="bg1"/>
                </a:solidFill>
              </a:rPr>
              <a:t>nd</a:t>
            </a:r>
            <a:r>
              <a:rPr lang="en-GB" sz="1200" b="1" dirty="0" smtClean="0">
                <a:solidFill>
                  <a:schemeClr val="bg1"/>
                </a:solidFill>
              </a:rPr>
              <a:t> century AD</a:t>
            </a:r>
            <a:endParaRPr lang="en-GB" sz="1200" b="1" dirty="0">
              <a:solidFill>
                <a:schemeClr val="bg1"/>
              </a:solidFill>
            </a:endParaRPr>
          </a:p>
        </p:txBody>
      </p:sp>
      <p:pic>
        <p:nvPicPr>
          <p:cNvPr id="1026" name="Picture 2" descr="C:\Users\Matt\Downloads\insula - via giulio roman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7546" y="872176"/>
            <a:ext cx="2880320" cy="346705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2696" y="4811394"/>
            <a:ext cx="9013074" cy="2031325"/>
          </a:xfrm>
          <a:prstGeom prst="rect">
            <a:avLst/>
          </a:prstGeom>
        </p:spPr>
        <p:txBody>
          <a:bodyPr wrap="square">
            <a:spAutoFit/>
          </a:bodyPr>
          <a:lstStyle/>
          <a:p>
            <a:pPr marL="137160" indent="0">
              <a:buNone/>
            </a:pPr>
            <a:r>
              <a:rPr lang="en-GB" dirty="0">
                <a:solidFill>
                  <a:schemeClr val="bg1"/>
                </a:solidFill>
              </a:rPr>
              <a:t>“…in respect to timber and stones for the building of houses, which goes on unceasingly in consequence of the collapses and fires and repeated sales (these last, too, going on unceasingly); and indeed the sales are intentional collapses, as it were, since the purchasers keep on tearing down the houses and build new ones, one after another, to suit their wishes.…to provide against collapses, reducing the heights of the new buildings and forbidding that any structure on the public streets should rise as high as seventy feet…” – </a:t>
            </a:r>
            <a:r>
              <a:rPr lang="en-GB" b="1" dirty="0">
                <a:solidFill>
                  <a:schemeClr val="bg1"/>
                </a:solidFill>
              </a:rPr>
              <a:t>Strabo </a:t>
            </a:r>
            <a:r>
              <a:rPr lang="en-GB" b="1" i="1" dirty="0">
                <a:solidFill>
                  <a:schemeClr val="bg1"/>
                </a:solidFill>
              </a:rPr>
              <a:t>Geog. </a:t>
            </a:r>
            <a:r>
              <a:rPr lang="en-GB" b="1" dirty="0">
                <a:solidFill>
                  <a:schemeClr val="bg1"/>
                </a:solidFill>
              </a:rPr>
              <a:t>5.3.7</a:t>
            </a:r>
            <a:r>
              <a:rPr lang="en-GB" dirty="0">
                <a:solidFill>
                  <a:schemeClr val="bg1"/>
                </a:solidFill>
              </a:rPr>
              <a:t>.</a:t>
            </a:r>
          </a:p>
        </p:txBody>
      </p:sp>
    </p:spTree>
    <p:extLst>
      <p:ext uri="{BB962C8B-B14F-4D97-AF65-F5344CB8AC3E}">
        <p14:creationId xmlns:p14="http://schemas.microsoft.com/office/powerpoint/2010/main" val="2005913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4427984" cy="6669360"/>
          </a:xfrm>
        </p:spPr>
        <p:txBody>
          <a:bodyPr>
            <a:noAutofit/>
          </a:bodyPr>
          <a:lstStyle/>
          <a:p>
            <a:pPr marL="137160" indent="0">
              <a:buNone/>
            </a:pPr>
            <a:r>
              <a:rPr lang="en-GB" sz="2000" dirty="0" smtClean="0">
                <a:solidFill>
                  <a:schemeClr val="bg1"/>
                </a:solidFill>
              </a:rPr>
              <a:t>“Most sick people here in Rome perish for want of sleep, the illness itself having been produced by food lying undigested on a fevered stomach. For what sleep is possible in a lodging? Who but the wealthy get sleep in Rome?” – </a:t>
            </a:r>
            <a:r>
              <a:rPr lang="en-GB" sz="2000" b="1" dirty="0" smtClean="0">
                <a:solidFill>
                  <a:schemeClr val="bg1"/>
                </a:solidFill>
              </a:rPr>
              <a:t>Juvenal </a:t>
            </a:r>
            <a:r>
              <a:rPr lang="en-GB" sz="2000" b="1" i="1" dirty="0" smtClean="0">
                <a:solidFill>
                  <a:schemeClr val="bg1"/>
                </a:solidFill>
              </a:rPr>
              <a:t>Satires </a:t>
            </a:r>
            <a:r>
              <a:rPr lang="en-GB" sz="2000" b="1" dirty="0" smtClean="0">
                <a:solidFill>
                  <a:schemeClr val="bg1"/>
                </a:solidFill>
              </a:rPr>
              <a:t>3. 232-34</a:t>
            </a:r>
            <a:r>
              <a:rPr lang="en-GB" sz="2000" dirty="0" smtClean="0">
                <a:solidFill>
                  <a:schemeClr val="bg1"/>
                </a:solidFill>
              </a:rPr>
              <a:t>.</a:t>
            </a:r>
          </a:p>
          <a:p>
            <a:pPr marL="137160" indent="0">
              <a:buNone/>
            </a:pPr>
            <a:endParaRPr lang="en-GB" sz="200" dirty="0" smtClean="0">
              <a:solidFill>
                <a:schemeClr val="bg1"/>
              </a:solidFill>
            </a:endParaRPr>
          </a:p>
          <a:p>
            <a:pPr marL="137160" indent="0">
              <a:buNone/>
            </a:pPr>
            <a:r>
              <a:rPr lang="en-GB" sz="2000" dirty="0" smtClean="0">
                <a:solidFill>
                  <a:schemeClr val="bg1"/>
                </a:solidFill>
              </a:rPr>
              <a:t>“By means of stone pillars, the walls of baked brick and party walls of rubble, towers have been raised, and these have been joined together by frequent floor-boards to produce upper stores with fine views over the city to the utmost advantage. Therefore walls are raised too a great height through various storeys, and the Roman people have excellent dwellings without hindrance.” – </a:t>
            </a:r>
            <a:r>
              <a:rPr lang="en-GB" sz="2000" b="1" dirty="0" smtClean="0">
                <a:solidFill>
                  <a:schemeClr val="bg1"/>
                </a:solidFill>
              </a:rPr>
              <a:t>Vitruvius </a:t>
            </a:r>
            <a:r>
              <a:rPr lang="en-GB" sz="2000" b="1" i="1" dirty="0" smtClean="0">
                <a:solidFill>
                  <a:schemeClr val="bg1"/>
                </a:solidFill>
              </a:rPr>
              <a:t>On Architecture</a:t>
            </a:r>
            <a:r>
              <a:rPr lang="en-GB" sz="2000" b="1" dirty="0" smtClean="0">
                <a:solidFill>
                  <a:schemeClr val="bg1"/>
                </a:solidFill>
              </a:rPr>
              <a:t> 2.8.17</a:t>
            </a:r>
            <a:r>
              <a:rPr lang="en-GB" sz="2000" dirty="0" smtClean="0">
                <a:solidFill>
                  <a:schemeClr val="bg1"/>
                </a:solidFill>
              </a:rPr>
              <a:t>.</a:t>
            </a:r>
          </a:p>
          <a:p>
            <a:pPr marL="137160" indent="0">
              <a:buNone/>
            </a:pPr>
            <a:endParaRPr lang="en-GB" sz="2400" dirty="0" smtClean="0">
              <a:solidFill>
                <a:schemeClr val="bg1"/>
              </a:solidFill>
            </a:endParaRPr>
          </a:p>
          <a:p>
            <a:pPr marL="137160" indent="0">
              <a:buNone/>
            </a:pPr>
            <a:endParaRPr lang="en-GB" sz="3200" dirty="0">
              <a:solidFill>
                <a:schemeClr val="bg1"/>
              </a:solidFill>
            </a:endParaRPr>
          </a:p>
        </p:txBody>
      </p:sp>
      <p:pic>
        <p:nvPicPr>
          <p:cNvPr id="2" name="Picture 1"/>
          <p:cNvPicPr>
            <a:picLocks noChangeAspect="1"/>
          </p:cNvPicPr>
          <p:nvPr/>
        </p:nvPicPr>
        <p:blipFill>
          <a:blip r:embed="rId2"/>
          <a:stretch>
            <a:fillRect/>
          </a:stretch>
        </p:blipFill>
        <p:spPr>
          <a:xfrm>
            <a:off x="5297411" y="2348880"/>
            <a:ext cx="3460031" cy="3744416"/>
          </a:xfrm>
          <a:prstGeom prst="rect">
            <a:avLst/>
          </a:prstGeom>
        </p:spPr>
      </p:pic>
      <p:sp>
        <p:nvSpPr>
          <p:cNvPr id="4" name="Rectangle 3"/>
          <p:cNvSpPr/>
          <p:nvPr/>
        </p:nvSpPr>
        <p:spPr>
          <a:xfrm>
            <a:off x="4903191" y="6093296"/>
            <a:ext cx="4248472" cy="646331"/>
          </a:xfrm>
          <a:prstGeom prst="rect">
            <a:avLst/>
          </a:prstGeom>
        </p:spPr>
        <p:txBody>
          <a:bodyPr wrap="square">
            <a:spAutoFit/>
          </a:bodyPr>
          <a:lstStyle/>
          <a:p>
            <a:pPr algn="ctr"/>
            <a:r>
              <a:rPr lang="en-GB" dirty="0" smtClean="0">
                <a:solidFill>
                  <a:schemeClr val="bg1"/>
                </a:solidFill>
              </a:rPr>
              <a:t>Ostia, </a:t>
            </a:r>
            <a:r>
              <a:rPr lang="en-GB" i="1" dirty="0" smtClean="0">
                <a:solidFill>
                  <a:schemeClr val="bg1"/>
                </a:solidFill>
              </a:rPr>
              <a:t>Insula</a:t>
            </a:r>
            <a:r>
              <a:rPr lang="en-GB" dirty="0" smtClean="0">
                <a:solidFill>
                  <a:schemeClr val="bg1"/>
                </a:solidFill>
              </a:rPr>
              <a:t> </a:t>
            </a:r>
            <a:r>
              <a:rPr lang="en-GB" dirty="0">
                <a:solidFill>
                  <a:schemeClr val="bg1"/>
                </a:solidFill>
              </a:rPr>
              <a:t>of </a:t>
            </a:r>
            <a:r>
              <a:rPr lang="en-GB" dirty="0" smtClean="0">
                <a:solidFill>
                  <a:schemeClr val="bg1"/>
                </a:solidFill>
              </a:rPr>
              <a:t>Diana – c. mid-2</a:t>
            </a:r>
            <a:r>
              <a:rPr lang="en-GB" baseline="30000" dirty="0" smtClean="0">
                <a:solidFill>
                  <a:schemeClr val="bg1"/>
                </a:solidFill>
              </a:rPr>
              <a:t>nd</a:t>
            </a:r>
            <a:r>
              <a:rPr lang="en-GB" dirty="0" smtClean="0">
                <a:solidFill>
                  <a:schemeClr val="bg1"/>
                </a:solidFill>
              </a:rPr>
              <a:t> century AD</a:t>
            </a:r>
            <a:endParaRPr lang="en-GB" dirty="0">
              <a:solidFill>
                <a:schemeClr val="bg1"/>
              </a:solidFill>
            </a:endParaRPr>
          </a:p>
        </p:txBody>
      </p:sp>
      <p:sp>
        <p:nvSpPr>
          <p:cNvPr id="5" name="Content Placeholder 3"/>
          <p:cNvSpPr txBox="1">
            <a:spLocks/>
          </p:cNvSpPr>
          <p:nvPr/>
        </p:nvSpPr>
        <p:spPr>
          <a:xfrm>
            <a:off x="4449419" y="188640"/>
            <a:ext cx="4716016" cy="2348879"/>
          </a:xfrm>
          <a:prstGeom prst="rect">
            <a:avLst/>
          </a:prstGeom>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600" dirty="0" smtClean="0">
                <a:solidFill>
                  <a:schemeClr val="bg1"/>
                </a:solidFill>
              </a:rPr>
              <a:t>Two stories of surviving ruins.</a:t>
            </a:r>
          </a:p>
          <a:p>
            <a:endParaRPr lang="en-GB" sz="600" dirty="0" smtClean="0">
              <a:solidFill>
                <a:schemeClr val="bg1"/>
              </a:solidFill>
            </a:endParaRPr>
          </a:p>
          <a:p>
            <a:r>
              <a:rPr lang="en-GB" sz="2600" dirty="0" smtClean="0">
                <a:solidFill>
                  <a:schemeClr val="bg1"/>
                </a:solidFill>
              </a:rPr>
              <a:t>Conjecture in terms of calculating height.</a:t>
            </a:r>
          </a:p>
          <a:p>
            <a:endParaRPr lang="en-GB" sz="500" dirty="0" smtClean="0">
              <a:solidFill>
                <a:schemeClr val="bg1"/>
              </a:solidFill>
            </a:endParaRPr>
          </a:p>
          <a:p>
            <a:r>
              <a:rPr lang="en-GB" sz="2600" dirty="0" smtClean="0">
                <a:solidFill>
                  <a:schemeClr val="bg1"/>
                </a:solidFill>
              </a:rPr>
              <a:t>Brick-faced concrete – larger windows and doors.</a:t>
            </a:r>
          </a:p>
          <a:p>
            <a:endParaRPr lang="en-GB" dirty="0" smtClean="0"/>
          </a:p>
          <a:p>
            <a:endParaRPr lang="en-GB" dirty="0"/>
          </a:p>
        </p:txBody>
      </p:sp>
    </p:spTree>
    <p:extLst>
      <p:ext uri="{BB962C8B-B14F-4D97-AF65-F5344CB8AC3E}">
        <p14:creationId xmlns:p14="http://schemas.microsoft.com/office/powerpoint/2010/main" val="4282665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251520" y="1412776"/>
            <a:ext cx="8640960" cy="5445224"/>
          </a:xfrm>
        </p:spPr>
        <p:txBody>
          <a:bodyPr>
            <a:normAutofit fontScale="92500" lnSpcReduction="10000"/>
          </a:bodyPr>
          <a:lstStyle/>
          <a:p>
            <a:r>
              <a:rPr lang="en-GB" dirty="0" smtClean="0">
                <a:solidFill>
                  <a:schemeClr val="bg1"/>
                </a:solidFill>
              </a:rPr>
              <a:t>Hales, S. 2003: </a:t>
            </a:r>
            <a:r>
              <a:rPr lang="en-GB" i="1" dirty="0" smtClean="0">
                <a:solidFill>
                  <a:schemeClr val="bg1"/>
                </a:solidFill>
              </a:rPr>
              <a:t>The Roman House and Social Identity</a:t>
            </a:r>
            <a:r>
              <a:rPr lang="en-GB" dirty="0" smtClean="0">
                <a:solidFill>
                  <a:schemeClr val="bg1"/>
                </a:solidFill>
              </a:rPr>
              <a:t>. Cambridge.</a:t>
            </a:r>
          </a:p>
          <a:p>
            <a:pPr marL="137160" indent="0">
              <a:buNone/>
            </a:pPr>
            <a:endParaRPr lang="en-GB" sz="500" dirty="0" smtClean="0"/>
          </a:p>
          <a:p>
            <a:r>
              <a:rPr lang="en-GB" dirty="0" err="1" smtClean="0">
                <a:solidFill>
                  <a:schemeClr val="bg1"/>
                </a:solidFill>
              </a:rPr>
              <a:t>Jeppesen-Wigelsworth</a:t>
            </a:r>
            <a:r>
              <a:rPr lang="en-GB" dirty="0" smtClean="0">
                <a:solidFill>
                  <a:schemeClr val="bg1"/>
                </a:solidFill>
              </a:rPr>
              <a:t>, A. 2014: “The Roman Household”, in </a:t>
            </a:r>
            <a:r>
              <a:rPr lang="en-GB" i="1" dirty="0" smtClean="0">
                <a:solidFill>
                  <a:schemeClr val="bg1"/>
                </a:solidFill>
              </a:rPr>
              <a:t>Themes in Roman Society and Culture </a:t>
            </a:r>
            <a:r>
              <a:rPr lang="en-GB" dirty="0" smtClean="0">
                <a:solidFill>
                  <a:schemeClr val="bg1"/>
                </a:solidFill>
              </a:rPr>
              <a:t>(eds., Gibbs, M., Nikolic, M., and </a:t>
            </a:r>
            <a:r>
              <a:rPr lang="en-GB" dirty="0" err="1" smtClean="0">
                <a:solidFill>
                  <a:schemeClr val="bg1"/>
                </a:solidFill>
              </a:rPr>
              <a:t>Ripat</a:t>
            </a:r>
            <a:r>
              <a:rPr lang="en-GB" dirty="0" smtClean="0">
                <a:solidFill>
                  <a:schemeClr val="bg1"/>
                </a:solidFill>
              </a:rPr>
              <a:t>, P.), Oxford: 94-116.</a:t>
            </a:r>
          </a:p>
          <a:p>
            <a:endParaRPr lang="en-GB" sz="500" dirty="0" smtClean="0">
              <a:solidFill>
                <a:schemeClr val="bg1"/>
              </a:solidFill>
            </a:endParaRPr>
          </a:p>
          <a:p>
            <a:r>
              <a:rPr lang="en-GB" dirty="0" smtClean="0">
                <a:solidFill>
                  <a:schemeClr val="bg1"/>
                </a:solidFill>
              </a:rPr>
              <a:t>Kaufmann-</a:t>
            </a:r>
            <a:r>
              <a:rPr lang="en-GB" dirty="0" err="1" smtClean="0">
                <a:solidFill>
                  <a:schemeClr val="bg1"/>
                </a:solidFill>
              </a:rPr>
              <a:t>Heinimann</a:t>
            </a:r>
            <a:r>
              <a:rPr lang="en-GB" dirty="0" smtClean="0">
                <a:solidFill>
                  <a:schemeClr val="bg1"/>
                </a:solidFill>
              </a:rPr>
              <a:t>, A. 2007: “Religion in the House”, in</a:t>
            </a:r>
            <a:r>
              <a:rPr lang="en-GB" i="1" dirty="0" smtClean="0">
                <a:solidFill>
                  <a:schemeClr val="bg1"/>
                </a:solidFill>
              </a:rPr>
              <a:t> A Companion to Roman Religion</a:t>
            </a:r>
            <a:r>
              <a:rPr lang="en-GB" dirty="0">
                <a:solidFill>
                  <a:schemeClr val="bg1"/>
                </a:solidFill>
              </a:rPr>
              <a:t> </a:t>
            </a:r>
            <a:r>
              <a:rPr lang="en-GB" dirty="0" smtClean="0">
                <a:solidFill>
                  <a:schemeClr val="bg1"/>
                </a:solidFill>
              </a:rPr>
              <a:t>(ed., </a:t>
            </a:r>
            <a:r>
              <a:rPr lang="en-GB" dirty="0" err="1" smtClean="0">
                <a:solidFill>
                  <a:schemeClr val="bg1"/>
                </a:solidFill>
              </a:rPr>
              <a:t>Rüpke</a:t>
            </a:r>
            <a:r>
              <a:rPr lang="en-GB" dirty="0" smtClean="0">
                <a:solidFill>
                  <a:schemeClr val="bg1"/>
                </a:solidFill>
              </a:rPr>
              <a:t>, J.), Oxford: 188-201.</a:t>
            </a:r>
          </a:p>
          <a:p>
            <a:endParaRPr lang="en-GB" sz="500" dirty="0">
              <a:solidFill>
                <a:schemeClr val="bg1"/>
              </a:solidFill>
            </a:endParaRPr>
          </a:p>
          <a:p>
            <a:pPr lvl="0">
              <a:buClr>
                <a:prstClr val="white">
                  <a:shade val="95000"/>
                </a:prstClr>
              </a:buClr>
            </a:pPr>
            <a:r>
              <a:rPr lang="en-GB" dirty="0">
                <a:solidFill>
                  <a:prstClr val="black"/>
                </a:solidFill>
              </a:rPr>
              <a:t>Patterson, J. R. 2000: Living and Dying in the City of Rome: Houses and Tombs. In </a:t>
            </a:r>
            <a:r>
              <a:rPr lang="en-GB" i="1" dirty="0">
                <a:solidFill>
                  <a:prstClr val="black"/>
                </a:solidFill>
              </a:rPr>
              <a:t>Ancient Rome: The Archaeology of the Eternal City</a:t>
            </a:r>
            <a:r>
              <a:rPr lang="en-GB" dirty="0">
                <a:solidFill>
                  <a:prstClr val="black"/>
                </a:solidFill>
              </a:rPr>
              <a:t>, </a:t>
            </a:r>
            <a:r>
              <a:rPr lang="en-GB" dirty="0" err="1">
                <a:solidFill>
                  <a:prstClr val="black"/>
                </a:solidFill>
              </a:rPr>
              <a:t>Coulston</a:t>
            </a:r>
            <a:r>
              <a:rPr lang="en-GB" dirty="0">
                <a:solidFill>
                  <a:prstClr val="black"/>
                </a:solidFill>
              </a:rPr>
              <a:t>, J., and Dodge, H. (eds.), Oxford: 259-289.</a:t>
            </a:r>
          </a:p>
          <a:p>
            <a:endParaRPr lang="en-GB" dirty="0" smtClean="0">
              <a:solidFill>
                <a:schemeClr val="bg1"/>
              </a:solidFill>
            </a:endParaRP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366</TotalTime>
  <Words>1146</Words>
  <Application>Microsoft Office PowerPoint</Application>
  <PresentationFormat>On-screen Show (4:3)</PresentationFormat>
  <Paragraphs>123</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Book Antiqua</vt:lpstr>
      <vt:lpstr>Calibri</vt:lpstr>
      <vt:lpstr>Lucida Sans</vt:lpstr>
      <vt:lpstr>Wingdings</vt:lpstr>
      <vt:lpstr>Wingdings 2</vt:lpstr>
      <vt:lpstr>Wingdings 3</vt:lpstr>
      <vt:lpstr>Apex</vt:lpstr>
      <vt:lpstr>Everyday Life in Ancient Rome</vt:lpstr>
      <vt:lpstr>Introduction to the Roman Household</vt:lpstr>
      <vt:lpstr>Varying connections to the household</vt:lpstr>
      <vt:lpstr>Gender and Hierarchy</vt:lpstr>
      <vt:lpstr>Property and Adoption</vt:lpstr>
      <vt:lpstr>A Religious Space - domus</vt:lpstr>
      <vt:lpstr>PowerPoint Presentation</vt:lpstr>
      <vt:lpstr>Politics and the Roman Household</vt:lpstr>
      <vt:lpstr>PowerPoint Presentation</vt:lpstr>
      <vt:lpstr>Types of Housing</vt:lpstr>
      <vt:lpstr>Domus</vt:lpstr>
      <vt:lpstr>Insula</vt:lpstr>
      <vt:lpstr>PowerPoint Presentation</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Matthew Cobb</cp:lastModifiedBy>
  <cp:revision>115</cp:revision>
  <cp:lastPrinted>2017-10-12T13:08:32Z</cp:lastPrinted>
  <dcterms:created xsi:type="dcterms:W3CDTF">2013-10-01T12:54:24Z</dcterms:created>
  <dcterms:modified xsi:type="dcterms:W3CDTF">2018-12-23T21:52:51Z</dcterms:modified>
</cp:coreProperties>
</file>