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45EC-59AB-5206-32A3-DE396966D31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C9006FC-E0B6-5FE1-4509-EA5B6E5543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E497143-3C06-611A-F2A2-D776F4EF4E29}"/>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5" name="Footer Placeholder 4">
            <a:extLst>
              <a:ext uri="{FF2B5EF4-FFF2-40B4-BE49-F238E27FC236}">
                <a16:creationId xmlns:a16="http://schemas.microsoft.com/office/drawing/2014/main" id="{F5F05770-FFCF-7C4D-23B9-283D7BA9AA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EA7917-25BF-1891-F3CB-71F05994EED4}"/>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3580468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96469-1E1A-527C-57D8-0B8C3CEA7B6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7F424F0-C32C-A514-70BB-7A7C8C24CD0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072B4D-BCB0-2791-F622-E6699FC94258}"/>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5" name="Footer Placeholder 4">
            <a:extLst>
              <a:ext uri="{FF2B5EF4-FFF2-40B4-BE49-F238E27FC236}">
                <a16:creationId xmlns:a16="http://schemas.microsoft.com/office/drawing/2014/main" id="{EA79C52B-98C6-949B-F214-E6B205B269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9D716-99A8-916D-C468-1BA730768256}"/>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3981661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4F29F-56EC-31F7-249B-1EB28A7DAE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06AAD72-CEFC-3B9E-8500-1E1886B7CD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34F6BC-DE63-CAC9-7428-F8A58C2206EB}"/>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5" name="Footer Placeholder 4">
            <a:extLst>
              <a:ext uri="{FF2B5EF4-FFF2-40B4-BE49-F238E27FC236}">
                <a16:creationId xmlns:a16="http://schemas.microsoft.com/office/drawing/2014/main" id="{763DFC81-38ED-462C-2AAF-E7CA09893A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FA2DF5-2A04-D1D7-2B79-B4DD17E6CFD5}"/>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2497257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BD19-42ED-06EF-B5E3-47F02B1EA87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67F3E62-7C60-3A72-6815-905FF71E7D1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415A1AF-755F-31D7-1138-F7CF1810A44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2A8770C-CD4C-741C-2D07-C6EB629A283D}"/>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6" name="Footer Placeholder 5">
            <a:extLst>
              <a:ext uri="{FF2B5EF4-FFF2-40B4-BE49-F238E27FC236}">
                <a16:creationId xmlns:a16="http://schemas.microsoft.com/office/drawing/2014/main" id="{C6A4DBE2-628B-8400-E6DC-BFAC1F067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1B24F3-AEC1-A54F-4D12-97BF7F244037}"/>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610536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69E26-A378-FBB5-D5E2-7E2FFBA49AF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457A4AE-150D-2932-682B-8B32C007CE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F6486A-4ABF-AFF6-B9C6-D0CD7F2D9B3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2177A61-55FC-0560-3508-C5C6363077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0AE804-6540-A8A4-6932-6DE97034DE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0DC1BD2-7049-412B-66EF-5A5F31F96891}"/>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8" name="Footer Placeholder 7">
            <a:extLst>
              <a:ext uri="{FF2B5EF4-FFF2-40B4-BE49-F238E27FC236}">
                <a16:creationId xmlns:a16="http://schemas.microsoft.com/office/drawing/2014/main" id="{B2F994AC-0CF7-1CE3-3476-603D818FEE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DFF497-1BF5-4A04-5B4C-82C79933FB1A}"/>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2565358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998EC-A8F6-16A1-F922-FCBE78A0D81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058BDED-78DE-A5D6-DE69-02DF4E084F11}"/>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4" name="Footer Placeholder 3">
            <a:extLst>
              <a:ext uri="{FF2B5EF4-FFF2-40B4-BE49-F238E27FC236}">
                <a16:creationId xmlns:a16="http://schemas.microsoft.com/office/drawing/2014/main" id="{2B60B450-A741-EE26-8C0B-3D94C657C7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B95907-03FD-2C12-D966-E4D179FAED18}"/>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3304107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DB6F3C-2C95-8082-5253-614BCCFC708A}"/>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3" name="Footer Placeholder 2">
            <a:extLst>
              <a:ext uri="{FF2B5EF4-FFF2-40B4-BE49-F238E27FC236}">
                <a16:creationId xmlns:a16="http://schemas.microsoft.com/office/drawing/2014/main" id="{3AEEF87C-CEBF-8EB0-CFCD-2BE6697865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63B453-A948-D321-6C82-803DD7D55F0C}"/>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297735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1A5FE-2E2A-5A1E-895B-50E70C4EB6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86154D6-AA42-8552-4BD4-5056D82DCC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D74121-411A-0CB0-0F20-56FB94D161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3EF1FC-4487-A26C-440B-14FFDD3D6611}"/>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6" name="Footer Placeholder 5">
            <a:extLst>
              <a:ext uri="{FF2B5EF4-FFF2-40B4-BE49-F238E27FC236}">
                <a16:creationId xmlns:a16="http://schemas.microsoft.com/office/drawing/2014/main" id="{9DDAF3BD-61DB-BBD6-EC4A-070B507FB0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DBC6F9-4E31-C216-BA66-27475B529B07}"/>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3249659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C4990-B71A-86A5-0DD5-D1E9AC6138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E84DFFF-5368-1383-7671-A9E6A74A28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76FE20-DA0E-235B-1A0F-F2A53CF23B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18A7AE-74D8-D9FE-DB2A-294C2E878B4B}"/>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6" name="Footer Placeholder 5">
            <a:extLst>
              <a:ext uri="{FF2B5EF4-FFF2-40B4-BE49-F238E27FC236}">
                <a16:creationId xmlns:a16="http://schemas.microsoft.com/office/drawing/2014/main" id="{0B3B557D-D377-3B6F-7FCF-B7BBAE9954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1C89CC-7E57-015F-BD5E-85234A60765D}"/>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4012727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E08DB-E792-200A-6083-90291C45A80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B4923A5-C00C-82D3-EE3D-DF81211693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5845D0-5D5A-7F31-4244-D8F63A7E83D8}"/>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5" name="Footer Placeholder 4">
            <a:extLst>
              <a:ext uri="{FF2B5EF4-FFF2-40B4-BE49-F238E27FC236}">
                <a16:creationId xmlns:a16="http://schemas.microsoft.com/office/drawing/2014/main" id="{317CA34E-C013-30FD-9D3A-1A1A8A401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B316F1-404E-87F6-469F-10CED4E6B8B0}"/>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3968158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4DDC5F-F83C-FEA5-CD5D-81F6D75E3CB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F05E56B-0928-CD07-FE54-7AB3266EA8D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99EF97-CBC4-82D7-074A-3B4973E58DE7}"/>
              </a:ext>
            </a:extLst>
          </p:cNvPr>
          <p:cNvSpPr>
            <a:spLocks noGrp="1"/>
          </p:cNvSpPr>
          <p:nvPr>
            <p:ph type="dt" sz="half" idx="10"/>
          </p:nvPr>
        </p:nvSpPr>
        <p:spPr/>
        <p:txBody>
          <a:bodyPr/>
          <a:lstStyle/>
          <a:p>
            <a:fld id="{4EEA4361-186F-41C1-9DEC-3BFA30D505E2}" type="datetimeFigureOut">
              <a:rPr lang="en-GB" smtClean="0"/>
              <a:t>24/11/2025</a:t>
            </a:fld>
            <a:endParaRPr lang="en-GB"/>
          </a:p>
        </p:txBody>
      </p:sp>
      <p:sp>
        <p:nvSpPr>
          <p:cNvPr id="5" name="Footer Placeholder 4">
            <a:extLst>
              <a:ext uri="{FF2B5EF4-FFF2-40B4-BE49-F238E27FC236}">
                <a16:creationId xmlns:a16="http://schemas.microsoft.com/office/drawing/2014/main" id="{B44BA2F4-800F-9B5A-2403-C465E94CB2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D8A88-4462-7360-CB27-C51BCCA37111}"/>
              </a:ext>
            </a:extLst>
          </p:cNvPr>
          <p:cNvSpPr>
            <a:spLocks noGrp="1"/>
          </p:cNvSpPr>
          <p:nvPr>
            <p:ph type="sldNum" sz="quarter" idx="12"/>
          </p:nvPr>
        </p:nvSpPr>
        <p:spPr/>
        <p:txBody>
          <a:bodyPr/>
          <a:lstStyle/>
          <a:p>
            <a:fld id="{45F68854-1BA6-4C88-A68D-78BF5BB67DC7}" type="slidenum">
              <a:rPr lang="en-GB" smtClean="0"/>
              <a:t>‹#›</a:t>
            </a:fld>
            <a:endParaRPr lang="en-GB"/>
          </a:p>
        </p:txBody>
      </p:sp>
    </p:spTree>
    <p:extLst>
      <p:ext uri="{BB962C8B-B14F-4D97-AF65-F5344CB8AC3E}">
        <p14:creationId xmlns:p14="http://schemas.microsoft.com/office/powerpoint/2010/main" val="1493568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83CCA9-0DEE-4A1C-76A9-36F1CA72A0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309F357-229C-A274-70DC-BB73560A6B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4D0B6E-05E3-B482-D9C7-0F31250B40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EA4361-186F-41C1-9DEC-3BFA30D505E2}" type="datetimeFigureOut">
              <a:rPr lang="en-GB" smtClean="0"/>
              <a:t>24/11/2025</a:t>
            </a:fld>
            <a:endParaRPr lang="en-GB"/>
          </a:p>
        </p:txBody>
      </p:sp>
      <p:sp>
        <p:nvSpPr>
          <p:cNvPr id="5" name="Footer Placeholder 4">
            <a:extLst>
              <a:ext uri="{FF2B5EF4-FFF2-40B4-BE49-F238E27FC236}">
                <a16:creationId xmlns:a16="http://schemas.microsoft.com/office/drawing/2014/main" id="{9668B792-5DC5-4FF1-75CB-AEB3535DBF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9C8B1B3-174A-068E-EF3F-574E3652CA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F68854-1BA6-4C88-A68D-78BF5BB67DC7}" type="slidenum">
              <a:rPr lang="en-GB" smtClean="0"/>
              <a:t>‹#›</a:t>
            </a:fld>
            <a:endParaRPr lang="en-GB"/>
          </a:p>
        </p:txBody>
      </p:sp>
    </p:spTree>
    <p:extLst>
      <p:ext uri="{BB962C8B-B14F-4D97-AF65-F5344CB8AC3E}">
        <p14:creationId xmlns:p14="http://schemas.microsoft.com/office/powerpoint/2010/main" val="2672737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BF3F1-D3A6-6BAF-9473-2BC25D2A1942}"/>
              </a:ext>
            </a:extLst>
          </p:cNvPr>
          <p:cNvSpPr>
            <a:spLocks noGrp="1"/>
          </p:cNvSpPr>
          <p:nvPr>
            <p:ph type="ctrTitle"/>
          </p:nvPr>
        </p:nvSpPr>
        <p:spPr/>
        <p:txBody>
          <a:bodyPr>
            <a:normAutofit fontScale="90000"/>
          </a:bodyPr>
          <a:lstStyle/>
          <a:p>
            <a:r>
              <a:rPr lang="en-GB" dirty="0"/>
              <a:t>LCLM 4004 component 1 </a:t>
            </a:r>
            <a:br>
              <a:rPr lang="en-GB" dirty="0"/>
            </a:br>
            <a:r>
              <a:rPr lang="en-GB" dirty="0"/>
              <a:t>Assignment- problem solving &amp; decision making </a:t>
            </a:r>
          </a:p>
        </p:txBody>
      </p:sp>
      <p:sp>
        <p:nvSpPr>
          <p:cNvPr id="3" name="Subtitle 2">
            <a:extLst>
              <a:ext uri="{FF2B5EF4-FFF2-40B4-BE49-F238E27FC236}">
                <a16:creationId xmlns:a16="http://schemas.microsoft.com/office/drawing/2014/main" id="{4C0B64E0-E89B-C748-2586-5741F6836769}"/>
              </a:ext>
            </a:extLst>
          </p:cNvPr>
          <p:cNvSpPr>
            <a:spLocks noGrp="1"/>
          </p:cNvSpPr>
          <p:nvPr>
            <p:ph type="subTitle" idx="1"/>
          </p:nvPr>
        </p:nvSpPr>
        <p:spPr/>
        <p:txBody>
          <a:bodyPr/>
          <a:lstStyle/>
          <a:p>
            <a:r>
              <a:rPr lang="en-GB" dirty="0"/>
              <a:t>Miruna Spircaci</a:t>
            </a:r>
          </a:p>
          <a:p>
            <a:r>
              <a:rPr lang="en-GB" dirty="0"/>
              <a:t> 2422969</a:t>
            </a:r>
            <a:br>
              <a:rPr lang="en-GB" dirty="0"/>
            </a:br>
            <a:r>
              <a:rPr lang="en-GB" dirty="0"/>
              <a:t>Masud Siddiqui </a:t>
            </a:r>
          </a:p>
        </p:txBody>
      </p:sp>
    </p:spTree>
    <p:extLst>
      <p:ext uri="{BB962C8B-B14F-4D97-AF65-F5344CB8AC3E}">
        <p14:creationId xmlns:p14="http://schemas.microsoft.com/office/powerpoint/2010/main" val="929028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3CEF5-F93C-A2D8-46D8-C5C28FA1197C}"/>
              </a:ext>
            </a:extLst>
          </p:cNvPr>
          <p:cNvSpPr>
            <a:spLocks noGrp="1"/>
          </p:cNvSpPr>
          <p:nvPr>
            <p:ph type="title"/>
          </p:nvPr>
        </p:nvSpPr>
        <p:spPr/>
        <p:txBody>
          <a:bodyPr/>
          <a:lstStyle/>
          <a:p>
            <a:r>
              <a:rPr lang="en-GB" dirty="0"/>
              <a:t>Olive tree introduction </a:t>
            </a:r>
          </a:p>
        </p:txBody>
      </p:sp>
      <p:sp>
        <p:nvSpPr>
          <p:cNvPr id="3" name="Content Placeholder 2">
            <a:extLst>
              <a:ext uri="{FF2B5EF4-FFF2-40B4-BE49-F238E27FC236}">
                <a16:creationId xmlns:a16="http://schemas.microsoft.com/office/drawing/2014/main" id="{CDC8C84C-8609-606A-0AB6-AC00321C566B}"/>
              </a:ext>
            </a:extLst>
          </p:cNvPr>
          <p:cNvSpPr>
            <a:spLocks noGrp="1"/>
          </p:cNvSpPr>
          <p:nvPr>
            <p:ph idx="1"/>
          </p:nvPr>
        </p:nvSpPr>
        <p:spPr/>
        <p:txBody>
          <a:bodyPr/>
          <a:lstStyle/>
          <a:p>
            <a:r>
              <a:rPr lang="en-GB" dirty="0"/>
              <a:t>Olive tree bistro started in 2019. it’s a family business where they make fresh home made mediterranean dishes. The place is located in Bristol, UK. The restaurant is also known for the relaxing and intimate atmosphere.</a:t>
            </a:r>
          </a:p>
          <a:p>
            <a:r>
              <a:rPr lang="en-GB" dirty="0"/>
              <a:t>Bistro has recently faced some challenges leading them to a 25% decline in sales promoting of its business.</a:t>
            </a:r>
          </a:p>
        </p:txBody>
      </p:sp>
    </p:spTree>
    <p:extLst>
      <p:ext uri="{BB962C8B-B14F-4D97-AF65-F5344CB8AC3E}">
        <p14:creationId xmlns:p14="http://schemas.microsoft.com/office/powerpoint/2010/main" val="490956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BF95F-349C-3420-9595-4E5FCD4E69D4}"/>
              </a:ext>
            </a:extLst>
          </p:cNvPr>
          <p:cNvSpPr>
            <a:spLocks noGrp="1"/>
          </p:cNvSpPr>
          <p:nvPr>
            <p:ph type="title"/>
          </p:nvPr>
        </p:nvSpPr>
        <p:spPr/>
        <p:txBody>
          <a:bodyPr/>
          <a:lstStyle/>
          <a:p>
            <a:r>
              <a:rPr lang="en-GB" dirty="0"/>
              <a:t>Business problem </a:t>
            </a:r>
          </a:p>
        </p:txBody>
      </p:sp>
      <p:sp>
        <p:nvSpPr>
          <p:cNvPr id="3" name="Content Placeholder 2">
            <a:extLst>
              <a:ext uri="{FF2B5EF4-FFF2-40B4-BE49-F238E27FC236}">
                <a16:creationId xmlns:a16="http://schemas.microsoft.com/office/drawing/2014/main" id="{C29B7CEA-AFD9-779D-FF51-E620F9DA757B}"/>
              </a:ext>
            </a:extLst>
          </p:cNvPr>
          <p:cNvSpPr>
            <a:spLocks noGrp="1"/>
          </p:cNvSpPr>
          <p:nvPr>
            <p:ph idx="1"/>
          </p:nvPr>
        </p:nvSpPr>
        <p:spPr/>
        <p:txBody>
          <a:bodyPr/>
          <a:lstStyle/>
          <a:p>
            <a:r>
              <a:rPr lang="en-GB" dirty="0"/>
              <a:t>Who?  Sofia Moretti – the olive tree owner. </a:t>
            </a:r>
          </a:p>
          <a:p>
            <a:r>
              <a:rPr lang="en-GB" dirty="0"/>
              <a:t>What? Loss of customers due to costs + 25% drop in sales. </a:t>
            </a:r>
          </a:p>
          <a:p>
            <a:r>
              <a:rPr lang="en-GB" dirty="0"/>
              <a:t>When? Last 12 months</a:t>
            </a:r>
          </a:p>
          <a:p>
            <a:r>
              <a:rPr lang="en-GB" dirty="0"/>
              <a:t>Where? Bristol, UK</a:t>
            </a:r>
          </a:p>
          <a:p>
            <a:r>
              <a:rPr lang="en-GB" dirty="0"/>
              <a:t>Why? Rise in living costs, rising cost, lack of fast service, old menu, cheaper alternative places.</a:t>
            </a:r>
          </a:p>
          <a:p>
            <a:r>
              <a:rPr lang="en-GB" dirty="0"/>
              <a:t>How? Customers are going for cheaper and faster food places/restaurants. </a:t>
            </a:r>
          </a:p>
          <a:p>
            <a:r>
              <a:rPr lang="en-GB" dirty="0"/>
              <a:t>How much? 25% sales.</a:t>
            </a:r>
          </a:p>
        </p:txBody>
      </p:sp>
    </p:spTree>
    <p:extLst>
      <p:ext uri="{BB962C8B-B14F-4D97-AF65-F5344CB8AC3E}">
        <p14:creationId xmlns:p14="http://schemas.microsoft.com/office/powerpoint/2010/main" val="1186692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964C-86D4-8B3B-DF2A-1F9E86380F81}"/>
              </a:ext>
            </a:extLst>
          </p:cNvPr>
          <p:cNvSpPr>
            <a:spLocks noGrp="1"/>
          </p:cNvSpPr>
          <p:nvPr>
            <p:ph type="title"/>
          </p:nvPr>
        </p:nvSpPr>
        <p:spPr/>
        <p:txBody>
          <a:bodyPr/>
          <a:lstStyle/>
          <a:p>
            <a:r>
              <a:rPr lang="en-GB" dirty="0"/>
              <a:t>PESTEL Analysis.</a:t>
            </a:r>
          </a:p>
        </p:txBody>
      </p:sp>
      <p:sp>
        <p:nvSpPr>
          <p:cNvPr id="3" name="Content Placeholder 2">
            <a:extLst>
              <a:ext uri="{FF2B5EF4-FFF2-40B4-BE49-F238E27FC236}">
                <a16:creationId xmlns:a16="http://schemas.microsoft.com/office/drawing/2014/main" id="{287626BE-C0D1-1A27-B079-EB1C61BF5B17}"/>
              </a:ext>
            </a:extLst>
          </p:cNvPr>
          <p:cNvSpPr>
            <a:spLocks noGrp="1"/>
          </p:cNvSpPr>
          <p:nvPr>
            <p:ph idx="1"/>
          </p:nvPr>
        </p:nvSpPr>
        <p:spPr/>
        <p:txBody>
          <a:bodyPr>
            <a:normAutofit fontScale="92500" lnSpcReduction="10000"/>
          </a:bodyPr>
          <a:lstStyle/>
          <a:p>
            <a:r>
              <a:rPr lang="en-GB" sz="2000" dirty="0"/>
              <a:t>Political:​‍​‌‍​‍‌ There aren't major political issues. However, Brexit may have an effect on the import of cost of Mediterranean ingredients.</a:t>
            </a:r>
          </a:p>
          <a:p>
            <a:r>
              <a:rPr lang="en-GB" sz="2000" dirty="0"/>
              <a:t>Economic: Inflation is going up, and that is causing food and other operational costs to increase. Consumers have less money to spend freely, which is affecting their spending on non-essential things.</a:t>
            </a:r>
          </a:p>
          <a:p>
            <a:r>
              <a:rPr lang="en-GB" sz="2000" dirty="0"/>
              <a:t>Social: Consumers are changing their preferences and are looking for faster and cheaper ways to dine. They also want innovative menus and trendy dining experiences. Health and sustainability trends may also have an impact on the choices made.</a:t>
            </a:r>
          </a:p>
          <a:p>
            <a:r>
              <a:rPr lang="en-GB" sz="2000" dirty="0"/>
              <a:t>Technological: Competitors may be using online ordering, delivery services, and social media marketing more effectively than before. The bistro may be lacking in digital presence or tech-enabled convenience.</a:t>
            </a:r>
          </a:p>
          <a:p>
            <a:r>
              <a:rPr lang="en-GB" sz="2000" dirty="0"/>
              <a:t>Environmental: customers may choose to dine at restaurants that have eco-friendly practices. The increasing cost of the imported ingredients may also be because of the environment.</a:t>
            </a:r>
          </a:p>
          <a:p>
            <a:r>
              <a:rPr lang="en-GB" sz="2000" dirty="0"/>
              <a:t>Legal: Food safety regulations and </a:t>
            </a:r>
            <a:r>
              <a:rPr lang="en-GB" sz="2000" dirty="0" err="1"/>
              <a:t>labor</a:t>
            </a:r>
            <a:r>
              <a:rPr lang="en-GB" sz="2000" dirty="0"/>
              <a:t> laws may be the causes of the increase in the cost of ​‍​‌‍​‍‌staff.</a:t>
            </a:r>
          </a:p>
          <a:p>
            <a:endParaRPr lang="en-GB" sz="2000" dirty="0"/>
          </a:p>
        </p:txBody>
      </p:sp>
    </p:spTree>
    <p:extLst>
      <p:ext uri="{BB962C8B-B14F-4D97-AF65-F5344CB8AC3E}">
        <p14:creationId xmlns:p14="http://schemas.microsoft.com/office/powerpoint/2010/main" val="1784227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E74C9-76C5-3EE1-6EB8-5EBD6D62E2B9}"/>
              </a:ext>
            </a:extLst>
          </p:cNvPr>
          <p:cNvSpPr>
            <a:spLocks noGrp="1"/>
          </p:cNvSpPr>
          <p:nvPr>
            <p:ph type="title"/>
          </p:nvPr>
        </p:nvSpPr>
        <p:spPr/>
        <p:txBody>
          <a:bodyPr/>
          <a:lstStyle/>
          <a:p>
            <a:r>
              <a:rPr lang="en-GB" dirty="0"/>
              <a:t>Cause and effect analysis </a:t>
            </a:r>
          </a:p>
        </p:txBody>
      </p:sp>
      <p:sp>
        <p:nvSpPr>
          <p:cNvPr id="4" name="Rectangle 1">
            <a:extLst>
              <a:ext uri="{FF2B5EF4-FFF2-40B4-BE49-F238E27FC236}">
                <a16:creationId xmlns:a16="http://schemas.microsoft.com/office/drawing/2014/main" id="{139F8CFD-112C-620F-CED4-F7452DC5C2A7}"/>
              </a:ext>
            </a:extLst>
          </p:cNvPr>
          <p:cNvSpPr>
            <a:spLocks noGrp="1" noChangeArrowheads="1"/>
          </p:cNvSpPr>
          <p:nvPr>
            <p:ph idx="1"/>
          </p:nvPr>
        </p:nvSpPr>
        <p:spPr bwMode="auto">
          <a:xfrm>
            <a:off x="838200" y="1877635"/>
            <a:ext cx="9469324"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kumimoji="0" lang="en-US" altLang="en-US" sz="1800" b="0" i="0" u="sng" strike="noStrike" cap="none" normalizeH="0" baseline="0" dirty="0">
                <a:ln>
                  <a:noFill/>
                </a:ln>
                <a:solidFill>
                  <a:schemeClr val="tx1"/>
                </a:solidFill>
                <a:effectLst/>
                <a:latin typeface="Arial" panose="020B0604020202020204" pitchFamily="34" charset="0"/>
              </a:rPr>
              <a:t>Customer​‍​‌‍​‍‌ Preferences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Move to cheaper and quicker eating of food (chain restaurants, takeaways)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Need of new and innovative food choices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Request for quicker service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a:ln>
                  <a:noFill/>
                </a:ln>
                <a:solidFill>
                  <a:schemeClr val="tx1"/>
                </a:solidFill>
                <a:effectLst/>
                <a:latin typeface="Arial" panose="020B0604020202020204" pitchFamily="34" charset="0"/>
              </a:rPr>
              <a:t>Competition</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Two new restaurants nearby (one stylish/trendy Mediterranean, one fast-casual cheaper)</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Better marketing or customer engagement by competitors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a:ln>
                  <a:noFill/>
                </a:ln>
                <a:solidFill>
                  <a:schemeClr val="tx1"/>
                </a:solidFill>
                <a:effectLst/>
                <a:latin typeface="Arial" panose="020B0604020202020204" pitchFamily="34" charset="0"/>
              </a:rPr>
              <a:t>Operational Issues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Slow service during peak hours due to a small staff team</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Menu stagnation resulting in lack of customer excitement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a:ln>
                  <a:noFill/>
                </a:ln>
                <a:solidFill>
                  <a:schemeClr val="tx1"/>
                </a:solidFill>
                <a:effectLst/>
                <a:latin typeface="Arial" panose="020B0604020202020204" pitchFamily="34" charset="0"/>
              </a:rPr>
              <a:t>Economic Factors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Inflation that is pushing up ingredient and operational costs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Customers' reduced discretionary spending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a:ln>
                  <a:noFill/>
                </a:ln>
                <a:solidFill>
                  <a:schemeClr val="tx1"/>
                </a:solidFill>
                <a:effectLst/>
                <a:latin typeface="Arial" panose="020B0604020202020204" pitchFamily="34" charset="0"/>
              </a:rPr>
              <a:t>Supply Chain/Costs</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Prices for Mediterranean specialty products like olive oil and seafood have gone ​‍​‌‍​‍‌up</a:t>
            </a:r>
          </a:p>
        </p:txBody>
      </p:sp>
    </p:spTree>
    <p:extLst>
      <p:ext uri="{BB962C8B-B14F-4D97-AF65-F5344CB8AC3E}">
        <p14:creationId xmlns:p14="http://schemas.microsoft.com/office/powerpoint/2010/main" val="525305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B0D94-14E0-5C9B-DFAA-0A9D3AFCC7A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A362B672-3E56-9773-3DFF-B0B68A6026F2}"/>
              </a:ext>
            </a:extLst>
          </p:cNvPr>
          <p:cNvSpPr>
            <a:spLocks noGrp="1"/>
          </p:cNvSpPr>
          <p:nvPr>
            <p:ph idx="1"/>
          </p:nvPr>
        </p:nvSpPr>
        <p:spPr/>
        <p:txBody>
          <a:bodyPr/>
          <a:lstStyle/>
          <a:p>
            <a:r>
              <a:rPr lang="en-GB" dirty="0"/>
              <a:t>The olive tree bistro should try and focuses on their customer services on their prices and old menu. I believe that every once in a while, every restaurant needs a refresh in order to keep customers happy with new menu items and good pricing. I believe that it's better to make less but more profit rather than more profit but have less customers.</a:t>
            </a:r>
          </a:p>
        </p:txBody>
      </p:sp>
    </p:spTree>
    <p:extLst>
      <p:ext uri="{BB962C8B-B14F-4D97-AF65-F5344CB8AC3E}">
        <p14:creationId xmlns:p14="http://schemas.microsoft.com/office/powerpoint/2010/main" val="2127525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TotalTime>
  <Words>548</Words>
  <Application>Microsoft Office PowerPoint</Application>
  <PresentationFormat>Widescreen</PresentationFormat>
  <Paragraphs>39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LCLM 4004 component 1  Assignment- problem solving &amp; decision making </vt:lpstr>
      <vt:lpstr>Olive tree introduction </vt:lpstr>
      <vt:lpstr>Business problem </vt:lpstr>
      <vt:lpstr>PESTEL Analysis.</vt:lpstr>
      <vt:lpstr>Cause and effect analysis </vt:lpstr>
      <vt:lpstr>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Miruna-Sofia Spircaci (2422969)</dc:creator>
  <cp:lastModifiedBy>Miruna-Sofia Spircaci (2422969)</cp:lastModifiedBy>
  <cp:revision>3</cp:revision>
  <dcterms:created xsi:type="dcterms:W3CDTF">2025-07-02T14:24:07Z</dcterms:created>
  <dcterms:modified xsi:type="dcterms:W3CDTF">2025-11-24T00:28:01Z</dcterms:modified>
</cp:coreProperties>
</file>