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990" autoAdjust="0"/>
    <p:restoredTop sz="94660"/>
  </p:normalViewPr>
  <p:slideViewPr>
    <p:cSldViewPr snapToGrid="0">
      <p:cViewPr varScale="1">
        <p:scale>
          <a:sx n="103" d="100"/>
          <a:sy n="103" d="100"/>
        </p:scale>
        <p:origin x="72" y="3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286EB0-9CA1-4C2B-9D56-3F0B848AC9FC}" type="doc">
      <dgm:prSet loTypeId="urn:microsoft.com/office/officeart/2005/8/layout/vList2" loCatId="list" qsTypeId="urn:microsoft.com/office/officeart/2005/8/quickstyle/simple1" qsCatId="simple" csTypeId="urn:microsoft.com/office/officeart/2005/8/colors/accent2_1" csCatId="accent2"/>
      <dgm:spPr/>
      <dgm:t>
        <a:bodyPr/>
        <a:lstStyle/>
        <a:p>
          <a:endParaRPr lang="en-GB"/>
        </a:p>
      </dgm:t>
    </dgm:pt>
    <dgm:pt modelId="{E3714BCA-3BBD-4FE5-A3D4-1DBEA368DCF6}">
      <dgm:prSet custT="1"/>
      <dgm:spPr/>
      <dgm:t>
        <a:bodyPr/>
        <a:lstStyle/>
        <a:p>
          <a:r>
            <a:rPr lang="en-US" sz="1400" dirty="0">
              <a:latin typeface="Arial" panose="020B0604020202020204" pitchFamily="34" charset="0"/>
              <a:cs typeface="Arial" panose="020B0604020202020204" pitchFamily="34" charset="0"/>
            </a:rPr>
            <a:t>Coffee Star is an environmentally friendly coffee shop that offers its customers profit while being environmentally and socially responsible. Coffee Star combines eco-friendly sourcing and waste reduction with ethical labour practices into its core business model (</a:t>
          </a:r>
          <a:r>
            <a:rPr lang="en-US" sz="1400" dirty="0" err="1">
              <a:latin typeface="Arial" panose="020B0604020202020204" pitchFamily="34" charset="0"/>
              <a:cs typeface="Arial" panose="020B0604020202020204" pitchFamily="34" charset="0"/>
            </a:rPr>
            <a:t>Chungyalpa</a:t>
          </a:r>
          <a:r>
            <a:rPr lang="en-US" sz="1400" dirty="0">
              <a:latin typeface="Arial" panose="020B0604020202020204" pitchFamily="34" charset="0"/>
              <a:cs typeface="Arial" panose="020B0604020202020204" pitchFamily="34" charset="0"/>
            </a:rPr>
            <a:t> &amp; von Rosing, 2025; Tegethoff et al., 2025). This business is able to meet the increasing consumer demand for ethically and sustainably produced goods, while still providing high-quality coffee and an exceptional customer experience.</a:t>
          </a:r>
          <a:endParaRPr lang="en-GB" sz="1400" dirty="0">
            <a:latin typeface="Arial" panose="020B0604020202020204" pitchFamily="34" charset="0"/>
            <a:cs typeface="Arial" panose="020B0604020202020204" pitchFamily="34" charset="0"/>
          </a:endParaRPr>
        </a:p>
      </dgm:t>
    </dgm:pt>
    <dgm:pt modelId="{61CC37DE-67F7-48FC-8FE5-E1EBDE7131E2}" type="parTrans" cxnId="{8F808E80-41DB-415F-84DD-A23F1B73BA72}">
      <dgm:prSet/>
      <dgm:spPr/>
      <dgm:t>
        <a:bodyPr/>
        <a:lstStyle/>
        <a:p>
          <a:endParaRPr lang="en-GB"/>
        </a:p>
      </dgm:t>
    </dgm:pt>
    <dgm:pt modelId="{7BE0F9B8-250E-4763-A28F-B3891373E3B2}" type="sibTrans" cxnId="{8F808E80-41DB-415F-84DD-A23F1B73BA72}">
      <dgm:prSet/>
      <dgm:spPr/>
      <dgm:t>
        <a:bodyPr/>
        <a:lstStyle/>
        <a:p>
          <a:endParaRPr lang="en-GB"/>
        </a:p>
      </dgm:t>
    </dgm:pt>
    <dgm:pt modelId="{9BEB2B58-F3EE-4F8D-B65D-C0623F54FEDA}">
      <dgm:prSet custT="1"/>
      <dgm:spPr/>
      <dgm:t>
        <a:bodyPr/>
        <a:lstStyle/>
        <a:p>
          <a:r>
            <a:rPr lang="en-US" sz="1400" dirty="0">
              <a:latin typeface="Arial" panose="020B0604020202020204" pitchFamily="34" charset="0"/>
              <a:cs typeface="Arial" panose="020B0604020202020204" pitchFamily="34" charset="0"/>
            </a:rPr>
            <a:t>Coffee Star will require an estimated £75,000 in start-up financing to purchase equipment, secure a location and provide working capital to help ensure the business operates successfully during its initial operating period (Ramirez, 2024). Class A financial planning will enhance the efficiency of operations, provide guidance to make sound management decisions, and increase the probability of achieving long-term business success.</a:t>
          </a:r>
          <a:endParaRPr lang="en-GB" sz="1400" dirty="0">
            <a:latin typeface="Arial" panose="020B0604020202020204" pitchFamily="34" charset="0"/>
            <a:cs typeface="Arial" panose="020B0604020202020204" pitchFamily="34" charset="0"/>
          </a:endParaRPr>
        </a:p>
      </dgm:t>
    </dgm:pt>
    <dgm:pt modelId="{DBBAB944-0936-4AB8-9238-BF8C0DE05B60}" type="parTrans" cxnId="{7B1101F4-617D-435B-B01F-030C8E04CB04}">
      <dgm:prSet/>
      <dgm:spPr/>
      <dgm:t>
        <a:bodyPr/>
        <a:lstStyle/>
        <a:p>
          <a:endParaRPr lang="en-GB"/>
        </a:p>
      </dgm:t>
    </dgm:pt>
    <dgm:pt modelId="{2749EDA2-2368-479C-985F-5033C75CBCBF}" type="sibTrans" cxnId="{7B1101F4-617D-435B-B01F-030C8E04CB04}">
      <dgm:prSet/>
      <dgm:spPr/>
      <dgm:t>
        <a:bodyPr/>
        <a:lstStyle/>
        <a:p>
          <a:endParaRPr lang="en-GB"/>
        </a:p>
      </dgm:t>
    </dgm:pt>
    <dgm:pt modelId="{16957F7A-AD7B-40DF-8C93-0098B4C4AC7B}" type="pres">
      <dgm:prSet presAssocID="{D1286EB0-9CA1-4C2B-9D56-3F0B848AC9FC}" presName="linear" presStyleCnt="0">
        <dgm:presLayoutVars>
          <dgm:animLvl val="lvl"/>
          <dgm:resizeHandles val="exact"/>
        </dgm:presLayoutVars>
      </dgm:prSet>
      <dgm:spPr/>
    </dgm:pt>
    <dgm:pt modelId="{24D6679C-65F4-46DE-8911-E161A601F9CE}" type="pres">
      <dgm:prSet presAssocID="{E3714BCA-3BBD-4FE5-A3D4-1DBEA368DCF6}" presName="parentText" presStyleLbl="node1" presStyleIdx="0" presStyleCnt="2">
        <dgm:presLayoutVars>
          <dgm:chMax val="0"/>
          <dgm:bulletEnabled val="1"/>
        </dgm:presLayoutVars>
      </dgm:prSet>
      <dgm:spPr/>
    </dgm:pt>
    <dgm:pt modelId="{27D300EF-A812-4271-9ECB-C6A51F70ACC1}" type="pres">
      <dgm:prSet presAssocID="{7BE0F9B8-250E-4763-A28F-B3891373E3B2}" presName="spacer" presStyleCnt="0"/>
      <dgm:spPr/>
    </dgm:pt>
    <dgm:pt modelId="{76EA038F-9575-4972-AD33-2B68F9F7BD88}" type="pres">
      <dgm:prSet presAssocID="{9BEB2B58-F3EE-4F8D-B65D-C0623F54FEDA}" presName="parentText" presStyleLbl="node1" presStyleIdx="1" presStyleCnt="2">
        <dgm:presLayoutVars>
          <dgm:chMax val="0"/>
          <dgm:bulletEnabled val="1"/>
        </dgm:presLayoutVars>
      </dgm:prSet>
      <dgm:spPr/>
    </dgm:pt>
  </dgm:ptLst>
  <dgm:cxnLst>
    <dgm:cxn modelId="{9A859B34-BDBD-4242-B9CD-288C25A2C6B0}" type="presOf" srcId="{E3714BCA-3BBD-4FE5-A3D4-1DBEA368DCF6}" destId="{24D6679C-65F4-46DE-8911-E161A601F9CE}" srcOrd="0" destOrd="0" presId="urn:microsoft.com/office/officeart/2005/8/layout/vList2"/>
    <dgm:cxn modelId="{06697E35-70E7-4352-895C-72BD2B4A2A61}" type="presOf" srcId="{9BEB2B58-F3EE-4F8D-B65D-C0623F54FEDA}" destId="{76EA038F-9575-4972-AD33-2B68F9F7BD88}" srcOrd="0" destOrd="0" presId="urn:microsoft.com/office/officeart/2005/8/layout/vList2"/>
    <dgm:cxn modelId="{040EB24C-3B6F-4C90-9B5C-F02AF88305E9}" type="presOf" srcId="{D1286EB0-9CA1-4C2B-9D56-3F0B848AC9FC}" destId="{16957F7A-AD7B-40DF-8C93-0098B4C4AC7B}" srcOrd="0" destOrd="0" presId="urn:microsoft.com/office/officeart/2005/8/layout/vList2"/>
    <dgm:cxn modelId="{8F808E80-41DB-415F-84DD-A23F1B73BA72}" srcId="{D1286EB0-9CA1-4C2B-9D56-3F0B848AC9FC}" destId="{E3714BCA-3BBD-4FE5-A3D4-1DBEA368DCF6}" srcOrd="0" destOrd="0" parTransId="{61CC37DE-67F7-48FC-8FE5-E1EBDE7131E2}" sibTransId="{7BE0F9B8-250E-4763-A28F-B3891373E3B2}"/>
    <dgm:cxn modelId="{7B1101F4-617D-435B-B01F-030C8E04CB04}" srcId="{D1286EB0-9CA1-4C2B-9D56-3F0B848AC9FC}" destId="{9BEB2B58-F3EE-4F8D-B65D-C0623F54FEDA}" srcOrd="1" destOrd="0" parTransId="{DBBAB944-0936-4AB8-9238-BF8C0DE05B60}" sibTransId="{2749EDA2-2368-479C-985F-5033C75CBCBF}"/>
    <dgm:cxn modelId="{9A1F57E3-4549-4888-B2F4-C9487C5C5B3E}" type="presParOf" srcId="{16957F7A-AD7B-40DF-8C93-0098B4C4AC7B}" destId="{24D6679C-65F4-46DE-8911-E161A601F9CE}" srcOrd="0" destOrd="0" presId="urn:microsoft.com/office/officeart/2005/8/layout/vList2"/>
    <dgm:cxn modelId="{D98790D7-4879-41E9-A4B0-2A579087AF84}" type="presParOf" srcId="{16957F7A-AD7B-40DF-8C93-0098B4C4AC7B}" destId="{27D300EF-A812-4271-9ECB-C6A51F70ACC1}" srcOrd="1" destOrd="0" presId="urn:microsoft.com/office/officeart/2005/8/layout/vList2"/>
    <dgm:cxn modelId="{E1DE00FC-383E-4489-BE61-777CFB8121EB}" type="presParOf" srcId="{16957F7A-AD7B-40DF-8C93-0098B4C4AC7B}" destId="{76EA038F-9575-4972-AD33-2B68F9F7BD88}"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57BDF44-F59E-4CE9-8EB6-3CBEA42DE72A}" type="doc">
      <dgm:prSet loTypeId="urn:microsoft.com/office/officeart/2005/8/layout/vList2" loCatId="list" qsTypeId="urn:microsoft.com/office/officeart/2005/8/quickstyle/simple1" qsCatId="simple" csTypeId="urn:microsoft.com/office/officeart/2005/8/colors/accent2_1" csCatId="accent2" phldr="1"/>
      <dgm:spPr/>
      <dgm:t>
        <a:bodyPr/>
        <a:lstStyle/>
        <a:p>
          <a:endParaRPr lang="en-GB"/>
        </a:p>
      </dgm:t>
    </dgm:pt>
    <dgm:pt modelId="{85A32CBF-E8AB-4B61-A424-440C40D40012}">
      <dgm:prSet custT="1"/>
      <dgm:spPr/>
      <dgm:t>
        <a:bodyPr/>
        <a:lstStyle/>
        <a:p>
          <a:r>
            <a:rPr lang="en-US" sz="1400" dirty="0">
              <a:latin typeface="Arial" panose="020B0604020202020204" pitchFamily="34" charset="0"/>
              <a:cs typeface="Arial" panose="020B0604020202020204" pitchFamily="34" charset="0"/>
            </a:rPr>
            <a:t>Coffee Star takes a triple approach to sustainability, environmental, social, and economic through waste minimisation, ethical sourcing practices, and fair labour practices (</a:t>
          </a:r>
          <a:r>
            <a:rPr lang="en-US" sz="1400" dirty="0" err="1">
              <a:latin typeface="Arial" panose="020B0604020202020204" pitchFamily="34" charset="0"/>
              <a:cs typeface="Arial" panose="020B0604020202020204" pitchFamily="34" charset="0"/>
            </a:rPr>
            <a:t>Rasyd</a:t>
          </a:r>
          <a:r>
            <a:rPr lang="en-US" sz="1400" dirty="0">
              <a:latin typeface="Arial" panose="020B0604020202020204" pitchFamily="34" charset="0"/>
              <a:cs typeface="Arial" panose="020B0604020202020204" pitchFamily="34" charset="0"/>
            </a:rPr>
            <a:t> et al., 2025; Guarini et al., 2022). Circular economy practices, such as recycling and reusing coffee waste, will minimise the environmental footprint and improve operational efficiency (Manalac et al., 2026).</a:t>
          </a:r>
          <a:endParaRPr lang="en-GB" sz="1400" dirty="0">
            <a:latin typeface="Arial" panose="020B0604020202020204" pitchFamily="34" charset="0"/>
            <a:cs typeface="Arial" panose="020B0604020202020204" pitchFamily="34" charset="0"/>
          </a:endParaRPr>
        </a:p>
      </dgm:t>
    </dgm:pt>
    <dgm:pt modelId="{418B88D1-B88D-4009-A2F6-3BCBAA516F9C}" type="parTrans" cxnId="{4DE6D21E-56BA-49D0-B570-6D54D7D2D71E}">
      <dgm:prSet/>
      <dgm:spPr/>
      <dgm:t>
        <a:bodyPr/>
        <a:lstStyle/>
        <a:p>
          <a:endParaRPr lang="en-GB"/>
        </a:p>
      </dgm:t>
    </dgm:pt>
    <dgm:pt modelId="{F29EA999-7BE7-488B-8931-FAB8ED7D1A1F}" type="sibTrans" cxnId="{4DE6D21E-56BA-49D0-B570-6D54D7D2D71E}">
      <dgm:prSet/>
      <dgm:spPr/>
      <dgm:t>
        <a:bodyPr/>
        <a:lstStyle/>
        <a:p>
          <a:endParaRPr lang="en-GB"/>
        </a:p>
      </dgm:t>
    </dgm:pt>
    <dgm:pt modelId="{EAA7970E-A45B-454E-9E9C-02078554913F}">
      <dgm:prSet custT="1"/>
      <dgm:spPr/>
      <dgm:t>
        <a:bodyPr/>
        <a:lstStyle/>
        <a:p>
          <a:r>
            <a:rPr lang="en-US" sz="1400" dirty="0">
              <a:latin typeface="Arial" panose="020B0604020202020204" pitchFamily="34" charset="0"/>
              <a:cs typeface="Arial" panose="020B0604020202020204" pitchFamily="34" charset="0"/>
            </a:rPr>
            <a:t>The business will use efficient physical capital (equipment), trained personnel, and the digital system to minimise waste and increase productivity. Digital technologies help advance sustainable business development by providing better stock level controls and reducing operational inefficiencies (Su &amp; Wu, 2024; Qureshi, 2022).</a:t>
          </a:r>
          <a:endParaRPr lang="en-GB" sz="1400" dirty="0">
            <a:latin typeface="Arial" panose="020B0604020202020204" pitchFamily="34" charset="0"/>
            <a:cs typeface="Arial" panose="020B0604020202020204" pitchFamily="34" charset="0"/>
          </a:endParaRPr>
        </a:p>
      </dgm:t>
    </dgm:pt>
    <dgm:pt modelId="{D2A9EF32-B375-4D14-B331-93C849302951}" type="parTrans" cxnId="{FEDC2274-9DD1-43F5-83DF-4638FCA48A05}">
      <dgm:prSet/>
      <dgm:spPr/>
      <dgm:t>
        <a:bodyPr/>
        <a:lstStyle/>
        <a:p>
          <a:endParaRPr lang="en-GB"/>
        </a:p>
      </dgm:t>
    </dgm:pt>
    <dgm:pt modelId="{92F52A6F-68D3-4DB7-ACAD-D7B8CC50F41C}" type="sibTrans" cxnId="{FEDC2274-9DD1-43F5-83DF-4638FCA48A05}">
      <dgm:prSet/>
      <dgm:spPr/>
      <dgm:t>
        <a:bodyPr/>
        <a:lstStyle/>
        <a:p>
          <a:endParaRPr lang="en-GB"/>
        </a:p>
      </dgm:t>
    </dgm:pt>
    <dgm:pt modelId="{1B29518B-9FC3-44AD-9C54-67CB2051DA7D}" type="pres">
      <dgm:prSet presAssocID="{957BDF44-F59E-4CE9-8EB6-3CBEA42DE72A}" presName="linear" presStyleCnt="0">
        <dgm:presLayoutVars>
          <dgm:animLvl val="lvl"/>
          <dgm:resizeHandles val="exact"/>
        </dgm:presLayoutVars>
      </dgm:prSet>
      <dgm:spPr/>
    </dgm:pt>
    <dgm:pt modelId="{7523A0B2-2C4E-46E6-A91E-B4509710B814}" type="pres">
      <dgm:prSet presAssocID="{85A32CBF-E8AB-4B61-A424-440C40D40012}" presName="parentText" presStyleLbl="node1" presStyleIdx="0" presStyleCnt="2">
        <dgm:presLayoutVars>
          <dgm:chMax val="0"/>
          <dgm:bulletEnabled val="1"/>
        </dgm:presLayoutVars>
      </dgm:prSet>
      <dgm:spPr/>
    </dgm:pt>
    <dgm:pt modelId="{83E4A98F-E1E0-4065-80BA-F38D8FE85390}" type="pres">
      <dgm:prSet presAssocID="{F29EA999-7BE7-488B-8931-FAB8ED7D1A1F}" presName="spacer" presStyleCnt="0"/>
      <dgm:spPr/>
    </dgm:pt>
    <dgm:pt modelId="{E4D2A38D-19E1-4693-BB9B-6E90D95EF65F}" type="pres">
      <dgm:prSet presAssocID="{EAA7970E-A45B-454E-9E9C-02078554913F}" presName="parentText" presStyleLbl="node1" presStyleIdx="1" presStyleCnt="2">
        <dgm:presLayoutVars>
          <dgm:chMax val="0"/>
          <dgm:bulletEnabled val="1"/>
        </dgm:presLayoutVars>
      </dgm:prSet>
      <dgm:spPr/>
    </dgm:pt>
  </dgm:ptLst>
  <dgm:cxnLst>
    <dgm:cxn modelId="{D757AF04-C221-4249-8225-66723FAF1DED}" type="presOf" srcId="{EAA7970E-A45B-454E-9E9C-02078554913F}" destId="{E4D2A38D-19E1-4693-BB9B-6E90D95EF65F}" srcOrd="0" destOrd="0" presId="urn:microsoft.com/office/officeart/2005/8/layout/vList2"/>
    <dgm:cxn modelId="{4DE6D21E-56BA-49D0-B570-6D54D7D2D71E}" srcId="{957BDF44-F59E-4CE9-8EB6-3CBEA42DE72A}" destId="{85A32CBF-E8AB-4B61-A424-440C40D40012}" srcOrd="0" destOrd="0" parTransId="{418B88D1-B88D-4009-A2F6-3BCBAA516F9C}" sibTransId="{F29EA999-7BE7-488B-8931-FAB8ED7D1A1F}"/>
    <dgm:cxn modelId="{FEDC2274-9DD1-43F5-83DF-4638FCA48A05}" srcId="{957BDF44-F59E-4CE9-8EB6-3CBEA42DE72A}" destId="{EAA7970E-A45B-454E-9E9C-02078554913F}" srcOrd="1" destOrd="0" parTransId="{D2A9EF32-B375-4D14-B331-93C849302951}" sibTransId="{92F52A6F-68D3-4DB7-ACAD-D7B8CC50F41C}"/>
    <dgm:cxn modelId="{FDED2783-4AA0-4C46-B94E-1E06A7E0891E}" type="presOf" srcId="{85A32CBF-E8AB-4B61-A424-440C40D40012}" destId="{7523A0B2-2C4E-46E6-A91E-B4509710B814}" srcOrd="0" destOrd="0" presId="urn:microsoft.com/office/officeart/2005/8/layout/vList2"/>
    <dgm:cxn modelId="{9FF73B9D-8001-48AB-B286-1739E9A4513E}" type="presOf" srcId="{957BDF44-F59E-4CE9-8EB6-3CBEA42DE72A}" destId="{1B29518B-9FC3-44AD-9C54-67CB2051DA7D}" srcOrd="0" destOrd="0" presId="urn:microsoft.com/office/officeart/2005/8/layout/vList2"/>
    <dgm:cxn modelId="{698A6926-BF79-42F9-A6DC-1C454344C228}" type="presParOf" srcId="{1B29518B-9FC3-44AD-9C54-67CB2051DA7D}" destId="{7523A0B2-2C4E-46E6-A91E-B4509710B814}" srcOrd="0" destOrd="0" presId="urn:microsoft.com/office/officeart/2005/8/layout/vList2"/>
    <dgm:cxn modelId="{3F74F6CD-EC7D-466B-9FF1-DC5F277C396F}" type="presParOf" srcId="{1B29518B-9FC3-44AD-9C54-67CB2051DA7D}" destId="{83E4A98F-E1E0-4065-80BA-F38D8FE85390}" srcOrd="1" destOrd="0" presId="urn:microsoft.com/office/officeart/2005/8/layout/vList2"/>
    <dgm:cxn modelId="{5E0E0B32-2F6C-4221-A4AC-68D4BB589FCC}" type="presParOf" srcId="{1B29518B-9FC3-44AD-9C54-67CB2051DA7D}" destId="{E4D2A38D-19E1-4693-BB9B-6E90D95EF65F}"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CBFFE8C-C8B1-4AC9-BC4E-EAC4E735D67B}" type="doc">
      <dgm:prSet loTypeId="urn:microsoft.com/office/officeart/2005/8/layout/vList2" loCatId="list" qsTypeId="urn:microsoft.com/office/officeart/2005/8/quickstyle/simple1" qsCatId="simple" csTypeId="urn:microsoft.com/office/officeart/2005/8/colors/accent2_1" csCatId="accent2"/>
      <dgm:spPr/>
      <dgm:t>
        <a:bodyPr/>
        <a:lstStyle/>
        <a:p>
          <a:endParaRPr lang="en-GB"/>
        </a:p>
      </dgm:t>
    </dgm:pt>
    <dgm:pt modelId="{1C26CFDA-6CAC-4271-84E2-FE32547B71B8}">
      <dgm:prSet custT="1"/>
      <dgm:spPr/>
      <dgm:t>
        <a:bodyPr/>
        <a:lstStyle/>
        <a:p>
          <a:r>
            <a:rPr lang="en-US" sz="1400" dirty="0">
              <a:latin typeface="Arial" panose="020B0604020202020204" pitchFamily="34" charset="0"/>
              <a:cs typeface="Arial" panose="020B0604020202020204" pitchFamily="34" charset="0"/>
            </a:rPr>
            <a:t>Coffee Star will promote itself through digital marketing, develop its brand identity, engage with customers, and attract environmentally conscious customers to its product. Building a customer loyalty program and creating a social media presence can also help develop an effective marketing strategy, establish relationships with customers, and increase Coffee Star’s brand awareness (Smith, 2022; </a:t>
          </a:r>
          <a:r>
            <a:rPr lang="en-US" sz="1400" dirty="0" err="1">
              <a:latin typeface="Arial" panose="020B0604020202020204" pitchFamily="34" charset="0"/>
              <a:cs typeface="Arial" panose="020B0604020202020204" pitchFamily="34" charset="0"/>
            </a:rPr>
            <a:t>Setyawati</a:t>
          </a:r>
          <a:r>
            <a:rPr lang="en-US" sz="1400" dirty="0">
              <a:latin typeface="Arial" panose="020B0604020202020204" pitchFamily="34" charset="0"/>
              <a:cs typeface="Arial" panose="020B0604020202020204" pitchFamily="34" charset="0"/>
            </a:rPr>
            <a:t> et al., 2023).</a:t>
          </a:r>
          <a:endParaRPr lang="en-GB" sz="1400" dirty="0">
            <a:latin typeface="Arial" panose="020B0604020202020204" pitchFamily="34" charset="0"/>
            <a:cs typeface="Arial" panose="020B0604020202020204" pitchFamily="34" charset="0"/>
          </a:endParaRPr>
        </a:p>
      </dgm:t>
    </dgm:pt>
    <dgm:pt modelId="{9094B7ED-9F9B-4CDC-A640-CE1BF97CEF5D}" type="parTrans" cxnId="{A0154009-8D8A-44D7-92FA-40C2097DCD16}">
      <dgm:prSet/>
      <dgm:spPr/>
      <dgm:t>
        <a:bodyPr/>
        <a:lstStyle/>
        <a:p>
          <a:endParaRPr lang="en-GB"/>
        </a:p>
      </dgm:t>
    </dgm:pt>
    <dgm:pt modelId="{5E1864B8-42BF-44BD-9457-F01D0981F99D}" type="sibTrans" cxnId="{A0154009-8D8A-44D7-92FA-40C2097DCD16}">
      <dgm:prSet/>
      <dgm:spPr/>
      <dgm:t>
        <a:bodyPr/>
        <a:lstStyle/>
        <a:p>
          <a:endParaRPr lang="en-GB"/>
        </a:p>
      </dgm:t>
    </dgm:pt>
    <dgm:pt modelId="{6F4B4AA0-9F28-4B7D-8257-B9B5857B5801}">
      <dgm:prSet custT="1"/>
      <dgm:spPr/>
      <dgm:t>
        <a:bodyPr/>
        <a:lstStyle/>
        <a:p>
          <a:r>
            <a:rPr lang="en-US" sz="1400" dirty="0">
              <a:latin typeface="Arial" panose="020B0604020202020204" pitchFamily="34" charset="0"/>
              <a:cs typeface="Arial" panose="020B0604020202020204" pitchFamily="34" charset="0"/>
            </a:rPr>
            <a:t>High service quality, trust, and perceived value will drive customer satisfaction at Coffee Star and, thus, play a vital role in driving customer loyalty and repeat purchasing from Coffee Star when purchasing coffee products (</a:t>
          </a:r>
          <a:r>
            <a:rPr lang="en-US" sz="1400" dirty="0" err="1">
              <a:latin typeface="Arial" panose="020B0604020202020204" pitchFamily="34" charset="0"/>
              <a:cs typeface="Arial" panose="020B0604020202020204" pitchFamily="34" charset="0"/>
            </a:rPr>
            <a:t>Prasetio</a:t>
          </a:r>
          <a:r>
            <a:rPr lang="en-US" sz="1400" dirty="0">
              <a:latin typeface="Arial" panose="020B0604020202020204" pitchFamily="34" charset="0"/>
              <a:cs typeface="Arial" panose="020B0604020202020204" pitchFamily="34" charset="0"/>
            </a:rPr>
            <a:t> et al., 2025; </a:t>
          </a:r>
          <a:r>
            <a:rPr lang="en-US" sz="1400" dirty="0" err="1">
              <a:latin typeface="Arial" panose="020B0604020202020204" pitchFamily="34" charset="0"/>
              <a:cs typeface="Arial" panose="020B0604020202020204" pitchFamily="34" charset="0"/>
            </a:rPr>
            <a:t>Chitez</a:t>
          </a:r>
          <a:r>
            <a:rPr lang="en-US" sz="1400" dirty="0">
              <a:latin typeface="Arial" panose="020B0604020202020204" pitchFamily="34" charset="0"/>
              <a:cs typeface="Arial" panose="020B0604020202020204" pitchFamily="34" charset="0"/>
            </a:rPr>
            <a:t> et al., 2025). Messaging related to sustainability will further develop the brand image of Coffee Star and help to keep customers engaged with the brand (Sah et al., 2025).</a:t>
          </a:r>
          <a:endParaRPr lang="en-GB" sz="1400" dirty="0">
            <a:latin typeface="Arial" panose="020B0604020202020204" pitchFamily="34" charset="0"/>
            <a:cs typeface="Arial" panose="020B0604020202020204" pitchFamily="34" charset="0"/>
          </a:endParaRPr>
        </a:p>
      </dgm:t>
    </dgm:pt>
    <dgm:pt modelId="{8D744D3F-B571-470D-9520-59557D8D9B8D}" type="parTrans" cxnId="{28372061-A4FA-4F3A-AA38-99FC8781A459}">
      <dgm:prSet/>
      <dgm:spPr/>
      <dgm:t>
        <a:bodyPr/>
        <a:lstStyle/>
        <a:p>
          <a:endParaRPr lang="en-GB"/>
        </a:p>
      </dgm:t>
    </dgm:pt>
    <dgm:pt modelId="{C913914F-8A1D-45DE-95C2-2D53265FAD09}" type="sibTrans" cxnId="{28372061-A4FA-4F3A-AA38-99FC8781A459}">
      <dgm:prSet/>
      <dgm:spPr/>
      <dgm:t>
        <a:bodyPr/>
        <a:lstStyle/>
        <a:p>
          <a:endParaRPr lang="en-GB"/>
        </a:p>
      </dgm:t>
    </dgm:pt>
    <dgm:pt modelId="{756F75DE-4C91-4CF7-84A8-73B25A7292B0}" type="pres">
      <dgm:prSet presAssocID="{ACBFFE8C-C8B1-4AC9-BC4E-EAC4E735D67B}" presName="linear" presStyleCnt="0">
        <dgm:presLayoutVars>
          <dgm:animLvl val="lvl"/>
          <dgm:resizeHandles val="exact"/>
        </dgm:presLayoutVars>
      </dgm:prSet>
      <dgm:spPr/>
    </dgm:pt>
    <dgm:pt modelId="{0812B0D1-4155-44DA-8DE3-DC3A9C8E289E}" type="pres">
      <dgm:prSet presAssocID="{1C26CFDA-6CAC-4271-84E2-FE32547B71B8}" presName="parentText" presStyleLbl="node1" presStyleIdx="0" presStyleCnt="2">
        <dgm:presLayoutVars>
          <dgm:chMax val="0"/>
          <dgm:bulletEnabled val="1"/>
        </dgm:presLayoutVars>
      </dgm:prSet>
      <dgm:spPr/>
    </dgm:pt>
    <dgm:pt modelId="{CD67F0CB-EF44-4B47-9E60-93CE6B39BC17}" type="pres">
      <dgm:prSet presAssocID="{5E1864B8-42BF-44BD-9457-F01D0981F99D}" presName="spacer" presStyleCnt="0"/>
      <dgm:spPr/>
    </dgm:pt>
    <dgm:pt modelId="{32F494FF-A82E-4EBD-9411-DEACA717D766}" type="pres">
      <dgm:prSet presAssocID="{6F4B4AA0-9F28-4B7D-8257-B9B5857B5801}" presName="parentText" presStyleLbl="node1" presStyleIdx="1" presStyleCnt="2">
        <dgm:presLayoutVars>
          <dgm:chMax val="0"/>
          <dgm:bulletEnabled val="1"/>
        </dgm:presLayoutVars>
      </dgm:prSet>
      <dgm:spPr/>
    </dgm:pt>
  </dgm:ptLst>
  <dgm:cxnLst>
    <dgm:cxn modelId="{A0154009-8D8A-44D7-92FA-40C2097DCD16}" srcId="{ACBFFE8C-C8B1-4AC9-BC4E-EAC4E735D67B}" destId="{1C26CFDA-6CAC-4271-84E2-FE32547B71B8}" srcOrd="0" destOrd="0" parTransId="{9094B7ED-9F9B-4CDC-A640-CE1BF97CEF5D}" sibTransId="{5E1864B8-42BF-44BD-9457-F01D0981F99D}"/>
    <dgm:cxn modelId="{7EFE371D-BE60-437C-BBA9-F8A493048DA5}" type="presOf" srcId="{6F4B4AA0-9F28-4B7D-8257-B9B5857B5801}" destId="{32F494FF-A82E-4EBD-9411-DEACA717D766}" srcOrd="0" destOrd="0" presId="urn:microsoft.com/office/officeart/2005/8/layout/vList2"/>
    <dgm:cxn modelId="{28372061-A4FA-4F3A-AA38-99FC8781A459}" srcId="{ACBFFE8C-C8B1-4AC9-BC4E-EAC4E735D67B}" destId="{6F4B4AA0-9F28-4B7D-8257-B9B5857B5801}" srcOrd="1" destOrd="0" parTransId="{8D744D3F-B571-470D-9520-59557D8D9B8D}" sibTransId="{C913914F-8A1D-45DE-95C2-2D53265FAD09}"/>
    <dgm:cxn modelId="{27935AE9-7F5F-4768-B902-39F078C22059}" type="presOf" srcId="{ACBFFE8C-C8B1-4AC9-BC4E-EAC4E735D67B}" destId="{756F75DE-4C91-4CF7-84A8-73B25A7292B0}" srcOrd="0" destOrd="0" presId="urn:microsoft.com/office/officeart/2005/8/layout/vList2"/>
    <dgm:cxn modelId="{968581EB-D80B-4EC5-8974-58D2CFDC41B8}" type="presOf" srcId="{1C26CFDA-6CAC-4271-84E2-FE32547B71B8}" destId="{0812B0D1-4155-44DA-8DE3-DC3A9C8E289E}" srcOrd="0" destOrd="0" presId="urn:microsoft.com/office/officeart/2005/8/layout/vList2"/>
    <dgm:cxn modelId="{1968AB7D-312F-4865-8481-230415CADFB9}" type="presParOf" srcId="{756F75DE-4C91-4CF7-84A8-73B25A7292B0}" destId="{0812B0D1-4155-44DA-8DE3-DC3A9C8E289E}" srcOrd="0" destOrd="0" presId="urn:microsoft.com/office/officeart/2005/8/layout/vList2"/>
    <dgm:cxn modelId="{6977A92B-98CF-4F33-98C1-6984CC6951BF}" type="presParOf" srcId="{756F75DE-4C91-4CF7-84A8-73B25A7292B0}" destId="{CD67F0CB-EF44-4B47-9E60-93CE6B39BC17}" srcOrd="1" destOrd="0" presId="urn:microsoft.com/office/officeart/2005/8/layout/vList2"/>
    <dgm:cxn modelId="{B10DB4C0-4674-48A3-AA11-D095DED7D8A6}" type="presParOf" srcId="{756F75DE-4C91-4CF7-84A8-73B25A7292B0}" destId="{32F494FF-A82E-4EBD-9411-DEACA717D766}" srcOrd="2"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E3808E2-C87A-47D8-8BFE-11960C04BD0F}" type="doc">
      <dgm:prSet loTypeId="urn:microsoft.com/office/officeart/2005/8/layout/vList2" loCatId="list" qsTypeId="urn:microsoft.com/office/officeart/2005/8/quickstyle/simple1" qsCatId="simple" csTypeId="urn:microsoft.com/office/officeart/2005/8/colors/accent2_1" csCatId="accent2"/>
      <dgm:spPr/>
      <dgm:t>
        <a:bodyPr/>
        <a:lstStyle/>
        <a:p>
          <a:endParaRPr lang="en-GB"/>
        </a:p>
      </dgm:t>
    </dgm:pt>
    <dgm:pt modelId="{C0795A98-F6AE-4923-98D8-B702F95CF6A3}">
      <dgm:prSet custT="1"/>
      <dgm:spPr/>
      <dgm:t>
        <a:bodyPr/>
        <a:lstStyle/>
        <a:p>
          <a:r>
            <a:rPr lang="en-US" sz="1400" dirty="0">
              <a:latin typeface="Arial" panose="020B0604020202020204" pitchFamily="34" charset="0"/>
              <a:cs typeface="Arial" panose="020B0604020202020204" pitchFamily="34" charset="0"/>
            </a:rPr>
            <a:t>Coffee star's current alignment with consumer preferences for sustainability, ethical sourcing, and community-oriented businesses gives it a strong foundation for success. Sustainable practices develop the value of a brand, create long-term customer loyalty, and further enhance competitive advantages (Sah et al., 2025; Molano Ramirez &amp; Köhler, 2023).</a:t>
          </a:r>
          <a:endParaRPr lang="en-GB" sz="1400" dirty="0">
            <a:latin typeface="Arial" panose="020B0604020202020204" pitchFamily="34" charset="0"/>
            <a:cs typeface="Arial" panose="020B0604020202020204" pitchFamily="34" charset="0"/>
          </a:endParaRPr>
        </a:p>
      </dgm:t>
    </dgm:pt>
    <dgm:pt modelId="{536B79D4-CBE6-48E9-B764-5A89806C9913}" type="parTrans" cxnId="{2CB1C57D-7083-4131-BCD7-D96BC4133AF4}">
      <dgm:prSet/>
      <dgm:spPr/>
      <dgm:t>
        <a:bodyPr/>
        <a:lstStyle/>
        <a:p>
          <a:endParaRPr lang="en-GB"/>
        </a:p>
      </dgm:t>
    </dgm:pt>
    <dgm:pt modelId="{0DEF6495-954F-4EC4-9C8B-CCE40A94E8F7}" type="sibTrans" cxnId="{2CB1C57D-7083-4131-BCD7-D96BC4133AF4}">
      <dgm:prSet/>
      <dgm:spPr/>
      <dgm:t>
        <a:bodyPr/>
        <a:lstStyle/>
        <a:p>
          <a:endParaRPr lang="en-GB"/>
        </a:p>
      </dgm:t>
    </dgm:pt>
    <dgm:pt modelId="{576B25CB-38A6-4073-864D-9D815A474EE6}">
      <dgm:prSet custT="1"/>
      <dgm:spPr/>
      <dgm:t>
        <a:bodyPr/>
        <a:lstStyle/>
        <a:p>
          <a:r>
            <a:rPr lang="en-US" sz="1400" dirty="0">
              <a:latin typeface="Arial" panose="020B0604020202020204" pitchFamily="34" charset="0"/>
              <a:cs typeface="Arial" panose="020B0604020202020204" pitchFamily="34" charset="0"/>
            </a:rPr>
            <a:t>Having a solid plan and sound financial management, combined with an ability to be flexible when responding to changing markets, will enable Coffee Star to manage risks and react effectively when there are changes in the marketplace. Research indicates that companies that implement sustainable practices and effectively manage them will increase profitability and long-term performance in the coffee shop industry (Madayag et al., 2026; </a:t>
          </a:r>
          <a:r>
            <a:rPr lang="en-US" sz="1400" dirty="0" err="1">
              <a:latin typeface="Arial" panose="020B0604020202020204" pitchFamily="34" charset="0"/>
              <a:cs typeface="Arial" panose="020B0604020202020204" pitchFamily="34" charset="0"/>
            </a:rPr>
            <a:t>Beusch</a:t>
          </a:r>
          <a:r>
            <a:rPr lang="en-US" sz="1400" dirty="0">
              <a:latin typeface="Arial" panose="020B0604020202020204" pitchFamily="34" charset="0"/>
              <a:cs typeface="Arial" panose="020B0604020202020204" pitchFamily="34" charset="0"/>
            </a:rPr>
            <a:t> et al., 2022).</a:t>
          </a:r>
          <a:endParaRPr lang="en-GB" sz="1400" dirty="0">
            <a:latin typeface="Arial" panose="020B0604020202020204" pitchFamily="34" charset="0"/>
            <a:cs typeface="Arial" panose="020B0604020202020204" pitchFamily="34" charset="0"/>
          </a:endParaRPr>
        </a:p>
      </dgm:t>
    </dgm:pt>
    <dgm:pt modelId="{3AEFC21B-9D92-4FB2-BFEE-D6912CBCB2B6}" type="parTrans" cxnId="{95E13221-84A9-4ADD-AC5E-005ED2F891DF}">
      <dgm:prSet/>
      <dgm:spPr/>
      <dgm:t>
        <a:bodyPr/>
        <a:lstStyle/>
        <a:p>
          <a:endParaRPr lang="en-GB"/>
        </a:p>
      </dgm:t>
    </dgm:pt>
    <dgm:pt modelId="{329F152D-330B-4FC1-BAFC-9DA93FEB8213}" type="sibTrans" cxnId="{95E13221-84A9-4ADD-AC5E-005ED2F891DF}">
      <dgm:prSet/>
      <dgm:spPr/>
      <dgm:t>
        <a:bodyPr/>
        <a:lstStyle/>
        <a:p>
          <a:endParaRPr lang="en-GB"/>
        </a:p>
      </dgm:t>
    </dgm:pt>
    <dgm:pt modelId="{2FD4CB85-E40B-4FBD-9858-66DCE1B9DE87}" type="pres">
      <dgm:prSet presAssocID="{FE3808E2-C87A-47D8-8BFE-11960C04BD0F}" presName="linear" presStyleCnt="0">
        <dgm:presLayoutVars>
          <dgm:animLvl val="lvl"/>
          <dgm:resizeHandles val="exact"/>
        </dgm:presLayoutVars>
      </dgm:prSet>
      <dgm:spPr/>
    </dgm:pt>
    <dgm:pt modelId="{3EE1BBC5-C20A-48F9-83B5-9611FBAB14F5}" type="pres">
      <dgm:prSet presAssocID="{C0795A98-F6AE-4923-98D8-B702F95CF6A3}" presName="parentText" presStyleLbl="node1" presStyleIdx="0" presStyleCnt="2" custLinFactNeighborX="129" custLinFactNeighborY="-26590">
        <dgm:presLayoutVars>
          <dgm:chMax val="0"/>
          <dgm:bulletEnabled val="1"/>
        </dgm:presLayoutVars>
      </dgm:prSet>
      <dgm:spPr/>
    </dgm:pt>
    <dgm:pt modelId="{A4C7FEBC-CBFC-49A3-9275-048D5C877391}" type="pres">
      <dgm:prSet presAssocID="{0DEF6495-954F-4EC4-9C8B-CCE40A94E8F7}" presName="spacer" presStyleCnt="0"/>
      <dgm:spPr/>
    </dgm:pt>
    <dgm:pt modelId="{16BE0861-AC92-45D1-B5A0-32E729CBA69E}" type="pres">
      <dgm:prSet presAssocID="{576B25CB-38A6-4073-864D-9D815A474EE6}" presName="parentText" presStyleLbl="node1" presStyleIdx="1" presStyleCnt="2">
        <dgm:presLayoutVars>
          <dgm:chMax val="0"/>
          <dgm:bulletEnabled val="1"/>
        </dgm:presLayoutVars>
      </dgm:prSet>
      <dgm:spPr/>
    </dgm:pt>
  </dgm:ptLst>
  <dgm:cxnLst>
    <dgm:cxn modelId="{95E13221-84A9-4ADD-AC5E-005ED2F891DF}" srcId="{FE3808E2-C87A-47D8-8BFE-11960C04BD0F}" destId="{576B25CB-38A6-4073-864D-9D815A474EE6}" srcOrd="1" destOrd="0" parTransId="{3AEFC21B-9D92-4FB2-BFEE-D6912CBCB2B6}" sibTransId="{329F152D-330B-4FC1-BAFC-9DA93FEB8213}"/>
    <dgm:cxn modelId="{603D1627-759F-4C57-A765-37BEA0DFE194}" type="presOf" srcId="{FE3808E2-C87A-47D8-8BFE-11960C04BD0F}" destId="{2FD4CB85-E40B-4FBD-9858-66DCE1B9DE87}" srcOrd="0" destOrd="0" presId="urn:microsoft.com/office/officeart/2005/8/layout/vList2"/>
    <dgm:cxn modelId="{3F416C75-4AAB-4179-A0E5-32EBBED0C3F2}" type="presOf" srcId="{576B25CB-38A6-4073-864D-9D815A474EE6}" destId="{16BE0861-AC92-45D1-B5A0-32E729CBA69E}" srcOrd="0" destOrd="0" presId="urn:microsoft.com/office/officeart/2005/8/layout/vList2"/>
    <dgm:cxn modelId="{2CB1C57D-7083-4131-BCD7-D96BC4133AF4}" srcId="{FE3808E2-C87A-47D8-8BFE-11960C04BD0F}" destId="{C0795A98-F6AE-4923-98D8-B702F95CF6A3}" srcOrd="0" destOrd="0" parTransId="{536B79D4-CBE6-48E9-B764-5A89806C9913}" sibTransId="{0DEF6495-954F-4EC4-9C8B-CCE40A94E8F7}"/>
    <dgm:cxn modelId="{2F2D9EF5-1A0E-4723-AE1C-5D9C5F74CBBB}" type="presOf" srcId="{C0795A98-F6AE-4923-98D8-B702F95CF6A3}" destId="{3EE1BBC5-C20A-48F9-83B5-9611FBAB14F5}" srcOrd="0" destOrd="0" presId="urn:microsoft.com/office/officeart/2005/8/layout/vList2"/>
    <dgm:cxn modelId="{22843427-167A-4B04-899A-6163588DD688}" type="presParOf" srcId="{2FD4CB85-E40B-4FBD-9858-66DCE1B9DE87}" destId="{3EE1BBC5-C20A-48F9-83B5-9611FBAB14F5}" srcOrd="0" destOrd="0" presId="urn:microsoft.com/office/officeart/2005/8/layout/vList2"/>
    <dgm:cxn modelId="{3B6028A9-66AA-4A37-8361-1331CC43B7B5}" type="presParOf" srcId="{2FD4CB85-E40B-4FBD-9858-66DCE1B9DE87}" destId="{A4C7FEBC-CBFC-49A3-9275-048D5C877391}" srcOrd="1" destOrd="0" presId="urn:microsoft.com/office/officeart/2005/8/layout/vList2"/>
    <dgm:cxn modelId="{DCACA390-952A-4B6B-9B25-DD439B627991}" type="presParOf" srcId="{2FD4CB85-E40B-4FBD-9858-66DCE1B9DE87}" destId="{16BE0861-AC92-45D1-B5A0-32E729CBA69E}"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D6679C-65F4-46DE-8911-E161A601F9CE}">
      <dsp:nvSpPr>
        <dsp:cNvPr id="0" name=""/>
        <dsp:cNvSpPr/>
      </dsp:nvSpPr>
      <dsp:spPr>
        <a:xfrm>
          <a:off x="0" y="471685"/>
          <a:ext cx="6030098" cy="1787175"/>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Coffee Star is an environmentally friendly coffee shop that offers its customers profit while being environmentally and socially responsible. Coffee Star combines eco-friendly sourcing and waste reduction with ethical labour practices into its core business model (</a:t>
          </a:r>
          <a:r>
            <a:rPr lang="en-US" sz="1400" kern="1200" dirty="0" err="1">
              <a:latin typeface="Arial" panose="020B0604020202020204" pitchFamily="34" charset="0"/>
              <a:cs typeface="Arial" panose="020B0604020202020204" pitchFamily="34" charset="0"/>
            </a:rPr>
            <a:t>Chungyalpa</a:t>
          </a:r>
          <a:r>
            <a:rPr lang="en-US" sz="1400" kern="1200" dirty="0">
              <a:latin typeface="Arial" panose="020B0604020202020204" pitchFamily="34" charset="0"/>
              <a:cs typeface="Arial" panose="020B0604020202020204" pitchFamily="34" charset="0"/>
            </a:rPr>
            <a:t> &amp; von Rosing, 2025; Tegethoff et al., 2025). This business is able to meet the increasing consumer demand for ethically and sustainably produced goods, while still providing high-quality coffee and an exceptional customer experience.</a:t>
          </a:r>
          <a:endParaRPr lang="en-GB" sz="1400" kern="1200" dirty="0">
            <a:latin typeface="Arial" panose="020B0604020202020204" pitchFamily="34" charset="0"/>
            <a:cs typeface="Arial" panose="020B0604020202020204" pitchFamily="34" charset="0"/>
          </a:endParaRPr>
        </a:p>
      </dsp:txBody>
      <dsp:txXfrm>
        <a:off x="87243" y="558928"/>
        <a:ext cx="5855612" cy="1612689"/>
      </dsp:txXfrm>
    </dsp:sp>
    <dsp:sp modelId="{76EA038F-9575-4972-AD33-2B68F9F7BD88}">
      <dsp:nvSpPr>
        <dsp:cNvPr id="0" name=""/>
        <dsp:cNvSpPr/>
      </dsp:nvSpPr>
      <dsp:spPr>
        <a:xfrm>
          <a:off x="0" y="2446060"/>
          <a:ext cx="6030098" cy="1787175"/>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Coffee Star will require an estimated £75,000 in start-up financing to purchase equipment, secure a location and provide working capital to help ensure the business operates successfully during its initial operating period (Ramirez, 2024). Class A financial planning will enhance the efficiency of operations, provide guidance to make sound management decisions, and increase the probability of achieving long-term business success.</a:t>
          </a:r>
          <a:endParaRPr lang="en-GB" sz="1400" kern="1200" dirty="0">
            <a:latin typeface="Arial" panose="020B0604020202020204" pitchFamily="34" charset="0"/>
            <a:cs typeface="Arial" panose="020B0604020202020204" pitchFamily="34" charset="0"/>
          </a:endParaRPr>
        </a:p>
      </dsp:txBody>
      <dsp:txXfrm>
        <a:off x="87243" y="2533303"/>
        <a:ext cx="5855612" cy="16126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23A0B2-2C4E-46E6-A91E-B4509710B814}">
      <dsp:nvSpPr>
        <dsp:cNvPr id="0" name=""/>
        <dsp:cNvSpPr/>
      </dsp:nvSpPr>
      <dsp:spPr>
        <a:xfrm>
          <a:off x="0" y="324605"/>
          <a:ext cx="4714102" cy="1787175"/>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Coffee Star takes a triple approach to sustainability, environmental, social, and economic through waste minimisation, ethical sourcing practices, and fair labour practices (</a:t>
          </a:r>
          <a:r>
            <a:rPr lang="en-US" sz="1400" kern="1200" dirty="0" err="1">
              <a:latin typeface="Arial" panose="020B0604020202020204" pitchFamily="34" charset="0"/>
              <a:cs typeface="Arial" panose="020B0604020202020204" pitchFamily="34" charset="0"/>
            </a:rPr>
            <a:t>Rasyd</a:t>
          </a:r>
          <a:r>
            <a:rPr lang="en-US" sz="1400" kern="1200" dirty="0">
              <a:latin typeface="Arial" panose="020B0604020202020204" pitchFamily="34" charset="0"/>
              <a:cs typeface="Arial" panose="020B0604020202020204" pitchFamily="34" charset="0"/>
            </a:rPr>
            <a:t> et al., 2025; Guarini et al., 2022). Circular economy practices, such as recycling and reusing coffee waste, will minimise the environmental footprint and improve operational efficiency (Manalac et al., 2026).</a:t>
          </a:r>
          <a:endParaRPr lang="en-GB" sz="1400" kern="1200" dirty="0">
            <a:latin typeface="Arial" panose="020B0604020202020204" pitchFamily="34" charset="0"/>
            <a:cs typeface="Arial" panose="020B0604020202020204" pitchFamily="34" charset="0"/>
          </a:endParaRPr>
        </a:p>
      </dsp:txBody>
      <dsp:txXfrm>
        <a:off x="87243" y="411848"/>
        <a:ext cx="4539616" cy="1612689"/>
      </dsp:txXfrm>
    </dsp:sp>
    <dsp:sp modelId="{E4D2A38D-19E1-4693-BB9B-6E90D95EF65F}">
      <dsp:nvSpPr>
        <dsp:cNvPr id="0" name=""/>
        <dsp:cNvSpPr/>
      </dsp:nvSpPr>
      <dsp:spPr>
        <a:xfrm>
          <a:off x="0" y="2298980"/>
          <a:ext cx="4714102" cy="1787175"/>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The business will use efficient physical capital (equipment), trained personnel, and the digital system to minimise waste and increase productivity. Digital technologies help advance sustainable business development by providing better stock level controls and reducing operational inefficiencies (Su &amp; Wu, 2024; Qureshi, 2022).</a:t>
          </a:r>
          <a:endParaRPr lang="en-GB" sz="1400" kern="1200" dirty="0">
            <a:latin typeface="Arial" panose="020B0604020202020204" pitchFamily="34" charset="0"/>
            <a:cs typeface="Arial" panose="020B0604020202020204" pitchFamily="34" charset="0"/>
          </a:endParaRPr>
        </a:p>
      </dsp:txBody>
      <dsp:txXfrm>
        <a:off x="87243" y="2386223"/>
        <a:ext cx="4539616" cy="16126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12B0D1-4155-44DA-8DE3-DC3A9C8E289E}">
      <dsp:nvSpPr>
        <dsp:cNvPr id="0" name=""/>
        <dsp:cNvSpPr/>
      </dsp:nvSpPr>
      <dsp:spPr>
        <a:xfrm>
          <a:off x="0" y="612"/>
          <a:ext cx="5213315" cy="1587360"/>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Coffee Star will promote itself through digital marketing, develop its brand identity, engage with customers, and attract environmentally conscious customers to its product. Building a customer loyalty program and creating a social media presence can also help develop an effective marketing strategy, establish relationships with customers, and increase Coffee Star’s brand awareness (Smith, 2022; </a:t>
          </a:r>
          <a:r>
            <a:rPr lang="en-US" sz="1400" kern="1200" dirty="0" err="1">
              <a:latin typeface="Arial" panose="020B0604020202020204" pitchFamily="34" charset="0"/>
              <a:cs typeface="Arial" panose="020B0604020202020204" pitchFamily="34" charset="0"/>
            </a:rPr>
            <a:t>Setyawati</a:t>
          </a:r>
          <a:r>
            <a:rPr lang="en-US" sz="1400" kern="1200" dirty="0">
              <a:latin typeface="Arial" panose="020B0604020202020204" pitchFamily="34" charset="0"/>
              <a:cs typeface="Arial" panose="020B0604020202020204" pitchFamily="34" charset="0"/>
            </a:rPr>
            <a:t> et al., 2023).</a:t>
          </a:r>
          <a:endParaRPr lang="en-GB" sz="1400" kern="1200" dirty="0">
            <a:latin typeface="Arial" panose="020B0604020202020204" pitchFamily="34" charset="0"/>
            <a:cs typeface="Arial" panose="020B0604020202020204" pitchFamily="34" charset="0"/>
          </a:endParaRPr>
        </a:p>
      </dsp:txBody>
      <dsp:txXfrm>
        <a:off x="77489" y="78101"/>
        <a:ext cx="5058337" cy="1432382"/>
      </dsp:txXfrm>
    </dsp:sp>
    <dsp:sp modelId="{32F494FF-A82E-4EBD-9411-DEACA717D766}">
      <dsp:nvSpPr>
        <dsp:cNvPr id="0" name=""/>
        <dsp:cNvSpPr/>
      </dsp:nvSpPr>
      <dsp:spPr>
        <a:xfrm>
          <a:off x="0" y="1600826"/>
          <a:ext cx="5213315" cy="1587360"/>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High service quality, trust, and perceived value will drive customer satisfaction at Coffee Star and, thus, play a vital role in driving customer loyalty and repeat purchasing from Coffee Star when purchasing coffee products (</a:t>
          </a:r>
          <a:r>
            <a:rPr lang="en-US" sz="1400" kern="1200" dirty="0" err="1">
              <a:latin typeface="Arial" panose="020B0604020202020204" pitchFamily="34" charset="0"/>
              <a:cs typeface="Arial" panose="020B0604020202020204" pitchFamily="34" charset="0"/>
            </a:rPr>
            <a:t>Prasetio</a:t>
          </a:r>
          <a:r>
            <a:rPr lang="en-US" sz="1400" kern="1200" dirty="0">
              <a:latin typeface="Arial" panose="020B0604020202020204" pitchFamily="34" charset="0"/>
              <a:cs typeface="Arial" panose="020B0604020202020204" pitchFamily="34" charset="0"/>
            </a:rPr>
            <a:t> et al., 2025; </a:t>
          </a:r>
          <a:r>
            <a:rPr lang="en-US" sz="1400" kern="1200" dirty="0" err="1">
              <a:latin typeface="Arial" panose="020B0604020202020204" pitchFamily="34" charset="0"/>
              <a:cs typeface="Arial" panose="020B0604020202020204" pitchFamily="34" charset="0"/>
            </a:rPr>
            <a:t>Chitez</a:t>
          </a:r>
          <a:r>
            <a:rPr lang="en-US" sz="1400" kern="1200" dirty="0">
              <a:latin typeface="Arial" panose="020B0604020202020204" pitchFamily="34" charset="0"/>
              <a:cs typeface="Arial" panose="020B0604020202020204" pitchFamily="34" charset="0"/>
            </a:rPr>
            <a:t> et al., 2025). Messaging related to sustainability will further develop the brand image of Coffee Star and help to keep customers engaged with the brand (Sah et al., 2025).</a:t>
          </a:r>
          <a:endParaRPr lang="en-GB" sz="1400" kern="1200" dirty="0">
            <a:latin typeface="Arial" panose="020B0604020202020204" pitchFamily="34" charset="0"/>
            <a:cs typeface="Arial" panose="020B0604020202020204" pitchFamily="34" charset="0"/>
          </a:endParaRPr>
        </a:p>
      </dsp:txBody>
      <dsp:txXfrm>
        <a:off x="77489" y="1678315"/>
        <a:ext cx="5058337" cy="14323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E1BBC5-C20A-48F9-83B5-9611FBAB14F5}">
      <dsp:nvSpPr>
        <dsp:cNvPr id="0" name=""/>
        <dsp:cNvSpPr/>
      </dsp:nvSpPr>
      <dsp:spPr>
        <a:xfrm>
          <a:off x="0" y="0"/>
          <a:ext cx="4775886" cy="1954037"/>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Coffee star's current alignment with consumer preferences for sustainability, ethical sourcing, and community-oriented businesses gives it a strong foundation for success. Sustainable practices develop the value of a brand, create long-term customer loyalty, and further enhance competitive advantages (Sah et al., 2025; Molano Ramirez &amp; Köhler, 2023).</a:t>
          </a:r>
          <a:endParaRPr lang="en-GB" sz="1400" kern="1200" dirty="0">
            <a:latin typeface="Arial" panose="020B0604020202020204" pitchFamily="34" charset="0"/>
            <a:cs typeface="Arial" panose="020B0604020202020204" pitchFamily="34" charset="0"/>
          </a:endParaRPr>
        </a:p>
      </dsp:txBody>
      <dsp:txXfrm>
        <a:off x="95388" y="95388"/>
        <a:ext cx="4585110" cy="1763261"/>
      </dsp:txXfrm>
    </dsp:sp>
    <dsp:sp modelId="{16BE0861-AC92-45D1-B5A0-32E729CBA69E}">
      <dsp:nvSpPr>
        <dsp:cNvPr id="0" name=""/>
        <dsp:cNvSpPr/>
      </dsp:nvSpPr>
      <dsp:spPr>
        <a:xfrm>
          <a:off x="0" y="1968708"/>
          <a:ext cx="4775886" cy="1954037"/>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Having a solid plan and sound financial management, combined with an ability to be flexible when responding to changing markets, will enable Coffee Star to manage risks and react effectively when there are changes in the marketplace. Research indicates that companies that implement sustainable practices and effectively manage them will increase profitability and long-term performance in the coffee shop industry (Madayag et al., 2026; </a:t>
          </a:r>
          <a:r>
            <a:rPr lang="en-US" sz="1400" kern="1200" dirty="0" err="1">
              <a:latin typeface="Arial" panose="020B0604020202020204" pitchFamily="34" charset="0"/>
              <a:cs typeface="Arial" panose="020B0604020202020204" pitchFamily="34" charset="0"/>
            </a:rPr>
            <a:t>Beusch</a:t>
          </a:r>
          <a:r>
            <a:rPr lang="en-US" sz="1400" kern="1200" dirty="0">
              <a:latin typeface="Arial" panose="020B0604020202020204" pitchFamily="34" charset="0"/>
              <a:cs typeface="Arial" panose="020B0604020202020204" pitchFamily="34" charset="0"/>
            </a:rPr>
            <a:t> et al., 2022).</a:t>
          </a:r>
          <a:endParaRPr lang="en-GB" sz="1400" kern="1200" dirty="0">
            <a:latin typeface="Arial" panose="020B0604020202020204" pitchFamily="34" charset="0"/>
            <a:cs typeface="Arial" panose="020B0604020202020204" pitchFamily="34" charset="0"/>
          </a:endParaRPr>
        </a:p>
      </dsp:txBody>
      <dsp:txXfrm>
        <a:off x="95388" y="2064096"/>
        <a:ext cx="4585110" cy="176326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1792B-1DE1-3AA7-19F0-DB433081D8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E808285-1470-250E-A257-96E7EE756A3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2498A0D-EBBE-80C4-CB26-BAF5148B9222}"/>
              </a:ext>
            </a:extLst>
          </p:cNvPr>
          <p:cNvSpPr>
            <a:spLocks noGrp="1"/>
          </p:cNvSpPr>
          <p:nvPr>
            <p:ph type="dt" sz="half" idx="10"/>
          </p:nvPr>
        </p:nvSpPr>
        <p:spPr/>
        <p:txBody>
          <a:bodyPr/>
          <a:lstStyle/>
          <a:p>
            <a:fld id="{D55D16B9-1CA6-4CD4-AA57-77F4CEAD35BB}" type="datetimeFigureOut">
              <a:rPr lang="en-GB" smtClean="0"/>
              <a:t>22/04/2026</a:t>
            </a:fld>
            <a:endParaRPr lang="en-GB"/>
          </a:p>
        </p:txBody>
      </p:sp>
      <p:sp>
        <p:nvSpPr>
          <p:cNvPr id="5" name="Footer Placeholder 4">
            <a:extLst>
              <a:ext uri="{FF2B5EF4-FFF2-40B4-BE49-F238E27FC236}">
                <a16:creationId xmlns:a16="http://schemas.microsoft.com/office/drawing/2014/main" id="{14B3541B-5ECF-5709-C730-DAC9CCA91C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24FB9D-9752-9BCA-C77E-86FD61EF2D05}"/>
              </a:ext>
            </a:extLst>
          </p:cNvPr>
          <p:cNvSpPr>
            <a:spLocks noGrp="1"/>
          </p:cNvSpPr>
          <p:nvPr>
            <p:ph type="sldNum" sz="quarter" idx="12"/>
          </p:nvPr>
        </p:nvSpPr>
        <p:spPr/>
        <p:txBody>
          <a:bodyPr/>
          <a:lstStyle/>
          <a:p>
            <a:fld id="{21909412-CEF0-44B4-A3A5-D6660F8C356E}" type="slidenum">
              <a:rPr lang="en-GB" smtClean="0"/>
              <a:t>‹#›</a:t>
            </a:fld>
            <a:endParaRPr lang="en-GB"/>
          </a:p>
        </p:txBody>
      </p:sp>
    </p:spTree>
    <p:extLst>
      <p:ext uri="{BB962C8B-B14F-4D97-AF65-F5344CB8AC3E}">
        <p14:creationId xmlns:p14="http://schemas.microsoft.com/office/powerpoint/2010/main" val="9805718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F9393-3043-9435-0B66-1008638594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0FD6C5-891C-A3FA-3265-9F9A281FEA5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22C24C-A5DD-B340-277C-1EC494D82E5F}"/>
              </a:ext>
            </a:extLst>
          </p:cNvPr>
          <p:cNvSpPr>
            <a:spLocks noGrp="1"/>
          </p:cNvSpPr>
          <p:nvPr>
            <p:ph type="dt" sz="half" idx="10"/>
          </p:nvPr>
        </p:nvSpPr>
        <p:spPr/>
        <p:txBody>
          <a:bodyPr/>
          <a:lstStyle/>
          <a:p>
            <a:fld id="{D55D16B9-1CA6-4CD4-AA57-77F4CEAD35BB}" type="datetimeFigureOut">
              <a:rPr lang="en-GB" smtClean="0"/>
              <a:t>22/04/2026</a:t>
            </a:fld>
            <a:endParaRPr lang="en-GB"/>
          </a:p>
        </p:txBody>
      </p:sp>
      <p:sp>
        <p:nvSpPr>
          <p:cNvPr id="5" name="Footer Placeholder 4">
            <a:extLst>
              <a:ext uri="{FF2B5EF4-FFF2-40B4-BE49-F238E27FC236}">
                <a16:creationId xmlns:a16="http://schemas.microsoft.com/office/drawing/2014/main" id="{3F152C7C-EE08-0C92-0A87-CC1FD4BB95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9950F2-0FF6-A456-B251-6EF7F9A34FA8}"/>
              </a:ext>
            </a:extLst>
          </p:cNvPr>
          <p:cNvSpPr>
            <a:spLocks noGrp="1"/>
          </p:cNvSpPr>
          <p:nvPr>
            <p:ph type="sldNum" sz="quarter" idx="12"/>
          </p:nvPr>
        </p:nvSpPr>
        <p:spPr/>
        <p:txBody>
          <a:bodyPr/>
          <a:lstStyle/>
          <a:p>
            <a:fld id="{21909412-CEF0-44B4-A3A5-D6660F8C356E}" type="slidenum">
              <a:rPr lang="en-GB" smtClean="0"/>
              <a:t>‹#›</a:t>
            </a:fld>
            <a:endParaRPr lang="en-GB"/>
          </a:p>
        </p:txBody>
      </p:sp>
    </p:spTree>
    <p:extLst>
      <p:ext uri="{BB962C8B-B14F-4D97-AF65-F5344CB8AC3E}">
        <p14:creationId xmlns:p14="http://schemas.microsoft.com/office/powerpoint/2010/main" val="7486352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80C73-DEF7-0C81-2655-B0DF4C97A99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EBCE933-8A47-E269-17C6-6506AC2F1E4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5AAE8D6-D3B1-A007-A03F-2FACB04310F4}"/>
              </a:ext>
            </a:extLst>
          </p:cNvPr>
          <p:cNvSpPr>
            <a:spLocks noGrp="1"/>
          </p:cNvSpPr>
          <p:nvPr>
            <p:ph type="dt" sz="half" idx="10"/>
          </p:nvPr>
        </p:nvSpPr>
        <p:spPr/>
        <p:txBody>
          <a:bodyPr/>
          <a:lstStyle/>
          <a:p>
            <a:fld id="{D55D16B9-1CA6-4CD4-AA57-77F4CEAD35BB}" type="datetimeFigureOut">
              <a:rPr lang="en-GB" smtClean="0"/>
              <a:t>22/04/2026</a:t>
            </a:fld>
            <a:endParaRPr lang="en-GB"/>
          </a:p>
        </p:txBody>
      </p:sp>
      <p:sp>
        <p:nvSpPr>
          <p:cNvPr id="5" name="Footer Placeholder 4">
            <a:extLst>
              <a:ext uri="{FF2B5EF4-FFF2-40B4-BE49-F238E27FC236}">
                <a16:creationId xmlns:a16="http://schemas.microsoft.com/office/drawing/2014/main" id="{0203DC49-F164-C34F-B120-67F03943FE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C49611-ECEC-6D10-142D-E234C1D7E62B}"/>
              </a:ext>
            </a:extLst>
          </p:cNvPr>
          <p:cNvSpPr>
            <a:spLocks noGrp="1"/>
          </p:cNvSpPr>
          <p:nvPr>
            <p:ph type="sldNum" sz="quarter" idx="12"/>
          </p:nvPr>
        </p:nvSpPr>
        <p:spPr/>
        <p:txBody>
          <a:bodyPr/>
          <a:lstStyle/>
          <a:p>
            <a:fld id="{21909412-CEF0-44B4-A3A5-D6660F8C356E}" type="slidenum">
              <a:rPr lang="en-GB" smtClean="0"/>
              <a:t>‹#›</a:t>
            </a:fld>
            <a:endParaRPr lang="en-GB"/>
          </a:p>
        </p:txBody>
      </p:sp>
    </p:spTree>
    <p:extLst>
      <p:ext uri="{BB962C8B-B14F-4D97-AF65-F5344CB8AC3E}">
        <p14:creationId xmlns:p14="http://schemas.microsoft.com/office/powerpoint/2010/main" val="33510110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71ADE-E002-232B-8269-CA44814E13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9EF8FB6-8BCD-320F-39E0-F17289F3D58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E6DAA22-6480-972B-F863-8F46C2BC4C7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3535DA4-99C9-F095-9A4F-4AC52F45B21F}"/>
              </a:ext>
            </a:extLst>
          </p:cNvPr>
          <p:cNvSpPr>
            <a:spLocks noGrp="1"/>
          </p:cNvSpPr>
          <p:nvPr>
            <p:ph type="dt" sz="half" idx="10"/>
          </p:nvPr>
        </p:nvSpPr>
        <p:spPr/>
        <p:txBody>
          <a:bodyPr/>
          <a:lstStyle/>
          <a:p>
            <a:fld id="{D55D16B9-1CA6-4CD4-AA57-77F4CEAD35BB}" type="datetimeFigureOut">
              <a:rPr lang="en-GB" smtClean="0"/>
              <a:t>22/04/2026</a:t>
            </a:fld>
            <a:endParaRPr lang="en-GB"/>
          </a:p>
        </p:txBody>
      </p:sp>
      <p:sp>
        <p:nvSpPr>
          <p:cNvPr id="6" name="Footer Placeholder 5">
            <a:extLst>
              <a:ext uri="{FF2B5EF4-FFF2-40B4-BE49-F238E27FC236}">
                <a16:creationId xmlns:a16="http://schemas.microsoft.com/office/drawing/2014/main" id="{C783281A-FF45-2DD1-2EAF-FC37D9D7C6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0A88FF-ED34-EF1E-4171-0FDED5568A85}"/>
              </a:ext>
            </a:extLst>
          </p:cNvPr>
          <p:cNvSpPr>
            <a:spLocks noGrp="1"/>
          </p:cNvSpPr>
          <p:nvPr>
            <p:ph type="sldNum" sz="quarter" idx="12"/>
          </p:nvPr>
        </p:nvSpPr>
        <p:spPr/>
        <p:txBody>
          <a:bodyPr/>
          <a:lstStyle/>
          <a:p>
            <a:fld id="{21909412-CEF0-44B4-A3A5-D6660F8C356E}" type="slidenum">
              <a:rPr lang="en-GB" smtClean="0"/>
              <a:t>‹#›</a:t>
            </a:fld>
            <a:endParaRPr lang="en-GB"/>
          </a:p>
        </p:txBody>
      </p:sp>
    </p:spTree>
    <p:extLst>
      <p:ext uri="{BB962C8B-B14F-4D97-AF65-F5344CB8AC3E}">
        <p14:creationId xmlns:p14="http://schemas.microsoft.com/office/powerpoint/2010/main" val="9442882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25C97-C75E-2EF4-BE45-19D0CB48CA8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15C7DB6-7C73-2A19-2AB9-AD620B6D96D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154C6D0-20B8-4848-5167-AF98A9A49E4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E4A6D3E-797A-65BA-FDC7-BEAEFB18C29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194E97B-393D-5CD3-AE1B-D95A5B7C892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A721DF4-CE90-ED82-32DF-01FDA696C665}"/>
              </a:ext>
            </a:extLst>
          </p:cNvPr>
          <p:cNvSpPr>
            <a:spLocks noGrp="1"/>
          </p:cNvSpPr>
          <p:nvPr>
            <p:ph type="dt" sz="half" idx="10"/>
          </p:nvPr>
        </p:nvSpPr>
        <p:spPr/>
        <p:txBody>
          <a:bodyPr/>
          <a:lstStyle/>
          <a:p>
            <a:fld id="{D55D16B9-1CA6-4CD4-AA57-77F4CEAD35BB}" type="datetimeFigureOut">
              <a:rPr lang="en-GB" smtClean="0"/>
              <a:t>22/04/2026</a:t>
            </a:fld>
            <a:endParaRPr lang="en-GB"/>
          </a:p>
        </p:txBody>
      </p:sp>
      <p:sp>
        <p:nvSpPr>
          <p:cNvPr id="8" name="Footer Placeholder 7">
            <a:extLst>
              <a:ext uri="{FF2B5EF4-FFF2-40B4-BE49-F238E27FC236}">
                <a16:creationId xmlns:a16="http://schemas.microsoft.com/office/drawing/2014/main" id="{210CDD14-C9E4-FB02-21F9-ECCCB1A8CE8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159F384-51F1-5928-1EC3-ACF7A0AD72EE}"/>
              </a:ext>
            </a:extLst>
          </p:cNvPr>
          <p:cNvSpPr>
            <a:spLocks noGrp="1"/>
          </p:cNvSpPr>
          <p:nvPr>
            <p:ph type="sldNum" sz="quarter" idx="12"/>
          </p:nvPr>
        </p:nvSpPr>
        <p:spPr/>
        <p:txBody>
          <a:bodyPr/>
          <a:lstStyle/>
          <a:p>
            <a:fld id="{21909412-CEF0-44B4-A3A5-D6660F8C356E}" type="slidenum">
              <a:rPr lang="en-GB" smtClean="0"/>
              <a:t>‹#›</a:t>
            </a:fld>
            <a:endParaRPr lang="en-GB"/>
          </a:p>
        </p:txBody>
      </p:sp>
    </p:spTree>
    <p:extLst>
      <p:ext uri="{BB962C8B-B14F-4D97-AF65-F5344CB8AC3E}">
        <p14:creationId xmlns:p14="http://schemas.microsoft.com/office/powerpoint/2010/main" val="4440343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73CDB-FB06-FAF1-211C-5CEC1DC6A5E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28F7E9E-F779-8D0D-1306-464CA28ACBD7}"/>
              </a:ext>
            </a:extLst>
          </p:cNvPr>
          <p:cNvSpPr>
            <a:spLocks noGrp="1"/>
          </p:cNvSpPr>
          <p:nvPr>
            <p:ph type="dt" sz="half" idx="10"/>
          </p:nvPr>
        </p:nvSpPr>
        <p:spPr/>
        <p:txBody>
          <a:bodyPr/>
          <a:lstStyle/>
          <a:p>
            <a:fld id="{D55D16B9-1CA6-4CD4-AA57-77F4CEAD35BB}" type="datetimeFigureOut">
              <a:rPr lang="en-GB" smtClean="0"/>
              <a:t>22/04/2026</a:t>
            </a:fld>
            <a:endParaRPr lang="en-GB"/>
          </a:p>
        </p:txBody>
      </p:sp>
      <p:sp>
        <p:nvSpPr>
          <p:cNvPr id="4" name="Footer Placeholder 3">
            <a:extLst>
              <a:ext uri="{FF2B5EF4-FFF2-40B4-BE49-F238E27FC236}">
                <a16:creationId xmlns:a16="http://schemas.microsoft.com/office/drawing/2014/main" id="{A0612B70-4809-7F37-765C-C876F09BD21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4182B86-4A67-BCE5-6869-77419FC3C3B6}"/>
              </a:ext>
            </a:extLst>
          </p:cNvPr>
          <p:cNvSpPr>
            <a:spLocks noGrp="1"/>
          </p:cNvSpPr>
          <p:nvPr>
            <p:ph type="sldNum" sz="quarter" idx="12"/>
          </p:nvPr>
        </p:nvSpPr>
        <p:spPr/>
        <p:txBody>
          <a:bodyPr/>
          <a:lstStyle/>
          <a:p>
            <a:fld id="{21909412-CEF0-44B4-A3A5-D6660F8C356E}" type="slidenum">
              <a:rPr lang="en-GB" smtClean="0"/>
              <a:t>‹#›</a:t>
            </a:fld>
            <a:endParaRPr lang="en-GB"/>
          </a:p>
        </p:txBody>
      </p:sp>
    </p:spTree>
    <p:extLst>
      <p:ext uri="{BB962C8B-B14F-4D97-AF65-F5344CB8AC3E}">
        <p14:creationId xmlns:p14="http://schemas.microsoft.com/office/powerpoint/2010/main" val="640659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24B6FF2-EF1B-F709-DFAB-204480F0FD53}"/>
              </a:ext>
            </a:extLst>
          </p:cNvPr>
          <p:cNvSpPr>
            <a:spLocks noGrp="1"/>
          </p:cNvSpPr>
          <p:nvPr>
            <p:ph type="dt" sz="half" idx="10"/>
          </p:nvPr>
        </p:nvSpPr>
        <p:spPr/>
        <p:txBody>
          <a:bodyPr/>
          <a:lstStyle/>
          <a:p>
            <a:fld id="{D55D16B9-1CA6-4CD4-AA57-77F4CEAD35BB}" type="datetimeFigureOut">
              <a:rPr lang="en-GB" smtClean="0"/>
              <a:t>22/04/2026</a:t>
            </a:fld>
            <a:endParaRPr lang="en-GB"/>
          </a:p>
        </p:txBody>
      </p:sp>
      <p:sp>
        <p:nvSpPr>
          <p:cNvPr id="3" name="Footer Placeholder 2">
            <a:extLst>
              <a:ext uri="{FF2B5EF4-FFF2-40B4-BE49-F238E27FC236}">
                <a16:creationId xmlns:a16="http://schemas.microsoft.com/office/drawing/2014/main" id="{6BB3343B-3132-7B1D-0915-4F200AA99C2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8088459-B064-6C0F-51F8-D857B80194B9}"/>
              </a:ext>
            </a:extLst>
          </p:cNvPr>
          <p:cNvSpPr>
            <a:spLocks noGrp="1"/>
          </p:cNvSpPr>
          <p:nvPr>
            <p:ph type="sldNum" sz="quarter" idx="12"/>
          </p:nvPr>
        </p:nvSpPr>
        <p:spPr/>
        <p:txBody>
          <a:bodyPr/>
          <a:lstStyle/>
          <a:p>
            <a:fld id="{21909412-CEF0-44B4-A3A5-D6660F8C356E}" type="slidenum">
              <a:rPr lang="en-GB" smtClean="0"/>
              <a:t>‹#›</a:t>
            </a:fld>
            <a:endParaRPr lang="en-GB"/>
          </a:p>
        </p:txBody>
      </p:sp>
    </p:spTree>
    <p:extLst>
      <p:ext uri="{BB962C8B-B14F-4D97-AF65-F5344CB8AC3E}">
        <p14:creationId xmlns:p14="http://schemas.microsoft.com/office/powerpoint/2010/main" val="3029834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D70F9-8C07-78D8-88C1-2B2AB365994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CBEA265-371C-8B12-BFAA-2EC03495742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3B9210E-F6FA-04D8-629C-936BFCE63C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8DB34D-5D81-FED0-6005-AA74D725DFB9}"/>
              </a:ext>
            </a:extLst>
          </p:cNvPr>
          <p:cNvSpPr>
            <a:spLocks noGrp="1"/>
          </p:cNvSpPr>
          <p:nvPr>
            <p:ph type="dt" sz="half" idx="10"/>
          </p:nvPr>
        </p:nvSpPr>
        <p:spPr/>
        <p:txBody>
          <a:bodyPr/>
          <a:lstStyle/>
          <a:p>
            <a:fld id="{D55D16B9-1CA6-4CD4-AA57-77F4CEAD35BB}" type="datetimeFigureOut">
              <a:rPr lang="en-GB" smtClean="0"/>
              <a:t>22/04/2026</a:t>
            </a:fld>
            <a:endParaRPr lang="en-GB"/>
          </a:p>
        </p:txBody>
      </p:sp>
      <p:sp>
        <p:nvSpPr>
          <p:cNvPr id="6" name="Footer Placeholder 5">
            <a:extLst>
              <a:ext uri="{FF2B5EF4-FFF2-40B4-BE49-F238E27FC236}">
                <a16:creationId xmlns:a16="http://schemas.microsoft.com/office/drawing/2014/main" id="{4E8888A4-8B1D-5A0E-A896-0BBB765309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873E8F-0FE2-F379-FD88-B4E9754AC34D}"/>
              </a:ext>
            </a:extLst>
          </p:cNvPr>
          <p:cNvSpPr>
            <a:spLocks noGrp="1"/>
          </p:cNvSpPr>
          <p:nvPr>
            <p:ph type="sldNum" sz="quarter" idx="12"/>
          </p:nvPr>
        </p:nvSpPr>
        <p:spPr/>
        <p:txBody>
          <a:bodyPr/>
          <a:lstStyle/>
          <a:p>
            <a:fld id="{21909412-CEF0-44B4-A3A5-D6660F8C356E}" type="slidenum">
              <a:rPr lang="en-GB" smtClean="0"/>
              <a:t>‹#›</a:t>
            </a:fld>
            <a:endParaRPr lang="en-GB"/>
          </a:p>
        </p:txBody>
      </p:sp>
    </p:spTree>
    <p:extLst>
      <p:ext uri="{BB962C8B-B14F-4D97-AF65-F5344CB8AC3E}">
        <p14:creationId xmlns:p14="http://schemas.microsoft.com/office/powerpoint/2010/main" val="39241208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777E0-8552-5028-2683-D3775B1501B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76612B5-B97A-26FF-3EDA-494B1127484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F03A8DF-AE90-3871-761F-386808DF88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1C892A-DD2D-A9FB-7C90-02AF11B2A2FF}"/>
              </a:ext>
            </a:extLst>
          </p:cNvPr>
          <p:cNvSpPr>
            <a:spLocks noGrp="1"/>
          </p:cNvSpPr>
          <p:nvPr>
            <p:ph type="dt" sz="half" idx="10"/>
          </p:nvPr>
        </p:nvSpPr>
        <p:spPr/>
        <p:txBody>
          <a:bodyPr/>
          <a:lstStyle/>
          <a:p>
            <a:fld id="{D55D16B9-1CA6-4CD4-AA57-77F4CEAD35BB}" type="datetimeFigureOut">
              <a:rPr lang="en-GB" smtClean="0"/>
              <a:t>22/04/2026</a:t>
            </a:fld>
            <a:endParaRPr lang="en-GB"/>
          </a:p>
        </p:txBody>
      </p:sp>
      <p:sp>
        <p:nvSpPr>
          <p:cNvPr id="6" name="Footer Placeholder 5">
            <a:extLst>
              <a:ext uri="{FF2B5EF4-FFF2-40B4-BE49-F238E27FC236}">
                <a16:creationId xmlns:a16="http://schemas.microsoft.com/office/drawing/2014/main" id="{E9C0FF28-C57F-42AF-A97D-FE48B9D30B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3C9044-62A9-8C35-695D-48C32630150E}"/>
              </a:ext>
            </a:extLst>
          </p:cNvPr>
          <p:cNvSpPr>
            <a:spLocks noGrp="1"/>
          </p:cNvSpPr>
          <p:nvPr>
            <p:ph type="sldNum" sz="quarter" idx="12"/>
          </p:nvPr>
        </p:nvSpPr>
        <p:spPr/>
        <p:txBody>
          <a:bodyPr/>
          <a:lstStyle/>
          <a:p>
            <a:fld id="{21909412-CEF0-44B4-A3A5-D6660F8C356E}" type="slidenum">
              <a:rPr lang="en-GB" smtClean="0"/>
              <a:t>‹#›</a:t>
            </a:fld>
            <a:endParaRPr lang="en-GB"/>
          </a:p>
        </p:txBody>
      </p:sp>
    </p:spTree>
    <p:extLst>
      <p:ext uri="{BB962C8B-B14F-4D97-AF65-F5344CB8AC3E}">
        <p14:creationId xmlns:p14="http://schemas.microsoft.com/office/powerpoint/2010/main" val="1741875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526C0-9FED-94D4-43C6-DBBAC658EE2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175A42A-A8BC-7484-FDC4-828FEA00BEE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450F24-443E-AFCC-7FCA-B565B3ABEA60}"/>
              </a:ext>
            </a:extLst>
          </p:cNvPr>
          <p:cNvSpPr>
            <a:spLocks noGrp="1"/>
          </p:cNvSpPr>
          <p:nvPr>
            <p:ph type="dt" sz="half" idx="10"/>
          </p:nvPr>
        </p:nvSpPr>
        <p:spPr/>
        <p:txBody>
          <a:bodyPr/>
          <a:lstStyle/>
          <a:p>
            <a:fld id="{D55D16B9-1CA6-4CD4-AA57-77F4CEAD35BB}" type="datetimeFigureOut">
              <a:rPr lang="en-GB" smtClean="0"/>
              <a:t>22/04/2026</a:t>
            </a:fld>
            <a:endParaRPr lang="en-GB"/>
          </a:p>
        </p:txBody>
      </p:sp>
      <p:sp>
        <p:nvSpPr>
          <p:cNvPr id="5" name="Footer Placeholder 4">
            <a:extLst>
              <a:ext uri="{FF2B5EF4-FFF2-40B4-BE49-F238E27FC236}">
                <a16:creationId xmlns:a16="http://schemas.microsoft.com/office/drawing/2014/main" id="{B350DC1E-9671-E395-A50B-43111467F7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6799DA-D145-E895-2C53-09741FAFE822}"/>
              </a:ext>
            </a:extLst>
          </p:cNvPr>
          <p:cNvSpPr>
            <a:spLocks noGrp="1"/>
          </p:cNvSpPr>
          <p:nvPr>
            <p:ph type="sldNum" sz="quarter" idx="12"/>
          </p:nvPr>
        </p:nvSpPr>
        <p:spPr/>
        <p:txBody>
          <a:bodyPr/>
          <a:lstStyle/>
          <a:p>
            <a:fld id="{21909412-CEF0-44B4-A3A5-D6660F8C356E}" type="slidenum">
              <a:rPr lang="en-GB" smtClean="0"/>
              <a:t>‹#›</a:t>
            </a:fld>
            <a:endParaRPr lang="en-GB"/>
          </a:p>
        </p:txBody>
      </p:sp>
    </p:spTree>
    <p:extLst>
      <p:ext uri="{BB962C8B-B14F-4D97-AF65-F5344CB8AC3E}">
        <p14:creationId xmlns:p14="http://schemas.microsoft.com/office/powerpoint/2010/main" val="24290436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94C571D-28B2-B1A8-97CE-579C981F386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3F6505F-4B7B-0479-15C5-E641436F97E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2D4D05-FF57-0A2C-2B63-3A630BE549F2}"/>
              </a:ext>
            </a:extLst>
          </p:cNvPr>
          <p:cNvSpPr>
            <a:spLocks noGrp="1"/>
          </p:cNvSpPr>
          <p:nvPr>
            <p:ph type="dt" sz="half" idx="10"/>
          </p:nvPr>
        </p:nvSpPr>
        <p:spPr/>
        <p:txBody>
          <a:bodyPr/>
          <a:lstStyle/>
          <a:p>
            <a:fld id="{D55D16B9-1CA6-4CD4-AA57-77F4CEAD35BB}" type="datetimeFigureOut">
              <a:rPr lang="en-GB" smtClean="0"/>
              <a:t>22/04/2026</a:t>
            </a:fld>
            <a:endParaRPr lang="en-GB"/>
          </a:p>
        </p:txBody>
      </p:sp>
      <p:sp>
        <p:nvSpPr>
          <p:cNvPr id="5" name="Footer Placeholder 4">
            <a:extLst>
              <a:ext uri="{FF2B5EF4-FFF2-40B4-BE49-F238E27FC236}">
                <a16:creationId xmlns:a16="http://schemas.microsoft.com/office/drawing/2014/main" id="{822EDFA5-151E-DB44-8542-8BDA993C59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860986-12AF-6EF1-054B-0520F700DCD0}"/>
              </a:ext>
            </a:extLst>
          </p:cNvPr>
          <p:cNvSpPr>
            <a:spLocks noGrp="1"/>
          </p:cNvSpPr>
          <p:nvPr>
            <p:ph type="sldNum" sz="quarter" idx="12"/>
          </p:nvPr>
        </p:nvSpPr>
        <p:spPr/>
        <p:txBody>
          <a:bodyPr/>
          <a:lstStyle/>
          <a:p>
            <a:fld id="{21909412-CEF0-44B4-A3A5-D6660F8C356E}" type="slidenum">
              <a:rPr lang="en-GB" smtClean="0"/>
              <a:t>‹#›</a:t>
            </a:fld>
            <a:endParaRPr lang="en-GB"/>
          </a:p>
        </p:txBody>
      </p:sp>
    </p:spTree>
    <p:extLst>
      <p:ext uri="{BB962C8B-B14F-4D97-AF65-F5344CB8AC3E}">
        <p14:creationId xmlns:p14="http://schemas.microsoft.com/office/powerpoint/2010/main" val="8697663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32E531D-49D7-C999-F8F0-6CE4FD46C7E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75C9834-2EC9-4B2B-1D75-397C80985E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72024E-0239-AE5C-8DC5-8284A63D45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55D16B9-1CA6-4CD4-AA57-77F4CEAD35BB}" type="datetimeFigureOut">
              <a:rPr lang="en-GB" smtClean="0"/>
              <a:t>22/04/2026</a:t>
            </a:fld>
            <a:endParaRPr lang="en-GB"/>
          </a:p>
        </p:txBody>
      </p:sp>
      <p:sp>
        <p:nvSpPr>
          <p:cNvPr id="5" name="Footer Placeholder 4">
            <a:extLst>
              <a:ext uri="{FF2B5EF4-FFF2-40B4-BE49-F238E27FC236}">
                <a16:creationId xmlns:a16="http://schemas.microsoft.com/office/drawing/2014/main" id="{A196D44F-23D1-F7FC-5377-AA47237E1BB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C7AE1D0-00FB-F5DD-D54A-EFDD0E8B074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1909412-CEF0-44B4-A3A5-D6660F8C356E}" type="slidenum">
              <a:rPr lang="en-GB" smtClean="0"/>
              <a:t>‹#›</a:t>
            </a:fld>
            <a:endParaRPr lang="en-GB"/>
          </a:p>
        </p:txBody>
      </p:sp>
    </p:spTree>
    <p:extLst>
      <p:ext uri="{BB962C8B-B14F-4D97-AF65-F5344CB8AC3E}">
        <p14:creationId xmlns:p14="http://schemas.microsoft.com/office/powerpoint/2010/main" val="29084867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diagramQuickStyle" Target="../diagrams/quickStyle1.xml"/><Relationship Id="rId11" Type="http://schemas.openxmlformats.org/officeDocument/2006/relationships/image" Target="../media/image3.png"/><Relationship Id="rId5" Type="http://schemas.openxmlformats.org/officeDocument/2006/relationships/diagramLayout" Target="../diagrams/layout1.xml"/><Relationship Id="rId10" Type="http://schemas.openxmlformats.org/officeDocument/2006/relationships/image" Target="../media/image2.png"/><Relationship Id="rId4" Type="http://schemas.openxmlformats.org/officeDocument/2006/relationships/diagramData" Target="../diagrams/data1.xml"/><Relationship Id="rId9"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2.xml"/><Relationship Id="rId11" Type="http://schemas.openxmlformats.org/officeDocument/2006/relationships/image" Target="../media/image3.png"/><Relationship Id="rId5" Type="http://schemas.openxmlformats.org/officeDocument/2006/relationships/diagramLayout" Target="../diagrams/layout2.xml"/><Relationship Id="rId10" Type="http://schemas.openxmlformats.org/officeDocument/2006/relationships/image" Target="../media/image5.png"/><Relationship Id="rId4" Type="http://schemas.openxmlformats.org/officeDocument/2006/relationships/diagramData" Target="../diagrams/data2.xml"/><Relationship Id="rId9"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3.xml"/><Relationship Id="rId13"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diagramLayout" Target="../diagrams/layout3.xml"/><Relationship Id="rId12" Type="http://schemas.openxmlformats.org/officeDocument/2006/relationships/image" Target="../media/image9.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Data" Target="../diagrams/data3.xml"/><Relationship Id="rId11" Type="http://schemas.openxmlformats.org/officeDocument/2006/relationships/image" Target="../media/image8.png"/><Relationship Id="rId5" Type="http://schemas.openxmlformats.org/officeDocument/2006/relationships/image" Target="../media/image7.png"/><Relationship Id="rId10" Type="http://schemas.microsoft.com/office/2007/relationships/diagramDrawing" Target="../diagrams/drawing3.xml"/><Relationship Id="rId4" Type="http://schemas.openxmlformats.org/officeDocument/2006/relationships/image" Target="../media/image6.svg"/><Relationship Id="rId9" Type="http://schemas.openxmlformats.org/officeDocument/2006/relationships/diagramColors" Target="../diagrams/colors3.xml"/></Relationships>
</file>

<file path=ppt/slides/_rels/slide4.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2.xml"/><Relationship Id="rId7" Type="http://schemas.openxmlformats.org/officeDocument/2006/relationships/diagramColors" Target="../diagrams/colors4.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4.xml"/><Relationship Id="rId11" Type="http://schemas.openxmlformats.org/officeDocument/2006/relationships/image" Target="../media/image3.png"/><Relationship Id="rId5" Type="http://schemas.openxmlformats.org/officeDocument/2006/relationships/diagramLayout" Target="../diagrams/layout4.xml"/><Relationship Id="rId10" Type="http://schemas.openxmlformats.org/officeDocument/2006/relationships/image" Target="../media/image11.png"/><Relationship Id="rId4" Type="http://schemas.openxmlformats.org/officeDocument/2006/relationships/diagramData" Target="../diagrams/data4.xml"/><Relationship Id="rId9"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24DD7C-65C4-A8F8-ACC2-C35003FA5D52}"/>
              </a:ext>
            </a:extLst>
          </p:cNvPr>
          <p:cNvSpPr>
            <a:spLocks noGrp="1"/>
          </p:cNvSpPr>
          <p:nvPr>
            <p:ph type="title"/>
          </p:nvPr>
        </p:nvSpPr>
        <p:spPr>
          <a:xfrm>
            <a:off x="658536" y="910567"/>
            <a:ext cx="5120561" cy="908329"/>
          </a:xfrm>
        </p:spPr>
        <p:txBody>
          <a:bodyPr>
            <a:normAutofit/>
          </a:bodyPr>
          <a:lstStyle/>
          <a:p>
            <a:r>
              <a:rPr lang="en-GB" sz="3200" dirty="0">
                <a:solidFill>
                  <a:schemeClr val="accent2"/>
                </a:solidFill>
                <a:latin typeface="Arial Black" panose="020B0A04020102020204" pitchFamily="34" charset="0"/>
              </a:rPr>
              <a:t>Coffee Star Overview</a:t>
            </a:r>
          </a:p>
        </p:txBody>
      </p:sp>
      <p:graphicFrame>
        <p:nvGraphicFramePr>
          <p:cNvPr id="10" name="Content Placeholder 9">
            <a:extLst>
              <a:ext uri="{FF2B5EF4-FFF2-40B4-BE49-F238E27FC236}">
                <a16:creationId xmlns:a16="http://schemas.microsoft.com/office/drawing/2014/main" id="{723D32C8-FB5B-CA10-CAF5-84AC09F006B0}"/>
              </a:ext>
            </a:extLst>
          </p:cNvPr>
          <p:cNvGraphicFramePr>
            <a:graphicFrameLocks noGrp="1"/>
          </p:cNvGraphicFramePr>
          <p:nvPr>
            <p:ph idx="1"/>
            <p:extLst>
              <p:ext uri="{D42A27DB-BD31-4B8C-83A1-F6EECF244321}">
                <p14:modId xmlns:p14="http://schemas.microsoft.com/office/powerpoint/2010/main" val="3873850346"/>
              </p:ext>
            </p:extLst>
          </p:nvPr>
        </p:nvGraphicFramePr>
        <p:xfrm>
          <a:off x="395416" y="1825625"/>
          <a:ext cx="6030098" cy="470492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6" name="Oval 15">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B90D4BE6-CB39-FDCD-ACB5-D43AC7348742}"/>
              </a:ext>
            </a:extLst>
          </p:cNvPr>
          <p:cNvPicPr>
            <a:picLocks noChangeAspect="1"/>
          </p:cNvPicPr>
          <p:nvPr/>
        </p:nvPicPr>
        <p:blipFill>
          <a:blip r:embed="rId9"/>
          <a:srcRect t="3740" r="-2" b="-2"/>
          <a:stretch>
            <a:fillRect/>
          </a:stretch>
        </p:blipFill>
        <p:spPr>
          <a:xfrm>
            <a:off x="7068065" y="2727729"/>
            <a:ext cx="5123935"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8" name="Arc 17">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7" name="Picture 6">
            <a:extLst>
              <a:ext uri="{FF2B5EF4-FFF2-40B4-BE49-F238E27FC236}">
                <a16:creationId xmlns:a16="http://schemas.microsoft.com/office/drawing/2014/main" id="{65AC6FE8-B80A-D656-AEAC-690472D3CDB1}"/>
              </a:ext>
            </a:extLst>
          </p:cNvPr>
          <p:cNvPicPr>
            <a:picLocks noChangeAspect="1"/>
          </p:cNvPicPr>
          <p:nvPr/>
        </p:nvPicPr>
        <p:blipFill>
          <a:blip r:embed="rId10"/>
          <a:srcRect l="496" r="21505" b="2"/>
          <a:stretch>
            <a:fillRect/>
          </a:stretch>
        </p:blipFill>
        <p:spPr>
          <a:xfrm>
            <a:off x="6221627" y="1"/>
            <a:ext cx="355929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pic>
        <p:nvPicPr>
          <p:cNvPr id="3" name="1 (1)">
            <a:hlinkClick r:id="" action="ppaction://media"/>
            <a:extLst>
              <a:ext uri="{FF2B5EF4-FFF2-40B4-BE49-F238E27FC236}">
                <a16:creationId xmlns:a16="http://schemas.microsoft.com/office/drawing/2014/main" id="{1C35BAF8-7276-C526-CCF1-EA459889BE28}"/>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6661665" y="6248401"/>
            <a:ext cx="406400" cy="406400"/>
          </a:xfrm>
          <a:prstGeom prst="rect">
            <a:avLst/>
          </a:prstGeom>
        </p:spPr>
      </p:pic>
    </p:spTree>
    <p:extLst>
      <p:ext uri="{BB962C8B-B14F-4D97-AF65-F5344CB8AC3E}">
        <p14:creationId xmlns:p14="http://schemas.microsoft.com/office/powerpoint/2010/main" val="1901242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68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AB2399-0888-6BF2-FE85-CFFA9D9924D2}"/>
              </a:ext>
            </a:extLst>
          </p:cNvPr>
          <p:cNvSpPr>
            <a:spLocks noGrp="1"/>
          </p:cNvSpPr>
          <p:nvPr>
            <p:ph type="title"/>
          </p:nvPr>
        </p:nvSpPr>
        <p:spPr>
          <a:xfrm>
            <a:off x="838201" y="365125"/>
            <a:ext cx="3816095" cy="1938076"/>
          </a:xfrm>
        </p:spPr>
        <p:txBody>
          <a:bodyPr>
            <a:normAutofit/>
          </a:bodyPr>
          <a:lstStyle/>
          <a:p>
            <a:r>
              <a:rPr lang="en-GB" sz="3200" dirty="0">
                <a:solidFill>
                  <a:schemeClr val="accent2"/>
                </a:solidFill>
                <a:latin typeface="Arial Black" panose="020B0A04020102020204" pitchFamily="34" charset="0"/>
              </a:rPr>
              <a:t>Sustainability &amp; Resources</a:t>
            </a:r>
          </a:p>
        </p:txBody>
      </p:sp>
      <p:graphicFrame>
        <p:nvGraphicFramePr>
          <p:cNvPr id="8" name="Content Placeholder 7">
            <a:extLst>
              <a:ext uri="{FF2B5EF4-FFF2-40B4-BE49-F238E27FC236}">
                <a16:creationId xmlns:a16="http://schemas.microsoft.com/office/drawing/2014/main" id="{4D5BB037-8207-9A3E-1BBC-AB8226381228}"/>
              </a:ext>
            </a:extLst>
          </p:cNvPr>
          <p:cNvGraphicFramePr>
            <a:graphicFrameLocks noGrp="1"/>
          </p:cNvGraphicFramePr>
          <p:nvPr>
            <p:ph idx="1"/>
            <p:extLst>
              <p:ext uri="{D42A27DB-BD31-4B8C-83A1-F6EECF244321}">
                <p14:modId xmlns:p14="http://schemas.microsoft.com/office/powerpoint/2010/main" val="2338593184"/>
              </p:ext>
            </p:extLst>
          </p:nvPr>
        </p:nvGraphicFramePr>
        <p:xfrm>
          <a:off x="265670" y="2082115"/>
          <a:ext cx="4714103" cy="44107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7" name="Picture 6">
            <a:extLst>
              <a:ext uri="{FF2B5EF4-FFF2-40B4-BE49-F238E27FC236}">
                <a16:creationId xmlns:a16="http://schemas.microsoft.com/office/drawing/2014/main" id="{14E98C96-0180-4192-FBC0-74ED71E54A55}"/>
              </a:ext>
            </a:extLst>
          </p:cNvPr>
          <p:cNvPicPr>
            <a:picLocks noChangeAspect="1"/>
          </p:cNvPicPr>
          <p:nvPr/>
        </p:nvPicPr>
        <p:blipFill>
          <a:blip r:embed="rId9"/>
          <a:srcRect t="14248" r="-1" b="4642"/>
          <a:stretch>
            <a:fillRect/>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5" name="Picture 4">
            <a:extLst>
              <a:ext uri="{FF2B5EF4-FFF2-40B4-BE49-F238E27FC236}">
                <a16:creationId xmlns:a16="http://schemas.microsoft.com/office/drawing/2014/main" id="{0B32A7DC-5772-5164-938D-FF1B2061FE60}"/>
              </a:ext>
            </a:extLst>
          </p:cNvPr>
          <p:cNvPicPr>
            <a:picLocks noChangeAspect="1"/>
          </p:cNvPicPr>
          <p:nvPr/>
        </p:nvPicPr>
        <p:blipFill>
          <a:blip r:embed="rId10"/>
          <a:srcRect t="30497" b="14991"/>
          <a:stretch>
            <a:fillRect/>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pic>
        <p:nvPicPr>
          <p:cNvPr id="3" name="2 (1)">
            <a:hlinkClick r:id="" action="ppaction://media"/>
            <a:extLst>
              <a:ext uri="{FF2B5EF4-FFF2-40B4-BE49-F238E27FC236}">
                <a16:creationId xmlns:a16="http://schemas.microsoft.com/office/drawing/2014/main" id="{78BA7CD8-5037-1B91-C761-910F6C5587BB}"/>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042243" y="6289675"/>
            <a:ext cx="406400" cy="406400"/>
          </a:xfrm>
          <a:prstGeom prst="rect">
            <a:avLst/>
          </a:prstGeom>
        </p:spPr>
      </p:pic>
    </p:spTree>
    <p:extLst>
      <p:ext uri="{BB962C8B-B14F-4D97-AF65-F5344CB8AC3E}">
        <p14:creationId xmlns:p14="http://schemas.microsoft.com/office/powerpoint/2010/main" val="650356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431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5F40E44-6E4F-461E-B676-41D4FD94D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8FD15E8-8B40-4424-82F2-DA107F7F9F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133600" y="685800"/>
            <a:ext cx="10058400" cy="5486400"/>
          </a:xfrm>
          <a:prstGeom prst="rect">
            <a:avLst/>
          </a:prstGeom>
          <a:solidFill>
            <a:schemeClr val="bg1">
              <a:lumMod val="9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pic>
        <p:nvPicPr>
          <p:cNvPr id="18" name="Graphic 17">
            <a:extLst>
              <a:ext uri="{FF2B5EF4-FFF2-40B4-BE49-F238E27FC236}">
                <a16:creationId xmlns:a16="http://schemas.microsoft.com/office/drawing/2014/main" id="{FCF80E2F-2954-485B-B1B5-DCB9F153FBA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5400000">
            <a:off x="3354324" y="-2665475"/>
            <a:ext cx="5486400" cy="12188952"/>
          </a:xfrm>
          <a:prstGeom prst="rect">
            <a:avLst/>
          </a:prstGeom>
        </p:spPr>
      </p:pic>
      <p:sp>
        <p:nvSpPr>
          <p:cNvPr id="2" name="Title 1">
            <a:extLst>
              <a:ext uri="{FF2B5EF4-FFF2-40B4-BE49-F238E27FC236}">
                <a16:creationId xmlns:a16="http://schemas.microsoft.com/office/drawing/2014/main" id="{518D83F4-34CE-6386-610E-E977913BDA8F}"/>
              </a:ext>
            </a:extLst>
          </p:cNvPr>
          <p:cNvSpPr>
            <a:spLocks noGrp="1"/>
          </p:cNvSpPr>
          <p:nvPr>
            <p:ph type="title"/>
          </p:nvPr>
        </p:nvSpPr>
        <p:spPr>
          <a:xfrm>
            <a:off x="1421866" y="999757"/>
            <a:ext cx="5029200" cy="1139436"/>
          </a:xfrm>
        </p:spPr>
        <p:txBody>
          <a:bodyPr anchor="t">
            <a:normAutofit/>
          </a:bodyPr>
          <a:lstStyle/>
          <a:p>
            <a:r>
              <a:rPr lang="en-GB" sz="3200" dirty="0">
                <a:solidFill>
                  <a:schemeClr val="accent2"/>
                </a:solidFill>
                <a:latin typeface="Arial Black" panose="020B0A04020102020204" pitchFamily="34" charset="0"/>
              </a:rPr>
              <a:t>Marketing &amp; Customer Value</a:t>
            </a:r>
          </a:p>
        </p:txBody>
      </p:sp>
      <p:sp>
        <p:nvSpPr>
          <p:cNvPr id="20" name="Rectangle 19">
            <a:extLst>
              <a:ext uri="{FF2B5EF4-FFF2-40B4-BE49-F238E27FC236}">
                <a16:creationId xmlns:a16="http://schemas.microsoft.com/office/drawing/2014/main" id="{866718AF-9359-4BEF-9584-028A3072A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764"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72CEEEAA-6AE7-4C77-28FF-DD8D1B0929F5}"/>
              </a:ext>
            </a:extLst>
          </p:cNvPr>
          <p:cNvPicPr>
            <a:picLocks noChangeAspect="1"/>
          </p:cNvPicPr>
          <p:nvPr/>
        </p:nvPicPr>
        <p:blipFill>
          <a:blip r:embed="rId5"/>
          <a:srcRect t="6421" r="2" b="2"/>
          <a:stretch>
            <a:fillRect/>
          </a:stretch>
        </p:blipFill>
        <p:spPr>
          <a:xfrm>
            <a:off x="6878548" y="738794"/>
            <a:ext cx="5272674" cy="1751600"/>
          </a:xfrm>
          <a:prstGeom prst="rect">
            <a:avLst/>
          </a:prstGeom>
        </p:spPr>
      </p:pic>
      <p:graphicFrame>
        <p:nvGraphicFramePr>
          <p:cNvPr id="10" name="Content Placeholder 9">
            <a:extLst>
              <a:ext uri="{FF2B5EF4-FFF2-40B4-BE49-F238E27FC236}">
                <a16:creationId xmlns:a16="http://schemas.microsoft.com/office/drawing/2014/main" id="{487C27B3-A985-DCA4-1A30-F086C5647DAC}"/>
              </a:ext>
            </a:extLst>
          </p:cNvPr>
          <p:cNvGraphicFramePr>
            <a:graphicFrameLocks noGrp="1"/>
          </p:cNvGraphicFramePr>
          <p:nvPr>
            <p:ph idx="1"/>
            <p:extLst>
              <p:ext uri="{D42A27DB-BD31-4B8C-83A1-F6EECF244321}">
                <p14:modId xmlns:p14="http://schemas.microsoft.com/office/powerpoint/2010/main" val="783595773"/>
              </p:ext>
            </p:extLst>
          </p:nvPr>
        </p:nvGraphicFramePr>
        <p:xfrm>
          <a:off x="741405" y="2561476"/>
          <a:ext cx="5213315" cy="3188799"/>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7" name="Picture 6">
            <a:extLst>
              <a:ext uri="{FF2B5EF4-FFF2-40B4-BE49-F238E27FC236}">
                <a16:creationId xmlns:a16="http://schemas.microsoft.com/office/drawing/2014/main" id="{A261D7D1-6821-F267-D463-F9AFEB5AB9EF}"/>
              </a:ext>
            </a:extLst>
          </p:cNvPr>
          <p:cNvPicPr>
            <a:picLocks noChangeAspect="1"/>
          </p:cNvPicPr>
          <p:nvPr/>
        </p:nvPicPr>
        <p:blipFill>
          <a:blip r:embed="rId11"/>
          <a:srcRect t="25821" r="2" b="22070"/>
          <a:stretch>
            <a:fillRect/>
          </a:stretch>
        </p:blipFill>
        <p:spPr>
          <a:xfrm>
            <a:off x="6878548" y="2561476"/>
            <a:ext cx="5272674" cy="1751600"/>
          </a:xfrm>
          <a:prstGeom prst="rect">
            <a:avLst/>
          </a:prstGeom>
        </p:spPr>
      </p:pic>
      <p:pic>
        <p:nvPicPr>
          <p:cNvPr id="5" name="Picture 4">
            <a:extLst>
              <a:ext uri="{FF2B5EF4-FFF2-40B4-BE49-F238E27FC236}">
                <a16:creationId xmlns:a16="http://schemas.microsoft.com/office/drawing/2014/main" id="{CC065A3A-DBCB-8ADA-78AD-C94EBFF0330F}"/>
              </a:ext>
            </a:extLst>
          </p:cNvPr>
          <p:cNvPicPr>
            <a:picLocks noChangeAspect="1"/>
          </p:cNvPicPr>
          <p:nvPr/>
        </p:nvPicPr>
        <p:blipFill>
          <a:blip r:embed="rId12"/>
          <a:srcRect t="29538" r="-2" b="20630"/>
          <a:stretch>
            <a:fillRect/>
          </a:stretch>
        </p:blipFill>
        <p:spPr>
          <a:xfrm>
            <a:off x="6893524" y="4384159"/>
            <a:ext cx="5272674" cy="1751600"/>
          </a:xfrm>
          <a:prstGeom prst="rect">
            <a:avLst/>
          </a:prstGeom>
        </p:spPr>
      </p:pic>
      <p:sp>
        <p:nvSpPr>
          <p:cNvPr id="22" name="Rectangle 21">
            <a:extLst>
              <a:ext uri="{FF2B5EF4-FFF2-40B4-BE49-F238E27FC236}">
                <a16:creationId xmlns:a16="http://schemas.microsoft.com/office/drawing/2014/main" id="{53033F67-95C8-49C5-9DF9-F7F6764ADB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3 (1)">
            <a:hlinkClick r:id="" action="ppaction://media"/>
            <a:extLst>
              <a:ext uri="{FF2B5EF4-FFF2-40B4-BE49-F238E27FC236}">
                <a16:creationId xmlns:a16="http://schemas.microsoft.com/office/drawing/2014/main" id="{493EE504-21CE-F3C5-1259-B1B34A99645C}"/>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5954720" y="6075499"/>
            <a:ext cx="406400" cy="406400"/>
          </a:xfrm>
          <a:prstGeom prst="rect">
            <a:avLst/>
          </a:prstGeom>
        </p:spPr>
      </p:pic>
    </p:spTree>
    <p:extLst>
      <p:ext uri="{BB962C8B-B14F-4D97-AF65-F5344CB8AC3E}">
        <p14:creationId xmlns:p14="http://schemas.microsoft.com/office/powerpoint/2010/main" val="3723066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11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C0D56A-9468-7AED-9C74-0138C6002314}"/>
              </a:ext>
            </a:extLst>
          </p:cNvPr>
          <p:cNvSpPr>
            <a:spLocks noGrp="1"/>
          </p:cNvSpPr>
          <p:nvPr>
            <p:ph type="title"/>
          </p:nvPr>
        </p:nvSpPr>
        <p:spPr>
          <a:xfrm>
            <a:off x="166816" y="921179"/>
            <a:ext cx="4899453" cy="1228897"/>
          </a:xfrm>
        </p:spPr>
        <p:txBody>
          <a:bodyPr>
            <a:normAutofit/>
          </a:bodyPr>
          <a:lstStyle/>
          <a:p>
            <a:r>
              <a:rPr lang="en-GB" sz="3200" dirty="0">
                <a:solidFill>
                  <a:schemeClr val="accent2"/>
                </a:solidFill>
                <a:latin typeface="Arial Black" panose="020B0A04020102020204" pitchFamily="34" charset="0"/>
              </a:rPr>
              <a:t>Coffee Star Success</a:t>
            </a:r>
          </a:p>
        </p:txBody>
      </p:sp>
      <p:graphicFrame>
        <p:nvGraphicFramePr>
          <p:cNvPr id="8" name="Content Placeholder 7">
            <a:extLst>
              <a:ext uri="{FF2B5EF4-FFF2-40B4-BE49-F238E27FC236}">
                <a16:creationId xmlns:a16="http://schemas.microsoft.com/office/drawing/2014/main" id="{120E57F8-1BE6-B87A-2B9E-37740B195D88}"/>
              </a:ext>
            </a:extLst>
          </p:cNvPr>
          <p:cNvGraphicFramePr>
            <a:graphicFrameLocks noGrp="1"/>
          </p:cNvGraphicFramePr>
          <p:nvPr>
            <p:ph idx="1"/>
            <p:extLst>
              <p:ext uri="{D42A27DB-BD31-4B8C-83A1-F6EECF244321}">
                <p14:modId xmlns:p14="http://schemas.microsoft.com/office/powerpoint/2010/main" val="1127146683"/>
              </p:ext>
            </p:extLst>
          </p:nvPr>
        </p:nvGraphicFramePr>
        <p:xfrm>
          <a:off x="222422" y="2570204"/>
          <a:ext cx="4775886" cy="392327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Picture 4">
            <a:extLst>
              <a:ext uri="{FF2B5EF4-FFF2-40B4-BE49-F238E27FC236}">
                <a16:creationId xmlns:a16="http://schemas.microsoft.com/office/drawing/2014/main" id="{B815DE7E-13BF-AB18-3092-929720464B98}"/>
              </a:ext>
            </a:extLst>
          </p:cNvPr>
          <p:cNvPicPr>
            <a:picLocks noChangeAspect="1"/>
          </p:cNvPicPr>
          <p:nvPr/>
        </p:nvPicPr>
        <p:blipFill>
          <a:blip r:embed="rId9"/>
          <a:srcRect t="36737" r="-1" b="12569"/>
          <a:stretch>
            <a:fillRect/>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7" name="Picture 6">
            <a:extLst>
              <a:ext uri="{FF2B5EF4-FFF2-40B4-BE49-F238E27FC236}">
                <a16:creationId xmlns:a16="http://schemas.microsoft.com/office/drawing/2014/main" id="{EFFA4075-885F-3CCF-101E-7E242F7B9E0A}"/>
              </a:ext>
            </a:extLst>
          </p:cNvPr>
          <p:cNvPicPr>
            <a:picLocks noChangeAspect="1"/>
          </p:cNvPicPr>
          <p:nvPr/>
        </p:nvPicPr>
        <p:blipFill>
          <a:blip r:embed="rId10"/>
          <a:srcRect b="37101"/>
          <a:stretch>
            <a:fillRect/>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pic>
        <p:nvPicPr>
          <p:cNvPr id="3" name="4 (1)">
            <a:hlinkClick r:id="" action="ppaction://media"/>
            <a:extLst>
              <a:ext uri="{FF2B5EF4-FFF2-40B4-BE49-F238E27FC236}">
                <a16:creationId xmlns:a16="http://schemas.microsoft.com/office/drawing/2014/main" id="{CC6C9446-9AED-BFE3-F644-8D04B252CF91}"/>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220730" y="6087075"/>
            <a:ext cx="406400" cy="406400"/>
          </a:xfrm>
          <a:prstGeom prst="rect">
            <a:avLst/>
          </a:prstGeom>
        </p:spPr>
      </p:pic>
    </p:spTree>
    <p:extLst>
      <p:ext uri="{BB962C8B-B14F-4D97-AF65-F5344CB8AC3E}">
        <p14:creationId xmlns:p14="http://schemas.microsoft.com/office/powerpoint/2010/main" val="2258076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74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FF9BC-B357-658C-B72D-7A9C7F75DCB2}"/>
              </a:ext>
            </a:extLst>
          </p:cNvPr>
          <p:cNvSpPr>
            <a:spLocks noGrp="1"/>
          </p:cNvSpPr>
          <p:nvPr>
            <p:ph type="title"/>
          </p:nvPr>
        </p:nvSpPr>
        <p:spPr>
          <a:xfrm>
            <a:off x="838200" y="61785"/>
            <a:ext cx="10515600" cy="494270"/>
          </a:xfrm>
        </p:spPr>
        <p:txBody>
          <a:bodyPr>
            <a:normAutofit fontScale="90000"/>
          </a:bodyPr>
          <a:lstStyle/>
          <a:p>
            <a:r>
              <a:rPr lang="en-GB" sz="3200" dirty="0">
                <a:solidFill>
                  <a:schemeClr val="accent2"/>
                </a:solidFill>
                <a:latin typeface="Arial Black" panose="020B0A04020102020204" pitchFamily="34" charset="0"/>
              </a:rPr>
              <a:t>References </a:t>
            </a:r>
          </a:p>
        </p:txBody>
      </p:sp>
      <p:sp>
        <p:nvSpPr>
          <p:cNvPr id="3" name="Content Placeholder 2">
            <a:extLst>
              <a:ext uri="{FF2B5EF4-FFF2-40B4-BE49-F238E27FC236}">
                <a16:creationId xmlns:a16="http://schemas.microsoft.com/office/drawing/2014/main" id="{81172E25-B745-7C52-AE06-43A62B378129}"/>
              </a:ext>
            </a:extLst>
          </p:cNvPr>
          <p:cNvSpPr>
            <a:spLocks noGrp="1"/>
          </p:cNvSpPr>
          <p:nvPr>
            <p:ph idx="1"/>
          </p:nvPr>
        </p:nvSpPr>
        <p:spPr>
          <a:xfrm>
            <a:off x="133864" y="556054"/>
            <a:ext cx="11924271" cy="5647038"/>
          </a:xfrm>
        </p:spPr>
        <p:txBody>
          <a:bodyPr>
            <a:noAutofit/>
          </a:bodyPr>
          <a:lstStyle/>
          <a:p>
            <a:r>
              <a:rPr lang="en-GB" sz="1200" dirty="0" err="1">
                <a:latin typeface="Arial" panose="020B0604020202020204" pitchFamily="34" charset="0"/>
                <a:cs typeface="Arial" panose="020B0604020202020204" pitchFamily="34" charset="0"/>
              </a:rPr>
              <a:t>Beusch</a:t>
            </a:r>
            <a:r>
              <a:rPr lang="en-GB" sz="1200" dirty="0">
                <a:latin typeface="Arial" panose="020B0604020202020204" pitchFamily="34" charset="0"/>
                <a:cs typeface="Arial" panose="020B0604020202020204" pitchFamily="34" charset="0"/>
              </a:rPr>
              <a:t>, P., Frisk, J. E., Rosén, M., &amp; Dilla, W. (2022). Management control for sustainability: Towards integrated systems. </a:t>
            </a:r>
            <a:r>
              <a:rPr lang="en-GB" sz="1200" i="1" dirty="0">
                <a:latin typeface="Arial" panose="020B0604020202020204" pitchFamily="34" charset="0"/>
                <a:cs typeface="Arial" panose="020B0604020202020204" pitchFamily="34" charset="0"/>
              </a:rPr>
              <a:t>Management Accounting Research, 54</a:t>
            </a:r>
            <a:r>
              <a:rPr lang="en-GB" sz="1200" dirty="0">
                <a:latin typeface="Arial" panose="020B0604020202020204" pitchFamily="34" charset="0"/>
                <a:cs typeface="Arial" panose="020B0604020202020204" pitchFamily="34" charset="0"/>
              </a:rPr>
              <a:t>, 100777.</a:t>
            </a:r>
          </a:p>
          <a:p>
            <a:r>
              <a:rPr lang="en-GB" sz="1200" dirty="0">
                <a:latin typeface="Arial" panose="020B0604020202020204" pitchFamily="34" charset="0"/>
                <a:cs typeface="Arial" panose="020B0604020202020204" pitchFamily="34" charset="0"/>
              </a:rPr>
              <a:t>Madayag, A., </a:t>
            </a:r>
            <a:r>
              <a:rPr lang="en-GB" sz="1200" dirty="0" err="1">
                <a:latin typeface="Arial" panose="020B0604020202020204" pitchFamily="34" charset="0"/>
                <a:cs typeface="Arial" panose="020B0604020202020204" pitchFamily="34" charset="0"/>
              </a:rPr>
              <a:t>Bonoen</a:t>
            </a:r>
            <a:r>
              <a:rPr lang="en-GB" sz="1200" dirty="0">
                <a:latin typeface="Arial" panose="020B0604020202020204" pitchFamily="34" charset="0"/>
                <a:cs typeface="Arial" panose="020B0604020202020204" pitchFamily="34" charset="0"/>
              </a:rPr>
              <a:t>, T. A., Rosales, P. J., Bumagat, M. L., &amp; Delim, S. M. (2026). Measuring the effect of business profile, financial challenges, and sustainability practices of the coffee shops on their profitability. </a:t>
            </a:r>
            <a:r>
              <a:rPr lang="en-GB" sz="1200" i="1" dirty="0">
                <a:latin typeface="Arial" panose="020B0604020202020204" pitchFamily="34" charset="0"/>
                <a:cs typeface="Arial" panose="020B0604020202020204" pitchFamily="34" charset="0"/>
              </a:rPr>
              <a:t>Divine Word International Journal of Management and Humanities, 5</a:t>
            </a:r>
            <a:r>
              <a:rPr lang="en-GB" sz="1200" dirty="0">
                <a:latin typeface="Arial" panose="020B0604020202020204" pitchFamily="34" charset="0"/>
                <a:cs typeface="Arial" panose="020B0604020202020204" pitchFamily="34" charset="0"/>
              </a:rPr>
              <a:t>(1), 2729–2759.</a:t>
            </a:r>
          </a:p>
          <a:p>
            <a:r>
              <a:rPr lang="en-GB" sz="1200" dirty="0">
                <a:latin typeface="Arial" panose="020B0604020202020204" pitchFamily="34" charset="0"/>
                <a:cs typeface="Arial" panose="020B0604020202020204" pitchFamily="34" charset="0"/>
              </a:rPr>
              <a:t>Manalac, K., Palad, J., Tanedo, C. J., &amp; Caballero, M. (2026). From bean to bin: A comprehensive analysis of waste management strategies in the coffee shop supply chain. </a:t>
            </a:r>
            <a:r>
              <a:rPr lang="en-GB" sz="1200" i="1" dirty="0" err="1">
                <a:latin typeface="Arial" panose="020B0604020202020204" pitchFamily="34" charset="0"/>
                <a:cs typeface="Arial" panose="020B0604020202020204" pitchFamily="34" charset="0"/>
              </a:rPr>
              <a:t>Diversitas</a:t>
            </a:r>
            <a:r>
              <a:rPr lang="en-GB" sz="1200" i="1" dirty="0">
                <a:latin typeface="Arial" panose="020B0604020202020204" pitchFamily="34" charset="0"/>
                <a:cs typeface="Arial" panose="020B0604020202020204" pitchFamily="34" charset="0"/>
              </a:rPr>
              <a:t> Journal, 11(Special_1</a:t>
            </a:r>
            <a:r>
              <a:rPr lang="en-GB" sz="1200" dirty="0">
                <a:latin typeface="Arial" panose="020B0604020202020204" pitchFamily="34" charset="0"/>
                <a:cs typeface="Arial" panose="020B0604020202020204" pitchFamily="34" charset="0"/>
              </a:rPr>
              <a:t>), 0156–0177.</a:t>
            </a:r>
          </a:p>
          <a:p>
            <a:r>
              <a:rPr lang="en-GB" sz="1200" dirty="0">
                <a:latin typeface="Arial" panose="020B0604020202020204" pitchFamily="34" charset="0"/>
                <a:cs typeface="Arial" panose="020B0604020202020204" pitchFamily="34" charset="0"/>
              </a:rPr>
              <a:t>Molano Ramirez, M. A., &amp; Köhler, J. H. (2023). </a:t>
            </a:r>
            <a:r>
              <a:rPr lang="en-GB" sz="1200" i="1" dirty="0">
                <a:latin typeface="Arial" panose="020B0604020202020204" pitchFamily="34" charset="0"/>
                <a:cs typeface="Arial" panose="020B0604020202020204" pitchFamily="34" charset="0"/>
              </a:rPr>
              <a:t>Brewing sustainability: Exploring the impact of circular economy communication on consumer engagement and sustainable behaviour in the coffee shop industry.</a:t>
            </a:r>
          </a:p>
          <a:p>
            <a:r>
              <a:rPr lang="en-GB" sz="1200" dirty="0" err="1">
                <a:latin typeface="Arial" panose="020B0604020202020204" pitchFamily="34" charset="0"/>
                <a:cs typeface="Arial" panose="020B0604020202020204" pitchFamily="34" charset="0"/>
              </a:rPr>
              <a:t>Prasetio</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Hananto</a:t>
            </a:r>
            <a:r>
              <a:rPr lang="en-GB" sz="1200" dirty="0">
                <a:latin typeface="Arial" panose="020B0604020202020204" pitchFamily="34" charset="0"/>
                <a:cs typeface="Arial" panose="020B0604020202020204" pitchFamily="34" charset="0"/>
              </a:rPr>
              <a:t>, B. A., </a:t>
            </a:r>
            <a:r>
              <a:rPr lang="en-GB" sz="1200" dirty="0" err="1">
                <a:latin typeface="Arial" panose="020B0604020202020204" pitchFamily="34" charset="0"/>
                <a:cs typeface="Arial" panose="020B0604020202020204" pitchFamily="34" charset="0"/>
              </a:rPr>
              <a:t>Adiningtyas</a:t>
            </a:r>
            <a:r>
              <a:rPr lang="en-GB" sz="1200" dirty="0">
                <a:latin typeface="Arial" panose="020B0604020202020204" pitchFamily="34" charset="0"/>
                <a:cs typeface="Arial" panose="020B0604020202020204" pitchFamily="34" charset="0"/>
              </a:rPr>
              <a:t>, H., &amp; Liew, T. W. (2025). The role of service quality, customer perceived value, and trust in enhancing customer satisfaction of expedition service. </a:t>
            </a:r>
            <a:r>
              <a:rPr lang="en-GB" sz="1200" i="1" dirty="0">
                <a:latin typeface="Arial" panose="020B0604020202020204" pitchFamily="34" charset="0"/>
                <a:cs typeface="Arial" panose="020B0604020202020204" pitchFamily="34" charset="0"/>
              </a:rPr>
              <a:t>Decision Science Letters, 14</a:t>
            </a:r>
            <a:r>
              <a:rPr lang="en-GB" sz="1200" dirty="0">
                <a:latin typeface="Arial" panose="020B0604020202020204" pitchFamily="34" charset="0"/>
                <a:cs typeface="Arial" panose="020B0604020202020204" pitchFamily="34" charset="0"/>
              </a:rPr>
              <a:t>(1), 193–204.</a:t>
            </a:r>
          </a:p>
          <a:p>
            <a:r>
              <a:rPr lang="en-GB" sz="1200" dirty="0">
                <a:latin typeface="Arial" panose="020B0604020202020204" pitchFamily="34" charset="0"/>
                <a:cs typeface="Arial" panose="020B0604020202020204" pitchFamily="34" charset="0"/>
              </a:rPr>
              <a:t>Qureshi, M. R. N. M. (2022). Evaluating enterprise resource planning (ERP) implementation for sustainable supply chain management. </a:t>
            </a:r>
            <a:r>
              <a:rPr lang="en-GB" sz="1200" i="1" dirty="0">
                <a:latin typeface="Arial" panose="020B0604020202020204" pitchFamily="34" charset="0"/>
                <a:cs typeface="Arial" panose="020B0604020202020204" pitchFamily="34" charset="0"/>
              </a:rPr>
              <a:t>Sustainability, 14</a:t>
            </a:r>
            <a:r>
              <a:rPr lang="en-GB" sz="1200" dirty="0">
                <a:latin typeface="Arial" panose="020B0604020202020204" pitchFamily="34" charset="0"/>
                <a:cs typeface="Arial" panose="020B0604020202020204" pitchFamily="34" charset="0"/>
              </a:rPr>
              <a:t>(22), 14779.</a:t>
            </a:r>
          </a:p>
          <a:p>
            <a:r>
              <a:rPr lang="en-GB" sz="1200" dirty="0">
                <a:latin typeface="Arial" panose="020B0604020202020204" pitchFamily="34" charset="0"/>
                <a:cs typeface="Arial" panose="020B0604020202020204" pitchFamily="34" charset="0"/>
              </a:rPr>
              <a:t>Ramirez, J. G. C. (2024). The power of planning: How business plans drive effective management strategies</a:t>
            </a:r>
            <a:r>
              <a:rPr lang="en-GB" sz="1200" i="1" dirty="0">
                <a:latin typeface="Arial" panose="020B0604020202020204" pitchFamily="34" charset="0"/>
                <a:cs typeface="Arial" panose="020B0604020202020204" pitchFamily="34" charset="0"/>
              </a:rPr>
              <a:t>. Integrated Journal of Science and Technology, 1</a:t>
            </a:r>
            <a:r>
              <a:rPr lang="en-GB" sz="1200" dirty="0">
                <a:latin typeface="Arial" panose="020B0604020202020204" pitchFamily="34" charset="0"/>
                <a:cs typeface="Arial" panose="020B0604020202020204" pitchFamily="34" charset="0"/>
              </a:rPr>
              <a:t>(1).</a:t>
            </a:r>
          </a:p>
          <a:p>
            <a:r>
              <a:rPr lang="en-GB" sz="1200" dirty="0" err="1">
                <a:latin typeface="Arial" panose="020B0604020202020204" pitchFamily="34" charset="0"/>
                <a:cs typeface="Arial" panose="020B0604020202020204" pitchFamily="34" charset="0"/>
              </a:rPr>
              <a:t>Rasyd</a:t>
            </a:r>
            <a:r>
              <a:rPr lang="en-GB" sz="1200" dirty="0">
                <a:latin typeface="Arial" panose="020B0604020202020204" pitchFamily="34" charset="0"/>
                <a:cs typeface="Arial" panose="020B0604020202020204" pitchFamily="34" charset="0"/>
              </a:rPr>
              <a:t>, M. R. A., Mulyadi, H., Utama, D. H., </a:t>
            </a:r>
            <a:r>
              <a:rPr lang="en-GB" sz="1200" dirty="0" err="1">
                <a:latin typeface="Arial" panose="020B0604020202020204" pitchFamily="34" charset="0"/>
                <a:cs typeface="Arial" panose="020B0604020202020204" pitchFamily="34" charset="0"/>
              </a:rPr>
              <a:t>Furqon</a:t>
            </a:r>
            <a:r>
              <a:rPr lang="en-GB" sz="1200" dirty="0">
                <a:latin typeface="Arial" panose="020B0604020202020204" pitchFamily="34" charset="0"/>
                <a:cs typeface="Arial" panose="020B0604020202020204" pitchFamily="34" charset="0"/>
              </a:rPr>
              <a:t>, C., &amp; Twum, S. (2025). Sustainability in coffee shops: A triple-layered business model canvas approach. International </a:t>
            </a:r>
            <a:r>
              <a:rPr lang="en-GB" sz="1200" i="1" dirty="0">
                <a:latin typeface="Arial" panose="020B0604020202020204" pitchFamily="34" charset="0"/>
                <a:cs typeface="Arial" panose="020B0604020202020204" pitchFamily="34" charset="0"/>
              </a:rPr>
              <a:t>Journal of Entrepreneurship and Sustainability Studies, 5</a:t>
            </a:r>
            <a:r>
              <a:rPr lang="en-GB" sz="1200" dirty="0">
                <a:latin typeface="Arial" panose="020B0604020202020204" pitchFamily="34" charset="0"/>
                <a:cs typeface="Arial" panose="020B0604020202020204" pitchFamily="34" charset="0"/>
              </a:rPr>
              <a:t>(1).</a:t>
            </a:r>
          </a:p>
          <a:p>
            <a:r>
              <a:rPr lang="en-GB" sz="1200" dirty="0">
                <a:latin typeface="Arial" panose="020B0604020202020204" pitchFamily="34" charset="0"/>
                <a:cs typeface="Arial" panose="020B0604020202020204" pitchFamily="34" charset="0"/>
              </a:rPr>
              <a:t>Sah, A. K., Hong, Y. M., &amp; Huang, K. C. (2025). Enhancing brand value through circular economy service quality: The mediating roles of customer satisfaction, brand image, and customer loyalty. </a:t>
            </a:r>
            <a:r>
              <a:rPr lang="en-GB" sz="1200" i="1" dirty="0">
                <a:latin typeface="Arial" panose="020B0604020202020204" pitchFamily="34" charset="0"/>
                <a:cs typeface="Arial" panose="020B0604020202020204" pitchFamily="34" charset="0"/>
              </a:rPr>
              <a:t>Sustainability, 17</a:t>
            </a:r>
            <a:r>
              <a:rPr lang="en-GB" sz="1200" dirty="0">
                <a:latin typeface="Arial" panose="020B0604020202020204" pitchFamily="34" charset="0"/>
                <a:cs typeface="Arial" panose="020B0604020202020204" pitchFamily="34" charset="0"/>
              </a:rPr>
              <a:t>(3), 1332.</a:t>
            </a:r>
          </a:p>
          <a:p>
            <a:r>
              <a:rPr lang="en-GB" sz="1200" dirty="0" err="1">
                <a:latin typeface="Arial" panose="020B0604020202020204" pitchFamily="34" charset="0"/>
                <a:cs typeface="Arial" panose="020B0604020202020204" pitchFamily="34" charset="0"/>
              </a:rPr>
              <a:t>Setyawati</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Sugangga</a:t>
            </a:r>
            <a:r>
              <a:rPr lang="en-GB" sz="1200" dirty="0">
                <a:latin typeface="Arial" panose="020B0604020202020204" pitchFamily="34" charset="0"/>
                <a:cs typeface="Arial" panose="020B0604020202020204" pitchFamily="34" charset="0"/>
              </a:rPr>
              <a:t>, R., Maula, F. I., &amp; Rahma, A. (2023). Digital marketing business strategy for MSME performance in the Industrial Revolution 4.0 era. </a:t>
            </a:r>
            <a:r>
              <a:rPr lang="en-GB" sz="1200" i="1" dirty="0">
                <a:latin typeface="Arial" panose="020B0604020202020204" pitchFamily="34" charset="0"/>
                <a:cs typeface="Arial" panose="020B0604020202020204" pitchFamily="34" charset="0"/>
              </a:rPr>
              <a:t>Journal of Entrepreneur and Entrepreneurship, 12</a:t>
            </a:r>
            <a:r>
              <a:rPr lang="en-GB" sz="1200" dirty="0">
                <a:latin typeface="Arial" panose="020B0604020202020204" pitchFamily="34" charset="0"/>
                <a:cs typeface="Arial" panose="020B0604020202020204" pitchFamily="34" charset="0"/>
              </a:rPr>
              <a:t>(1), 19–26.</a:t>
            </a:r>
          </a:p>
        </p:txBody>
      </p:sp>
      <p:pic>
        <p:nvPicPr>
          <p:cNvPr id="4" name="5 (1)">
            <a:hlinkClick r:id="" action="ppaction://media"/>
            <a:extLst>
              <a:ext uri="{FF2B5EF4-FFF2-40B4-BE49-F238E27FC236}">
                <a16:creationId xmlns:a16="http://schemas.microsoft.com/office/drawing/2014/main" id="{C4746075-4ED5-EA85-0718-783B32B57A7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19003" y="5796692"/>
            <a:ext cx="406400" cy="406400"/>
          </a:xfrm>
          <a:prstGeom prst="rect">
            <a:avLst/>
          </a:prstGeom>
        </p:spPr>
      </p:pic>
    </p:spTree>
    <p:extLst>
      <p:ext uri="{BB962C8B-B14F-4D97-AF65-F5344CB8AC3E}">
        <p14:creationId xmlns:p14="http://schemas.microsoft.com/office/powerpoint/2010/main" val="3862739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37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72</TotalTime>
  <Words>1026</Words>
  <PresentationFormat>Widescreen</PresentationFormat>
  <Paragraphs>23</Paragraphs>
  <Slides>5</Slides>
  <Notes>0</Notes>
  <HiddenSlides>0</HiddenSlides>
  <MMClips>5</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vt:i4>
      </vt:variant>
    </vt:vector>
  </HeadingPairs>
  <TitlesOfParts>
    <vt:vector size="12" baseType="lpstr">
      <vt:lpstr>Aptos</vt:lpstr>
      <vt:lpstr>Aptos Display</vt:lpstr>
      <vt:lpstr>Arial</vt:lpstr>
      <vt:lpstr>Arial Black</vt:lpstr>
      <vt:lpstr>Calibri</vt:lpstr>
      <vt:lpstr>Helvetica Neue Medium</vt:lpstr>
      <vt:lpstr>Office Theme</vt:lpstr>
      <vt:lpstr>Coffee Star Overview</vt:lpstr>
      <vt:lpstr>Sustainability &amp; Resources</vt:lpstr>
      <vt:lpstr>Marketing &amp; Customer Value</vt:lpstr>
      <vt:lpstr>Coffee Star Success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2026-04-16T22:41:55Z</dcterms:created>
  <dcterms:modified xsi:type="dcterms:W3CDTF">2026-04-22T19:53:37Z</dcterms:modified>
</cp:coreProperties>
</file>