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ink/ink8.xml" ContentType="application/inkml+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1"/>
  </p:notesMasterIdLst>
  <p:sldIdLst>
    <p:sldId id="256" r:id="rId2"/>
    <p:sldId id="385" r:id="rId3"/>
    <p:sldId id="420" r:id="rId4"/>
    <p:sldId id="415" r:id="rId5"/>
    <p:sldId id="416" r:id="rId6"/>
    <p:sldId id="418" r:id="rId7"/>
    <p:sldId id="417" r:id="rId8"/>
    <p:sldId id="419" r:id="rId9"/>
    <p:sldId id="425" r:id="rId10"/>
    <p:sldId id="396" r:id="rId11"/>
    <p:sldId id="421" r:id="rId12"/>
    <p:sldId id="405" r:id="rId13"/>
    <p:sldId id="433" r:id="rId14"/>
    <p:sldId id="434" r:id="rId15"/>
    <p:sldId id="427" r:id="rId16"/>
    <p:sldId id="428" r:id="rId17"/>
    <p:sldId id="408" r:id="rId18"/>
    <p:sldId id="409" r:id="rId19"/>
    <p:sldId id="411" r:id="rId20"/>
    <p:sldId id="407" r:id="rId21"/>
    <p:sldId id="395" r:id="rId22"/>
    <p:sldId id="393" r:id="rId23"/>
    <p:sldId id="394" r:id="rId24"/>
    <p:sldId id="430" r:id="rId25"/>
    <p:sldId id="406" r:id="rId26"/>
    <p:sldId id="412" r:id="rId27"/>
    <p:sldId id="422" r:id="rId28"/>
    <p:sldId id="423" r:id="rId29"/>
    <p:sldId id="424" r:id="rId30"/>
    <p:sldId id="431" r:id="rId31"/>
    <p:sldId id="381" r:id="rId32"/>
    <p:sldId id="389" r:id="rId33"/>
    <p:sldId id="380" r:id="rId34"/>
    <p:sldId id="432" r:id="rId35"/>
    <p:sldId id="387" r:id="rId36"/>
    <p:sldId id="379" r:id="rId37"/>
    <p:sldId id="378" r:id="rId38"/>
    <p:sldId id="377" r:id="rId39"/>
    <p:sldId id="429" r:id="rId4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4B9692-96F0-BFA2-ABC0-1260ADBFE4EF}" v="120" dt="2026-03-02T16:50:08.0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notesMaster" Target="notesMasters/notesMaster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25T15:27:01.175"/>
    </inkml:context>
    <inkml:brush xml:id="br0">
      <inkml:brushProperty name="width" value="0.1" units="cm"/>
      <inkml:brushProperty name="height" value="0.1" units="cm"/>
      <inkml:brushProperty name="color" value="#E71224"/>
    </inkml:brush>
  </inkml:definitions>
  <inkml:trace contextRef="#ctx0" brushRef="#br0">13020 7864 16383 0 0,'0'-7'0'0'0,"0"-5"0"0"0,-4-7 0 0 0,-4-1 0 0 0,0 0 0 0 0,-3 3 0 0 0,1 2 0 0 0,-2 2 0 0 0,-1 5 0 0 0,-3 2 0 0 0,-1 4 0 0 0,-8 1 0 0 0,-10 11 0 0 0,-2 4 0 0 0,-2 2 0 0 0,-4 10 0 0 0,-14 2 0 0 0,-8 8 0 0 0,-3 0 0 0 0,0 1 0 0 0,5-3 0 0 0,-3 4 0 0 0,6-3 0 0 0,10-6 0 0 0,13-5 0 0 0,10-6 0 0 0,10-1 0 0 0,3-2 0 0 0,6 0 0 0 0,3 0 0 0 0,-1 1 0 0 0,1 1 0 0 0,1 1 0 0 0,1 7 0 0 0,-5 4 0 0 0,-1-1 0 0 0,0 2 0 0 0,2 6 0 0 0,3 3 0 0 0,1 5 0 0 0,1 5 0 0 0,2 1 0 0 0,0 6 0 0 0,0 2 0 0 0,1 12 0 0 0,-1 4 0 0 0,1 3 0 0 0,-1-5 0 0 0,0-5 0 0 0,0-7 0 0 0,0-4 0 0 0,0-1 0 0 0,3-7 0 0 0,2-5 0 0 0,-1-6 0 0 0,3-10 0 0 0,-1-6 0 0 0,3 1 0 0 0,0-1 0 0 0,-2-1 0 0 0,-2 0 0 0 0,1-3 0 0 0,4 2 0 0 0,2 4 0 0 0,7 2 0 0 0,3 3 0 0 0,5-3 0 0 0,0-3 0 0 0,7 2 0 0 0,10 0 0 0 0,8 0 0 0 0,-2-5 0 0 0,1-6 0 0 0,-5-4 0 0 0,-8-4 0 0 0,-5-4 0 0 0,-7 0 0 0 0,-3-2 0 0 0,-3 0 0 0 0,2 0 0 0 0,1 0 0 0 0,3 0 0 0 0,0 1 0 0 0,3-3 0 0 0,-1-5 0 0 0,2-4 0 0 0,-1-4 0 0 0,-5-5 0 0 0,-4-3 0 0 0,-4 0 0 0 0,-6 0 0 0 0,-5 1 0 0 0,5 2 0 0 0,-1-7 0 0 0,-1-1 0 0 0,-2-3 0 0 0,1 2 0 0 0,0-2 0 0 0,-2 2 0 0 0,-2 2 0 0 0,-1 3 0 0 0,0 2 0 0 0,-2 2 0 0 0,0 1 0 0 0,0 1 0 0 0,-1-4 0 0 0,1 0 0 0 0,0-1 0 0 0,0 2 0 0 0,0 0 0 0 0,6 18 0 0 0,10 22 0 0 0,11 25 0 0 0,5 19 0 0 0,-3 12 0 0 0,3 3 0 0 0,-3 6 0 0 0,-4-5 0 0 0,1-13 0 0 0,-4-10 0 0 0,-6-11 0 0 0,-3-14 0 0 0,-2-11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25T15:27:01.176"/>
    </inkml:context>
    <inkml:brush xml:id="br0">
      <inkml:brushProperty name="width" value="0.1" units="cm"/>
      <inkml:brushProperty name="height" value="0.1" units="cm"/>
      <inkml:brushProperty name="color" value="#E71224"/>
    </inkml:brush>
  </inkml:definitions>
  <inkml:trace contextRef="#ctx0" brushRef="#br0">12541 8703 16383 0 0,'0'-4'0'0'0,"10"0"0"0"0,17-4 0 0 0,33-13 0 0 0,34-7 0 0 0,24-5 0 0 0,-2 0 0 0 0,-3-1 0 0 0,-15 5 0 0 0,-24 4 0 0 0,-24 6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25T15:27:01.177"/>
    </inkml:context>
    <inkml:brush xml:id="br0">
      <inkml:brushProperty name="width" value="0.1" units="cm"/>
      <inkml:brushProperty name="height" value="0.1" units="cm"/>
      <inkml:brushProperty name="color" value="#E71224"/>
    </inkml:brush>
  </inkml:definitions>
  <inkml:trace contextRef="#ctx0" brushRef="#br0">13242 9390 16383 0 0,'4'0'0'0'0,"0"-3"0"0"0,10-25 0 0 0,13-24 0 0 0,5-16 0 0 0,3-18 0 0 0,0-9 0 0 0,3-3 0 0 0,3 2 0 0 0,-7-2 0 0 0,-5-9 0 0 0,-4 8 0 0 0,-7 1 0 0 0,1 7 0 0 0,-3 15 0 0 0,-5 18 0 0 0,-3 8 0 0 0,-4 10 0 0 0,-2 8 0 0 0,1 6 0 0 0,1 5 0 0 0,3 8 0 0 0,10 17 0 0 0,6 18 0 0 0,8 18 0 0 0,13 26 0 0 0,9 31 0 0 0,8 20 0 0 0,5 20 0 0 0,-3 16 0 0 0,-2 6 0 0 0,-5-11 0 0 0,-8-11 0 0 0,-13-15 0 0 0,-5-18 0 0 0,-5-11 0 0 0,-6-14 0 0 0,-4-17 0 0 0,-3-6 0 0 0,-2-9 0 0 0,-1-2 0 0 0,-3-7 0 0 0,-3-5 0 0 0,-1-5 0 0 0,-1-4 0 0 0,2-7 0 0 0,-2-5 0 0 0,-8-12 0 0 0,-10-16 0 0 0,-12-15 0 0 0,-10-19 0 0 0,-3-8 0 0 0,-4-4 0 0 0,6 9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25T15:27:01.178"/>
    </inkml:context>
    <inkml:brush xml:id="br0">
      <inkml:brushProperty name="width" value="0.1" units="cm"/>
      <inkml:brushProperty name="height" value="0.1" units="cm"/>
      <inkml:brushProperty name="color" value="#E71224"/>
    </inkml:brush>
  </inkml:definitions>
  <inkml:trace contextRef="#ctx0" brushRef="#br0">13481 8730 16383 0 0,'3'-4'0'0'0,"35"-7"0"0"0,40-12 0 0 0,24-2 0 0 0,-2-4 0 0 0,-14 4 0 0 0,-20 5 0 0 0,-23 7 0 0 0,-23 5 0 0 0,-18 8 0 0 0,-15 3 0 0 0,-10 2 0 0 0,-4-1 0 0 0,3 3 0 0 0,1 0 0 0 0,-1-1 0 0 0,-3-2 0 0 0,-1-1 0 0 0,1 2 0 0 0,6 0 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25T15:27:01.179"/>
    </inkml:context>
    <inkml:brush xml:id="br0">
      <inkml:brushProperty name="width" value="0.1" units="cm"/>
      <inkml:brushProperty name="height" value="0.1" units="cm"/>
      <inkml:brushProperty name="color" value="#E71224"/>
    </inkml:brush>
  </inkml:definitions>
  <inkml:trace contextRef="#ctx0" brushRef="#br0">14248 8699 16383 0 0,'0'3'0'0'0,"0"8"0"0"0,0 12 0 0 0,7 16 0 0 0,5 14 0 0 0,8 15 0 0 0,3 9 0 0 0,-2 8 0 0 0,2-3 0 0 0,1 0 0 0 0,-4-6 0 0 0,-2-7 0 0 0,-5-11 0 0 0,-3-13 0 0 0,-4-10 0 0 0,-4-8 0 0 0,-1-12 0 0 0,-4-12 0 0 0,-6-12 0 0 0,-4-16 0 0 0,-9-20 0 0 0,-9-8 0 0 0,2-13 0 0 0,2-1 0 0 0,-1 0 0 0 0,4 2 0 0 0,7 9 0 0 0,2 7 0 0 0,4 8 0 0 0,4 5 0 0 0,3 5 0 0 0,2 5 0 0 0,2 3 0 0 0,0 2 0 0 0,1 1 0 0 0,0 1 0 0 0,3-2 0 0 0,7 1 0 0 0,6 1 0 0 0,3 4 0 0 0,1 5 0 0 0,1 3 0 0 0,-1 4 0 0 0,1 1 0 0 0,2 2 0 0 0,0 1 0 0 0,4 3 0 0 0,0 1 0 0 0,1 4 0 0 0,0-1 0 0 0,1 2 0 0 0,6 3 0 0 0,7 9 0 0 0,2 7 0 0 0,4 6 0 0 0,10 7 0 0 0,5 2 0 0 0,12 15 0 0 0,3 6 0 0 0,-3 0 0 0 0,-9-9 0 0 0,-15-6 0 0 0,-14-9 0 0 0,-12-5 0 0 0,-3-8 0 0 0,-2-6 0 0 0,-1-3 0 0 0,-5-2 0 0 0,0-3 0 0 0,-4-14 0 0 0,-3-15 0 0 0,-4-17 0 0 0,-1-20 0 0 0,-9-14 0 0 0,-3-17 0 0 0,0-3 0 0 0,1-1 0 0 0,0 1 0 0 0,0-1 0 0 0,2 0 0 0 0,1 2 0 0 0,3 6 0 0 0,0 9 0 0 0,2 6 0 0 0,0 9 0 0 0,0 2 0 0 0,1 7 0 0 0,-1 6 0 0 0,0-2 0 0 0,1 4 0 0 0,-1-2 0 0 0,0-1 0 0 0,0-3 0 0 0,0 2 0 0 0,0 6 0 0 0,0 8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25T15:27:01.180"/>
    </inkml:context>
    <inkml:brush xml:id="br0">
      <inkml:brushProperty name="width" value="0.1" units="cm"/>
      <inkml:brushProperty name="height" value="0.1" units="cm"/>
      <inkml:brushProperty name="color" value="#E71224"/>
    </inkml:brush>
  </inkml:definitions>
  <inkml:trace contextRef="#ctx0" brushRef="#br0">16627 8037 16383 0 0,'0'-4'0'0'0,"-7"0"0"0"0,-5 0 0 0 0,-4 0 0 0 0,-3 2 0 0 0,-1 0 0 0 0,-1 2 0 0 0,0-1 0 0 0,-3 1 0 0 0,-1 0 0 0 0,-2 1 0 0 0,-8 2 0 0 0,0 2 0 0 0,2 6 0 0 0,-3 1 0 0 0,-9 2 0 0 0,-1-1 0 0 0,6-3 0 0 0,4 0 0 0 0,7-2 0 0 0,1-1 0 0 0,-2 0 0 0 0,1 0 0 0 0,3 5 0 0 0,-2 3 0 0 0,1 4 0 0 0,-1 1 0 0 0,0-3 0 0 0,-5 6 0 0 0,0 2 0 0 0,-5 4 0 0 0,-2 3 0 0 0,-4 7 0 0 0,-5-1 0 0 0,2 4 0 0 0,0-2 0 0 0,8-4 0 0 0,6-9 0 0 0,10-6 0 0 0,8-2 0 0 0,4 2 0 0 0,3 0 0 0 0,4 0 0 0 0,1 1 0 0 0,3-1 0 0 0,0 6 0 0 0,1 2 0 0 0,-1 2 0 0 0,-6 7 0 0 0,-2 2 0 0 0,0 3 0 0 0,1-1 0 0 0,2 3 0 0 0,3-2 0 0 0,0-6 0 0 0,1-3 0 0 0,1-3 0 0 0,0 0 0 0 0,4 1 0 0 0,1 5 0 0 0,3-1 0 0 0,3 1 0 0 0,0-3 0 0 0,2 0 0 0 0,1 0 0 0 0,-1-2 0 0 0,4-6 0 0 0,-2 2 0 0 0,1-4 0 0 0,1-2 0 0 0,-3-2 0 0 0,0-1 0 0 0,0 0 0 0 0,-1 0 0 0 0,6 6 0 0 0,4 0 0 0 0,1-2 0 0 0,0-4 0 0 0,-1-3 0 0 0,-1-3 0 0 0,6-1 0 0 0,1-3 0 0 0,3-2 0 0 0,6-3 0 0 0,6-2 0 0 0,-1-1 0 0 0,-4-1 0 0 0,-6-1 0 0 0,-5 1 0 0 0,-4-4 0 0 0,-2-4 0 0 0,-6-4 0 0 0,-2-4 0 0 0,4-9 0 0 0,-2-3 0 0 0,0-4 0 0 0,1-6 0 0 0,-3 0 0 0 0,3-4 0 0 0,2-5 0 0 0,-2 3 0 0 0,-4 2 0 0 0,-1-2 0 0 0,-3 0 0 0 0,1 0 0 0 0,-1 2 0 0 0,-3-2 0 0 0,5 2 0 0 0,0 6 0 0 0,-1 5 0 0 0,-3 5 0 0 0,1 4 0 0 0,-1 1 0 0 0,-2-1 0 0 0,-1-2 0 0 0,1 5 0 0 0,4 15 0 0 0,0 21 0 0 0,5 25 0 0 0,1 12 0 0 0,-3 9 0 0 0,-3 12 0 0 0,-4 6 0 0 0,-2-1 0 0 0,-1-8 0 0 0,-2-1 0 0 0,0-5 0 0 0,-1-9 0 0 0,0-4 0 0 0,1-8 0 0 0,0-9 0 0 0,-1-6 0 0 0,1-6 0 0 0,0-3 0 0 0,-3-5 0 0 0,-2-9 0 0 0,-2-16 0 0 0,-1-9 0 0 0,1-5 0 0 0,-1-2 0 0 0,0 0 0 0 0,2 1 0 0 0,2 4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25T15:27:01.181"/>
    </inkml:context>
    <inkml:brush xml:id="br0">
      <inkml:brushProperty name="width" value="0.1" units="cm"/>
      <inkml:brushProperty name="height" value="0.1" units="cm"/>
      <inkml:brushProperty name="color" value="#E71224"/>
    </inkml:brush>
  </inkml:definitions>
  <inkml:trace contextRef="#ctx0" brushRef="#br0">15809 8728 16383 0 0,'3'0'0'0'0,"18"-6"0"0"0,32-13 0 0 0,47-16 0 0 0,37-16 0 0 0,24-8 0 0 0,-1-2 0 0 0,-18 10 0 0 0,-30 13 0 0 0,-31 14 0 0 0,-28 11 0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2-25T15:27:01.182"/>
    </inkml:context>
    <inkml:brush xml:id="br0">
      <inkml:brushProperty name="width" value="0.1" units="cm"/>
      <inkml:brushProperty name="height" value="0.1" units="cm"/>
      <inkml:brushProperty name="color" value="#E71224"/>
    </inkml:brush>
  </inkml:definitions>
  <inkml:trace contextRef="#ctx0" brushRef="#br0">6707 5662 16383 0 0,'0'3'0'0'0,"4"5"0"0"0,0 1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C923BC-D1C1-4237-8336-D43A545380C1}" type="datetimeFigureOut">
              <a:t>3/2/2026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D62443-AA82-4BDA-8A36-0CF5FF4F0ADC}" type="slidenum">
              <a:t>‹#›</a:t>
            </a:fld>
            <a:endParaRPr lang="en-GB"/>
          </a:p>
        </p:txBody>
      </p:sp>
    </p:spTree>
    <p:extLst>
      <p:ext uri="{BB962C8B-B14F-4D97-AF65-F5344CB8AC3E}">
        <p14:creationId xmlns:p14="http://schemas.microsoft.com/office/powerpoint/2010/main" val="323646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ov.uk/government/publications/working-together-to-safeguard-children--2"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cps.gov.uk/prosecution-guidance/gang-related-offences-decision-making#a06"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assets.publishing.service.gov.uk/media/601d3e4cd3bf7f70bc2e1f3e/6.7152_HO_Updates-SOC-Prevent-intervention-toolkit_v5_2_.pdf"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cps.gov.uk/prosecution-guidance/gang-related-offences-decision-making#a05"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news.npcc.police.uk/releases/annual-county-lines-report-threat-remains-stable-but-business-model-used-by-perpetrators-continues-to-evolve#:~:text=Covering%20the%20period%20from%20April,most%20closely%20linked%20to%20violence."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gov.uk/government/publications/every-child-matters"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legislation.gov.uk/ukpga/1989/41/contents"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merseyside.police.uk/news/merseyside/news/2024/county-lines-gang-jailed-for-exploiting-children-to-sell-drugs/"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gov.uk/government/news/record-number-of-gang-leaders-charged-for-county-lines-offences"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youth.gov/feature-article/gang-prevention-overview-research-and-programs" TargetMode="External"/><Relationship Id="rId2" Type="http://schemas.openxmlformats.org/officeDocument/2006/relationships/slide" Target="../slides/slide31.xml"/><Relationship Id="rId1" Type="http://schemas.openxmlformats.org/officeDocument/2006/relationships/notesMaster" Target="../notesMasters/notesMaster1.xml"/><Relationship Id="rId4" Type="http://schemas.openxmlformats.org/officeDocument/2006/relationships/hyperlink" Target="https://assets.publishing.service.gov.uk/government/uploads/system/uploads/attachment_data/file/97861/gang-violence-summary.pdf" TargetMode="Externa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lordslibrary.parliament.uk/violent-crime-burglaries-and-gang-activity/"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youthendowmentfund.org.uk/reports/children-violence-and-vulnerability-2025/exploitation-gangs/" TargetMode="External"/><Relationship Id="rId2" Type="http://schemas.openxmlformats.org/officeDocument/2006/relationships/slide" Target="../slides/slide34.xml"/><Relationship Id="rId1" Type="http://schemas.openxmlformats.org/officeDocument/2006/relationships/notesMaster" Target="../notesMasters/notesMaster1.xml"/><Relationship Id="rId4" Type="http://schemas.openxmlformats.org/officeDocument/2006/relationships/hyperlink" Target="https://www.gov.uk/government/publications/home-offices-county-lines-programme-data/county-lines-programme-data"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a:t>
            </a:r>
            <a:r>
              <a:rPr lang="en-US" b="1" dirty="0"/>
              <a:t>gang</a:t>
            </a:r>
            <a:r>
              <a:rPr lang="en-US" dirty="0"/>
              <a:t> is generally understood as a group of people who associate together and often have a shared identity, purpose, or structure. In the context of crime and safeguarding, a gang usually refers to a group that is involved in </a:t>
            </a:r>
            <a:r>
              <a:rPr lang="en-US" b="1" dirty="0"/>
              <a:t>illegal or harmful </a:t>
            </a:r>
            <a:r>
              <a:rPr lang="en-US" b="1" dirty="0" err="1"/>
              <a:t>behaviour</a:t>
            </a:r>
            <a:r>
              <a:rPr lang="en-US" dirty="0"/>
              <a:t>, sometimes using violence, intimidation, or control.</a:t>
            </a:r>
          </a:p>
          <a:p>
            <a:r>
              <a:rPr lang="en-US" dirty="0"/>
              <a:t>According to the Cambridge Dictionary, a gang can be “a group of young people… who spend time together, often fighting with other groups and behaving badly,” and also “a group of criminals who work together”</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4D62443-AA82-4BDA-8A36-0CF5FF4F0ADC}" type="slidenum">
              <a:t>3</a:t>
            </a:fld>
            <a:endParaRPr lang="en-GB"/>
          </a:p>
        </p:txBody>
      </p:sp>
    </p:spTree>
    <p:extLst>
      <p:ext uri="{BB962C8B-B14F-4D97-AF65-F5344CB8AC3E}">
        <p14:creationId xmlns:p14="http://schemas.microsoft.com/office/powerpoint/2010/main" val="3387006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a:t>there is no single, universally agreed definition of a gang</a:t>
            </a:r>
            <a:r>
              <a:rPr lang="en-US"/>
              <a:t> in UK law or criminology.</a:t>
            </a:r>
          </a:p>
          <a:p>
            <a:pPr marL="285750" indent="-285750">
              <a:buFont typeface="Arial"/>
              <a:buChar char="•"/>
            </a:pPr>
            <a:r>
              <a:rPr lang="en-US"/>
              <a:t>Different agencies—police, youth justice, academics—may use the term slightly differently.</a:t>
            </a:r>
            <a:endParaRPr lang="en-GB"/>
          </a:p>
          <a:p>
            <a:pPr marL="285750" indent="-285750">
              <a:buFont typeface="Arial"/>
              <a:buChar char="•"/>
            </a:pPr>
            <a:r>
              <a:rPr lang="en-US"/>
              <a:t>This lack of a fixed definition can make identification and measurement of gang activity difficult.</a:t>
            </a:r>
            <a:endParaRPr lang="en-GB"/>
          </a:p>
          <a:p>
            <a:pPr marL="171450" indent="-171450">
              <a:buFont typeface="Arial"/>
              <a:buChar char="•"/>
            </a:pPr>
            <a:r>
              <a:rPr lang="en-US"/>
              <a:t>section of the Act provides </a:t>
            </a:r>
            <a:r>
              <a:rPr lang="en-US" b="1"/>
              <a:t>one legal description</a:t>
            </a:r>
            <a:r>
              <a:rPr lang="en-US"/>
              <a:t>, but only for a specific purpose: </a:t>
            </a:r>
          </a:p>
          <a:p>
            <a:pPr marL="171450" indent="-171450">
              <a:buFont typeface="Arial"/>
              <a:buChar char="•"/>
            </a:pPr>
            <a:r>
              <a:rPr lang="en-US"/>
              <a:t>It was created to help the courts decide </a:t>
            </a:r>
            <a:r>
              <a:rPr lang="en-US" b="1"/>
              <a:t>when a gang injunction can be used</a:t>
            </a:r>
            <a:r>
              <a:rPr lang="en-US"/>
              <a:t>.</a:t>
            </a:r>
          </a:p>
          <a:p>
            <a:pPr marL="171450" indent="-171450">
              <a:buFont typeface="Arial"/>
              <a:buChar char="•"/>
            </a:pPr>
            <a:r>
              <a:rPr lang="en-US"/>
              <a:t>Make clear to students that this is </a:t>
            </a:r>
            <a:r>
              <a:rPr lang="en-US" b="1"/>
              <a:t>not a general definition of a gang</a:t>
            </a:r>
            <a:r>
              <a:rPr lang="en-US"/>
              <a:t>, just a legal tool.</a:t>
            </a:r>
          </a:p>
          <a:p>
            <a:pPr marL="171450" indent="-171450">
              <a:buFont typeface="Arial"/>
              <a:buChar char="•"/>
            </a:pPr>
            <a:r>
              <a:rPr lang="en-US"/>
              <a:t>The minimum number—three—helps distinguish gangs from isolated friendships or partnerships.</a:t>
            </a:r>
            <a:endParaRPr lang="en-US" dirty="0">
              <a:ea typeface="Calibri"/>
              <a:cs typeface="Calibri"/>
            </a:endParaRPr>
          </a:p>
          <a:p>
            <a:pPr marL="171450" indent="-171450">
              <a:buFont typeface="Arial"/>
              <a:buChar char="•"/>
            </a:pP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4D62443-AA82-4BDA-8A36-0CF5FF4F0ADC}" type="slidenum">
              <a:rPr lang="en-GB"/>
              <a:t>5</a:t>
            </a:fld>
            <a:endParaRPr lang="en-GB"/>
          </a:p>
        </p:txBody>
      </p:sp>
    </p:spTree>
    <p:extLst>
      <p:ext uri="{BB962C8B-B14F-4D97-AF65-F5344CB8AC3E}">
        <p14:creationId xmlns:p14="http://schemas.microsoft.com/office/powerpoint/2010/main" val="13389805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Working together to safeguard children - GOV.UK</a:t>
            </a:r>
            <a:endParaRPr lang="en-US"/>
          </a:p>
        </p:txBody>
      </p:sp>
      <p:sp>
        <p:nvSpPr>
          <p:cNvPr id="4" name="Slide Number Placeholder 3"/>
          <p:cNvSpPr>
            <a:spLocks noGrp="1"/>
          </p:cNvSpPr>
          <p:nvPr>
            <p:ph type="sldNum" sz="quarter" idx="5"/>
          </p:nvPr>
        </p:nvSpPr>
        <p:spPr/>
        <p:txBody>
          <a:bodyPr/>
          <a:lstStyle/>
          <a:p>
            <a:fld id="{04D62443-AA82-4BDA-8A36-0CF5FF4F0ADC}" type="slidenum">
              <a:rPr lang="en-GB"/>
              <a:t>6</a:t>
            </a:fld>
            <a:endParaRPr lang="en-GB"/>
          </a:p>
        </p:txBody>
      </p:sp>
    </p:spTree>
    <p:extLst>
      <p:ext uri="{BB962C8B-B14F-4D97-AF65-F5344CB8AC3E}">
        <p14:creationId xmlns:p14="http://schemas.microsoft.com/office/powerpoint/2010/main" val="37482839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EFEFE"/>
                </a:highlight>
              </a:rPr>
              <a:t>term ‘urban’ can be used to describe black culture it is important to guard against both conscious and unconscious prejudice and bias when using the term. CPS </a:t>
            </a:r>
          </a:p>
          <a:p>
            <a:r>
              <a:rPr lang="en-US" dirty="0">
                <a:highlight>
                  <a:srgbClr val="FEFEFE"/>
                </a:highlight>
                <a:hlinkClick r:id="rId3"/>
              </a:rPr>
              <a:t>Gang related offences - Decision making in | The Crown Prosecution Service</a:t>
            </a:r>
            <a:endParaRPr lang="en-US"/>
          </a:p>
        </p:txBody>
      </p:sp>
      <p:sp>
        <p:nvSpPr>
          <p:cNvPr id="4" name="Slide Number Placeholder 3"/>
          <p:cNvSpPr>
            <a:spLocks noGrp="1"/>
          </p:cNvSpPr>
          <p:nvPr>
            <p:ph type="sldNum" sz="quarter" idx="5"/>
          </p:nvPr>
        </p:nvSpPr>
        <p:spPr/>
        <p:txBody>
          <a:bodyPr/>
          <a:lstStyle/>
          <a:p>
            <a:fld id="{04D62443-AA82-4BDA-8A36-0CF5FF4F0ADC}" type="slidenum">
              <a:rPr lang="en-GB"/>
              <a:t>9</a:t>
            </a:fld>
            <a:endParaRPr lang="en-GB"/>
          </a:p>
        </p:txBody>
      </p:sp>
    </p:spTree>
    <p:extLst>
      <p:ext uri="{BB962C8B-B14F-4D97-AF65-F5344CB8AC3E}">
        <p14:creationId xmlns:p14="http://schemas.microsoft.com/office/powerpoint/2010/main" val="25135431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hlinkClick r:id="rId3"/>
              </a:rPr>
              <a:t>A Practitioner Toolkit – Working with young people to prevent involvement in Serious and Organised Crime</a:t>
            </a:r>
            <a:endParaRPr lang="en-GB" dirty="0"/>
          </a:p>
        </p:txBody>
      </p:sp>
      <p:sp>
        <p:nvSpPr>
          <p:cNvPr id="4" name="Slide Number Placeholder 3"/>
          <p:cNvSpPr>
            <a:spLocks noGrp="1"/>
          </p:cNvSpPr>
          <p:nvPr>
            <p:ph type="sldNum" sz="quarter" idx="5"/>
          </p:nvPr>
        </p:nvSpPr>
        <p:spPr/>
        <p:txBody>
          <a:bodyPr/>
          <a:lstStyle/>
          <a:p>
            <a:fld id="{8F1F90B3-77FD-483C-AFC6-E18738AC8159}" type="slidenum">
              <a:rPr lang="en-GB" smtClean="0"/>
              <a:t>12</a:t>
            </a:fld>
            <a:endParaRPr lang="en-GB"/>
          </a:p>
        </p:txBody>
      </p:sp>
    </p:spTree>
    <p:extLst>
      <p:ext uri="{BB962C8B-B14F-4D97-AF65-F5344CB8AC3E}">
        <p14:creationId xmlns:p14="http://schemas.microsoft.com/office/powerpoint/2010/main" val="20928591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Gang related offences - Decision making in | The Crown Prosecution Service</a:t>
            </a:r>
            <a:endParaRPr lang="en-US"/>
          </a:p>
        </p:txBody>
      </p:sp>
      <p:sp>
        <p:nvSpPr>
          <p:cNvPr id="4" name="Slide Number Placeholder 3"/>
          <p:cNvSpPr>
            <a:spLocks noGrp="1"/>
          </p:cNvSpPr>
          <p:nvPr>
            <p:ph type="sldNum" sz="quarter" idx="5"/>
          </p:nvPr>
        </p:nvSpPr>
        <p:spPr/>
        <p:txBody>
          <a:bodyPr/>
          <a:lstStyle/>
          <a:p>
            <a:fld id="{04D62443-AA82-4BDA-8A36-0CF5FF4F0ADC}" type="slidenum">
              <a:rPr lang="en-GB"/>
              <a:t>13</a:t>
            </a:fld>
            <a:endParaRPr lang="en-GB"/>
          </a:p>
        </p:txBody>
      </p:sp>
    </p:spTree>
    <p:extLst>
      <p:ext uri="{BB962C8B-B14F-4D97-AF65-F5344CB8AC3E}">
        <p14:creationId xmlns:p14="http://schemas.microsoft.com/office/powerpoint/2010/main" val="9887396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Annual County Lines report: Threat remains stable but business model used by perpetrators continues to evolve</a:t>
            </a:r>
            <a:endParaRPr lang="en-US"/>
          </a:p>
        </p:txBody>
      </p:sp>
      <p:sp>
        <p:nvSpPr>
          <p:cNvPr id="4" name="Slide Number Placeholder 3"/>
          <p:cNvSpPr>
            <a:spLocks noGrp="1"/>
          </p:cNvSpPr>
          <p:nvPr>
            <p:ph type="sldNum" sz="quarter" idx="5"/>
          </p:nvPr>
        </p:nvSpPr>
        <p:spPr/>
        <p:txBody>
          <a:bodyPr/>
          <a:lstStyle/>
          <a:p>
            <a:fld id="{04D62443-AA82-4BDA-8A36-0CF5FF4F0ADC}" type="slidenum">
              <a:rPr lang="en-GB"/>
              <a:t>15</a:t>
            </a:fld>
            <a:endParaRPr lang="en-GB"/>
          </a:p>
        </p:txBody>
      </p:sp>
    </p:spTree>
    <p:extLst>
      <p:ext uri="{BB962C8B-B14F-4D97-AF65-F5344CB8AC3E}">
        <p14:creationId xmlns:p14="http://schemas.microsoft.com/office/powerpoint/2010/main" val="5654576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Every child matters - GOV.UK</a:t>
            </a:r>
            <a:r>
              <a:rPr lang="en-US"/>
              <a:t> 2003</a:t>
            </a:r>
          </a:p>
        </p:txBody>
      </p:sp>
      <p:sp>
        <p:nvSpPr>
          <p:cNvPr id="4" name="Slide Number Placeholder 3"/>
          <p:cNvSpPr>
            <a:spLocks noGrp="1"/>
          </p:cNvSpPr>
          <p:nvPr>
            <p:ph type="sldNum" sz="quarter" idx="5"/>
          </p:nvPr>
        </p:nvSpPr>
        <p:spPr/>
        <p:txBody>
          <a:bodyPr/>
          <a:lstStyle/>
          <a:p>
            <a:fld id="{04D62443-AA82-4BDA-8A36-0CF5FF4F0ADC}" type="slidenum">
              <a:rPr lang="en-GB"/>
              <a:t>24</a:t>
            </a:fld>
            <a:endParaRPr lang="en-GB"/>
          </a:p>
        </p:txBody>
      </p:sp>
    </p:spTree>
    <p:extLst>
      <p:ext uri="{BB962C8B-B14F-4D97-AF65-F5344CB8AC3E}">
        <p14:creationId xmlns:p14="http://schemas.microsoft.com/office/powerpoint/2010/main" val="6638848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b="0" i="0" dirty="0">
                <a:solidFill>
                  <a:srgbClr val="1D70B8"/>
                </a:solidFill>
                <a:effectLst/>
                <a:latin typeface="GDS Transport"/>
                <a:hlinkClick r:id="rId3"/>
              </a:rPr>
              <a:t>Children Act 1989 (opens in a new tab)</a:t>
            </a:r>
            <a:r>
              <a:rPr lang="en-GB" b="0" i="0" dirty="0">
                <a:solidFill>
                  <a:srgbClr val="0B0C0C"/>
                </a:solidFill>
                <a:effectLst/>
                <a:latin typeface="GDS Transport"/>
              </a:rPr>
              <a:t>), </a:t>
            </a:r>
            <a:endParaRPr lang="en-GB" dirty="0"/>
          </a:p>
        </p:txBody>
      </p:sp>
      <p:sp>
        <p:nvSpPr>
          <p:cNvPr id="4" name="Slide Number Placeholder 3"/>
          <p:cNvSpPr>
            <a:spLocks noGrp="1"/>
          </p:cNvSpPr>
          <p:nvPr>
            <p:ph type="sldNum" sz="quarter" idx="5"/>
          </p:nvPr>
        </p:nvSpPr>
        <p:spPr/>
        <p:txBody>
          <a:bodyPr/>
          <a:lstStyle/>
          <a:p>
            <a:fld id="{8F1F90B3-77FD-483C-AFC6-E18738AC8159}" type="slidenum">
              <a:rPr lang="en-GB" smtClean="0"/>
              <a:t>25</a:t>
            </a:fld>
            <a:endParaRPr lang="en-GB"/>
          </a:p>
        </p:txBody>
      </p:sp>
    </p:spTree>
    <p:extLst>
      <p:ext uri="{BB962C8B-B14F-4D97-AF65-F5344CB8AC3E}">
        <p14:creationId xmlns:p14="http://schemas.microsoft.com/office/powerpoint/2010/main" val="2235066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County lines gang jailed for exploiting children to sell drugs | Merseyside Police</a:t>
            </a:r>
            <a:endParaRPr lang="en-US"/>
          </a:p>
        </p:txBody>
      </p:sp>
      <p:sp>
        <p:nvSpPr>
          <p:cNvPr id="4" name="Slide Number Placeholder 3"/>
          <p:cNvSpPr>
            <a:spLocks noGrp="1"/>
          </p:cNvSpPr>
          <p:nvPr>
            <p:ph type="sldNum" sz="quarter" idx="5"/>
          </p:nvPr>
        </p:nvSpPr>
        <p:spPr/>
        <p:txBody>
          <a:bodyPr/>
          <a:lstStyle/>
          <a:p>
            <a:fld id="{04D62443-AA82-4BDA-8A36-0CF5FF4F0ADC}" type="slidenum">
              <a:rPr lang="en-GB"/>
              <a:t>26</a:t>
            </a:fld>
            <a:endParaRPr lang="en-GB"/>
          </a:p>
        </p:txBody>
      </p:sp>
    </p:spTree>
    <p:extLst>
      <p:ext uri="{BB962C8B-B14F-4D97-AF65-F5344CB8AC3E}">
        <p14:creationId xmlns:p14="http://schemas.microsoft.com/office/powerpoint/2010/main" val="7604281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Record number of gang leaders charged for county lines offences - GOV.UK</a:t>
            </a:r>
            <a:endParaRPr lang="en-US"/>
          </a:p>
        </p:txBody>
      </p:sp>
      <p:sp>
        <p:nvSpPr>
          <p:cNvPr id="4" name="Slide Number Placeholder 3"/>
          <p:cNvSpPr>
            <a:spLocks noGrp="1"/>
          </p:cNvSpPr>
          <p:nvPr>
            <p:ph type="sldNum" sz="quarter" idx="5"/>
          </p:nvPr>
        </p:nvSpPr>
        <p:spPr/>
        <p:txBody>
          <a:bodyPr/>
          <a:lstStyle/>
          <a:p>
            <a:fld id="{04D62443-AA82-4BDA-8A36-0CF5FF4F0ADC}" type="slidenum">
              <a:rPr lang="en-GB"/>
              <a:t>31</a:t>
            </a:fld>
            <a:endParaRPr lang="en-GB"/>
          </a:p>
        </p:txBody>
      </p:sp>
    </p:spTree>
    <p:extLst>
      <p:ext uri="{BB962C8B-B14F-4D97-AF65-F5344CB8AC3E}">
        <p14:creationId xmlns:p14="http://schemas.microsoft.com/office/powerpoint/2010/main" val="36623421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hlinkClick r:id="rId3"/>
              </a:rPr>
              <a:t>https://youth.gov/feature-article/gang-prevention-overview-research-and-programs</a:t>
            </a:r>
            <a:endParaRPr lang="en-GB"/>
          </a:p>
          <a:p>
            <a:endParaRPr lang="en-GB"/>
          </a:p>
          <a:p>
            <a:r>
              <a:rPr lang="en-GB">
                <a:hlinkClick r:id="rId4"/>
              </a:rPr>
              <a:t>https://assets.publishing.service.gov.uk/government/uploads/system/uploads/attachment_data/file/97861/gang-violence-summary.pdf</a:t>
            </a:r>
            <a:endParaRPr lang="en-GB"/>
          </a:p>
        </p:txBody>
      </p:sp>
      <p:sp>
        <p:nvSpPr>
          <p:cNvPr id="4" name="Slide Number Placeholder 3"/>
          <p:cNvSpPr>
            <a:spLocks noGrp="1"/>
          </p:cNvSpPr>
          <p:nvPr>
            <p:ph type="sldNum" sz="quarter" idx="10"/>
          </p:nvPr>
        </p:nvSpPr>
        <p:spPr/>
        <p:txBody>
          <a:bodyPr/>
          <a:lstStyle/>
          <a:p>
            <a:fld id="{8F1F90B3-77FD-483C-AFC6-E18738AC8159}" type="slidenum">
              <a:rPr lang="en-GB" smtClean="0"/>
              <a:t>33</a:t>
            </a:fld>
            <a:endParaRPr lang="en-GB"/>
          </a:p>
        </p:txBody>
      </p:sp>
    </p:spTree>
    <p:extLst>
      <p:ext uri="{BB962C8B-B14F-4D97-AF65-F5344CB8AC3E}">
        <p14:creationId xmlns:p14="http://schemas.microsoft.com/office/powerpoint/2010/main" val="29142635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err="1"/>
              <a:t>read:https</a:t>
            </a:r>
            <a:r>
              <a:rPr lang="en-GB" dirty="0"/>
              <a:t>://www.telegraph.co.uk/women/womens-life/10857716/Britains-gangster-girls-The-dark-side-of-female-empowerment-The-rise-of-women-and-females-running-gangs.html</a:t>
            </a:r>
          </a:p>
          <a:p>
            <a:endParaRPr lang="en-GB" dirty="0"/>
          </a:p>
          <a:p>
            <a:r>
              <a:rPr lang="en-GB" dirty="0">
                <a:hlinkClick r:id="rId3"/>
              </a:rPr>
              <a:t>Violent crime, burglaries and gang activity - House of Lords Library</a:t>
            </a:r>
            <a:r>
              <a:rPr lang="en-GB" dirty="0"/>
              <a:t> 2022</a:t>
            </a:r>
          </a:p>
          <a:p>
            <a:r>
              <a:rPr lang="en-GB" dirty="0"/>
              <a:t>https://lordslibrary.parliament.uk/violent-crime-burglaries-and-gang-activity/</a:t>
            </a:r>
          </a:p>
        </p:txBody>
      </p:sp>
      <p:sp>
        <p:nvSpPr>
          <p:cNvPr id="4" name="Slide Number Placeholder 3"/>
          <p:cNvSpPr>
            <a:spLocks noGrp="1"/>
          </p:cNvSpPr>
          <p:nvPr>
            <p:ph type="sldNum" sz="quarter" idx="5"/>
          </p:nvPr>
        </p:nvSpPr>
        <p:spPr/>
        <p:txBody>
          <a:bodyPr/>
          <a:lstStyle/>
          <a:p>
            <a:fld id="{7E39CD75-A2FE-4FCC-AF30-CF432BA48166}" type="slidenum">
              <a:rPr lang="en-GB" smtClean="0"/>
              <a:t>34</a:t>
            </a:fld>
            <a:endParaRPr lang="en-GB"/>
          </a:p>
        </p:txBody>
      </p:sp>
    </p:spTree>
    <p:extLst>
      <p:ext uri="{BB962C8B-B14F-4D97-AF65-F5344CB8AC3E}">
        <p14:creationId xmlns:p14="http://schemas.microsoft.com/office/powerpoint/2010/main" val="33255265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 </a:t>
            </a:r>
            <a:r>
              <a:rPr lang="en-GB" dirty="0">
                <a:hlinkClick r:id="rId3"/>
              </a:rPr>
              <a:t>[</a:t>
            </a:r>
            <a:r>
              <a:rPr lang="en-GB" dirty="0" err="1">
                <a:hlinkClick r:id="rId3"/>
              </a:rPr>
              <a:t>youthendow</a:t>
            </a:r>
            <a:r>
              <a:rPr lang="en-GB" dirty="0">
                <a:hlinkClick r:id="rId3"/>
              </a:rPr>
              <a:t>...und.org.uk]</a:t>
            </a:r>
            <a:endParaRPr lang="en-GB">
              <a:ea typeface="Calibri" panose="020F0502020204030204"/>
              <a:cs typeface="Calibri" panose="020F0502020204030204"/>
            </a:endParaRPr>
          </a:p>
          <a:p>
            <a:pPr>
              <a:lnSpc>
                <a:spcPct val="90000"/>
              </a:lnSpc>
              <a:spcBef>
                <a:spcPts val="1000"/>
              </a:spcBef>
            </a:pPr>
            <a:r>
              <a:rPr lang="en-GB" dirty="0"/>
              <a:t> </a:t>
            </a:r>
            <a:r>
              <a:rPr lang="en-GB" dirty="0">
                <a:hlinkClick r:id="rId4"/>
              </a:rPr>
              <a:t>[gov.uk]</a:t>
            </a:r>
            <a:endParaRPr lang="en-GB" dirty="0">
              <a:ea typeface="Calibri" panose="020F0502020204030204"/>
              <a:cs typeface="Calibri" panose="020F0502020204030204"/>
            </a:endParaRPr>
          </a:p>
          <a:p>
            <a:pPr marL="171450" indent="-171450">
              <a:lnSpc>
                <a:spcPct val="90000"/>
              </a:lnSpc>
              <a:spcBef>
                <a:spcPts val="1000"/>
              </a:spcBef>
              <a:buFont typeface="Arial"/>
              <a:buChar char="•"/>
            </a:pPr>
            <a:endParaRPr lang="en-GB"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04D62443-AA82-4BDA-8A36-0CF5FF4F0ADC}" type="slidenum">
              <a:rPr lang="en-GB"/>
              <a:t>35</a:t>
            </a:fld>
            <a:endParaRPr lang="en-GB"/>
          </a:p>
        </p:txBody>
      </p:sp>
    </p:spTree>
    <p:extLst>
      <p:ext uri="{BB962C8B-B14F-4D97-AF65-F5344CB8AC3E}">
        <p14:creationId xmlns:p14="http://schemas.microsoft.com/office/powerpoint/2010/main" val="3956544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t>https://www.theguardian.com/world/2019/feb/14/shamima-begum-friends-kadiza-sultana-amira-abase-joined-isis-syria</a:t>
            </a:r>
          </a:p>
        </p:txBody>
      </p:sp>
      <p:sp>
        <p:nvSpPr>
          <p:cNvPr id="4" name="Slide Number Placeholder 3"/>
          <p:cNvSpPr>
            <a:spLocks noGrp="1"/>
          </p:cNvSpPr>
          <p:nvPr>
            <p:ph type="sldNum" sz="quarter" idx="5"/>
          </p:nvPr>
        </p:nvSpPr>
        <p:spPr/>
        <p:txBody>
          <a:bodyPr/>
          <a:lstStyle/>
          <a:p>
            <a:fld id="{B9312D02-F734-422D-B04A-A8190E75BE3D}" type="slidenum">
              <a:rPr lang="en-GB" smtClean="0"/>
              <a:t>37</a:t>
            </a:fld>
            <a:endParaRPr lang="en-GB"/>
          </a:p>
        </p:txBody>
      </p:sp>
    </p:spTree>
    <p:extLst>
      <p:ext uri="{BB962C8B-B14F-4D97-AF65-F5344CB8AC3E}">
        <p14:creationId xmlns:p14="http://schemas.microsoft.com/office/powerpoint/2010/main" val="26605128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02/03/2026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02/03/2026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nationalcrimeagency.gov.uk/new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v.uk/government/publications/serious-violence-strategy"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explore-education-statistics.service.gov.uk/find-statistics/characteristics-of-children-in-need"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image" Target="../media/image70.png"/><Relationship Id="rId13" Type="http://schemas.openxmlformats.org/officeDocument/2006/relationships/customXml" Target="../ink/ink6.xml"/><Relationship Id="rId3" Type="http://schemas.openxmlformats.org/officeDocument/2006/relationships/customXml" Target="../ink/ink1.xml"/><Relationship Id="rId7" Type="http://schemas.openxmlformats.org/officeDocument/2006/relationships/customXml" Target="../ink/ink3.xml"/><Relationship Id="rId12" Type="http://schemas.openxmlformats.org/officeDocument/2006/relationships/image" Target="../media/image9.png"/><Relationship Id="rId2" Type="http://schemas.openxmlformats.org/officeDocument/2006/relationships/image" Target="../media/image6.png"/><Relationship Id="rId16"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60.png"/><Relationship Id="rId11" Type="http://schemas.openxmlformats.org/officeDocument/2006/relationships/customXml" Target="../ink/ink5.xml"/><Relationship Id="rId5" Type="http://schemas.openxmlformats.org/officeDocument/2006/relationships/customXml" Target="../ink/ink2.xml"/><Relationship Id="rId15" Type="http://schemas.openxmlformats.org/officeDocument/2006/relationships/customXml" Target="../ink/ink7.xml"/><Relationship Id="rId10" Type="http://schemas.openxmlformats.org/officeDocument/2006/relationships/image" Target="../media/image8.png"/><Relationship Id="rId4" Type="http://schemas.openxmlformats.org/officeDocument/2006/relationships/image" Target="../media/image50.png"/><Relationship Id="rId9" Type="http://schemas.openxmlformats.org/officeDocument/2006/relationships/customXml" Target="../ink/ink4.xml"/><Relationship Id="rId14" Type="http://schemas.openxmlformats.org/officeDocument/2006/relationships/image" Target="../media/image10.png"/></Relationships>
</file>

<file path=ppt/slides/_rels/slide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customXml" Target="../ink/ink8.xm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lordslibrary.parliament.uk/violent-crime-burglaries-and-gang-activity/#heading-4" TargetMode="External"/><Relationship Id="rId2" Type="http://schemas.openxmlformats.org/officeDocument/2006/relationships/hyperlink" Target="https://www.merseyside.police.uk/news/merseyside/news/2024/county-lines-gang-jailed-for-exploiting-children-to-sell-drugs/" TargetMode="External"/><Relationship Id="rId1" Type="http://schemas.openxmlformats.org/officeDocument/2006/relationships/slideLayout" Target="../slideLayouts/slideLayout2.xml"/><Relationship Id="rId5" Type="http://schemas.openxmlformats.org/officeDocument/2006/relationships/hyperlink" Target="https://www.police-foundation.org.uk/wp-content/uploads/2017/10/oc_in_local_communities_final.pdf" TargetMode="External"/><Relationship Id="rId4" Type="http://schemas.openxmlformats.org/officeDocument/2006/relationships/hyperlink" Target="https://www.gov.uk/government/publications/home-offices-county-lines-programme-data/county-lines-programme-dat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C6777B5-64F4-4200-B099-34168B69F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in a hoodie">
            <a:extLst>
              <a:ext uri="{FF2B5EF4-FFF2-40B4-BE49-F238E27FC236}">
                <a16:creationId xmlns:a16="http://schemas.microsoft.com/office/drawing/2014/main" id="{B8028947-3656-F9E2-E774-A608DEC893D0}"/>
              </a:ext>
            </a:extLst>
          </p:cNvPr>
          <p:cNvPicPr>
            <a:picLocks noChangeAspect="1"/>
          </p:cNvPicPr>
          <p:nvPr/>
        </p:nvPicPr>
        <p:blipFill>
          <a:blip r:embed="rId2"/>
          <a:srcRect t="9885" b="9470"/>
          <a:stretch>
            <a:fillRect/>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sp>
        <p:nvSpPr>
          <p:cNvPr id="11" name="Rectangle 41">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0" cy="6038850"/>
          </a:xfrm>
          <a:custGeom>
            <a:avLst/>
            <a:gdLst>
              <a:gd name="connsiteX0" fmla="*/ 0 w 12192000"/>
              <a:gd name="connsiteY0" fmla="*/ 0 h 5835650"/>
              <a:gd name="connsiteX1" fmla="*/ 12192000 w 12192000"/>
              <a:gd name="connsiteY1" fmla="*/ 0 h 5835650"/>
              <a:gd name="connsiteX2" fmla="*/ 12192000 w 12192000"/>
              <a:gd name="connsiteY2" fmla="*/ 5835650 h 5835650"/>
              <a:gd name="connsiteX3" fmla="*/ 0 w 12192000"/>
              <a:gd name="connsiteY3" fmla="*/ 5835650 h 5835650"/>
              <a:gd name="connsiteX4" fmla="*/ 0 w 12192000"/>
              <a:gd name="connsiteY4"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0 w 12198350"/>
              <a:gd name="connsiteY4" fmla="*/ 5835650 h 5835650"/>
              <a:gd name="connsiteX5" fmla="*/ 0 w 12198350"/>
              <a:gd name="connsiteY5"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0 w 12198350"/>
              <a:gd name="connsiteY5" fmla="*/ 5835650 h 5835650"/>
              <a:gd name="connsiteX6" fmla="*/ 0 w 12198350"/>
              <a:gd name="connsiteY6"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822450 w 12198350"/>
              <a:gd name="connsiteY5" fmla="*/ 58293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727200 w 12198350"/>
              <a:gd name="connsiteY5" fmla="*/ 54864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3854450 w 12198350"/>
              <a:gd name="connsiteY5" fmla="*/ 5695950 h 5835650"/>
              <a:gd name="connsiteX6" fmla="*/ 1727200 w 12198350"/>
              <a:gd name="connsiteY6" fmla="*/ 5486400 h 5835650"/>
              <a:gd name="connsiteX7" fmla="*/ 0 w 12198350"/>
              <a:gd name="connsiteY7" fmla="*/ 5835650 h 5835650"/>
              <a:gd name="connsiteX8" fmla="*/ 0 w 12198350"/>
              <a:gd name="connsiteY8" fmla="*/ 0 h 5835650"/>
              <a:gd name="connsiteX0" fmla="*/ 0 w 12198350"/>
              <a:gd name="connsiteY0" fmla="*/ 0 h 5842000"/>
              <a:gd name="connsiteX1" fmla="*/ 12192000 w 12198350"/>
              <a:gd name="connsiteY1" fmla="*/ 0 h 5842000"/>
              <a:gd name="connsiteX2" fmla="*/ 12198350 w 12198350"/>
              <a:gd name="connsiteY2" fmla="*/ 3505200 h 5842000"/>
              <a:gd name="connsiteX3" fmla="*/ 12192000 w 12198350"/>
              <a:gd name="connsiteY3" fmla="*/ 5835650 h 5842000"/>
              <a:gd name="connsiteX4" fmla="*/ 5060950 w 12198350"/>
              <a:gd name="connsiteY4" fmla="*/ 5835650 h 5842000"/>
              <a:gd name="connsiteX5" fmla="*/ 3663950 w 12198350"/>
              <a:gd name="connsiteY5" fmla="*/ 5842000 h 5842000"/>
              <a:gd name="connsiteX6" fmla="*/ 1727200 w 12198350"/>
              <a:gd name="connsiteY6" fmla="*/ 5486400 h 5842000"/>
              <a:gd name="connsiteX7" fmla="*/ 0 w 12198350"/>
              <a:gd name="connsiteY7" fmla="*/ 5835650 h 5842000"/>
              <a:gd name="connsiteX8" fmla="*/ 0 w 12198350"/>
              <a:gd name="connsiteY8" fmla="*/ 0 h 584200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4883150 w 12198350"/>
              <a:gd name="connsiteY4" fmla="*/ 5924550 h 5924550"/>
              <a:gd name="connsiteX5" fmla="*/ 3663950 w 12198350"/>
              <a:gd name="connsiteY5" fmla="*/ 5842000 h 5924550"/>
              <a:gd name="connsiteX6" fmla="*/ 1727200 w 12198350"/>
              <a:gd name="connsiteY6" fmla="*/ 5486400 h 5924550"/>
              <a:gd name="connsiteX7" fmla="*/ 0 w 12198350"/>
              <a:gd name="connsiteY7" fmla="*/ 5835650 h 5924550"/>
              <a:gd name="connsiteX8" fmla="*/ 0 w 12198350"/>
              <a:gd name="connsiteY8" fmla="*/ 0 h 592455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8318500 w 12198350"/>
              <a:gd name="connsiteY4" fmla="*/ 5867400 h 5924550"/>
              <a:gd name="connsiteX5" fmla="*/ 4883150 w 12198350"/>
              <a:gd name="connsiteY5" fmla="*/ 5924550 h 5924550"/>
              <a:gd name="connsiteX6" fmla="*/ 3663950 w 12198350"/>
              <a:gd name="connsiteY6" fmla="*/ 5842000 h 5924550"/>
              <a:gd name="connsiteX7" fmla="*/ 1727200 w 12198350"/>
              <a:gd name="connsiteY7" fmla="*/ 5486400 h 5924550"/>
              <a:gd name="connsiteX8" fmla="*/ 0 w 12198350"/>
              <a:gd name="connsiteY8" fmla="*/ 5835650 h 5924550"/>
              <a:gd name="connsiteX9" fmla="*/ 0 w 12198350"/>
              <a:gd name="connsiteY9" fmla="*/ 0 h 59245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9766300 w 12198350"/>
              <a:gd name="connsiteY4" fmla="*/ 59245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25525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8813800 w 12198350"/>
              <a:gd name="connsiteY3" fmla="*/ 57467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623550 w 12198350"/>
              <a:gd name="connsiteY3" fmla="*/ 48006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18540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766550 w 12198350"/>
              <a:gd name="connsiteY3" fmla="*/ 410845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8350" h="6038850">
                <a:moveTo>
                  <a:pt x="0" y="0"/>
                </a:moveTo>
                <a:lnTo>
                  <a:pt x="12192000" y="0"/>
                </a:lnTo>
                <a:cubicBezTo>
                  <a:pt x="12194117" y="1168400"/>
                  <a:pt x="12196233" y="2336800"/>
                  <a:pt x="12198350" y="3505200"/>
                </a:cubicBezTo>
                <a:cubicBezTo>
                  <a:pt x="11828992" y="3872442"/>
                  <a:pt x="11606741" y="4015317"/>
                  <a:pt x="11341100" y="4267200"/>
                </a:cubicBezTo>
                <a:cubicBezTo>
                  <a:pt x="11005609" y="4512733"/>
                  <a:pt x="10677525" y="4705350"/>
                  <a:pt x="10185400" y="4978400"/>
                </a:cubicBezTo>
                <a:cubicBezTo>
                  <a:pt x="9693275" y="5251450"/>
                  <a:pt x="9381067" y="5540375"/>
                  <a:pt x="8813800" y="5746750"/>
                </a:cubicBezTo>
                <a:lnTo>
                  <a:pt x="7219950" y="6038850"/>
                </a:lnTo>
                <a:lnTo>
                  <a:pt x="4883150" y="5924550"/>
                </a:lnTo>
                <a:lnTo>
                  <a:pt x="3663950" y="5842000"/>
                </a:lnTo>
                <a:lnTo>
                  <a:pt x="1727200" y="5486400"/>
                </a:lnTo>
                <a:lnTo>
                  <a:pt x="0" y="5835650"/>
                </a:lnTo>
                <a:lnTo>
                  <a:pt x="0" y="0"/>
                </a:lnTo>
                <a:close/>
              </a:path>
            </a:pathLst>
          </a:custGeom>
          <a:gradFill flip="none" rotWithShape="1">
            <a:gsLst>
              <a:gs pos="0">
                <a:srgbClr val="000000">
                  <a:alpha val="60000"/>
                </a:srgbClr>
              </a:gs>
              <a:gs pos="100000">
                <a:srgbClr val="000000">
                  <a:alpha val="0"/>
                </a:srgbClr>
              </a:gs>
              <a:gs pos="68000">
                <a:srgbClr val="000000">
                  <a:alpha val="4000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nvGrpSpPr>
          <p:cNvPr id="13" name="Group 12">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14" name="Freeform: Shape 13">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ctrTitle"/>
          </p:nvPr>
        </p:nvSpPr>
        <p:spPr>
          <a:xfrm>
            <a:off x="838199" y="1120676"/>
            <a:ext cx="7021513" cy="2308324"/>
          </a:xfrm>
        </p:spPr>
        <p:txBody>
          <a:bodyPr>
            <a:normAutofit/>
          </a:bodyPr>
          <a:lstStyle/>
          <a:p>
            <a:pPr algn="l"/>
            <a:r>
              <a:rPr lang="en-GB" sz="7200">
                <a:solidFill>
                  <a:srgbClr val="FFFFFF"/>
                </a:solidFill>
              </a:rPr>
              <a:t>Gangs</a:t>
            </a:r>
          </a:p>
        </p:txBody>
      </p:sp>
      <p:sp>
        <p:nvSpPr>
          <p:cNvPr id="3" name="Subtitle 2"/>
          <p:cNvSpPr>
            <a:spLocks noGrp="1"/>
          </p:cNvSpPr>
          <p:nvPr>
            <p:ph type="subTitle" idx="1"/>
          </p:nvPr>
        </p:nvSpPr>
        <p:spPr>
          <a:xfrm>
            <a:off x="835024" y="3809999"/>
            <a:ext cx="7025753" cy="1012778"/>
          </a:xfrm>
        </p:spPr>
        <p:txBody>
          <a:bodyPr vert="horz" lIns="91440" tIns="45720" rIns="91440" bIns="45720" rtlCol="0">
            <a:normAutofit/>
          </a:bodyPr>
          <a:lstStyle/>
          <a:p>
            <a:pPr algn="l"/>
            <a:r>
              <a:rPr lang="en-GB">
                <a:solidFill>
                  <a:srgbClr val="FFFFFF"/>
                </a:solidFill>
              </a:rPr>
              <a:t>Week </a:t>
            </a:r>
          </a:p>
          <a:p>
            <a:pPr algn="l"/>
            <a:r>
              <a:rPr lang="en-GB">
                <a:solidFill>
                  <a:srgbClr val="FFFFFF"/>
                </a:solidFill>
              </a:rPr>
              <a:t>2026</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A99D0-E8D3-2F67-93D9-DB1BFB112CC1}"/>
              </a:ext>
            </a:extLst>
          </p:cNvPr>
          <p:cNvSpPr>
            <a:spLocks noGrp="1"/>
          </p:cNvSpPr>
          <p:nvPr>
            <p:ph type="title"/>
          </p:nvPr>
        </p:nvSpPr>
        <p:spPr>
          <a:xfrm>
            <a:off x="2010696" y="629267"/>
            <a:ext cx="2629122" cy="1622321"/>
          </a:xfrm>
        </p:spPr>
        <p:txBody>
          <a:bodyPr>
            <a:normAutofit/>
          </a:bodyPr>
          <a:lstStyle/>
          <a:p>
            <a:r>
              <a:rPr lang="en-GB">
                <a:cs typeface="Calibri Light"/>
              </a:rPr>
              <a:t>Gangs</a:t>
            </a:r>
            <a:endParaRPr lang="en-GB"/>
          </a:p>
        </p:txBody>
      </p:sp>
      <p:sp>
        <p:nvSpPr>
          <p:cNvPr id="3" name="Content Placeholder 2">
            <a:extLst>
              <a:ext uri="{FF2B5EF4-FFF2-40B4-BE49-F238E27FC236}">
                <a16:creationId xmlns:a16="http://schemas.microsoft.com/office/drawing/2014/main" id="{D62B6439-6824-1B5E-0378-6FB5D1DEA274}"/>
              </a:ext>
            </a:extLst>
          </p:cNvPr>
          <p:cNvSpPr>
            <a:spLocks noGrp="1"/>
          </p:cNvSpPr>
          <p:nvPr>
            <p:ph idx="1"/>
          </p:nvPr>
        </p:nvSpPr>
        <p:spPr>
          <a:xfrm>
            <a:off x="899448" y="2438401"/>
            <a:ext cx="3740370" cy="3785419"/>
          </a:xfrm>
        </p:spPr>
        <p:txBody>
          <a:bodyPr vert="horz" lIns="91440" tIns="45720" rIns="91440" bIns="45720" rtlCol="0">
            <a:normAutofit/>
          </a:bodyPr>
          <a:lstStyle/>
          <a:p>
            <a:r>
              <a:rPr lang="en-GB" sz="1700">
                <a:cs typeface="Calibri"/>
              </a:rPr>
              <a:t>Gangs mean different things in different contexts.</a:t>
            </a:r>
          </a:p>
          <a:p>
            <a:r>
              <a:rPr lang="en-GB" sz="1700">
                <a:cs typeface="Calibri"/>
              </a:rPr>
              <a:t>It is not illegal for a young person to be in a gang</a:t>
            </a:r>
          </a:p>
          <a:p>
            <a:r>
              <a:rPr lang="en-GB" sz="1700">
                <a:cs typeface="Calibri"/>
              </a:rPr>
              <a:t>Different types of gangs</a:t>
            </a:r>
          </a:p>
          <a:p>
            <a:r>
              <a:rPr lang="en-GB" sz="1700">
                <a:cs typeface="Calibri"/>
              </a:rPr>
              <a:t>Not all 'gangs' are dangerous or criminal</a:t>
            </a:r>
          </a:p>
          <a:p>
            <a:r>
              <a:rPr lang="en-GB" sz="1700">
                <a:cs typeface="Calibri"/>
              </a:rPr>
              <a:t>However – gang membership is linked to illegal activities</a:t>
            </a:r>
          </a:p>
        </p:txBody>
      </p:sp>
      <p:pic>
        <p:nvPicPr>
          <p:cNvPr id="4" name="Picture 4">
            <a:extLst>
              <a:ext uri="{FF2B5EF4-FFF2-40B4-BE49-F238E27FC236}">
                <a16:creationId xmlns:a16="http://schemas.microsoft.com/office/drawing/2014/main" id="{510C4770-E520-A19C-A5D6-C5045087764E}"/>
              </a:ext>
            </a:extLst>
          </p:cNvPr>
          <p:cNvPicPr>
            <a:picLocks noChangeAspect="1"/>
          </p:cNvPicPr>
          <p:nvPr/>
        </p:nvPicPr>
        <p:blipFill>
          <a:blip r:embed="rId3"/>
          <a:stretch>
            <a:fillRect/>
          </a:stretch>
        </p:blipFill>
        <p:spPr>
          <a:xfrm>
            <a:off x="5578396" y="1736620"/>
            <a:ext cx="4514498" cy="3381515"/>
          </a:xfrm>
          <a:prstGeom prst="rect">
            <a:avLst/>
          </a:prstGeom>
          <a:effectLst/>
        </p:spPr>
      </p:pic>
    </p:spTree>
    <p:extLst>
      <p:ext uri="{BB962C8B-B14F-4D97-AF65-F5344CB8AC3E}">
        <p14:creationId xmlns:p14="http://schemas.microsoft.com/office/powerpoint/2010/main" val="118271625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51C63-9B80-2FF9-AE72-1A7F7DAF8760}"/>
              </a:ext>
            </a:extLst>
          </p:cNvPr>
          <p:cNvSpPr>
            <a:spLocks noGrp="1"/>
          </p:cNvSpPr>
          <p:nvPr>
            <p:ph type="title"/>
          </p:nvPr>
        </p:nvSpPr>
        <p:spPr>
          <a:xfrm>
            <a:off x="838200" y="365125"/>
            <a:ext cx="10515600" cy="837102"/>
          </a:xfrm>
        </p:spPr>
        <p:txBody>
          <a:bodyPr>
            <a:normAutofit fontScale="90000"/>
          </a:bodyPr>
          <a:lstStyle/>
          <a:p>
            <a:br>
              <a:rPr lang="en-GB" b="1" dirty="0">
                <a:highlight>
                  <a:srgbClr val="FEFEFE"/>
                </a:highlight>
              </a:rPr>
            </a:br>
            <a:r>
              <a:rPr lang="en-GB" b="1">
                <a:highlight>
                  <a:srgbClr val="FEFEFE"/>
                </a:highlight>
              </a:rPr>
              <a:t>Definitions</a:t>
            </a:r>
            <a:endParaRPr lang="en-US"/>
          </a:p>
          <a:p>
            <a:endParaRPr lang="en-GB" dirty="0"/>
          </a:p>
        </p:txBody>
      </p:sp>
      <p:sp>
        <p:nvSpPr>
          <p:cNvPr id="3" name="Content Placeholder 2">
            <a:extLst>
              <a:ext uri="{FF2B5EF4-FFF2-40B4-BE49-F238E27FC236}">
                <a16:creationId xmlns:a16="http://schemas.microsoft.com/office/drawing/2014/main" id="{6172BCBD-B3C5-0C3C-CC8C-879B13D7BB59}"/>
              </a:ext>
            </a:extLst>
          </p:cNvPr>
          <p:cNvSpPr>
            <a:spLocks noGrp="1"/>
          </p:cNvSpPr>
          <p:nvPr>
            <p:ph idx="1"/>
          </p:nvPr>
        </p:nvSpPr>
        <p:spPr>
          <a:xfrm>
            <a:off x="838200" y="1363288"/>
            <a:ext cx="10515600" cy="4813675"/>
          </a:xfrm>
        </p:spPr>
        <p:txBody>
          <a:bodyPr vert="horz" lIns="91440" tIns="45720" rIns="91440" bIns="45720" rtlCol="0" anchor="t">
            <a:noAutofit/>
          </a:bodyPr>
          <a:lstStyle/>
          <a:p>
            <a:r>
              <a:rPr lang="en-GB" sz="2400">
                <a:highlight>
                  <a:srgbClr val="FEFEFE"/>
                </a:highlight>
                <a:ea typeface="+mn-lt"/>
                <a:cs typeface="+mn-lt"/>
              </a:rPr>
              <a:t>The term “Gang” does not have a precise definition.</a:t>
            </a:r>
            <a:endParaRPr lang="en-GB" sz="2400">
              <a:ea typeface="+mn-lt"/>
              <a:cs typeface="+mn-lt"/>
            </a:endParaRPr>
          </a:p>
          <a:p>
            <a:r>
              <a:rPr lang="en-GB" sz="2400" dirty="0">
                <a:highlight>
                  <a:srgbClr val="FEFEFE"/>
                </a:highlight>
                <a:ea typeface="+mn-lt"/>
                <a:cs typeface="+mn-lt"/>
              </a:rPr>
              <a:t>Section 34(5) of the Policing and Crime Act 2009 provides that something is ‘gang related’ if it occurs in the course of, or is  related to, the following activities: </a:t>
            </a:r>
            <a:endParaRPr lang="en-GB" sz="2400">
              <a:ea typeface="+mn-lt"/>
              <a:cs typeface="+mn-lt"/>
            </a:endParaRPr>
          </a:p>
          <a:p>
            <a:r>
              <a:rPr lang="en-GB" sz="2400">
                <a:highlight>
                  <a:srgbClr val="FEFEFE"/>
                </a:highlight>
                <a:ea typeface="+mn-lt"/>
                <a:cs typeface="+mn-lt"/>
              </a:rPr>
              <a:t>Consists of at least three people; and</a:t>
            </a:r>
            <a:endParaRPr lang="en-GB" sz="2400" dirty="0"/>
          </a:p>
          <a:p>
            <a:r>
              <a:rPr lang="en-GB" sz="2400" dirty="0">
                <a:highlight>
                  <a:srgbClr val="FEFEFE"/>
                </a:highlight>
                <a:ea typeface="+mn-lt"/>
                <a:cs typeface="+mn-lt"/>
              </a:rPr>
              <a:t>Has one or more characteristics that enable its members to be identified by others as a group. </a:t>
            </a:r>
            <a:endParaRPr lang="en-GB" sz="2400" dirty="0"/>
          </a:p>
          <a:p>
            <a:r>
              <a:rPr lang="en-GB" sz="2400" dirty="0">
                <a:highlight>
                  <a:srgbClr val="FEFEFE"/>
                </a:highlight>
                <a:ea typeface="+mn-lt"/>
                <a:cs typeface="+mn-lt"/>
              </a:rPr>
              <a:t>Whilst this provides an indication of the characteristics of a gang, this definition was provided only for the purposes of the power to obtain an injunction. The wording is intentionally broad and wide-ranging</a:t>
            </a:r>
            <a:endParaRPr lang="en-GB" sz="2400" dirty="0"/>
          </a:p>
          <a:p>
            <a:endParaRPr lang="en-GB" sz="2400" dirty="0"/>
          </a:p>
        </p:txBody>
      </p:sp>
    </p:spTree>
    <p:extLst>
      <p:ext uri="{BB962C8B-B14F-4D97-AF65-F5344CB8AC3E}">
        <p14:creationId xmlns:p14="http://schemas.microsoft.com/office/powerpoint/2010/main" val="8370074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257BA-0C2C-7F48-6257-D5D7F5AD53FF}"/>
              </a:ext>
            </a:extLst>
          </p:cNvPr>
          <p:cNvSpPr>
            <a:spLocks noGrp="1"/>
          </p:cNvSpPr>
          <p:nvPr>
            <p:ph type="title"/>
          </p:nvPr>
        </p:nvSpPr>
        <p:spPr>
          <a:xfrm>
            <a:off x="838200" y="365125"/>
            <a:ext cx="10515600" cy="678582"/>
          </a:xfrm>
        </p:spPr>
        <p:txBody>
          <a:bodyPr>
            <a:normAutofit fontScale="90000"/>
          </a:bodyPr>
          <a:lstStyle/>
          <a:p>
            <a:r>
              <a:rPr lang="en-GB" dirty="0"/>
              <a:t>Meaning </a:t>
            </a:r>
            <a:r>
              <a:rPr lang="en-GB"/>
              <a:t>of</a:t>
            </a:r>
            <a:r>
              <a:rPr lang="en-GB" dirty="0"/>
              <a:t> Gangs</a:t>
            </a:r>
          </a:p>
        </p:txBody>
      </p:sp>
      <p:sp>
        <p:nvSpPr>
          <p:cNvPr id="3" name="Content Placeholder 2">
            <a:extLst>
              <a:ext uri="{FF2B5EF4-FFF2-40B4-BE49-F238E27FC236}">
                <a16:creationId xmlns:a16="http://schemas.microsoft.com/office/drawing/2014/main" id="{3FF16162-4256-00B0-A2FB-6A0CDC411305}"/>
              </a:ext>
            </a:extLst>
          </p:cNvPr>
          <p:cNvSpPr>
            <a:spLocks noGrp="1"/>
          </p:cNvSpPr>
          <p:nvPr>
            <p:ph idx="1"/>
          </p:nvPr>
        </p:nvSpPr>
        <p:spPr>
          <a:xfrm>
            <a:off x="838200" y="1063626"/>
            <a:ext cx="10515600" cy="5113337"/>
          </a:xfrm>
        </p:spPr>
        <p:txBody>
          <a:bodyPr vert="horz" lIns="91440" tIns="45720" rIns="91440" bIns="45720" rtlCol="0" anchor="t">
            <a:normAutofit/>
          </a:bodyPr>
          <a:lstStyle/>
          <a:p>
            <a:r>
              <a:rPr lang="en-GB">
                <a:latin typeface="Arial"/>
                <a:cs typeface="Arial"/>
              </a:rPr>
              <a:t>Government paper ‘Safeguarding children and young people' 2023 distinguishes </a:t>
            </a:r>
            <a:r>
              <a:rPr lang="en-GB" dirty="0">
                <a:latin typeface="Arial"/>
                <a:cs typeface="Arial"/>
              </a:rPr>
              <a:t>between the following:</a:t>
            </a:r>
            <a:endParaRPr lang="en-US" dirty="0">
              <a:latin typeface="Arial"/>
              <a:cs typeface="Arial"/>
            </a:endParaRPr>
          </a:p>
          <a:p>
            <a:pPr>
              <a:buFont typeface="Arial,Sans-Serif" panose="020B0604020202020204" pitchFamily="34" charset="0"/>
            </a:pPr>
            <a:r>
              <a:rPr lang="en-GB" b="1" dirty="0">
                <a:latin typeface="Arial"/>
                <a:cs typeface="Arial"/>
              </a:rPr>
              <a:t>Peer group</a:t>
            </a:r>
            <a:br>
              <a:rPr lang="en-GB" b="1" dirty="0">
                <a:latin typeface="Arial"/>
                <a:cs typeface="Arial"/>
              </a:rPr>
            </a:br>
            <a:r>
              <a:rPr lang="en-GB" dirty="0">
                <a:latin typeface="Arial"/>
                <a:cs typeface="Arial"/>
              </a:rPr>
              <a:t>A </a:t>
            </a:r>
            <a:r>
              <a:rPr lang="en-GB">
                <a:latin typeface="Arial"/>
                <a:cs typeface="Arial"/>
              </a:rPr>
              <a:t>small</a:t>
            </a:r>
            <a:r>
              <a:rPr lang="en-GB" dirty="0">
                <a:latin typeface="Arial"/>
                <a:cs typeface="Arial"/>
              </a:rPr>
              <a:t> and transient social grouping</a:t>
            </a:r>
            <a:r>
              <a:rPr lang="en-GB" b="1" dirty="0">
                <a:latin typeface="Arial"/>
                <a:cs typeface="Arial"/>
              </a:rPr>
              <a:t> </a:t>
            </a:r>
            <a:r>
              <a:rPr lang="en-GB" dirty="0">
                <a:latin typeface="Arial"/>
                <a:cs typeface="Arial"/>
              </a:rPr>
              <a:t>which may or may not describe themselves as a gang depending on the context.</a:t>
            </a:r>
            <a:endParaRPr lang="en-US">
              <a:latin typeface="Arial"/>
              <a:cs typeface="Arial"/>
            </a:endParaRPr>
          </a:p>
          <a:p>
            <a:pPr>
              <a:spcBef>
                <a:spcPts val="750"/>
              </a:spcBef>
              <a:buFont typeface="Arial,Sans-Serif" panose="020B0604020202020204" pitchFamily="34" charset="0"/>
            </a:pPr>
            <a:r>
              <a:rPr lang="en-GB" b="1" dirty="0">
                <a:latin typeface="Arial"/>
                <a:cs typeface="Arial"/>
              </a:rPr>
              <a:t>Street gang</a:t>
            </a:r>
            <a:br>
              <a:rPr lang="en-GB" b="1" dirty="0">
                <a:latin typeface="Arial"/>
                <a:cs typeface="Arial"/>
              </a:rPr>
            </a:br>
            <a:r>
              <a:rPr lang="en-GB" dirty="0">
                <a:latin typeface="Arial"/>
                <a:cs typeface="Arial"/>
              </a:rPr>
              <a:t>Groups of young people who see themselves &amp; seen by others as a discernible group for whom crime and violence is integral to the group's identity.</a:t>
            </a:r>
            <a:endParaRPr lang="en-US" dirty="0">
              <a:latin typeface="Arial"/>
              <a:cs typeface="Arial"/>
            </a:endParaRPr>
          </a:p>
          <a:p>
            <a:pPr>
              <a:spcBef>
                <a:spcPts val="750"/>
              </a:spcBef>
              <a:buFont typeface="Arial,Sans-Serif" panose="020B0604020202020204" pitchFamily="34" charset="0"/>
            </a:pPr>
            <a:r>
              <a:rPr lang="en-GB" b="1" dirty="0">
                <a:latin typeface="Arial"/>
                <a:cs typeface="Arial"/>
              </a:rPr>
              <a:t>Organised criminal gangs</a:t>
            </a:r>
            <a:br>
              <a:rPr lang="en-GB" b="1" dirty="0">
                <a:latin typeface="Arial"/>
                <a:cs typeface="Arial"/>
              </a:rPr>
            </a:br>
            <a:r>
              <a:rPr lang="en-GB" dirty="0">
                <a:latin typeface="Arial"/>
                <a:cs typeface="Arial"/>
              </a:rPr>
              <a:t>A group of individuals for whom involvement in crime is for </a:t>
            </a:r>
            <a:r>
              <a:rPr lang="en-GB">
                <a:latin typeface="Arial"/>
                <a:cs typeface="Arial"/>
              </a:rPr>
              <a:t>personal gain. For most crime is their 'occupation'.</a:t>
            </a:r>
            <a:endParaRPr lang="en-US">
              <a:latin typeface="Arial"/>
              <a:cs typeface="Arial"/>
            </a:endParaRPr>
          </a:p>
          <a:p>
            <a:pPr>
              <a:spcBef>
                <a:spcPts val="750"/>
              </a:spcBef>
              <a:buFont typeface="Arial,Sans-Serif" panose="020B0604020202020204" pitchFamily="34" charset="0"/>
            </a:pPr>
            <a:endParaRPr lang="en-GB" dirty="0">
              <a:latin typeface="Arial"/>
              <a:cs typeface="Arial"/>
            </a:endParaRPr>
          </a:p>
          <a:p>
            <a:pPr>
              <a:buFont typeface="Arial,Sans-Serif" panose="020B0604020202020204" pitchFamily="34" charset="0"/>
            </a:pPr>
            <a:endParaRPr lang="en-GB" dirty="0">
              <a:latin typeface="Arial"/>
              <a:cs typeface="Arial"/>
            </a:endParaRPr>
          </a:p>
          <a:p>
            <a:endParaRPr lang="en-GB" dirty="0"/>
          </a:p>
        </p:txBody>
      </p:sp>
    </p:spTree>
    <p:extLst>
      <p:ext uri="{BB962C8B-B14F-4D97-AF65-F5344CB8AC3E}">
        <p14:creationId xmlns:p14="http://schemas.microsoft.com/office/powerpoint/2010/main" val="32081956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B64186-3D00-DE8A-7CE4-DB9D94D26E09}"/>
              </a:ext>
            </a:extLst>
          </p:cNvPr>
          <p:cNvSpPr>
            <a:spLocks noGrp="1"/>
          </p:cNvSpPr>
          <p:nvPr>
            <p:ph type="title"/>
          </p:nvPr>
        </p:nvSpPr>
        <p:spPr>
          <a:xfrm>
            <a:off x="761800" y="762001"/>
            <a:ext cx="5334197" cy="1708242"/>
          </a:xfrm>
        </p:spPr>
        <p:txBody>
          <a:bodyPr anchor="ctr">
            <a:normAutofit/>
          </a:bodyPr>
          <a:lstStyle/>
          <a:p>
            <a:r>
              <a:rPr lang="en-GB" sz="4000"/>
              <a:t>A gang is.......</a:t>
            </a:r>
          </a:p>
        </p:txBody>
      </p:sp>
      <p:sp>
        <p:nvSpPr>
          <p:cNvPr id="3" name="Content Placeholder 2">
            <a:extLst>
              <a:ext uri="{FF2B5EF4-FFF2-40B4-BE49-F238E27FC236}">
                <a16:creationId xmlns:a16="http://schemas.microsoft.com/office/drawing/2014/main" id="{76D36F92-61EB-5B61-DC56-42C15027E757}"/>
              </a:ext>
            </a:extLst>
          </p:cNvPr>
          <p:cNvSpPr>
            <a:spLocks noGrp="1"/>
          </p:cNvSpPr>
          <p:nvPr>
            <p:ph idx="1"/>
          </p:nvPr>
        </p:nvSpPr>
        <p:spPr>
          <a:xfrm>
            <a:off x="761800" y="1991633"/>
            <a:ext cx="5334197" cy="4248446"/>
          </a:xfrm>
        </p:spPr>
        <p:txBody>
          <a:bodyPr vert="horz" lIns="91440" tIns="45720" rIns="91440" bIns="45720" rtlCol="0" anchor="ctr">
            <a:noAutofit/>
          </a:bodyPr>
          <a:lstStyle/>
          <a:p>
            <a:r>
              <a:rPr lang="en-GB" sz="3200">
                <a:ea typeface="+mn-lt"/>
                <a:cs typeface="+mn-lt"/>
              </a:rPr>
              <a:t>a group of people often </a:t>
            </a:r>
            <a:r>
              <a:rPr lang="en-GB" sz="3200" i="1">
                <a:ea typeface="+mn-lt"/>
                <a:cs typeface="+mn-lt"/>
              </a:rPr>
              <a:t>young people</a:t>
            </a:r>
            <a:r>
              <a:rPr lang="en-GB" sz="3200">
                <a:ea typeface="+mn-lt"/>
                <a:cs typeface="+mn-lt"/>
              </a:rPr>
              <a:t> who have a shared identity and may be involved in criminal or harmful behaviour. Gangs often have leaders, rules, and territory, and young people can be pressured or exploited into joining.</a:t>
            </a:r>
            <a:endParaRPr lang="en-GB" sz="3200"/>
          </a:p>
        </p:txBody>
      </p:sp>
      <p:pic>
        <p:nvPicPr>
          <p:cNvPr id="5" name="Picture 4" descr="Hands holding each other's wrists and interlinked to form a circle">
            <a:extLst>
              <a:ext uri="{FF2B5EF4-FFF2-40B4-BE49-F238E27FC236}">
                <a16:creationId xmlns:a16="http://schemas.microsoft.com/office/drawing/2014/main" id="{F8B3F93F-FD7C-0DE3-6C80-78319BBCB7A0}"/>
              </a:ext>
            </a:extLst>
          </p:cNvPr>
          <p:cNvPicPr>
            <a:picLocks noChangeAspect="1"/>
          </p:cNvPicPr>
          <p:nvPr/>
        </p:nvPicPr>
        <p:blipFill>
          <a:blip r:embed="rId2"/>
          <a:srcRect l="23424" r="24815"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2826340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9BAE6-CAFE-45B6-1360-632F4A937CE6}"/>
              </a:ext>
            </a:extLst>
          </p:cNvPr>
          <p:cNvSpPr>
            <a:spLocks noGrp="1"/>
          </p:cNvSpPr>
          <p:nvPr>
            <p:ph type="title"/>
          </p:nvPr>
        </p:nvSpPr>
        <p:spPr>
          <a:xfrm>
            <a:off x="838200" y="365125"/>
            <a:ext cx="10515600" cy="633239"/>
          </a:xfrm>
        </p:spPr>
        <p:txBody>
          <a:bodyPr>
            <a:normAutofit fontScale="90000"/>
          </a:bodyPr>
          <a:lstStyle/>
          <a:p>
            <a:r>
              <a:rPr lang="en-GB" dirty="0"/>
              <a:t>Gangs</a:t>
            </a:r>
          </a:p>
        </p:txBody>
      </p:sp>
      <p:sp>
        <p:nvSpPr>
          <p:cNvPr id="3" name="Content Placeholder 2">
            <a:extLst>
              <a:ext uri="{FF2B5EF4-FFF2-40B4-BE49-F238E27FC236}">
                <a16:creationId xmlns:a16="http://schemas.microsoft.com/office/drawing/2014/main" id="{54B2FFD9-9A1C-4D00-3DF7-2EF974A3C193}"/>
              </a:ext>
            </a:extLst>
          </p:cNvPr>
          <p:cNvSpPr>
            <a:spLocks noGrp="1"/>
          </p:cNvSpPr>
          <p:nvPr>
            <p:ph idx="1"/>
          </p:nvPr>
        </p:nvSpPr>
        <p:spPr>
          <a:xfrm>
            <a:off x="838200" y="1268779"/>
            <a:ext cx="10515600" cy="4908184"/>
          </a:xfrm>
        </p:spPr>
        <p:txBody>
          <a:bodyPr vert="horz" lIns="91440" tIns="45720" rIns="91440" bIns="45720" rtlCol="0" anchor="t">
            <a:normAutofit/>
          </a:bodyPr>
          <a:lstStyle/>
          <a:p>
            <a:pPr>
              <a:spcAft>
                <a:spcPts val="1800"/>
              </a:spcAft>
            </a:pPr>
            <a:r>
              <a:rPr lang="en-GB" sz="2000" dirty="0">
                <a:latin typeface="Arial"/>
                <a:cs typeface="Arial"/>
              </a:rPr>
              <a:t>Gang membership and associated youth violence can have a devastating impact on children, young </a:t>
            </a:r>
            <a:r>
              <a:rPr lang="en-GB" sz="2000">
                <a:latin typeface="Arial"/>
                <a:cs typeface="Arial"/>
              </a:rPr>
              <a:t>people,</a:t>
            </a:r>
            <a:r>
              <a:rPr lang="en-GB" sz="2000" dirty="0">
                <a:latin typeface="Arial"/>
                <a:cs typeface="Arial"/>
              </a:rPr>
              <a:t> and their families.</a:t>
            </a:r>
          </a:p>
          <a:p>
            <a:pPr>
              <a:spcAft>
                <a:spcPts val="1800"/>
              </a:spcAft>
            </a:pPr>
            <a:r>
              <a:rPr lang="en-GB" sz="2000" dirty="0">
                <a:latin typeface="Arial"/>
                <a:cs typeface="Arial"/>
              </a:rPr>
              <a:t>Being part of a peer group is seen as a normal part of childhood development. </a:t>
            </a:r>
          </a:p>
          <a:p>
            <a:pPr>
              <a:spcAft>
                <a:spcPts val="1800"/>
              </a:spcAft>
            </a:pPr>
            <a:r>
              <a:rPr lang="en-GB" sz="2000" dirty="0">
                <a:latin typeface="Arial"/>
                <a:cs typeface="Arial"/>
              </a:rPr>
              <a:t>Peer groups are less defined and organised than gangs, and membership of peer groups is </a:t>
            </a:r>
            <a:r>
              <a:rPr lang="en-GB" sz="2000">
                <a:latin typeface="Arial"/>
                <a:cs typeface="Arial"/>
              </a:rPr>
              <a:t>fluid</a:t>
            </a:r>
            <a:r>
              <a:rPr lang="en-GB" sz="2000" dirty="0">
                <a:latin typeface="Arial"/>
                <a:cs typeface="Arial"/>
              </a:rPr>
              <a:t> -  members can come and go as they please.</a:t>
            </a:r>
            <a:endParaRPr lang="en-US" sz="2000">
              <a:latin typeface="Arial"/>
              <a:cs typeface="Arial"/>
            </a:endParaRPr>
          </a:p>
          <a:p>
            <a:pPr>
              <a:spcAft>
                <a:spcPts val="1800"/>
              </a:spcAft>
            </a:pPr>
            <a:r>
              <a:rPr lang="en-GB" sz="2000">
                <a:latin typeface="Arial"/>
                <a:cs typeface="Arial"/>
              </a:rPr>
              <a:t>It is</a:t>
            </a:r>
            <a:r>
              <a:rPr lang="en-GB" sz="2000" dirty="0">
                <a:latin typeface="Arial"/>
                <a:cs typeface="Arial"/>
              </a:rPr>
              <a:t> also relatively normal for groups of children to get together in public places – their development</a:t>
            </a:r>
            <a:endParaRPr lang="en-US" sz="2000" dirty="0">
              <a:latin typeface="Arial"/>
              <a:cs typeface="Arial"/>
            </a:endParaRPr>
          </a:p>
          <a:p>
            <a:pPr>
              <a:spcAft>
                <a:spcPts val="1800"/>
              </a:spcAft>
            </a:pPr>
            <a:r>
              <a:rPr lang="en-GB" sz="2000" dirty="0">
                <a:latin typeface="Arial"/>
                <a:cs typeface="Arial"/>
              </a:rPr>
              <a:t>For some, this may mean getting involve low-level criminality, however, this does not necessarily make them a gang</a:t>
            </a:r>
            <a:endParaRPr lang="en-US" sz="2000" dirty="0">
              <a:latin typeface="Arial"/>
              <a:cs typeface="Arial"/>
            </a:endParaRPr>
          </a:p>
          <a:p>
            <a:pPr>
              <a:spcAft>
                <a:spcPts val="1800"/>
              </a:spcAft>
            </a:pPr>
            <a:r>
              <a:rPr lang="en-GB" sz="2000" dirty="0">
                <a:latin typeface="Arial"/>
                <a:cs typeface="Arial"/>
              </a:rPr>
              <a:t>Gangs have clear structures and tasks.</a:t>
            </a:r>
            <a:endParaRPr lang="en-US" sz="2000" dirty="0">
              <a:latin typeface="Arial"/>
              <a:cs typeface="Arial"/>
            </a:endParaRPr>
          </a:p>
          <a:p>
            <a:pPr>
              <a:spcAft>
                <a:spcPts val="1800"/>
              </a:spcAft>
            </a:pPr>
            <a:endParaRPr lang="en-GB" sz="2000" dirty="0">
              <a:latin typeface="Arial"/>
              <a:cs typeface="Arial"/>
            </a:endParaRPr>
          </a:p>
          <a:p>
            <a:pPr>
              <a:spcAft>
                <a:spcPts val="1800"/>
              </a:spcAft>
            </a:pPr>
            <a:endParaRPr lang="en-GB" dirty="0">
              <a:latin typeface="Arial"/>
              <a:cs typeface="Arial"/>
            </a:endParaRPr>
          </a:p>
          <a:p>
            <a:pPr>
              <a:spcAft>
                <a:spcPts val="1800"/>
              </a:spcAft>
            </a:pPr>
            <a:endParaRPr lang="en-GB" sz="2600" dirty="0">
              <a:latin typeface="Arial"/>
              <a:cs typeface="Arial"/>
            </a:endParaRPr>
          </a:p>
          <a:p>
            <a:pPr>
              <a:spcAft>
                <a:spcPts val="1800"/>
              </a:spcAft>
            </a:pPr>
            <a:endParaRPr lang="en-GB" sz="2400" dirty="0">
              <a:latin typeface="Arial"/>
              <a:cs typeface="Arial"/>
            </a:endParaRPr>
          </a:p>
          <a:p>
            <a:endParaRPr lang="en-GB" dirty="0">
              <a:latin typeface="Aptos" panose="020B0004020202020204"/>
              <a:cs typeface="Arial"/>
            </a:endParaRPr>
          </a:p>
        </p:txBody>
      </p:sp>
    </p:spTree>
    <p:extLst>
      <p:ext uri="{BB962C8B-B14F-4D97-AF65-F5344CB8AC3E}">
        <p14:creationId xmlns:p14="http://schemas.microsoft.com/office/powerpoint/2010/main" val="1908317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3AF17-FAFC-2FF0-F7B0-D9D7BDF00C6D}"/>
              </a:ext>
            </a:extLst>
          </p:cNvPr>
          <p:cNvSpPr>
            <a:spLocks noGrp="1"/>
          </p:cNvSpPr>
          <p:nvPr>
            <p:ph type="title"/>
          </p:nvPr>
        </p:nvSpPr>
        <p:spPr>
          <a:xfrm>
            <a:off x="838200" y="365125"/>
            <a:ext cx="10515600" cy="879865"/>
          </a:xfrm>
        </p:spPr>
        <p:txBody>
          <a:bodyPr/>
          <a:lstStyle/>
          <a:p>
            <a:pPr>
              <a:spcBef>
                <a:spcPts val="1000"/>
              </a:spcBef>
            </a:pPr>
            <a:br>
              <a:rPr lang="en-GB" sz="2800" b="1" dirty="0">
                <a:latin typeface="Arial"/>
                <a:cs typeface="Arial"/>
              </a:rPr>
            </a:br>
            <a:r>
              <a:rPr lang="en-GB" sz="2800" b="1">
                <a:latin typeface="Arial"/>
                <a:cs typeface="Arial"/>
              </a:rPr>
              <a:t>(Urban) Street Gangs</a:t>
            </a:r>
            <a:endParaRPr lang="en-GB" sz="2800">
              <a:latin typeface="Arial"/>
              <a:cs typeface="Arial"/>
            </a:endParaRPr>
          </a:p>
          <a:p>
            <a:endParaRPr lang="en-GB" dirty="0"/>
          </a:p>
        </p:txBody>
      </p:sp>
      <p:sp>
        <p:nvSpPr>
          <p:cNvPr id="3" name="Content Placeholder 2">
            <a:extLst>
              <a:ext uri="{FF2B5EF4-FFF2-40B4-BE49-F238E27FC236}">
                <a16:creationId xmlns:a16="http://schemas.microsoft.com/office/drawing/2014/main" id="{890E1AB3-AA8F-585C-3B08-97E6DAF57B58}"/>
              </a:ext>
            </a:extLst>
          </p:cNvPr>
          <p:cNvSpPr>
            <a:spLocks noGrp="1"/>
          </p:cNvSpPr>
          <p:nvPr>
            <p:ph idx="1"/>
          </p:nvPr>
        </p:nvSpPr>
        <p:spPr>
          <a:xfrm>
            <a:off x="838200" y="1412922"/>
            <a:ext cx="10515600" cy="4764041"/>
          </a:xfrm>
        </p:spPr>
        <p:txBody>
          <a:bodyPr vert="horz" lIns="91440" tIns="45720" rIns="91440" bIns="45720" rtlCol="0" anchor="t">
            <a:normAutofit/>
          </a:bodyPr>
          <a:lstStyle/>
          <a:p>
            <a:r>
              <a:rPr lang="en-GB" dirty="0">
                <a:ea typeface="+mn-lt"/>
                <a:cs typeface="+mn-lt"/>
              </a:rPr>
              <a:t>Street gangs are groups of young people who </a:t>
            </a:r>
            <a:r>
              <a:rPr lang="en-GB">
                <a:ea typeface="+mn-lt"/>
                <a:cs typeface="+mn-lt"/>
              </a:rPr>
              <a:t>work</a:t>
            </a:r>
            <a:r>
              <a:rPr lang="en-GB" dirty="0">
                <a:ea typeface="+mn-lt"/>
                <a:cs typeface="+mn-lt"/>
              </a:rPr>
              <a:t> in local areas &amp; often involved in violence, intimidation, and criminal activity.</a:t>
            </a:r>
            <a:endParaRPr lang="en-GB" dirty="0"/>
          </a:p>
          <a:p>
            <a:r>
              <a:rPr lang="en-GB" dirty="0">
                <a:ea typeface="+mn-lt"/>
                <a:cs typeface="+mn-lt"/>
              </a:rPr>
              <a:t>street‑based,  shared identity &amp;  involved in criminal behaviour and violence.</a:t>
            </a:r>
            <a:endParaRPr lang="en-GB" dirty="0"/>
          </a:p>
          <a:p>
            <a:r>
              <a:rPr lang="en-GB" b="1" dirty="0">
                <a:ea typeface="+mn-lt"/>
                <a:cs typeface="+mn-lt"/>
              </a:rPr>
              <a:t>Key features:</a:t>
            </a:r>
            <a:endParaRPr lang="en-GB" dirty="0"/>
          </a:p>
          <a:p>
            <a:r>
              <a:rPr lang="en-GB" dirty="0">
                <a:ea typeface="+mn-lt"/>
                <a:cs typeface="+mn-lt"/>
              </a:rPr>
              <a:t>Usually made up of young people</a:t>
            </a:r>
            <a:endParaRPr lang="en-GB" dirty="0"/>
          </a:p>
          <a:p>
            <a:r>
              <a:rPr lang="en-GB" dirty="0">
                <a:ea typeface="+mn-lt"/>
                <a:cs typeface="+mn-lt"/>
              </a:rPr>
              <a:t>Local, neighbourhood‑based</a:t>
            </a:r>
            <a:endParaRPr lang="en-GB" dirty="0"/>
          </a:p>
          <a:p>
            <a:r>
              <a:rPr lang="en-GB" dirty="0">
                <a:ea typeface="+mn-lt"/>
                <a:cs typeface="+mn-lt"/>
              </a:rPr>
              <a:t>Involved in violence, drug dealing, robbery, and territorial disputes</a:t>
            </a:r>
            <a:endParaRPr lang="en-GB" dirty="0"/>
          </a:p>
          <a:p>
            <a:r>
              <a:rPr lang="en-GB" dirty="0">
                <a:ea typeface="+mn-lt"/>
                <a:cs typeface="+mn-lt"/>
              </a:rPr>
              <a:t>Often have loose structure and informal leadership</a:t>
            </a:r>
            <a:endParaRPr lang="en-GB" dirty="0"/>
          </a:p>
          <a:p>
            <a:endParaRPr lang="en-GB" dirty="0"/>
          </a:p>
        </p:txBody>
      </p:sp>
    </p:spTree>
    <p:extLst>
      <p:ext uri="{BB962C8B-B14F-4D97-AF65-F5344CB8AC3E}">
        <p14:creationId xmlns:p14="http://schemas.microsoft.com/office/powerpoint/2010/main" val="8349267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4677B-207C-F7B6-FF33-2A3732EBA9B7}"/>
              </a:ext>
            </a:extLst>
          </p:cNvPr>
          <p:cNvSpPr>
            <a:spLocks noGrp="1"/>
          </p:cNvSpPr>
          <p:nvPr>
            <p:ph type="title"/>
          </p:nvPr>
        </p:nvSpPr>
        <p:spPr>
          <a:xfrm>
            <a:off x="838200" y="365125"/>
            <a:ext cx="10515600" cy="664205"/>
          </a:xfrm>
        </p:spPr>
        <p:txBody>
          <a:bodyPr>
            <a:normAutofit fontScale="90000"/>
          </a:bodyPr>
          <a:lstStyle/>
          <a:p>
            <a:pPr>
              <a:spcBef>
                <a:spcPts val="1000"/>
              </a:spcBef>
            </a:pPr>
            <a:br>
              <a:rPr lang="en-GB" sz="2200" b="1" dirty="0">
                <a:latin typeface="Aptos"/>
              </a:rPr>
            </a:br>
            <a:br>
              <a:rPr lang="en-GB" sz="2200" b="1" dirty="0">
                <a:latin typeface="Aptos"/>
              </a:rPr>
            </a:br>
            <a:r>
              <a:rPr lang="en-GB" sz="2200" b="1" dirty="0">
                <a:latin typeface="Aptos"/>
              </a:rPr>
              <a:t>Organised Crime Groups (OCGs)</a:t>
            </a:r>
            <a:endParaRPr lang="en-GB" sz="2200" dirty="0">
              <a:latin typeface="Aptos"/>
            </a:endParaRPr>
          </a:p>
          <a:p>
            <a:endParaRPr lang="en-GB" dirty="0"/>
          </a:p>
        </p:txBody>
      </p:sp>
      <p:sp>
        <p:nvSpPr>
          <p:cNvPr id="3" name="Content Placeholder 2">
            <a:extLst>
              <a:ext uri="{FF2B5EF4-FFF2-40B4-BE49-F238E27FC236}">
                <a16:creationId xmlns:a16="http://schemas.microsoft.com/office/drawing/2014/main" id="{AA41B66C-188A-88D3-BA00-28F948B7BB77}"/>
              </a:ext>
            </a:extLst>
          </p:cNvPr>
          <p:cNvSpPr>
            <a:spLocks noGrp="1"/>
          </p:cNvSpPr>
          <p:nvPr>
            <p:ph idx="1"/>
          </p:nvPr>
        </p:nvSpPr>
        <p:spPr>
          <a:xfrm>
            <a:off x="838200" y="1386010"/>
            <a:ext cx="10515600" cy="4790953"/>
          </a:xfrm>
        </p:spPr>
        <p:txBody>
          <a:bodyPr vert="horz" lIns="91440" tIns="45720" rIns="91440" bIns="45720" rtlCol="0" anchor="t">
            <a:normAutofit fontScale="85000" lnSpcReduction="20000"/>
          </a:bodyPr>
          <a:lstStyle/>
          <a:p>
            <a:r>
              <a:rPr lang="en-GB" b="1">
                <a:ea typeface="+mn-lt"/>
                <a:cs typeface="+mn-lt"/>
              </a:rPr>
              <a:t>Highly structured criminal networks</a:t>
            </a:r>
            <a:r>
              <a:rPr lang="en-GB" dirty="0">
                <a:ea typeface="+mn-lt"/>
                <a:cs typeface="+mn-lt"/>
              </a:rPr>
              <a:t> involved in serious and organised crime.</a:t>
            </a:r>
            <a:endParaRPr lang="en-GB"/>
          </a:p>
          <a:p>
            <a:r>
              <a:rPr lang="en-GB">
                <a:ea typeface="+mn-lt"/>
                <a:cs typeface="+mn-lt"/>
              </a:rPr>
              <a:t>Groups with defined leadership, planning, and coordination, often running</a:t>
            </a:r>
            <a:r>
              <a:rPr lang="en-GB" dirty="0">
                <a:ea typeface="+mn-lt"/>
                <a:cs typeface="+mn-lt"/>
              </a:rPr>
              <a:t> across regions or internationally.</a:t>
            </a:r>
            <a:endParaRPr lang="en-GB"/>
          </a:p>
          <a:p>
            <a:r>
              <a:rPr lang="en-GB" b="1">
                <a:ea typeface="+mn-lt"/>
                <a:cs typeface="+mn-lt"/>
              </a:rPr>
              <a:t>Key features:</a:t>
            </a:r>
            <a:endParaRPr lang="en-GB"/>
          </a:p>
          <a:p>
            <a:r>
              <a:rPr lang="en-GB" dirty="0">
                <a:ea typeface="+mn-lt"/>
                <a:cs typeface="+mn-lt"/>
              </a:rPr>
              <a:t>Structured hierarchy and leadership</a:t>
            </a:r>
            <a:endParaRPr lang="en-GB"/>
          </a:p>
          <a:p>
            <a:r>
              <a:rPr lang="en-GB" dirty="0">
                <a:ea typeface="+mn-lt"/>
                <a:cs typeface="+mn-lt"/>
              </a:rPr>
              <a:t>Involved in serious crime (drug trafficking, weapons, fraud, exploitation)</a:t>
            </a:r>
            <a:endParaRPr lang="en-GB"/>
          </a:p>
          <a:p>
            <a:r>
              <a:rPr lang="en-GB" dirty="0">
                <a:ea typeface="+mn-lt"/>
                <a:cs typeface="+mn-lt"/>
              </a:rPr>
              <a:t>Operate across multiple areas or countries</a:t>
            </a:r>
            <a:endParaRPr lang="en-GB"/>
          </a:p>
          <a:p>
            <a:r>
              <a:rPr lang="en-GB" dirty="0">
                <a:ea typeface="+mn-lt"/>
                <a:cs typeface="+mn-lt"/>
              </a:rPr>
              <a:t>Use violence, intimidation, and corruption to maintain control</a:t>
            </a:r>
            <a:endParaRPr lang="en-GB" dirty="0"/>
          </a:p>
          <a:p>
            <a:r>
              <a:rPr lang="en-GB">
                <a:ea typeface="+mn-lt"/>
                <a:cs typeface="+mn-lt"/>
              </a:rPr>
              <a:t>OCGs are more sophisticated than street gangs and often exploit </a:t>
            </a:r>
            <a:r>
              <a:rPr lang="en-GB" dirty="0">
                <a:ea typeface="+mn-lt"/>
                <a:cs typeface="+mn-lt"/>
              </a:rPr>
              <a:t>street‑level groups to carry out criminal activity.</a:t>
            </a:r>
            <a:endParaRPr lang="en-GB"/>
          </a:p>
          <a:p>
            <a:r>
              <a:rPr lang="en-GB"/>
              <a:t>Extended network of associates</a:t>
            </a:r>
            <a:endParaRPr lang="en-GB" dirty="0"/>
          </a:p>
          <a:p>
            <a:r>
              <a:rPr lang="en-GB" dirty="0"/>
              <a:t>Collaboration made through </a:t>
            </a:r>
            <a:r>
              <a:rPr lang="en-GB"/>
              <a:t>family, prison, children's homes, schools</a:t>
            </a:r>
            <a:endParaRPr lang="en-GB" dirty="0"/>
          </a:p>
          <a:p>
            <a:endParaRPr lang="en-GB" dirty="0"/>
          </a:p>
        </p:txBody>
      </p:sp>
    </p:spTree>
    <p:extLst>
      <p:ext uri="{BB962C8B-B14F-4D97-AF65-F5344CB8AC3E}">
        <p14:creationId xmlns:p14="http://schemas.microsoft.com/office/powerpoint/2010/main" val="3467099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F956C-1E7B-8CC4-FC54-03977CBA2D57}"/>
              </a:ext>
            </a:extLst>
          </p:cNvPr>
          <p:cNvSpPr>
            <a:spLocks noGrp="1"/>
          </p:cNvSpPr>
          <p:nvPr>
            <p:ph type="title"/>
          </p:nvPr>
        </p:nvSpPr>
        <p:spPr/>
        <p:txBody>
          <a:bodyPr/>
          <a:lstStyle/>
          <a:p>
            <a:r>
              <a:rPr lang="en-GB"/>
              <a:t>Gangs related to SOC</a:t>
            </a:r>
          </a:p>
        </p:txBody>
      </p:sp>
      <p:sp>
        <p:nvSpPr>
          <p:cNvPr id="3" name="Content Placeholder 2">
            <a:extLst>
              <a:ext uri="{FF2B5EF4-FFF2-40B4-BE49-F238E27FC236}">
                <a16:creationId xmlns:a16="http://schemas.microsoft.com/office/drawing/2014/main" id="{50278F9C-C2BD-3799-5218-DF114D2B80A7}"/>
              </a:ext>
            </a:extLst>
          </p:cNvPr>
          <p:cNvSpPr>
            <a:spLocks noGrp="1"/>
          </p:cNvSpPr>
          <p:nvPr>
            <p:ph idx="1"/>
          </p:nvPr>
        </p:nvSpPr>
        <p:spPr/>
        <p:txBody>
          <a:bodyPr vert="horz" lIns="91440" tIns="45720" rIns="91440" bIns="45720" rtlCol="0" anchor="t">
            <a:normAutofit/>
          </a:bodyPr>
          <a:lstStyle/>
          <a:p>
            <a:r>
              <a:rPr lang="en-GB" sz="2400" dirty="0">
                <a:latin typeface="Arial"/>
                <a:cs typeface="Arial"/>
              </a:rPr>
              <a:t>SOCA – Serious Organised Crime Agency – </a:t>
            </a:r>
            <a:r>
              <a:rPr lang="en-GB" sz="2400">
                <a:latin typeface="Arial"/>
                <a:cs typeface="Arial"/>
              </a:rPr>
              <a:t>Nation Crime Agency NCA</a:t>
            </a:r>
            <a:endParaRPr lang="en-GB" sz="2400" dirty="0">
              <a:latin typeface="Arial"/>
              <a:cs typeface="Arial"/>
            </a:endParaRPr>
          </a:p>
          <a:p>
            <a:r>
              <a:rPr lang="en-GB" sz="2400" dirty="0">
                <a:latin typeface="Arial"/>
                <a:ea typeface="+mn-lt"/>
                <a:cs typeface="Arial"/>
                <a:hlinkClick r:id="rId2"/>
              </a:rPr>
              <a:t>News - National Crime Agency</a:t>
            </a:r>
            <a:endParaRPr lang="en-GB" sz="2400">
              <a:latin typeface="Arial"/>
              <a:ea typeface="+mn-lt"/>
              <a:cs typeface="Arial"/>
            </a:endParaRPr>
          </a:p>
          <a:p>
            <a:r>
              <a:rPr lang="en-GB" sz="2400">
                <a:latin typeface="Arial"/>
                <a:cs typeface="Arial"/>
              </a:rPr>
              <a:t>Normally</a:t>
            </a:r>
            <a:r>
              <a:rPr lang="en-GB" sz="2400" dirty="0">
                <a:latin typeface="Arial"/>
                <a:cs typeface="Arial"/>
              </a:rPr>
              <a:t> adults </a:t>
            </a:r>
            <a:r>
              <a:rPr lang="en-GB" sz="2400" dirty="0">
                <a:highlight>
                  <a:srgbClr val="FFFFFF"/>
                </a:highlight>
                <a:latin typeface="Arial"/>
                <a:cs typeface="Arial"/>
              </a:rPr>
              <a:t>whom involvement in crime is for personal gain</a:t>
            </a:r>
          </a:p>
          <a:p>
            <a:r>
              <a:rPr lang="en-GB" sz="2400">
                <a:highlight>
                  <a:srgbClr val="FFFFFF"/>
                </a:highlight>
                <a:latin typeface="Arial"/>
                <a:cs typeface="Arial"/>
              </a:rPr>
              <a:t>Gang members who exploit vulnerable young people and adults</a:t>
            </a:r>
            <a:endParaRPr lang="en-GB" sz="2400" dirty="0">
              <a:highlight>
                <a:srgbClr val="FFFFFF"/>
              </a:highlight>
              <a:latin typeface="Arial"/>
              <a:cs typeface="Arial"/>
            </a:endParaRPr>
          </a:p>
          <a:p>
            <a:r>
              <a:rPr lang="en-GB" sz="2400">
                <a:highlight>
                  <a:srgbClr val="FFFFFF"/>
                </a:highlight>
                <a:latin typeface="Arial"/>
                <a:cs typeface="Arial"/>
              </a:rPr>
              <a:t>Involve the movement and selling of drugs and money across the country through 'county lines' </a:t>
            </a:r>
            <a:endParaRPr lang="en-GB" sz="2400" dirty="0">
              <a:highlight>
                <a:srgbClr val="FFFFFF"/>
              </a:highlight>
              <a:latin typeface="Arial"/>
              <a:cs typeface="Arial"/>
            </a:endParaRPr>
          </a:p>
          <a:p>
            <a:r>
              <a:rPr lang="en-GB" sz="2400" dirty="0">
                <a:highlight>
                  <a:srgbClr val="FFFFFF"/>
                </a:highlight>
                <a:latin typeface="Arial"/>
                <a:cs typeface="Arial"/>
              </a:rPr>
              <a:t>Using young people reduces the risk of identification of offenders, those know to </a:t>
            </a:r>
            <a:r>
              <a:rPr lang="en-GB" sz="2400">
                <a:highlight>
                  <a:srgbClr val="FFFFFF"/>
                </a:highlight>
                <a:latin typeface="Arial"/>
                <a:cs typeface="Arial"/>
              </a:rPr>
              <a:t>intelligence agencies</a:t>
            </a:r>
            <a:endParaRPr lang="en-GB" sz="2400" dirty="0">
              <a:highlight>
                <a:srgbClr val="FFFFFF"/>
              </a:highlight>
              <a:latin typeface="Arial"/>
              <a:cs typeface="Arial"/>
            </a:endParaRPr>
          </a:p>
          <a:p>
            <a:endParaRPr lang="en-GB" sz="2400" dirty="0">
              <a:highlight>
                <a:srgbClr val="FFFFFF"/>
              </a:highlight>
              <a:latin typeface="Arial"/>
              <a:cs typeface="Arial"/>
            </a:endParaRPr>
          </a:p>
        </p:txBody>
      </p:sp>
    </p:spTree>
    <p:extLst>
      <p:ext uri="{BB962C8B-B14F-4D97-AF65-F5344CB8AC3E}">
        <p14:creationId xmlns:p14="http://schemas.microsoft.com/office/powerpoint/2010/main" val="13132319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FAA56-D136-61F2-EB99-72FDA03F7A9C}"/>
              </a:ext>
            </a:extLst>
          </p:cNvPr>
          <p:cNvSpPr>
            <a:spLocks noGrp="1"/>
          </p:cNvSpPr>
          <p:nvPr>
            <p:ph type="title"/>
          </p:nvPr>
        </p:nvSpPr>
        <p:spPr>
          <a:xfrm>
            <a:off x="951035" y="365127"/>
            <a:ext cx="9088315" cy="696082"/>
          </a:xfrm>
        </p:spPr>
        <p:txBody>
          <a:bodyPr>
            <a:normAutofit/>
          </a:bodyPr>
          <a:lstStyle/>
          <a:p>
            <a:r>
              <a:rPr lang="en-GB" sz="3600"/>
              <a:t>Gangs involved in SOC</a:t>
            </a:r>
          </a:p>
        </p:txBody>
      </p:sp>
      <p:sp>
        <p:nvSpPr>
          <p:cNvPr id="3" name="Content Placeholder 2">
            <a:extLst>
              <a:ext uri="{FF2B5EF4-FFF2-40B4-BE49-F238E27FC236}">
                <a16:creationId xmlns:a16="http://schemas.microsoft.com/office/drawing/2014/main" id="{BD5B0320-9AE6-21A8-47B4-843A980558A2}"/>
              </a:ext>
            </a:extLst>
          </p:cNvPr>
          <p:cNvSpPr>
            <a:spLocks noGrp="1"/>
          </p:cNvSpPr>
          <p:nvPr>
            <p:ph idx="1"/>
          </p:nvPr>
        </p:nvSpPr>
        <p:spPr>
          <a:xfrm>
            <a:off x="403958" y="1324977"/>
            <a:ext cx="11051930" cy="4851986"/>
          </a:xfrm>
        </p:spPr>
        <p:txBody>
          <a:bodyPr vert="horz" lIns="91440" tIns="45720" rIns="91440" bIns="45720" rtlCol="0" anchor="t">
            <a:normAutofit fontScale="92500" lnSpcReduction="10000"/>
          </a:bodyPr>
          <a:lstStyle/>
          <a:p>
            <a:r>
              <a:rPr lang="en-GB" dirty="0"/>
              <a:t>SOC are individuals who plan, co-ordinate and commit serious offences, whether individually, in groups or as part of transnational networks</a:t>
            </a:r>
          </a:p>
          <a:p>
            <a:r>
              <a:rPr lang="en-GB"/>
              <a:t>Distinction between Organised Crime Groups (OCG) and Urban Street </a:t>
            </a:r>
            <a:r>
              <a:rPr lang="en-GB" dirty="0"/>
              <a:t>Gangs</a:t>
            </a:r>
          </a:p>
          <a:p>
            <a:r>
              <a:rPr lang="en-GB"/>
              <a:t>Connections between gangs and organised crime: urban gang members </a:t>
            </a:r>
            <a:r>
              <a:rPr lang="en-GB" dirty="0"/>
              <a:t>may engage in street drug dealing on behalf of organised criminals and some gangs aspire to and may become organised crime groups</a:t>
            </a:r>
          </a:p>
          <a:p>
            <a:r>
              <a:rPr lang="en-GB" dirty="0"/>
              <a:t>OCGs have traditionally been the wholesalers of drugs and USGs the street retailers. However, USGs are now becoming increasingly involved in the wholesale of drugs.</a:t>
            </a:r>
          </a:p>
          <a:p>
            <a:r>
              <a:rPr lang="en-GB" dirty="0"/>
              <a:t>For example, in Merseyside, young people are forming gangs and are frequently becoming involved in crime that is focused on a business‑based model driven by profits.</a:t>
            </a:r>
          </a:p>
        </p:txBody>
      </p:sp>
    </p:spTree>
    <p:extLst>
      <p:ext uri="{BB962C8B-B14F-4D97-AF65-F5344CB8AC3E}">
        <p14:creationId xmlns:p14="http://schemas.microsoft.com/office/powerpoint/2010/main" val="15643527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6DD84-6457-4542-8A94-1C3525F2DABE}"/>
              </a:ext>
            </a:extLst>
          </p:cNvPr>
          <p:cNvSpPr>
            <a:spLocks noGrp="1"/>
          </p:cNvSpPr>
          <p:nvPr>
            <p:ph type="title"/>
          </p:nvPr>
        </p:nvSpPr>
        <p:spPr>
          <a:xfrm>
            <a:off x="838200" y="365125"/>
            <a:ext cx="10515600" cy="897332"/>
          </a:xfrm>
        </p:spPr>
        <p:txBody>
          <a:bodyPr/>
          <a:lstStyle/>
          <a:p>
            <a:r>
              <a:rPr lang="en-GB"/>
              <a:t>County Lines </a:t>
            </a:r>
          </a:p>
        </p:txBody>
      </p:sp>
      <p:sp>
        <p:nvSpPr>
          <p:cNvPr id="3" name="Content Placeholder 2">
            <a:extLst>
              <a:ext uri="{FF2B5EF4-FFF2-40B4-BE49-F238E27FC236}">
                <a16:creationId xmlns:a16="http://schemas.microsoft.com/office/drawing/2014/main" id="{ED268CC9-9C77-E04D-1C97-45CB8688A43D}"/>
              </a:ext>
            </a:extLst>
          </p:cNvPr>
          <p:cNvSpPr>
            <a:spLocks noGrp="1"/>
          </p:cNvSpPr>
          <p:nvPr>
            <p:ph idx="1"/>
          </p:nvPr>
        </p:nvSpPr>
        <p:spPr>
          <a:xfrm>
            <a:off x="838200" y="1674485"/>
            <a:ext cx="10515600" cy="4502478"/>
          </a:xfrm>
        </p:spPr>
        <p:txBody>
          <a:bodyPr vert="horz" lIns="91440" tIns="45720" rIns="91440" bIns="45720" rtlCol="0" anchor="t">
            <a:normAutofit/>
          </a:bodyPr>
          <a:lstStyle/>
          <a:p>
            <a:r>
              <a:rPr lang="en-GB">
                <a:highlight>
                  <a:srgbClr val="FEFEFE"/>
                </a:highlight>
                <a:ea typeface="+mn-lt"/>
                <a:cs typeface="+mn-lt"/>
              </a:rPr>
              <a:t>The Government’s </a:t>
            </a:r>
            <a:r>
              <a:rPr lang="en-GB" dirty="0">
                <a:highlight>
                  <a:srgbClr val="FEFEFE"/>
                </a:highlight>
                <a:ea typeface="+mn-lt"/>
                <a:cs typeface="+mn-lt"/>
                <a:hlinkClick r:id="rId3"/>
              </a:rPr>
              <a:t>Serious Violence Strategy</a:t>
            </a:r>
            <a:r>
              <a:rPr lang="en-GB">
                <a:highlight>
                  <a:srgbClr val="FEFEFE"/>
                </a:highlight>
                <a:ea typeface="+mn-lt"/>
                <a:cs typeface="+mn-lt"/>
              </a:rPr>
              <a:t> provides the following definition of County Lines:</a:t>
            </a:r>
            <a:endParaRPr lang="en-GB"/>
          </a:p>
          <a:p>
            <a:r>
              <a:rPr lang="en-GB" i="1" dirty="0">
                <a:highlight>
                  <a:srgbClr val="FEFEFE"/>
                </a:highlight>
                <a:ea typeface="+mn-lt"/>
                <a:cs typeface="+mn-lt"/>
              </a:rPr>
              <a:t>‘County Lines is a term used to describe gangs and organised criminal networks involved in exporting illegal drugs into one or more importing areas [within the UK], using dedicated mobile phone lines or other form of ‘deal line’. They are likely to exploit children and vulnerable adults to move [and store] the drugs and money and they will often use coercion, intimidation, violence (including sexual violence) and weapons’.</a:t>
            </a:r>
            <a:endParaRPr lang="en-GB" i="1"/>
          </a:p>
          <a:p>
            <a:endParaRPr lang="en-GB" dirty="0"/>
          </a:p>
        </p:txBody>
      </p:sp>
    </p:spTree>
    <p:extLst>
      <p:ext uri="{BB962C8B-B14F-4D97-AF65-F5344CB8AC3E}">
        <p14:creationId xmlns:p14="http://schemas.microsoft.com/office/powerpoint/2010/main" val="36741966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8B612-8E17-F694-3A5C-FEE6B0007252}"/>
              </a:ext>
            </a:extLst>
          </p:cNvPr>
          <p:cNvSpPr>
            <a:spLocks noGrp="1"/>
          </p:cNvSpPr>
          <p:nvPr>
            <p:ph type="title"/>
          </p:nvPr>
        </p:nvSpPr>
        <p:spPr>
          <a:xfrm>
            <a:off x="838200" y="365125"/>
            <a:ext cx="10515600" cy="690563"/>
          </a:xfrm>
        </p:spPr>
        <p:txBody>
          <a:bodyPr>
            <a:normAutofit fontScale="90000"/>
          </a:bodyPr>
          <a:lstStyle/>
          <a:p>
            <a:r>
              <a:rPr lang="en-GB" dirty="0"/>
              <a:t>C</a:t>
            </a:r>
            <a:r>
              <a:rPr lang="en-GB" dirty="0">
                <a:solidFill>
                  <a:srgbClr val="FF0000"/>
                </a:solidFill>
              </a:rPr>
              <a:t>ounty Lines</a:t>
            </a:r>
          </a:p>
        </p:txBody>
      </p:sp>
      <p:sp>
        <p:nvSpPr>
          <p:cNvPr id="3" name="Content Placeholder 2">
            <a:extLst>
              <a:ext uri="{FF2B5EF4-FFF2-40B4-BE49-F238E27FC236}">
                <a16:creationId xmlns:a16="http://schemas.microsoft.com/office/drawing/2014/main" id="{CD267DBC-C076-6C12-BEB3-C8E58F655D60}"/>
              </a:ext>
            </a:extLst>
          </p:cNvPr>
          <p:cNvSpPr>
            <a:spLocks noGrp="1"/>
          </p:cNvSpPr>
          <p:nvPr>
            <p:ph idx="1"/>
          </p:nvPr>
        </p:nvSpPr>
        <p:spPr>
          <a:xfrm>
            <a:off x="672124" y="1552087"/>
            <a:ext cx="10681676" cy="4624876"/>
          </a:xfrm>
        </p:spPr>
        <p:txBody>
          <a:bodyPr vert="horz" lIns="91440" tIns="45720" rIns="91440" bIns="45720" rtlCol="0" anchor="t">
            <a:normAutofit fontScale="92500" lnSpcReduction="10000"/>
          </a:bodyPr>
          <a:lstStyle/>
          <a:p>
            <a:r>
              <a:rPr lang="en-GB" dirty="0"/>
              <a:t>NPCC definition of a county line is the term used to describe gangs and organised criminal networks involved in exporting illegal drugs into one or more area within the UK using a dedicated mobile phone</a:t>
            </a:r>
          </a:p>
          <a:p>
            <a:r>
              <a:rPr lang="en-GB" dirty="0"/>
              <a:t>January 2019 the NCA estimated that there were at least 1,000 county lines operating</a:t>
            </a:r>
          </a:p>
          <a:p>
            <a:r>
              <a:rPr lang="en-GB" dirty="0"/>
              <a:t>Appropriate 300 lines within Greater London</a:t>
            </a:r>
          </a:p>
          <a:p>
            <a:r>
              <a:rPr lang="en-GB" dirty="0"/>
              <a:t>Gangs create a network between urban hubs and county locations to supply illegal drugs</a:t>
            </a:r>
          </a:p>
          <a:p>
            <a:r>
              <a:rPr lang="en-GB" dirty="0"/>
              <a:t>New markets are </a:t>
            </a:r>
            <a:r>
              <a:rPr lang="en-GB"/>
              <a:t>set up</a:t>
            </a:r>
            <a:r>
              <a:rPr lang="en-GB" dirty="0"/>
              <a:t> by gangs </a:t>
            </a:r>
          </a:p>
          <a:p>
            <a:r>
              <a:rPr lang="en-GB" dirty="0"/>
              <a:t>Sometimes they are the main line  / some overtake other lines / some may operate several lines in towns</a:t>
            </a:r>
          </a:p>
        </p:txBody>
      </p:sp>
    </p:spTree>
    <p:extLst>
      <p:ext uri="{BB962C8B-B14F-4D97-AF65-F5344CB8AC3E}">
        <p14:creationId xmlns:p14="http://schemas.microsoft.com/office/powerpoint/2010/main" val="32362939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7E290-A6C0-9ED3-1B13-0B378CFB8860}"/>
              </a:ext>
            </a:extLst>
          </p:cNvPr>
          <p:cNvSpPr>
            <a:spLocks noGrp="1"/>
          </p:cNvSpPr>
          <p:nvPr>
            <p:ph type="title"/>
          </p:nvPr>
        </p:nvSpPr>
        <p:spPr>
          <a:xfrm>
            <a:off x="838200" y="365125"/>
            <a:ext cx="10515600" cy="839893"/>
          </a:xfrm>
        </p:spPr>
        <p:txBody>
          <a:bodyPr/>
          <a:lstStyle/>
          <a:p>
            <a:r>
              <a:rPr lang="en-GB"/>
              <a:t>How Many ?</a:t>
            </a:r>
          </a:p>
        </p:txBody>
      </p:sp>
      <p:sp>
        <p:nvSpPr>
          <p:cNvPr id="3" name="Content Placeholder 2">
            <a:extLst>
              <a:ext uri="{FF2B5EF4-FFF2-40B4-BE49-F238E27FC236}">
                <a16:creationId xmlns:a16="http://schemas.microsoft.com/office/drawing/2014/main" id="{4D5C3F22-FF1B-9BAF-A893-EB1CBB269462}"/>
              </a:ext>
            </a:extLst>
          </p:cNvPr>
          <p:cNvSpPr>
            <a:spLocks noGrp="1"/>
          </p:cNvSpPr>
          <p:nvPr>
            <p:ph idx="1"/>
          </p:nvPr>
        </p:nvSpPr>
        <p:spPr>
          <a:xfrm>
            <a:off x="436266" y="1339955"/>
            <a:ext cx="11218984" cy="5146832"/>
          </a:xfrm>
        </p:spPr>
        <p:txBody>
          <a:bodyPr vert="horz" lIns="91440" tIns="45720" rIns="91440" bIns="45720" rtlCol="0" anchor="t">
            <a:noAutofit/>
          </a:bodyPr>
          <a:lstStyle/>
          <a:p>
            <a:r>
              <a:rPr lang="en-GB" sz="2400">
                <a:ea typeface="+mn-lt"/>
                <a:cs typeface="+mn-lt"/>
              </a:rPr>
              <a:t>National</a:t>
            </a:r>
            <a:r>
              <a:rPr lang="en-GB" sz="2400" dirty="0">
                <a:ea typeface="+mn-lt"/>
                <a:cs typeface="+mn-lt"/>
              </a:rPr>
              <a:t> Police Chief Council - Based on the latest County Lines Strategic Threat Assessment </a:t>
            </a:r>
            <a:r>
              <a:rPr lang="en-GB" sz="2400">
                <a:ea typeface="+mn-lt"/>
                <a:cs typeface="+mn-lt"/>
              </a:rPr>
              <a:t>April 2024 to March 2025, there are over </a:t>
            </a:r>
            <a:r>
              <a:rPr lang="en-GB" sz="2400" b="1" dirty="0">
                <a:solidFill>
                  <a:srgbClr val="0A0A0A"/>
                </a:solidFill>
                <a:highlight>
                  <a:srgbClr val="FFFFFF"/>
                </a:highlight>
                <a:ea typeface="+mn-lt"/>
                <a:cs typeface="+mn-lt"/>
              </a:rPr>
              <a:t>6,500 active County Lines</a:t>
            </a:r>
            <a:r>
              <a:rPr lang="en-GB" sz="2400" dirty="0">
                <a:solidFill>
                  <a:srgbClr val="0A0A0A"/>
                </a:solidFill>
                <a:highlight>
                  <a:srgbClr val="FFFFFF"/>
                </a:highlight>
                <a:ea typeface="+mn-lt"/>
                <a:cs typeface="+mn-lt"/>
              </a:rPr>
              <a:t> in operation across England, Scotland, and Wales. </a:t>
            </a:r>
          </a:p>
          <a:p>
            <a:r>
              <a:rPr lang="en-GB" sz="2400" dirty="0">
                <a:solidFill>
                  <a:srgbClr val="1F2025"/>
                </a:solidFill>
                <a:highlight>
                  <a:srgbClr val="FFFFFF"/>
                </a:highlight>
                <a:ea typeface="+mn-lt"/>
                <a:cs typeface="+mn-lt"/>
              </a:rPr>
              <a:t>The County Lines threat remains stable</a:t>
            </a:r>
            <a:endParaRPr lang="en-GB" sz="2400" dirty="0">
              <a:solidFill>
                <a:srgbClr val="000000"/>
              </a:solidFill>
              <a:ea typeface="+mn-lt"/>
              <a:cs typeface="+mn-lt"/>
            </a:endParaRPr>
          </a:p>
          <a:p>
            <a:r>
              <a:rPr lang="en-GB" sz="2400">
                <a:solidFill>
                  <a:srgbClr val="1F2025"/>
                </a:solidFill>
                <a:highlight>
                  <a:srgbClr val="FFFFFF"/>
                </a:highlight>
                <a:ea typeface="+mn-lt"/>
                <a:cs typeface="+mn-lt"/>
              </a:rPr>
              <a:t>County Lines are a major driver of violent crime, with 73.5% of offenders known for violence or weapons offences.</a:t>
            </a:r>
            <a:endParaRPr lang="en-GB" sz="2400"/>
          </a:p>
          <a:p>
            <a:r>
              <a:rPr lang="en-GB" sz="2400">
                <a:solidFill>
                  <a:srgbClr val="1F2025"/>
                </a:solidFill>
                <a:highlight>
                  <a:srgbClr val="FFFFFF"/>
                </a:highlight>
                <a:ea typeface="+mn-lt"/>
                <a:cs typeface="+mn-lt"/>
              </a:rPr>
              <a:t>Exploitation of children continues, with 2,659 children recorded, though actual numbers are believed to be higher.</a:t>
            </a:r>
            <a:endParaRPr lang="en-GB" sz="2400"/>
          </a:p>
          <a:p>
            <a:r>
              <a:rPr lang="en-GB" sz="2400" dirty="0">
                <a:solidFill>
                  <a:srgbClr val="1F2025"/>
                </a:solidFill>
                <a:highlight>
                  <a:srgbClr val="FFFFFF"/>
                </a:highlight>
                <a:ea typeface="+mn-lt"/>
                <a:cs typeface="+mn-lt"/>
              </a:rPr>
              <a:t>Harm from violence is decreasing, with a 38% reduction in hospital admissions for under-25s in exporter areas (Metropolitan, Merseyside, West Midlands, Greater Manchester and West Yorkshire – from which a significant proportion of all line types continue to originate).</a:t>
            </a:r>
            <a:endParaRPr lang="en-GB" sz="2400"/>
          </a:p>
          <a:p>
            <a:endParaRPr lang="en-GB" sz="2400" dirty="0">
              <a:solidFill>
                <a:srgbClr val="0A0A0A"/>
              </a:solidFill>
              <a:highlight>
                <a:srgbClr val="FFFFFF"/>
              </a:highlight>
            </a:endParaRPr>
          </a:p>
        </p:txBody>
      </p:sp>
    </p:spTree>
    <p:extLst>
      <p:ext uri="{BB962C8B-B14F-4D97-AF65-F5344CB8AC3E}">
        <p14:creationId xmlns:p14="http://schemas.microsoft.com/office/powerpoint/2010/main" val="23494450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4B3AB-8AB9-4D7D-084C-A65BB384C7DE}"/>
              </a:ext>
            </a:extLst>
          </p:cNvPr>
          <p:cNvSpPr>
            <a:spLocks noGrp="1"/>
          </p:cNvSpPr>
          <p:nvPr>
            <p:ph type="title"/>
          </p:nvPr>
        </p:nvSpPr>
        <p:spPr>
          <a:xfrm>
            <a:off x="838200" y="365125"/>
            <a:ext cx="10515600" cy="571937"/>
          </a:xfrm>
        </p:spPr>
        <p:txBody>
          <a:bodyPr>
            <a:normAutofit fontScale="90000"/>
          </a:bodyPr>
          <a:lstStyle/>
          <a:p>
            <a:endParaRPr lang="en-GB"/>
          </a:p>
        </p:txBody>
      </p:sp>
      <p:sp>
        <p:nvSpPr>
          <p:cNvPr id="3" name="Content Placeholder 2">
            <a:extLst>
              <a:ext uri="{FF2B5EF4-FFF2-40B4-BE49-F238E27FC236}">
                <a16:creationId xmlns:a16="http://schemas.microsoft.com/office/drawing/2014/main" id="{2724F958-5A7F-4E7C-6975-E00B088EB100}"/>
              </a:ext>
            </a:extLst>
          </p:cNvPr>
          <p:cNvSpPr>
            <a:spLocks noGrp="1"/>
          </p:cNvSpPr>
          <p:nvPr>
            <p:ph idx="1"/>
          </p:nvPr>
        </p:nvSpPr>
        <p:spPr>
          <a:xfrm>
            <a:off x="838200" y="1256219"/>
            <a:ext cx="10515600" cy="4920744"/>
          </a:xfrm>
        </p:spPr>
        <p:txBody>
          <a:bodyPr vert="horz" lIns="91440" tIns="45720" rIns="91440" bIns="45720" rtlCol="0" anchor="t">
            <a:normAutofit fontScale="92500" lnSpcReduction="20000"/>
          </a:bodyPr>
          <a:lstStyle/>
          <a:p>
            <a:r>
              <a:rPr lang="en-GB" dirty="0">
                <a:solidFill>
                  <a:srgbClr val="1F2025"/>
                </a:solidFill>
                <a:highlight>
                  <a:srgbClr val="FFFFFF"/>
                </a:highlight>
                <a:latin typeface="Arial"/>
                <a:ea typeface="+mn-lt"/>
                <a:cs typeface="Arial"/>
              </a:rPr>
              <a:t>But despite these shifts, exploitation, coercion, intimation and violence remain intrinsic factors of County Lines. </a:t>
            </a:r>
            <a:endParaRPr lang="en-GB">
              <a:solidFill>
                <a:srgbClr val="000000"/>
              </a:solidFill>
              <a:latin typeface="Arial"/>
              <a:ea typeface="+mn-lt"/>
              <a:cs typeface="Arial"/>
            </a:endParaRPr>
          </a:p>
          <a:p>
            <a:r>
              <a:rPr lang="en-GB" dirty="0">
                <a:solidFill>
                  <a:srgbClr val="1F2025"/>
                </a:solidFill>
                <a:highlight>
                  <a:srgbClr val="FFFFFF"/>
                </a:highlight>
                <a:latin typeface="Arial"/>
                <a:ea typeface="+mn-lt"/>
                <a:cs typeface="Arial"/>
              </a:rPr>
              <a:t>Boys aged 15-17 are most commonly coerced into drug distribution roles</a:t>
            </a:r>
            <a:endParaRPr lang="en-GB" dirty="0">
              <a:solidFill>
                <a:srgbClr val="000000"/>
              </a:solidFill>
              <a:latin typeface="Arial"/>
              <a:ea typeface="+mn-lt"/>
              <a:cs typeface="Arial"/>
            </a:endParaRPr>
          </a:p>
          <a:p>
            <a:r>
              <a:rPr lang="en-GB">
                <a:solidFill>
                  <a:srgbClr val="1F2025"/>
                </a:solidFill>
                <a:highlight>
                  <a:srgbClr val="FFFFFF"/>
                </a:highlight>
                <a:latin typeface="Arial"/>
                <a:ea typeface="+mn-lt"/>
                <a:cs typeface="Arial"/>
              </a:rPr>
              <a:t>Estimate of  11,600 children – of both sexes and ages – are going missing </a:t>
            </a:r>
            <a:r>
              <a:rPr lang="en-GB" dirty="0">
                <a:solidFill>
                  <a:srgbClr val="1F2025"/>
                </a:solidFill>
                <a:highlight>
                  <a:srgbClr val="FFFFFF"/>
                </a:highlight>
                <a:latin typeface="Arial"/>
                <a:ea typeface="+mn-lt"/>
                <a:cs typeface="Arial"/>
              </a:rPr>
              <a:t>and are at risk of exploitation. </a:t>
            </a:r>
            <a:endParaRPr lang="en-GB">
              <a:solidFill>
                <a:srgbClr val="000000"/>
              </a:solidFill>
              <a:latin typeface="Arial"/>
              <a:ea typeface="+mn-lt"/>
              <a:cs typeface="Arial"/>
            </a:endParaRPr>
          </a:p>
          <a:p>
            <a:r>
              <a:rPr lang="en-GB">
                <a:solidFill>
                  <a:srgbClr val="1F2025"/>
                </a:solidFill>
                <a:highlight>
                  <a:srgbClr val="FFFFFF"/>
                </a:highlight>
                <a:latin typeface="Arial"/>
                <a:ea typeface="+mn-lt"/>
                <a:cs typeface="Arial"/>
              </a:rPr>
              <a:t>Cuckooing continues to affect vulnerable adults, 44% </a:t>
            </a:r>
            <a:r>
              <a:rPr lang="en-GB" dirty="0">
                <a:solidFill>
                  <a:srgbClr val="1F2025"/>
                </a:solidFill>
                <a:highlight>
                  <a:srgbClr val="FFFFFF"/>
                </a:highlight>
                <a:latin typeface="Arial"/>
                <a:ea typeface="+mn-lt"/>
                <a:cs typeface="Arial"/>
              </a:rPr>
              <a:t>of whom were women, and many of whom had mental health and/ or substance misuse issues.</a:t>
            </a:r>
            <a:endParaRPr lang="en-GB">
              <a:latin typeface="Arial"/>
              <a:cs typeface="Arial"/>
            </a:endParaRPr>
          </a:p>
          <a:p>
            <a:r>
              <a:rPr lang="en-GB">
                <a:solidFill>
                  <a:srgbClr val="1F2025"/>
                </a:solidFill>
                <a:highlight>
                  <a:srgbClr val="FFFFFF"/>
                </a:highlight>
                <a:latin typeface="Arial"/>
                <a:ea typeface="+mn-lt"/>
                <a:cs typeface="Arial"/>
              </a:rPr>
              <a:t>Enforcement efforts have continued throughout the year, with more than 6,000 arrests and a record 2,300 lines closed since July 2024.</a:t>
            </a:r>
            <a:endParaRPr lang="en-GB">
              <a:latin typeface="Arial"/>
              <a:cs typeface="Arial"/>
            </a:endParaRPr>
          </a:p>
          <a:p>
            <a:r>
              <a:rPr lang="en-GB">
                <a:solidFill>
                  <a:srgbClr val="1F2025"/>
                </a:solidFill>
                <a:highlight>
                  <a:srgbClr val="FFFFFF"/>
                </a:highlight>
                <a:latin typeface="Arial"/>
                <a:ea typeface="+mn-lt"/>
                <a:cs typeface="Arial"/>
              </a:rPr>
              <a:t>During the last County Lines Intensification Week (CLIW),:</a:t>
            </a:r>
            <a:endParaRPr lang="en-GB">
              <a:solidFill>
                <a:srgbClr val="000000"/>
              </a:solidFill>
              <a:latin typeface="Arial"/>
              <a:ea typeface="+mn-lt"/>
              <a:cs typeface="Arial"/>
            </a:endParaRPr>
          </a:p>
          <a:p>
            <a:r>
              <a:rPr lang="en-GB">
                <a:solidFill>
                  <a:srgbClr val="1F2025"/>
                </a:solidFill>
                <a:highlight>
                  <a:srgbClr val="FFFFFF"/>
                </a:highlight>
                <a:latin typeface="Arial"/>
                <a:ea typeface="+mn-lt"/>
                <a:cs typeface="Arial"/>
              </a:rPr>
              <a:t>96 firearms and 466 bladed weapons were seized</a:t>
            </a:r>
          </a:p>
          <a:p>
            <a:pPr marL="0" indent="0">
              <a:buNone/>
            </a:pPr>
            <a:endParaRPr lang="en-GB" dirty="0">
              <a:solidFill>
                <a:srgbClr val="1F2025"/>
              </a:solidFill>
              <a:highlight>
                <a:srgbClr val="FFFFFF"/>
              </a:highlight>
              <a:latin typeface="Arial"/>
              <a:cs typeface="Arial"/>
            </a:endParaRPr>
          </a:p>
        </p:txBody>
      </p:sp>
    </p:spTree>
    <p:extLst>
      <p:ext uri="{BB962C8B-B14F-4D97-AF65-F5344CB8AC3E}">
        <p14:creationId xmlns:p14="http://schemas.microsoft.com/office/powerpoint/2010/main" val="26925543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554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F0C2A0BE-1C43-CEE5-0A96-814C6231C47F}"/>
              </a:ext>
            </a:extLst>
          </p:cNvPr>
          <p:cNvPicPr>
            <a:picLocks noChangeAspect="1"/>
          </p:cNvPicPr>
          <p:nvPr/>
        </p:nvPicPr>
        <p:blipFill>
          <a:blip r:embed="rId2"/>
          <a:stretch>
            <a:fillRect/>
          </a:stretch>
        </p:blipFill>
        <p:spPr>
          <a:xfrm>
            <a:off x="3289417" y="643467"/>
            <a:ext cx="5613165" cy="5571066"/>
          </a:xfrm>
          <a:prstGeom prst="rect">
            <a:avLst/>
          </a:prstGeom>
        </p:spPr>
      </p:pic>
    </p:spTree>
    <p:extLst>
      <p:ext uri="{BB962C8B-B14F-4D97-AF65-F5344CB8AC3E}">
        <p14:creationId xmlns:p14="http://schemas.microsoft.com/office/powerpoint/2010/main" val="21089485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descr="A diagram of a crime scene">
            <a:extLst>
              <a:ext uri="{FF2B5EF4-FFF2-40B4-BE49-F238E27FC236}">
                <a16:creationId xmlns:a16="http://schemas.microsoft.com/office/drawing/2014/main" id="{5ED4D6C1-220B-B630-36EB-EA87D086D990}"/>
              </a:ext>
            </a:extLst>
          </p:cNvPr>
          <p:cNvPicPr>
            <a:picLocks noChangeAspect="1"/>
          </p:cNvPicPr>
          <p:nvPr/>
        </p:nvPicPr>
        <p:blipFill>
          <a:blip r:embed="rId2"/>
          <a:srcRect b="1765"/>
          <a:stretch>
            <a:fillRect/>
          </a:stretch>
        </p:blipFill>
        <p:spPr>
          <a:xfrm>
            <a:off x="20" y="1282"/>
            <a:ext cx="12191980" cy="6856718"/>
          </a:xfrm>
          <a:prstGeom prst="rect">
            <a:avLst/>
          </a:prstGeom>
        </p:spPr>
      </p:pic>
    </p:spTree>
    <p:extLst>
      <p:ext uri="{BB962C8B-B14F-4D97-AF65-F5344CB8AC3E}">
        <p14:creationId xmlns:p14="http://schemas.microsoft.com/office/powerpoint/2010/main" val="42568654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48D4C-5419-BB8E-0607-1B3C60E0DA1A}"/>
              </a:ext>
            </a:extLst>
          </p:cNvPr>
          <p:cNvSpPr>
            <a:spLocks noGrp="1"/>
          </p:cNvSpPr>
          <p:nvPr>
            <p:ph type="title"/>
          </p:nvPr>
        </p:nvSpPr>
        <p:spPr>
          <a:xfrm>
            <a:off x="2153841" y="365127"/>
            <a:ext cx="7886700" cy="533508"/>
          </a:xfrm>
        </p:spPr>
        <p:txBody>
          <a:bodyPr>
            <a:normAutofit fontScale="90000"/>
          </a:bodyPr>
          <a:lstStyle/>
          <a:p>
            <a:r>
              <a:rPr lang="en-GB" dirty="0"/>
              <a:t>Terms associating with County Lines</a:t>
            </a:r>
          </a:p>
        </p:txBody>
      </p:sp>
      <p:sp>
        <p:nvSpPr>
          <p:cNvPr id="3" name="Text Placeholder 2">
            <a:extLst>
              <a:ext uri="{FF2B5EF4-FFF2-40B4-BE49-F238E27FC236}">
                <a16:creationId xmlns:a16="http://schemas.microsoft.com/office/drawing/2014/main" id="{58ED74A2-07DE-12D3-DA52-723E4F3F90FC}"/>
              </a:ext>
            </a:extLst>
          </p:cNvPr>
          <p:cNvSpPr>
            <a:spLocks noGrp="1"/>
          </p:cNvSpPr>
          <p:nvPr>
            <p:ph type="body" idx="1"/>
          </p:nvPr>
        </p:nvSpPr>
        <p:spPr>
          <a:xfrm>
            <a:off x="2153842" y="898635"/>
            <a:ext cx="3868340" cy="823912"/>
          </a:xfrm>
        </p:spPr>
        <p:txBody>
          <a:bodyPr/>
          <a:lstStyle/>
          <a:p>
            <a:r>
              <a:rPr lang="en-GB" dirty="0"/>
              <a:t>Cuckooing</a:t>
            </a:r>
          </a:p>
        </p:txBody>
      </p:sp>
      <p:sp>
        <p:nvSpPr>
          <p:cNvPr id="4" name="Content Placeholder 3">
            <a:extLst>
              <a:ext uri="{FF2B5EF4-FFF2-40B4-BE49-F238E27FC236}">
                <a16:creationId xmlns:a16="http://schemas.microsoft.com/office/drawing/2014/main" id="{1640C191-23D1-9F6C-EF79-2D10522805CF}"/>
              </a:ext>
            </a:extLst>
          </p:cNvPr>
          <p:cNvSpPr>
            <a:spLocks noGrp="1"/>
          </p:cNvSpPr>
          <p:nvPr>
            <p:ph sz="half" idx="2"/>
          </p:nvPr>
        </p:nvSpPr>
        <p:spPr>
          <a:xfrm>
            <a:off x="839788" y="1723537"/>
            <a:ext cx="5177325" cy="4466126"/>
          </a:xfrm>
        </p:spPr>
        <p:txBody>
          <a:bodyPr vert="horz" lIns="91440" tIns="45720" rIns="91440" bIns="45720" rtlCol="0" anchor="t">
            <a:normAutofit lnSpcReduction="10000"/>
          </a:bodyPr>
          <a:lstStyle/>
          <a:p>
            <a:r>
              <a:rPr lang="en-GB" dirty="0"/>
              <a:t>Cuckoos take over other bird’s nests – Gang will take over a vulnerable </a:t>
            </a:r>
            <a:r>
              <a:rPr lang="en-GB"/>
              <a:t>person's</a:t>
            </a:r>
            <a:r>
              <a:rPr lang="en-GB" dirty="0"/>
              <a:t> home using acts of violence and intimidation.</a:t>
            </a:r>
          </a:p>
          <a:p>
            <a:r>
              <a:rPr lang="en-GB" dirty="0"/>
              <a:t>Gang will use the house as their trap house</a:t>
            </a:r>
          </a:p>
          <a:p>
            <a:r>
              <a:rPr lang="en-GB" dirty="0"/>
              <a:t>Vulnerable person – drug dependency, mental health, health problems, financial issues</a:t>
            </a:r>
          </a:p>
        </p:txBody>
      </p:sp>
      <p:sp>
        <p:nvSpPr>
          <p:cNvPr id="5" name="Text Placeholder 4">
            <a:extLst>
              <a:ext uri="{FF2B5EF4-FFF2-40B4-BE49-F238E27FC236}">
                <a16:creationId xmlns:a16="http://schemas.microsoft.com/office/drawing/2014/main" id="{CE1D3B5B-CCE6-A7F3-0470-375480A8D61F}"/>
              </a:ext>
            </a:extLst>
          </p:cNvPr>
          <p:cNvSpPr>
            <a:spLocks noGrp="1"/>
          </p:cNvSpPr>
          <p:nvPr>
            <p:ph type="body" sz="quarter" idx="3"/>
          </p:nvPr>
        </p:nvSpPr>
        <p:spPr>
          <a:xfrm>
            <a:off x="6169821" y="898635"/>
            <a:ext cx="3887391" cy="823912"/>
          </a:xfrm>
        </p:spPr>
        <p:txBody>
          <a:bodyPr/>
          <a:lstStyle/>
          <a:p>
            <a:r>
              <a:rPr lang="en-GB" dirty="0"/>
              <a:t>Trap House</a:t>
            </a:r>
          </a:p>
        </p:txBody>
      </p:sp>
      <p:sp>
        <p:nvSpPr>
          <p:cNvPr id="6" name="Content Placeholder 5">
            <a:extLst>
              <a:ext uri="{FF2B5EF4-FFF2-40B4-BE49-F238E27FC236}">
                <a16:creationId xmlns:a16="http://schemas.microsoft.com/office/drawing/2014/main" id="{5AC16EC6-6EEA-F8A9-6A15-F96485B7554C}"/>
              </a:ext>
            </a:extLst>
          </p:cNvPr>
          <p:cNvSpPr>
            <a:spLocks noGrp="1"/>
          </p:cNvSpPr>
          <p:nvPr>
            <p:ph sz="quarter" idx="4"/>
          </p:nvPr>
        </p:nvSpPr>
        <p:spPr>
          <a:xfrm>
            <a:off x="6172200" y="1889614"/>
            <a:ext cx="5183188" cy="4300049"/>
          </a:xfrm>
        </p:spPr>
        <p:txBody>
          <a:bodyPr>
            <a:normAutofit lnSpcReduction="10000"/>
          </a:bodyPr>
          <a:lstStyle/>
          <a:p>
            <a:r>
              <a:rPr lang="en-GB" dirty="0"/>
              <a:t>Building in the county location which is used as a base from which drugs are sold</a:t>
            </a:r>
          </a:p>
          <a:p>
            <a:r>
              <a:rPr lang="en-GB" dirty="0"/>
              <a:t>Occupants include drug users</a:t>
            </a:r>
          </a:p>
          <a:p>
            <a:r>
              <a:rPr lang="en-GB" dirty="0"/>
              <a:t>Homes that are cuckooed but also short let homes or cheap hotel accommodation</a:t>
            </a:r>
          </a:p>
        </p:txBody>
      </p:sp>
    </p:spTree>
    <p:extLst>
      <p:ext uri="{BB962C8B-B14F-4D97-AF65-F5344CB8AC3E}">
        <p14:creationId xmlns:p14="http://schemas.microsoft.com/office/powerpoint/2010/main" val="9481027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DE0B5-DFB3-6FFA-7FC2-DE15EE9B6FA1}"/>
              </a:ext>
            </a:extLst>
          </p:cNvPr>
          <p:cNvSpPr>
            <a:spLocks noGrp="1"/>
          </p:cNvSpPr>
          <p:nvPr>
            <p:ph type="title"/>
          </p:nvPr>
        </p:nvSpPr>
        <p:spPr>
          <a:xfrm>
            <a:off x="2153841" y="365127"/>
            <a:ext cx="7886700" cy="675398"/>
          </a:xfrm>
        </p:spPr>
        <p:txBody>
          <a:bodyPr/>
          <a:lstStyle/>
          <a:p>
            <a:r>
              <a:rPr lang="en-GB" dirty="0"/>
              <a:t>Terms associating with County Lines</a:t>
            </a:r>
          </a:p>
        </p:txBody>
      </p:sp>
      <p:sp>
        <p:nvSpPr>
          <p:cNvPr id="3" name="Text Placeholder 2">
            <a:extLst>
              <a:ext uri="{FF2B5EF4-FFF2-40B4-BE49-F238E27FC236}">
                <a16:creationId xmlns:a16="http://schemas.microsoft.com/office/drawing/2014/main" id="{937A0364-6E83-A0A9-8E62-5104953C84CA}"/>
              </a:ext>
            </a:extLst>
          </p:cNvPr>
          <p:cNvSpPr>
            <a:spLocks noGrp="1"/>
          </p:cNvSpPr>
          <p:nvPr>
            <p:ph type="body" idx="1"/>
          </p:nvPr>
        </p:nvSpPr>
        <p:spPr/>
        <p:txBody>
          <a:bodyPr/>
          <a:lstStyle/>
          <a:p>
            <a:r>
              <a:rPr lang="en-GB" dirty="0"/>
              <a:t>Trapping</a:t>
            </a:r>
          </a:p>
          <a:p>
            <a:endParaRPr lang="en-GB" dirty="0"/>
          </a:p>
        </p:txBody>
      </p:sp>
      <p:sp>
        <p:nvSpPr>
          <p:cNvPr id="4" name="Content Placeholder 3">
            <a:extLst>
              <a:ext uri="{FF2B5EF4-FFF2-40B4-BE49-F238E27FC236}">
                <a16:creationId xmlns:a16="http://schemas.microsoft.com/office/drawing/2014/main" id="{B81D28F0-EE66-5B6F-9868-9D16412F44EA}"/>
              </a:ext>
            </a:extLst>
          </p:cNvPr>
          <p:cNvSpPr>
            <a:spLocks noGrp="1"/>
          </p:cNvSpPr>
          <p:nvPr>
            <p:ph sz="half" idx="2"/>
          </p:nvPr>
        </p:nvSpPr>
        <p:spPr/>
        <p:txBody>
          <a:bodyPr/>
          <a:lstStyle/>
          <a:p>
            <a:r>
              <a:rPr lang="en-GB" dirty="0"/>
              <a:t>Either selling or moving drugs via a county line from urban area hub to the county location hub</a:t>
            </a:r>
          </a:p>
          <a:p>
            <a:endParaRPr lang="en-GB" dirty="0"/>
          </a:p>
        </p:txBody>
      </p:sp>
      <p:sp>
        <p:nvSpPr>
          <p:cNvPr id="5" name="Text Placeholder 4">
            <a:extLst>
              <a:ext uri="{FF2B5EF4-FFF2-40B4-BE49-F238E27FC236}">
                <a16:creationId xmlns:a16="http://schemas.microsoft.com/office/drawing/2014/main" id="{31317190-BC2E-44CF-F21E-A0A0050558FF}"/>
              </a:ext>
            </a:extLst>
          </p:cNvPr>
          <p:cNvSpPr>
            <a:spLocks noGrp="1"/>
          </p:cNvSpPr>
          <p:nvPr>
            <p:ph type="body" sz="quarter" idx="3"/>
          </p:nvPr>
        </p:nvSpPr>
        <p:spPr/>
        <p:txBody>
          <a:bodyPr/>
          <a:lstStyle/>
          <a:p>
            <a:r>
              <a:rPr lang="en-GB" dirty="0"/>
              <a:t>Going Country / Out there / OT</a:t>
            </a:r>
          </a:p>
        </p:txBody>
      </p:sp>
      <p:sp>
        <p:nvSpPr>
          <p:cNvPr id="6" name="Content Placeholder 5">
            <a:extLst>
              <a:ext uri="{FF2B5EF4-FFF2-40B4-BE49-F238E27FC236}">
                <a16:creationId xmlns:a16="http://schemas.microsoft.com/office/drawing/2014/main" id="{E36159B7-A5C5-9F9E-85B5-EA8E1C7B6934}"/>
              </a:ext>
            </a:extLst>
          </p:cNvPr>
          <p:cNvSpPr>
            <a:spLocks noGrp="1"/>
          </p:cNvSpPr>
          <p:nvPr>
            <p:ph sz="quarter" idx="4"/>
          </p:nvPr>
        </p:nvSpPr>
        <p:spPr/>
        <p:txBody>
          <a:bodyPr/>
          <a:lstStyle/>
          <a:p>
            <a:r>
              <a:rPr lang="en-GB" dirty="0"/>
              <a:t>An individual becoming involved in county line</a:t>
            </a:r>
          </a:p>
          <a:p>
            <a:r>
              <a:rPr lang="en-GB" dirty="0"/>
              <a:t>Act of travelling to another area</a:t>
            </a:r>
          </a:p>
          <a:p>
            <a:r>
              <a:rPr lang="en-GB" dirty="0"/>
              <a:t>City or town reference to deliver or pick up drugs</a:t>
            </a:r>
          </a:p>
        </p:txBody>
      </p:sp>
    </p:spTree>
    <p:extLst>
      <p:ext uri="{BB962C8B-B14F-4D97-AF65-F5344CB8AC3E}">
        <p14:creationId xmlns:p14="http://schemas.microsoft.com/office/powerpoint/2010/main" val="8695429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B3D2C-B9E0-7E67-1AA3-8AF79BC874B2}"/>
              </a:ext>
            </a:extLst>
          </p:cNvPr>
          <p:cNvSpPr>
            <a:spLocks noGrp="1"/>
          </p:cNvSpPr>
          <p:nvPr>
            <p:ph type="title"/>
          </p:nvPr>
        </p:nvSpPr>
        <p:spPr/>
        <p:txBody>
          <a:bodyPr/>
          <a:lstStyle/>
          <a:p>
            <a:r>
              <a:rPr lang="en-GB" dirty="0"/>
              <a:t>Terms associating with County Lines</a:t>
            </a:r>
          </a:p>
        </p:txBody>
      </p:sp>
      <p:sp>
        <p:nvSpPr>
          <p:cNvPr id="3" name="Text Placeholder 2">
            <a:extLst>
              <a:ext uri="{FF2B5EF4-FFF2-40B4-BE49-F238E27FC236}">
                <a16:creationId xmlns:a16="http://schemas.microsoft.com/office/drawing/2014/main" id="{23CC0586-B268-739E-4C5E-B5343D32E986}"/>
              </a:ext>
            </a:extLst>
          </p:cNvPr>
          <p:cNvSpPr>
            <a:spLocks noGrp="1"/>
          </p:cNvSpPr>
          <p:nvPr>
            <p:ph type="body" idx="1"/>
          </p:nvPr>
        </p:nvSpPr>
        <p:spPr/>
        <p:txBody>
          <a:bodyPr/>
          <a:lstStyle/>
          <a:p>
            <a:r>
              <a:rPr lang="en-GB" dirty="0"/>
              <a:t>Deal line</a:t>
            </a:r>
          </a:p>
        </p:txBody>
      </p:sp>
      <p:sp>
        <p:nvSpPr>
          <p:cNvPr id="4" name="Content Placeholder 3">
            <a:extLst>
              <a:ext uri="{FF2B5EF4-FFF2-40B4-BE49-F238E27FC236}">
                <a16:creationId xmlns:a16="http://schemas.microsoft.com/office/drawing/2014/main" id="{813B8571-3B5E-7AA1-E104-1718A32DCEE0}"/>
              </a:ext>
            </a:extLst>
          </p:cNvPr>
          <p:cNvSpPr>
            <a:spLocks noGrp="1"/>
          </p:cNvSpPr>
          <p:nvPr>
            <p:ph sz="half" idx="2"/>
          </p:nvPr>
        </p:nvSpPr>
        <p:spPr/>
        <p:txBody>
          <a:bodyPr/>
          <a:lstStyle/>
          <a:p>
            <a:r>
              <a:rPr lang="en-GB" dirty="0"/>
              <a:t>The mobile phone number operated by the county line group and used to communicate with drug users</a:t>
            </a:r>
          </a:p>
          <a:p>
            <a:r>
              <a:rPr lang="en-GB" dirty="0"/>
              <a:t>Communication with potentially hundreds of individuals </a:t>
            </a:r>
          </a:p>
          <a:p>
            <a:r>
              <a:rPr lang="en-GB" dirty="0"/>
              <a:t>Take orders for drugs</a:t>
            </a:r>
          </a:p>
        </p:txBody>
      </p:sp>
      <p:sp>
        <p:nvSpPr>
          <p:cNvPr id="5" name="Text Placeholder 4">
            <a:extLst>
              <a:ext uri="{FF2B5EF4-FFF2-40B4-BE49-F238E27FC236}">
                <a16:creationId xmlns:a16="http://schemas.microsoft.com/office/drawing/2014/main" id="{1B850FD7-6EFF-7CEA-675B-64B938B36337}"/>
              </a:ext>
            </a:extLst>
          </p:cNvPr>
          <p:cNvSpPr>
            <a:spLocks noGrp="1"/>
          </p:cNvSpPr>
          <p:nvPr>
            <p:ph type="body" sz="quarter" idx="3"/>
          </p:nvPr>
        </p:nvSpPr>
        <p:spPr/>
        <p:txBody>
          <a:bodyPr/>
          <a:lstStyle/>
          <a:p>
            <a:r>
              <a:rPr lang="en-GB" dirty="0"/>
              <a:t>Taxing</a:t>
            </a:r>
          </a:p>
        </p:txBody>
      </p:sp>
      <p:sp>
        <p:nvSpPr>
          <p:cNvPr id="6" name="Content Placeholder 5">
            <a:extLst>
              <a:ext uri="{FF2B5EF4-FFF2-40B4-BE49-F238E27FC236}">
                <a16:creationId xmlns:a16="http://schemas.microsoft.com/office/drawing/2014/main" id="{18E27C4E-983E-3E87-3C69-26EC1FE655B4}"/>
              </a:ext>
            </a:extLst>
          </p:cNvPr>
          <p:cNvSpPr>
            <a:spLocks noGrp="1"/>
          </p:cNvSpPr>
          <p:nvPr>
            <p:ph sz="quarter" idx="4"/>
          </p:nvPr>
        </p:nvSpPr>
        <p:spPr/>
        <p:txBody>
          <a:bodyPr/>
          <a:lstStyle/>
          <a:p>
            <a:r>
              <a:rPr lang="en-GB" dirty="0"/>
              <a:t>Use of violence to exercise control over a county line member</a:t>
            </a:r>
          </a:p>
          <a:p>
            <a:r>
              <a:rPr lang="en-GB" dirty="0"/>
              <a:t>Injuring, marking or worse</a:t>
            </a:r>
          </a:p>
        </p:txBody>
      </p:sp>
    </p:spTree>
    <p:extLst>
      <p:ext uri="{BB962C8B-B14F-4D97-AF65-F5344CB8AC3E}">
        <p14:creationId xmlns:p14="http://schemas.microsoft.com/office/powerpoint/2010/main" val="20017726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BDBC5-8965-78F7-D46F-59AC2CD99F4E}"/>
              </a:ext>
            </a:extLst>
          </p:cNvPr>
          <p:cNvSpPr>
            <a:spLocks noGrp="1"/>
          </p:cNvSpPr>
          <p:nvPr>
            <p:ph type="title"/>
          </p:nvPr>
        </p:nvSpPr>
        <p:spPr>
          <a:xfrm>
            <a:off x="2152650" y="365127"/>
            <a:ext cx="7886700" cy="565040"/>
          </a:xfrm>
        </p:spPr>
        <p:txBody>
          <a:bodyPr/>
          <a:lstStyle/>
          <a:p>
            <a:r>
              <a:rPr lang="en-GB" dirty="0"/>
              <a:t>Characteristics of county lines</a:t>
            </a:r>
          </a:p>
        </p:txBody>
      </p:sp>
      <p:sp>
        <p:nvSpPr>
          <p:cNvPr id="3" name="Content Placeholder 2">
            <a:extLst>
              <a:ext uri="{FF2B5EF4-FFF2-40B4-BE49-F238E27FC236}">
                <a16:creationId xmlns:a16="http://schemas.microsoft.com/office/drawing/2014/main" id="{1B407457-F24F-D0A9-97DF-D2A1106B01E9}"/>
              </a:ext>
            </a:extLst>
          </p:cNvPr>
          <p:cNvSpPr>
            <a:spLocks noGrp="1"/>
          </p:cNvSpPr>
          <p:nvPr>
            <p:ph idx="1"/>
          </p:nvPr>
        </p:nvSpPr>
        <p:spPr>
          <a:xfrm>
            <a:off x="289984" y="1292773"/>
            <a:ext cx="9749366" cy="4884191"/>
          </a:xfrm>
        </p:spPr>
        <p:txBody>
          <a:bodyPr vert="horz" lIns="91440" tIns="45720" rIns="91440" bIns="45720" rtlCol="0" anchor="t">
            <a:normAutofit fontScale="92500" lnSpcReduction="10000"/>
          </a:bodyPr>
          <a:lstStyle/>
          <a:p>
            <a:pPr marL="457200" indent="-457200">
              <a:buFont typeface="+mj-lt"/>
              <a:buAutoNum type="arabicPeriod"/>
            </a:pPr>
            <a:r>
              <a:rPr lang="en-GB"/>
              <a:t>Where are they based? </a:t>
            </a:r>
          </a:p>
          <a:p>
            <a:pPr marL="457200" indent="-457200">
              <a:buFont typeface="+mj-lt"/>
              <a:buAutoNum type="arabicPeriod"/>
            </a:pPr>
            <a:r>
              <a:rPr lang="en-GB"/>
              <a:t>Structure</a:t>
            </a:r>
            <a:endParaRPr lang="en-GB" dirty="0">
              <a:solidFill>
                <a:srgbClr val="FF0000"/>
              </a:solidFill>
            </a:endParaRPr>
          </a:p>
          <a:p>
            <a:pPr marL="457200" indent="-457200">
              <a:buFont typeface="+mj-lt"/>
              <a:buAutoNum type="arabicPeriod"/>
            </a:pPr>
            <a:r>
              <a:rPr lang="en-GB" dirty="0"/>
              <a:t>Operation mileage</a:t>
            </a:r>
          </a:p>
          <a:p>
            <a:pPr marL="457200" indent="-457200">
              <a:buFont typeface="+mj-lt"/>
              <a:buAutoNum type="arabicPeriod"/>
            </a:pPr>
            <a:r>
              <a:rPr lang="en-GB" dirty="0"/>
              <a:t>Locations</a:t>
            </a:r>
          </a:p>
          <a:p>
            <a:pPr marL="457200" indent="-457200">
              <a:buFont typeface="+mj-lt"/>
              <a:buAutoNum type="arabicPeriod"/>
            </a:pPr>
            <a:r>
              <a:rPr lang="en-GB" dirty="0"/>
              <a:t>Transport</a:t>
            </a:r>
          </a:p>
          <a:p>
            <a:pPr marL="457200" indent="-457200">
              <a:buFont typeface="+mj-lt"/>
              <a:buAutoNum type="arabicPeriod"/>
            </a:pPr>
            <a:r>
              <a:rPr lang="en-GB" dirty="0"/>
              <a:t>Runners </a:t>
            </a:r>
          </a:p>
          <a:p>
            <a:pPr marL="457200" indent="-457200">
              <a:buFont typeface="+mj-lt"/>
              <a:buAutoNum type="arabicPeriod"/>
            </a:pPr>
            <a:r>
              <a:rPr lang="en-GB" dirty="0"/>
              <a:t>Branded mobile</a:t>
            </a:r>
          </a:p>
          <a:p>
            <a:pPr marL="457200" indent="-457200">
              <a:buFont typeface="+mj-lt"/>
              <a:buAutoNum type="arabicPeriod"/>
            </a:pPr>
            <a:r>
              <a:rPr lang="en-GB" dirty="0"/>
              <a:t>Promotion how?</a:t>
            </a:r>
          </a:p>
          <a:p>
            <a:pPr marL="457200" indent="-457200">
              <a:buFont typeface="+mj-lt"/>
              <a:buAutoNum type="arabicPeriod"/>
            </a:pPr>
            <a:r>
              <a:rPr lang="en-GB" dirty="0"/>
              <a:t>Plugged</a:t>
            </a:r>
          </a:p>
          <a:p>
            <a:pPr marL="457200" indent="-457200">
              <a:buFont typeface="+mj-lt"/>
              <a:buAutoNum type="arabicPeriod"/>
            </a:pPr>
            <a:r>
              <a:rPr lang="en-GB" dirty="0"/>
              <a:t>Clean skins</a:t>
            </a:r>
          </a:p>
          <a:p>
            <a:pPr marL="457200" indent="-457200">
              <a:buFont typeface="+mj-lt"/>
              <a:buAutoNum type="arabicPeriod"/>
            </a:pPr>
            <a:r>
              <a:rPr lang="en-GB" dirty="0"/>
              <a:t>Types of recruitment </a:t>
            </a:r>
          </a:p>
          <a:p>
            <a:pPr marL="457200" indent="-457200">
              <a:buFont typeface="+mj-lt"/>
              <a:buAutoNum type="arabicPeriod"/>
            </a:pPr>
            <a:endParaRPr lang="en-GB" dirty="0"/>
          </a:p>
          <a:p>
            <a:endParaRPr lang="en-GB" dirty="0"/>
          </a:p>
          <a:p>
            <a:endParaRPr lang="en-GB" dirty="0"/>
          </a:p>
        </p:txBody>
      </p:sp>
    </p:spTree>
    <p:extLst>
      <p:ext uri="{BB962C8B-B14F-4D97-AF65-F5344CB8AC3E}">
        <p14:creationId xmlns:p14="http://schemas.microsoft.com/office/powerpoint/2010/main" val="21145785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F6ED9-5F27-D0E3-E3B8-B71CAA2B93C8}"/>
              </a:ext>
            </a:extLst>
          </p:cNvPr>
          <p:cNvSpPr>
            <a:spLocks noGrp="1"/>
          </p:cNvSpPr>
          <p:nvPr>
            <p:ph type="title"/>
          </p:nvPr>
        </p:nvSpPr>
        <p:spPr>
          <a:xfrm>
            <a:off x="2152650" y="365127"/>
            <a:ext cx="7886700" cy="517743"/>
          </a:xfrm>
        </p:spPr>
        <p:txBody>
          <a:bodyPr>
            <a:normAutofit fontScale="90000"/>
          </a:bodyPr>
          <a:lstStyle/>
          <a:p>
            <a:r>
              <a:rPr lang="en-GB" dirty="0"/>
              <a:t>Answers</a:t>
            </a:r>
          </a:p>
        </p:txBody>
      </p:sp>
      <p:sp>
        <p:nvSpPr>
          <p:cNvPr id="3" name="Content Placeholder 2">
            <a:extLst>
              <a:ext uri="{FF2B5EF4-FFF2-40B4-BE49-F238E27FC236}">
                <a16:creationId xmlns:a16="http://schemas.microsoft.com/office/drawing/2014/main" id="{13B83A38-BD9B-CE10-1E6C-59C433DBF08C}"/>
              </a:ext>
            </a:extLst>
          </p:cNvPr>
          <p:cNvSpPr>
            <a:spLocks noGrp="1"/>
          </p:cNvSpPr>
          <p:nvPr>
            <p:ph idx="1"/>
          </p:nvPr>
        </p:nvSpPr>
        <p:spPr>
          <a:xfrm>
            <a:off x="928832" y="993229"/>
            <a:ext cx="9102822" cy="5183735"/>
          </a:xfrm>
        </p:spPr>
        <p:txBody>
          <a:bodyPr vert="horz" lIns="91440" tIns="45720" rIns="91440" bIns="45720" rtlCol="0" anchor="t">
            <a:normAutofit fontScale="92500" lnSpcReduction="20000"/>
          </a:bodyPr>
          <a:lstStyle/>
          <a:p>
            <a:pPr marL="457200" indent="-457200">
              <a:buAutoNum type="arabicPeriod"/>
            </a:pPr>
            <a:r>
              <a:rPr lang="en-GB" sz="2400" dirty="0"/>
              <a:t>Where they bases? County line based in urban location</a:t>
            </a:r>
          </a:p>
          <a:p>
            <a:pPr marL="457200" indent="-457200">
              <a:buAutoNum type="arabicPeriod"/>
            </a:pPr>
            <a:r>
              <a:rPr lang="en-GB" sz="2400" dirty="0"/>
              <a:t>Informal structure – runners, youngers, baby mamas, girls, elders, </a:t>
            </a:r>
            <a:r>
              <a:rPr lang="en-GB" sz="2400" dirty="0" err="1"/>
              <a:t>olders</a:t>
            </a:r>
            <a:endParaRPr lang="en-GB" sz="2400" dirty="0">
              <a:solidFill>
                <a:srgbClr val="FF0000"/>
              </a:solidFill>
            </a:endParaRPr>
          </a:p>
          <a:p>
            <a:pPr marL="457200" indent="-457200">
              <a:buFont typeface="+mj-lt"/>
              <a:buAutoNum type="arabicPeriod"/>
            </a:pPr>
            <a:r>
              <a:rPr lang="en-GB" sz="2400" dirty="0"/>
              <a:t>Operation mileage - Span many miles 50 to 100 miles</a:t>
            </a:r>
          </a:p>
          <a:p>
            <a:pPr marL="457200" indent="-457200">
              <a:buFont typeface="+mj-lt"/>
              <a:buAutoNum type="arabicPeriod"/>
            </a:pPr>
            <a:r>
              <a:rPr lang="en-GB" sz="2400" dirty="0"/>
              <a:t>Location – where economic problems exist and affluent towns/university</a:t>
            </a:r>
          </a:p>
          <a:p>
            <a:pPr marL="457200" indent="-457200">
              <a:buFont typeface="+mj-lt"/>
              <a:buAutoNum type="arabicPeriod"/>
            </a:pPr>
            <a:r>
              <a:rPr lang="en-GB" sz="2400" dirty="0"/>
              <a:t>Use of public transport but stop short before final destination/rent cars</a:t>
            </a:r>
          </a:p>
          <a:p>
            <a:pPr marL="457200" indent="-457200">
              <a:buFont typeface="+mj-lt"/>
              <a:buAutoNum type="arabicPeriod"/>
            </a:pPr>
            <a:r>
              <a:rPr lang="en-GB" sz="2400" dirty="0"/>
              <a:t>Runners – </a:t>
            </a:r>
            <a:r>
              <a:rPr lang="en-GB" sz="2400" err="1"/>
              <a:t>yp</a:t>
            </a:r>
            <a:r>
              <a:rPr lang="en-GB" sz="2400" dirty="0"/>
              <a:t>, young women </a:t>
            </a:r>
          </a:p>
          <a:p>
            <a:pPr marL="457200" indent="-457200">
              <a:buFont typeface="+mj-lt"/>
              <a:buAutoNum type="arabicPeriod"/>
            </a:pPr>
            <a:r>
              <a:rPr lang="en-GB" sz="2400" dirty="0"/>
              <a:t>Branded Mobile – the brand of drugs available so uses associate with</a:t>
            </a:r>
          </a:p>
          <a:p>
            <a:pPr marL="457200" indent="-457200">
              <a:buFont typeface="+mj-lt"/>
              <a:buAutoNum type="arabicPeriod"/>
            </a:pPr>
            <a:r>
              <a:rPr lang="en-GB" sz="2400" dirty="0"/>
              <a:t>Promotion – S/media, business cards, free cigarette lighters / WhatsApp.</a:t>
            </a:r>
          </a:p>
          <a:p>
            <a:pPr marL="457200" indent="-457200">
              <a:buFont typeface="+mj-lt"/>
              <a:buAutoNum type="arabicPeriod"/>
            </a:pPr>
            <a:r>
              <a:rPr lang="en-GB" sz="2400" dirty="0"/>
              <a:t>Plugged- plugged with drugs usually placed in the rectum and/or vagina</a:t>
            </a:r>
          </a:p>
          <a:p>
            <a:pPr marL="457200" indent="-457200">
              <a:buFont typeface="+mj-lt"/>
              <a:buAutoNum type="arabicPeriod"/>
            </a:pPr>
            <a:r>
              <a:rPr lang="en-GB" sz="2400" dirty="0"/>
              <a:t>Clean skins  - very young people, no criminal record who are runners</a:t>
            </a:r>
          </a:p>
          <a:p>
            <a:pPr marL="457200" indent="-457200">
              <a:buFont typeface="+mj-lt"/>
              <a:buAutoNum type="arabicPeriod"/>
            </a:pPr>
            <a:r>
              <a:rPr lang="en-GB" sz="2400" dirty="0"/>
              <a:t>Types of recruitment – financial, coercion, violence, debt, intimidation</a:t>
            </a:r>
          </a:p>
          <a:p>
            <a:pPr marL="457200" indent="-457200">
              <a:buFont typeface="+mj-lt"/>
              <a:buAutoNum type="arabicPeriod"/>
            </a:pPr>
            <a:endParaRPr lang="en-GB" dirty="0"/>
          </a:p>
          <a:p>
            <a:pPr marL="457200" indent="-457200">
              <a:buFont typeface="+mj-lt"/>
              <a:buAutoNum type="arabicPeriod"/>
            </a:pPr>
            <a:endParaRPr lang="en-GB" dirty="0"/>
          </a:p>
          <a:p>
            <a:pPr marL="457200" indent="-457200">
              <a:buFont typeface="+mj-lt"/>
              <a:buAutoNum type="arabicPeriod"/>
            </a:pPr>
            <a:endParaRPr lang="en-GB" dirty="0"/>
          </a:p>
          <a:p>
            <a:endParaRPr lang="en-GB" dirty="0"/>
          </a:p>
        </p:txBody>
      </p:sp>
    </p:spTree>
    <p:extLst>
      <p:ext uri="{BB962C8B-B14F-4D97-AF65-F5344CB8AC3E}">
        <p14:creationId xmlns:p14="http://schemas.microsoft.com/office/powerpoint/2010/main" val="10487520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CE20B-8DE7-B17D-3C59-2B97F04470D7}"/>
              </a:ext>
            </a:extLst>
          </p:cNvPr>
          <p:cNvSpPr>
            <a:spLocks noGrp="1"/>
          </p:cNvSpPr>
          <p:nvPr>
            <p:ph type="title"/>
          </p:nvPr>
        </p:nvSpPr>
        <p:spPr>
          <a:xfrm>
            <a:off x="2152650" y="365127"/>
            <a:ext cx="7886700" cy="754226"/>
          </a:xfrm>
        </p:spPr>
        <p:txBody>
          <a:bodyPr/>
          <a:lstStyle/>
          <a:p>
            <a:r>
              <a:rPr lang="en-GB" dirty="0">
                <a:latin typeface="+mn-lt"/>
              </a:rPr>
              <a:t>Every Child Matters</a:t>
            </a:r>
          </a:p>
        </p:txBody>
      </p:sp>
      <p:sp>
        <p:nvSpPr>
          <p:cNvPr id="3" name="Content Placeholder 2">
            <a:extLst>
              <a:ext uri="{FF2B5EF4-FFF2-40B4-BE49-F238E27FC236}">
                <a16:creationId xmlns:a16="http://schemas.microsoft.com/office/drawing/2014/main" id="{6ADE613D-19C3-7487-104B-6E070717BA69}"/>
              </a:ext>
            </a:extLst>
          </p:cNvPr>
          <p:cNvSpPr>
            <a:spLocks noGrp="1"/>
          </p:cNvSpPr>
          <p:nvPr>
            <p:ph idx="1"/>
          </p:nvPr>
        </p:nvSpPr>
        <p:spPr>
          <a:xfrm>
            <a:off x="398585" y="1825625"/>
            <a:ext cx="10955215" cy="4351338"/>
          </a:xfrm>
        </p:spPr>
        <p:txBody>
          <a:bodyPr/>
          <a:lstStyle/>
          <a:p>
            <a:r>
              <a:rPr lang="en-GB" dirty="0"/>
              <a:t>legal framework, which requires relevant agencies to take responsibility for safeguarding and promoting the welfare of every child to enable them to:</a:t>
            </a:r>
          </a:p>
          <a:p>
            <a:r>
              <a:rPr lang="en-GB" dirty="0"/>
              <a:t>be healthy</a:t>
            </a:r>
          </a:p>
          <a:p>
            <a:r>
              <a:rPr lang="en-GB" dirty="0"/>
              <a:t>stay safe</a:t>
            </a:r>
          </a:p>
          <a:p>
            <a:r>
              <a:rPr lang="en-GB" dirty="0"/>
              <a:t>enjoy and achieve</a:t>
            </a:r>
          </a:p>
          <a:p>
            <a:r>
              <a:rPr lang="en-GB" dirty="0"/>
              <a:t>make a positive contribution</a:t>
            </a:r>
          </a:p>
          <a:p>
            <a:r>
              <a:rPr lang="en-GB" dirty="0"/>
              <a:t>achieve economic well-being.</a:t>
            </a:r>
          </a:p>
        </p:txBody>
      </p:sp>
    </p:spTree>
    <p:extLst>
      <p:ext uri="{BB962C8B-B14F-4D97-AF65-F5344CB8AC3E}">
        <p14:creationId xmlns:p14="http://schemas.microsoft.com/office/powerpoint/2010/main" val="22848698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54CA9-4E7A-F0C3-684B-DC9727DB36AF}"/>
              </a:ext>
            </a:extLst>
          </p:cNvPr>
          <p:cNvSpPr>
            <a:spLocks noGrp="1"/>
          </p:cNvSpPr>
          <p:nvPr>
            <p:ph type="title"/>
          </p:nvPr>
        </p:nvSpPr>
        <p:spPr>
          <a:xfrm>
            <a:off x="2152650" y="365127"/>
            <a:ext cx="7886700" cy="596571"/>
          </a:xfrm>
        </p:spPr>
        <p:txBody>
          <a:bodyPr/>
          <a:lstStyle/>
          <a:p>
            <a:r>
              <a:rPr lang="en-GB" dirty="0"/>
              <a:t>Children in Need</a:t>
            </a:r>
          </a:p>
        </p:txBody>
      </p:sp>
      <p:sp>
        <p:nvSpPr>
          <p:cNvPr id="3" name="Content Placeholder 2">
            <a:extLst>
              <a:ext uri="{FF2B5EF4-FFF2-40B4-BE49-F238E27FC236}">
                <a16:creationId xmlns:a16="http://schemas.microsoft.com/office/drawing/2014/main" id="{52916DFC-9FDA-E4EB-4EAE-5073E9988819}"/>
              </a:ext>
            </a:extLst>
          </p:cNvPr>
          <p:cNvSpPr>
            <a:spLocks noGrp="1"/>
          </p:cNvSpPr>
          <p:nvPr>
            <p:ph idx="1"/>
          </p:nvPr>
        </p:nvSpPr>
        <p:spPr>
          <a:xfrm>
            <a:off x="571141" y="1166649"/>
            <a:ext cx="10402737" cy="5010315"/>
          </a:xfrm>
        </p:spPr>
        <p:txBody>
          <a:bodyPr vert="horz" lIns="91440" tIns="45720" rIns="91440" bIns="45720" rtlCol="0" anchor="t">
            <a:normAutofit/>
          </a:bodyPr>
          <a:lstStyle/>
          <a:p>
            <a:r>
              <a:rPr lang="en-GB" sz="2400" b="0" i="0" dirty="0">
                <a:effectLst/>
                <a:latin typeface="Arial"/>
                <a:cs typeface="Arial"/>
              </a:rPr>
              <a:t>In 2023, 11,110 </a:t>
            </a:r>
            <a:r>
              <a:rPr lang="en-GB" sz="2400" b="0" i="0" u="sng" dirty="0">
                <a:effectLst/>
                <a:latin typeface="Arial"/>
                <a:cs typeface="Arial"/>
                <a:hlinkClick r:id="rId3">
                  <a:extLst>
                    <a:ext uri="{A12FA001-AC4F-418D-AE19-62706E023703}">
                      <ahyp:hlinkClr xmlns:ahyp="http://schemas.microsoft.com/office/drawing/2018/hyperlinkcolor" val="tx"/>
                    </a:ext>
                  </a:extLst>
                </a:hlinkClick>
              </a:rPr>
              <a:t>children assessed by children’s social care</a:t>
            </a:r>
            <a:r>
              <a:rPr lang="en-GB" sz="2400" b="0" i="0" dirty="0">
                <a:effectLst/>
                <a:latin typeface="Arial"/>
                <a:cs typeface="Arial"/>
              </a:rPr>
              <a:t> were deemed to be at risk due to gang involvement</a:t>
            </a:r>
          </a:p>
          <a:p>
            <a:r>
              <a:rPr lang="en-GB" sz="2400" dirty="0">
                <a:latin typeface="Arial"/>
                <a:cs typeface="Arial"/>
              </a:rPr>
              <a:t>Could be more – many gangs are unknow to authorities</a:t>
            </a:r>
          </a:p>
          <a:p>
            <a:r>
              <a:rPr lang="en-GB" sz="2400" b="0" i="0">
                <a:effectLst/>
                <a:latin typeface="Arial"/>
                <a:cs typeface="Arial"/>
              </a:rPr>
              <a:t>Children in need are a legally defined group</a:t>
            </a:r>
            <a:r>
              <a:rPr lang="en-GB" sz="2400">
                <a:latin typeface="Arial"/>
                <a:cs typeface="Arial"/>
              </a:rPr>
              <a:t> </a:t>
            </a:r>
            <a:r>
              <a:rPr lang="en-GB" sz="2400" b="0" i="0">
                <a:effectLst/>
                <a:latin typeface="Arial"/>
                <a:cs typeface="Arial"/>
              </a:rPr>
              <a:t>under </a:t>
            </a:r>
            <a:r>
              <a:rPr lang="en-GB" sz="2400">
                <a:latin typeface="Arial"/>
                <a:cs typeface="Arial"/>
              </a:rPr>
              <a:t>C</a:t>
            </a:r>
            <a:r>
              <a:rPr lang="en-GB" sz="2400" b="0" i="0">
                <a:effectLst/>
                <a:latin typeface="Arial"/>
                <a:cs typeface="Arial"/>
              </a:rPr>
              <a:t>hildren </a:t>
            </a:r>
            <a:r>
              <a:rPr lang="en-GB" sz="2400" b="0" i="0" dirty="0">
                <a:effectLst/>
                <a:latin typeface="Arial"/>
                <a:cs typeface="Arial"/>
              </a:rPr>
              <a:t>Act 1989:</a:t>
            </a:r>
          </a:p>
          <a:p>
            <a:r>
              <a:rPr lang="en-GB" sz="2400" dirty="0">
                <a:latin typeface="Arial"/>
                <a:cs typeface="Arial"/>
              </a:rPr>
              <a:t>Those who are - </a:t>
            </a:r>
            <a:r>
              <a:rPr lang="en-GB" sz="2400" b="0" i="0" dirty="0">
                <a:effectLst/>
                <a:latin typeface="Arial"/>
                <a:cs typeface="Arial"/>
              </a:rPr>
              <a:t>needing help and protection as a result of risks to their development or health. Including:</a:t>
            </a:r>
          </a:p>
          <a:p>
            <a:r>
              <a:rPr lang="en-GB" sz="2400" b="0" i="0" dirty="0">
                <a:effectLst/>
                <a:latin typeface="Arial"/>
                <a:cs typeface="Arial"/>
              </a:rPr>
              <a:t>Children on child protection plans, children looked after by local authorities, care leavers and disabled children. Children in need also include young people aged 18 or over who continue to receive care, accommodation or support from children's services</a:t>
            </a:r>
            <a:endParaRPr lang="en-GB" sz="2400" dirty="0">
              <a:latin typeface="Arial"/>
              <a:cs typeface="Arial"/>
            </a:endParaRPr>
          </a:p>
        </p:txBody>
      </p:sp>
    </p:spTree>
    <p:extLst>
      <p:ext uri="{BB962C8B-B14F-4D97-AF65-F5344CB8AC3E}">
        <p14:creationId xmlns:p14="http://schemas.microsoft.com/office/powerpoint/2010/main" val="35014487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C8D183D-9363-3724-2A45-D7F42F78A38B}"/>
              </a:ext>
            </a:extLst>
          </p:cNvPr>
          <p:cNvSpPr>
            <a:spLocks noGrp="1"/>
          </p:cNvSpPr>
          <p:nvPr>
            <p:ph type="title"/>
          </p:nvPr>
        </p:nvSpPr>
        <p:spPr>
          <a:xfrm>
            <a:off x="1137034" y="609597"/>
            <a:ext cx="9392421" cy="731516"/>
          </a:xfrm>
        </p:spPr>
        <p:txBody>
          <a:bodyPr>
            <a:normAutofit/>
          </a:bodyPr>
          <a:lstStyle/>
          <a:p>
            <a:r>
              <a:rPr lang="en-GB"/>
              <a:t>2024 Case Liverpool </a:t>
            </a:r>
          </a:p>
        </p:txBody>
      </p:sp>
      <p:sp>
        <p:nvSpPr>
          <p:cNvPr id="3" name="Content Placeholder 2">
            <a:extLst>
              <a:ext uri="{FF2B5EF4-FFF2-40B4-BE49-F238E27FC236}">
                <a16:creationId xmlns:a16="http://schemas.microsoft.com/office/drawing/2014/main" id="{43358879-058A-AF27-2587-201C1EA58811}"/>
              </a:ext>
            </a:extLst>
          </p:cNvPr>
          <p:cNvSpPr>
            <a:spLocks noGrp="1"/>
          </p:cNvSpPr>
          <p:nvPr>
            <p:ph idx="1"/>
          </p:nvPr>
        </p:nvSpPr>
        <p:spPr>
          <a:xfrm>
            <a:off x="263731" y="2198362"/>
            <a:ext cx="6086268" cy="4335793"/>
          </a:xfrm>
        </p:spPr>
        <p:txBody>
          <a:bodyPr vert="horz" lIns="91440" tIns="45720" rIns="91440" bIns="45720" rtlCol="0" anchor="t">
            <a:noAutofit/>
          </a:bodyPr>
          <a:lstStyle/>
          <a:p>
            <a:r>
              <a:rPr lang="en-GB" sz="1800">
                <a:highlight>
                  <a:srgbClr val="FFFFFF"/>
                </a:highlight>
                <a:ea typeface="+mn-lt"/>
                <a:cs typeface="+mn-lt"/>
              </a:rPr>
              <a:t>James O’Keefe, Kerry Russell, Ruby O’Keefe </a:t>
            </a:r>
            <a:endParaRPr lang="en-GB" sz="1800">
              <a:ea typeface="+mn-lt"/>
              <a:cs typeface="+mn-lt"/>
            </a:endParaRPr>
          </a:p>
          <a:p>
            <a:r>
              <a:rPr lang="en-GB" sz="1800">
                <a:highlight>
                  <a:srgbClr val="FFFFFF"/>
                </a:highlight>
                <a:ea typeface="+mn-lt"/>
                <a:cs typeface="+mn-lt"/>
              </a:rPr>
              <a:t>James O’Keefe was jailed for 10.5 yrs – modern day slavery / supply Class A drugs and Class B drugs and possession of an item without authority in prison.</a:t>
            </a:r>
            <a:endParaRPr lang="en-GB" sz="1800">
              <a:ea typeface="+mn-lt"/>
              <a:cs typeface="+mn-lt"/>
            </a:endParaRPr>
          </a:p>
          <a:p>
            <a:r>
              <a:rPr lang="en-GB" sz="1800">
                <a:highlight>
                  <a:srgbClr val="FFFFFF"/>
                </a:highlight>
                <a:ea typeface="+mn-lt"/>
                <a:cs typeface="+mn-lt"/>
              </a:rPr>
              <a:t>Kerry Russell was jailed for 4.5 yrs</a:t>
            </a:r>
            <a:endParaRPr lang="en-GB" sz="1800">
              <a:ea typeface="+mn-lt"/>
              <a:cs typeface="+mn-lt"/>
            </a:endParaRPr>
          </a:p>
          <a:p>
            <a:r>
              <a:rPr lang="en-GB" sz="1800">
                <a:highlight>
                  <a:srgbClr val="FFFFFF"/>
                </a:highlight>
                <a:ea typeface="+mn-lt"/>
                <a:cs typeface="+mn-lt"/>
              </a:rPr>
              <a:t>Ruby O’Keefe was sentenced to eight months imprisonment, suspended for 12 months</a:t>
            </a:r>
            <a:endParaRPr lang="en-GB" sz="1800">
              <a:ea typeface="+mn-lt"/>
              <a:cs typeface="+mn-lt"/>
            </a:endParaRPr>
          </a:p>
          <a:p>
            <a:r>
              <a:rPr lang="en-GB" sz="1800">
                <a:highlight>
                  <a:srgbClr val="FFFFFF"/>
                </a:highlight>
                <a:ea typeface="+mn-lt"/>
                <a:cs typeface="+mn-lt"/>
              </a:rPr>
              <a:t>Both for four counts of Modern Day Slavery, conspiracy to supply Class A drugs and Proceeds of Crime offences.</a:t>
            </a:r>
            <a:endParaRPr lang="en-GB" sz="1800" dirty="0"/>
          </a:p>
          <a:p>
            <a:r>
              <a:rPr lang="en-GB" sz="1800">
                <a:highlight>
                  <a:srgbClr val="FFFFFF"/>
                </a:highlight>
                <a:ea typeface="+mn-lt"/>
                <a:cs typeface="+mn-lt"/>
              </a:rPr>
              <a:t>James had been in prison for previous offences where he was controlling multiple drug lines from his prison cell.</a:t>
            </a:r>
          </a:p>
          <a:p>
            <a:r>
              <a:rPr lang="en-GB" sz="1800">
                <a:highlight>
                  <a:srgbClr val="FFFFFF"/>
                </a:highlight>
                <a:ea typeface="+mn-lt"/>
                <a:cs typeface="+mn-lt"/>
              </a:rPr>
              <a:t>The investigation found that all three individuals had been using vulnerable teenagers to do their dealing and running</a:t>
            </a:r>
            <a:endParaRPr lang="en-GB" sz="1800">
              <a:ea typeface="+mn-lt"/>
              <a:cs typeface="+mn-lt"/>
            </a:endParaRPr>
          </a:p>
          <a:p>
            <a:pPr marL="0" indent="0">
              <a:buNone/>
            </a:pPr>
            <a:endParaRPr lang="en-GB" sz="1800" dirty="0"/>
          </a:p>
        </p:txBody>
      </p:sp>
      <p:pic>
        <p:nvPicPr>
          <p:cNvPr id="4" name="Picture 3" descr="A person and person posing for a picture&#10;&#10;AI-generated content may be incorrect.">
            <a:extLst>
              <a:ext uri="{FF2B5EF4-FFF2-40B4-BE49-F238E27FC236}">
                <a16:creationId xmlns:a16="http://schemas.microsoft.com/office/drawing/2014/main" id="{EB69F27E-77F8-84B8-9D77-BE4BBA06139F}"/>
              </a:ext>
            </a:extLst>
          </p:cNvPr>
          <p:cNvPicPr>
            <a:picLocks noChangeAspect="1"/>
          </p:cNvPicPr>
          <p:nvPr/>
        </p:nvPicPr>
        <p:blipFill>
          <a:blip r:embed="rId3"/>
          <a:stretch>
            <a:fillRect/>
          </a:stretch>
        </p:blipFill>
        <p:spPr>
          <a:xfrm>
            <a:off x="6719367" y="2799903"/>
            <a:ext cx="4788505" cy="2525936"/>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820395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73D0D-913F-DD7A-788D-E754EA7823EE}"/>
              </a:ext>
            </a:extLst>
          </p:cNvPr>
          <p:cNvSpPr>
            <a:spLocks noGrp="1"/>
          </p:cNvSpPr>
          <p:nvPr>
            <p:ph type="title"/>
          </p:nvPr>
        </p:nvSpPr>
        <p:spPr>
          <a:xfrm>
            <a:off x="716574" y="365127"/>
            <a:ext cx="9322776" cy="727815"/>
          </a:xfrm>
        </p:spPr>
        <p:txBody>
          <a:bodyPr>
            <a:normAutofit/>
          </a:bodyPr>
          <a:lstStyle/>
          <a:p>
            <a:r>
              <a:rPr lang="en-GB" sz="2800" dirty="0"/>
              <a:t>Offences associated with county Lines</a:t>
            </a:r>
          </a:p>
        </p:txBody>
      </p:sp>
      <p:sp>
        <p:nvSpPr>
          <p:cNvPr id="3" name="Content Placeholder 2">
            <a:extLst>
              <a:ext uri="{FF2B5EF4-FFF2-40B4-BE49-F238E27FC236}">
                <a16:creationId xmlns:a16="http://schemas.microsoft.com/office/drawing/2014/main" id="{C85EE290-EDA6-6029-9E06-455F3954B422}"/>
              </a:ext>
            </a:extLst>
          </p:cNvPr>
          <p:cNvSpPr>
            <a:spLocks noGrp="1"/>
          </p:cNvSpPr>
          <p:nvPr>
            <p:ph idx="1"/>
          </p:nvPr>
        </p:nvSpPr>
        <p:spPr>
          <a:xfrm>
            <a:off x="550497" y="1639615"/>
            <a:ext cx="11345006" cy="4664349"/>
          </a:xfrm>
        </p:spPr>
        <p:txBody>
          <a:bodyPr vert="horz" lIns="91440" tIns="45720" rIns="91440" bIns="45720" rtlCol="0" anchor="t">
            <a:normAutofit lnSpcReduction="10000"/>
          </a:bodyPr>
          <a:lstStyle/>
          <a:p>
            <a:r>
              <a:rPr lang="en-GB" dirty="0"/>
              <a:t>Illegal drug supply – illegal distribution and dealing with potentially dangerous drugs</a:t>
            </a:r>
          </a:p>
          <a:p>
            <a:pPr lvl="1"/>
            <a:r>
              <a:rPr lang="en-GB" dirty="0"/>
              <a:t>Section 4 of Misuse of Drugs Act 1971</a:t>
            </a:r>
          </a:p>
          <a:p>
            <a:r>
              <a:rPr lang="en-GB" dirty="0"/>
              <a:t>Firearms, offensive weapons and bladed objects</a:t>
            </a:r>
          </a:p>
          <a:p>
            <a:pPr lvl="1"/>
            <a:r>
              <a:rPr lang="en-GB" dirty="0"/>
              <a:t>Firearms Act 1968, The Prevention of Crime Act 1953, Criminal Justice Act 1988</a:t>
            </a:r>
          </a:p>
          <a:p>
            <a:r>
              <a:rPr lang="en-GB" dirty="0"/>
              <a:t>Violence – used to intimidate to recruit or use homes</a:t>
            </a:r>
          </a:p>
          <a:p>
            <a:pPr lvl="1"/>
            <a:r>
              <a:rPr lang="en-GB" dirty="0"/>
              <a:t>Offences Against the Person Act 1861</a:t>
            </a:r>
          </a:p>
          <a:p>
            <a:r>
              <a:rPr lang="en-GB"/>
              <a:t>Abuse / exploitation / drugs/money/weapons/relationships/controlled/sexual </a:t>
            </a:r>
            <a:r>
              <a:rPr lang="en-GB" dirty="0"/>
              <a:t>abuse/perform sex acts</a:t>
            </a:r>
          </a:p>
          <a:p>
            <a:pPr lvl="1"/>
            <a:r>
              <a:rPr lang="en-GB" dirty="0"/>
              <a:t>Sexual Offences Act 2003, Modern Slavery Act 2015</a:t>
            </a:r>
          </a:p>
          <a:p>
            <a:endParaRPr lang="en-GB" dirty="0"/>
          </a:p>
          <a:p>
            <a:endParaRPr lang="en-GB" dirty="0"/>
          </a:p>
        </p:txBody>
      </p:sp>
    </p:spTree>
    <p:extLst>
      <p:ext uri="{BB962C8B-B14F-4D97-AF65-F5344CB8AC3E}">
        <p14:creationId xmlns:p14="http://schemas.microsoft.com/office/powerpoint/2010/main" val="6634274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10" advClick="0">
        <p159:morph option="byObject"/>
      </p:transition>
    </mc:Choice>
    <mc:Fallback xmlns="">
      <p:transition advClick="0">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nextCondLst>
                <p:cond evt="onClick" delay="0">
                  <p:tgtEl>
                    <p:spTgt spid="3"/>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CE775-9FDA-5214-FFCF-98BAA47195D3}"/>
              </a:ext>
            </a:extLst>
          </p:cNvPr>
          <p:cNvSpPr>
            <a:spLocks noGrp="1"/>
          </p:cNvSpPr>
          <p:nvPr>
            <p:ph type="title"/>
          </p:nvPr>
        </p:nvSpPr>
        <p:spPr>
          <a:xfrm>
            <a:off x="2152650" y="365127"/>
            <a:ext cx="7886700" cy="533508"/>
          </a:xfrm>
        </p:spPr>
        <p:txBody>
          <a:bodyPr>
            <a:normAutofit fontScale="90000"/>
          </a:bodyPr>
          <a:lstStyle/>
          <a:p>
            <a:r>
              <a:rPr lang="en-GB" dirty="0"/>
              <a:t>Law Response </a:t>
            </a:r>
          </a:p>
        </p:txBody>
      </p:sp>
      <p:sp>
        <p:nvSpPr>
          <p:cNvPr id="3" name="Content Placeholder 2">
            <a:extLst>
              <a:ext uri="{FF2B5EF4-FFF2-40B4-BE49-F238E27FC236}">
                <a16:creationId xmlns:a16="http://schemas.microsoft.com/office/drawing/2014/main" id="{0C0E9648-1361-58F0-328E-7D63F802D638}"/>
              </a:ext>
            </a:extLst>
          </p:cNvPr>
          <p:cNvSpPr>
            <a:spLocks noGrp="1"/>
          </p:cNvSpPr>
          <p:nvPr>
            <p:ph idx="1"/>
          </p:nvPr>
        </p:nvSpPr>
        <p:spPr>
          <a:xfrm>
            <a:off x="384420" y="1072055"/>
            <a:ext cx="11520853" cy="5104908"/>
          </a:xfrm>
        </p:spPr>
        <p:txBody>
          <a:bodyPr>
            <a:normAutofit lnSpcReduction="10000"/>
          </a:bodyPr>
          <a:lstStyle/>
          <a:p>
            <a:r>
              <a:rPr lang="en-GB" dirty="0"/>
              <a:t>Complex nature – young people, geographical, offender/child/victim</a:t>
            </a:r>
          </a:p>
          <a:p>
            <a:r>
              <a:rPr lang="en-GB" dirty="0"/>
              <a:t>Multi-agency approach – LA, Regional Organised Crime</a:t>
            </a:r>
          </a:p>
          <a:p>
            <a:r>
              <a:rPr lang="en-GB" dirty="0"/>
              <a:t>Detect and disrupt activities – Police to agree</a:t>
            </a:r>
          </a:p>
          <a:p>
            <a:r>
              <a:rPr lang="en-GB" dirty="0"/>
              <a:t>NCA and NPCC – National County Lines Coordination Centre NCLCC</a:t>
            </a:r>
          </a:p>
          <a:p>
            <a:r>
              <a:rPr lang="en-GB" dirty="0"/>
              <a:t>Maps out threats of CL</a:t>
            </a:r>
          </a:p>
          <a:p>
            <a:r>
              <a:rPr lang="en-GB" dirty="0"/>
              <a:t>Provide support to disrupt lines</a:t>
            </a:r>
          </a:p>
          <a:p>
            <a:r>
              <a:rPr lang="en-GB" dirty="0"/>
              <a:t>Intensification week IW</a:t>
            </a:r>
          </a:p>
          <a:p>
            <a:r>
              <a:rPr lang="en-GB" dirty="0"/>
              <a:t>Safeguarding issues – multi-agency response</a:t>
            </a:r>
          </a:p>
          <a:p>
            <a:r>
              <a:rPr lang="en-GB" dirty="0"/>
              <a:t>Safeguarding referral  with a pathway process</a:t>
            </a:r>
          </a:p>
          <a:p>
            <a:r>
              <a:rPr lang="en-GB" dirty="0"/>
              <a:t>S47 Children Act 1989 a child is suffering or is likely to suffer significant harm </a:t>
            </a:r>
          </a:p>
        </p:txBody>
      </p:sp>
    </p:spTree>
    <p:extLst>
      <p:ext uri="{BB962C8B-B14F-4D97-AF65-F5344CB8AC3E}">
        <p14:creationId xmlns:p14="http://schemas.microsoft.com/office/powerpoint/2010/main" val="233686921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F12CD-D532-08F1-2550-9B6821246148}"/>
              </a:ext>
            </a:extLst>
          </p:cNvPr>
          <p:cNvSpPr>
            <a:spLocks noGrp="1"/>
          </p:cNvSpPr>
          <p:nvPr>
            <p:ph type="title"/>
          </p:nvPr>
        </p:nvSpPr>
        <p:spPr>
          <a:xfrm>
            <a:off x="838200" y="365125"/>
            <a:ext cx="10515600" cy="739410"/>
          </a:xfrm>
        </p:spPr>
        <p:txBody>
          <a:bodyPr>
            <a:normAutofit/>
          </a:bodyPr>
          <a:lstStyle/>
          <a:p>
            <a:r>
              <a:rPr lang="en-GB" sz="2800">
                <a:highlight>
                  <a:srgbClr val="FEFEFE"/>
                </a:highlight>
                <a:latin typeface="Arial"/>
                <a:cs typeface="Arial"/>
              </a:rPr>
              <a:t>Gang culture</a:t>
            </a:r>
            <a:endParaRPr lang="en-US" sz="2800">
              <a:latin typeface="Arial"/>
              <a:cs typeface="Arial"/>
            </a:endParaRPr>
          </a:p>
        </p:txBody>
      </p:sp>
      <p:sp>
        <p:nvSpPr>
          <p:cNvPr id="3" name="Content Placeholder 2">
            <a:extLst>
              <a:ext uri="{FF2B5EF4-FFF2-40B4-BE49-F238E27FC236}">
                <a16:creationId xmlns:a16="http://schemas.microsoft.com/office/drawing/2014/main" id="{2B12A97C-370C-4B51-C94A-982DB7B1F287}"/>
              </a:ext>
            </a:extLst>
          </p:cNvPr>
          <p:cNvSpPr>
            <a:spLocks noGrp="1"/>
          </p:cNvSpPr>
          <p:nvPr>
            <p:ph idx="1"/>
          </p:nvPr>
        </p:nvSpPr>
        <p:spPr>
          <a:xfrm>
            <a:off x="496277" y="1132010"/>
            <a:ext cx="10857523" cy="5044953"/>
          </a:xfrm>
        </p:spPr>
        <p:txBody>
          <a:bodyPr vert="horz" lIns="91440" tIns="45720" rIns="91440" bIns="45720" rtlCol="0" anchor="t">
            <a:noAutofit/>
          </a:bodyPr>
          <a:lstStyle/>
          <a:p>
            <a:pPr marL="0" indent="0">
              <a:buNone/>
            </a:pPr>
            <a:r>
              <a:rPr lang="en-GB" sz="1800">
                <a:highlight>
                  <a:srgbClr val="FEFEFE"/>
                </a:highlight>
                <a:ea typeface="+mn-lt"/>
                <a:cs typeface="+mn-lt"/>
              </a:rPr>
              <a:t>Involves serious and widespread criminal offending. </a:t>
            </a:r>
            <a:endParaRPr lang="en-GB" sz="1800">
              <a:ea typeface="+mn-lt"/>
              <a:cs typeface="+mn-lt"/>
            </a:endParaRPr>
          </a:p>
          <a:p>
            <a:r>
              <a:rPr lang="en-GB" sz="1800">
                <a:highlight>
                  <a:srgbClr val="FEFEFE"/>
                </a:highlight>
                <a:ea typeface="+mn-lt"/>
                <a:cs typeface="+mn-lt"/>
              </a:rPr>
              <a:t>Gangs often have strong ties with affiliated serious organised crime offenders, based on a shared interests and links.</a:t>
            </a:r>
            <a:endParaRPr lang="en-GB" sz="1800">
              <a:ea typeface="+mn-lt"/>
              <a:cs typeface="+mn-lt"/>
            </a:endParaRPr>
          </a:p>
          <a:p>
            <a:r>
              <a:rPr lang="en-GB" sz="1800">
                <a:highlight>
                  <a:srgbClr val="FEFEFE"/>
                </a:highlight>
                <a:ea typeface="+mn-lt"/>
                <a:cs typeface="+mn-lt"/>
              </a:rPr>
              <a:t> The ties provide a pathway for individuals to be drawn into OCGs, leading to more serious offending. </a:t>
            </a:r>
            <a:endParaRPr lang="en-GB" sz="1800"/>
          </a:p>
          <a:p>
            <a:r>
              <a:rPr lang="en-GB" sz="1800">
                <a:highlight>
                  <a:srgbClr val="FEFEFE"/>
                </a:highlight>
                <a:ea typeface="+mn-lt"/>
                <a:cs typeface="+mn-lt"/>
              </a:rPr>
              <a:t>Gangs often prey on young and other vulnerable people, coercing them to become involved with crime. </a:t>
            </a:r>
            <a:endParaRPr lang="en-GB" sz="1800">
              <a:ea typeface="+mn-lt"/>
              <a:cs typeface="+mn-lt"/>
            </a:endParaRPr>
          </a:p>
          <a:p>
            <a:r>
              <a:rPr lang="en-GB" sz="1800">
                <a:highlight>
                  <a:srgbClr val="FEFEFE"/>
                </a:highlight>
                <a:ea typeface="+mn-lt"/>
                <a:cs typeface="+mn-lt"/>
              </a:rPr>
              <a:t>Violence may be threatened or used to ensure new recruits stay with the gang and carry out criminal activity to fund its existence and its hierarchy.</a:t>
            </a:r>
            <a:endParaRPr lang="en-GB" sz="1800"/>
          </a:p>
          <a:p>
            <a:r>
              <a:rPr lang="en-GB" sz="1800" dirty="0">
                <a:highlight>
                  <a:srgbClr val="FEFEFE"/>
                </a:highlight>
                <a:ea typeface="+mn-lt"/>
                <a:cs typeface="+mn-lt"/>
              </a:rPr>
              <a:t>County lines gangs use a range of tactics to minimise the risk of being identified and arrested, including the use of children and young and vulnerable people to service the drugs lines</a:t>
            </a:r>
            <a:endParaRPr lang="en-GB" sz="1800">
              <a:ea typeface="+mn-lt"/>
              <a:cs typeface="+mn-lt"/>
            </a:endParaRPr>
          </a:p>
          <a:p>
            <a:r>
              <a:rPr lang="en-GB" sz="1800" dirty="0">
                <a:highlight>
                  <a:srgbClr val="FEFEFE"/>
                </a:highlight>
                <a:ea typeface="+mn-lt"/>
                <a:cs typeface="+mn-lt"/>
              </a:rPr>
              <a:t> These young or vulnerable people are often trafficked away from their </a:t>
            </a:r>
            <a:r>
              <a:rPr lang="en-GB" sz="1800">
                <a:highlight>
                  <a:srgbClr val="FEFEFE"/>
                </a:highlight>
                <a:ea typeface="+mn-lt"/>
                <a:cs typeface="+mn-lt"/>
              </a:rPr>
              <a:t>homes and can be the victims of other violent crimes CONTROL - </a:t>
            </a:r>
            <a:endParaRPr lang="en-GB" sz="1800">
              <a:ea typeface="+mn-lt"/>
              <a:cs typeface="+mn-lt"/>
            </a:endParaRPr>
          </a:p>
          <a:p>
            <a:r>
              <a:rPr lang="en-GB" sz="1800">
                <a:highlight>
                  <a:srgbClr val="FEFEFE"/>
                </a:highlight>
                <a:ea typeface="+mn-lt"/>
                <a:cs typeface="+mn-lt"/>
              </a:rPr>
              <a:t> debt bondage (by staged robberies of the houses which the drug runners are staying)</a:t>
            </a:r>
            <a:endParaRPr lang="en-GB" sz="1800">
              <a:ea typeface="+mn-lt"/>
              <a:cs typeface="+mn-lt"/>
            </a:endParaRPr>
          </a:p>
          <a:p>
            <a:r>
              <a:rPr lang="en-GB" sz="1800" dirty="0">
                <a:highlight>
                  <a:srgbClr val="FEFEFE"/>
                </a:highlight>
                <a:ea typeface="+mn-lt"/>
                <a:cs typeface="+mn-lt"/>
              </a:rPr>
              <a:t>general violence or sexual assault =  fear and ensure submission to the gang’s demands. </a:t>
            </a:r>
            <a:endParaRPr lang="en-GB" sz="1800">
              <a:ea typeface="+mn-lt"/>
              <a:cs typeface="+mn-lt"/>
            </a:endParaRPr>
          </a:p>
          <a:p>
            <a:r>
              <a:rPr lang="en-GB" sz="1800">
                <a:highlight>
                  <a:srgbClr val="FEFEFE"/>
                </a:highlight>
                <a:ea typeface="+mn-lt"/>
                <a:cs typeface="+mn-lt"/>
              </a:rPr>
              <a:t>Drug runners face severe penalties, </a:t>
            </a:r>
            <a:r>
              <a:rPr lang="en-GB" sz="1800" dirty="0">
                <a:highlight>
                  <a:srgbClr val="FEFEFE"/>
                </a:highlight>
                <a:ea typeface="+mn-lt"/>
                <a:cs typeface="+mn-lt"/>
              </a:rPr>
              <a:t>including injury by stabbing and shooting, potentially including death, if they are suspected of assisting</a:t>
            </a:r>
            <a:r>
              <a:rPr lang="en-GB" sz="1800">
                <a:highlight>
                  <a:srgbClr val="FEFEFE"/>
                </a:highlight>
                <a:ea typeface="+mn-lt"/>
                <a:cs typeface="+mn-lt"/>
              </a:rPr>
              <a:t> the police or a rival gang.</a:t>
            </a:r>
            <a:endParaRPr lang="en-GB" sz="1800"/>
          </a:p>
        </p:txBody>
      </p:sp>
    </p:spTree>
    <p:extLst>
      <p:ext uri="{BB962C8B-B14F-4D97-AF65-F5344CB8AC3E}">
        <p14:creationId xmlns:p14="http://schemas.microsoft.com/office/powerpoint/2010/main" val="25159669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F43CB-1CEF-E0ED-430F-7D3914ED016E}"/>
              </a:ext>
            </a:extLst>
          </p:cNvPr>
          <p:cNvSpPr>
            <a:spLocks noGrp="1"/>
          </p:cNvSpPr>
          <p:nvPr>
            <p:ph type="title"/>
          </p:nvPr>
        </p:nvSpPr>
        <p:spPr>
          <a:xfrm>
            <a:off x="838200" y="365125"/>
            <a:ext cx="10515600" cy="863745"/>
          </a:xfrm>
        </p:spPr>
        <p:txBody>
          <a:bodyPr/>
          <a:lstStyle/>
          <a:p>
            <a:pPr>
              <a:spcBef>
                <a:spcPts val="1000"/>
              </a:spcBef>
            </a:pPr>
            <a:br>
              <a:rPr lang="en-GB" sz="2800" b="1" dirty="0">
                <a:highlight>
                  <a:srgbClr val="FEFEFE"/>
                </a:highlight>
                <a:latin typeface="Aptos"/>
              </a:rPr>
            </a:br>
            <a:r>
              <a:rPr lang="en-GB" sz="2800" b="1">
                <a:highlight>
                  <a:srgbClr val="FEFEFE"/>
                </a:highlight>
                <a:latin typeface="Aptos"/>
              </a:rPr>
              <a:t>Gang offending</a:t>
            </a:r>
            <a:endParaRPr lang="en-GB" sz="2800">
              <a:latin typeface="Aptos"/>
            </a:endParaRPr>
          </a:p>
          <a:p>
            <a:endParaRPr lang="en-GB" dirty="0"/>
          </a:p>
        </p:txBody>
      </p:sp>
      <p:sp>
        <p:nvSpPr>
          <p:cNvPr id="3" name="Content Placeholder 2">
            <a:extLst>
              <a:ext uri="{FF2B5EF4-FFF2-40B4-BE49-F238E27FC236}">
                <a16:creationId xmlns:a16="http://schemas.microsoft.com/office/drawing/2014/main" id="{349959F8-1226-408A-78CE-61331186955C}"/>
              </a:ext>
            </a:extLst>
          </p:cNvPr>
          <p:cNvSpPr>
            <a:spLocks noGrp="1"/>
          </p:cNvSpPr>
          <p:nvPr>
            <p:ph idx="1"/>
          </p:nvPr>
        </p:nvSpPr>
        <p:spPr>
          <a:xfrm>
            <a:off x="838200" y="1733262"/>
            <a:ext cx="10515600" cy="4443701"/>
          </a:xfrm>
        </p:spPr>
        <p:txBody>
          <a:bodyPr vert="horz" lIns="91440" tIns="45720" rIns="91440" bIns="45720" rtlCol="0" anchor="t">
            <a:normAutofit/>
          </a:bodyPr>
          <a:lstStyle/>
          <a:p>
            <a:r>
              <a:rPr lang="en-GB" sz="2400">
                <a:highlight>
                  <a:srgbClr val="FEFEFE"/>
                </a:highlight>
              </a:rPr>
              <a:t>Gang offending</a:t>
            </a:r>
            <a:r>
              <a:rPr lang="en-GB" sz="2400">
                <a:highlight>
                  <a:srgbClr val="FEFEFE"/>
                </a:highlight>
                <a:ea typeface="+mn-lt"/>
                <a:cs typeface="+mn-lt"/>
              </a:rPr>
              <a:t> varies significantly and is not easily defined. </a:t>
            </a:r>
            <a:endParaRPr lang="en-GB" sz="2400"/>
          </a:p>
          <a:p>
            <a:r>
              <a:rPr lang="en-GB" sz="2400">
                <a:highlight>
                  <a:srgbClr val="FEFEFE"/>
                </a:highlight>
                <a:ea typeface="+mn-lt"/>
                <a:cs typeface="+mn-lt"/>
              </a:rPr>
              <a:t>Drug dealing is the root cause of a significant amount of gang offending. It provides wealth to a select group at the top of the hierarchy.</a:t>
            </a:r>
            <a:endParaRPr lang="en-GB" sz="2400"/>
          </a:p>
          <a:p>
            <a:r>
              <a:rPr lang="en-GB" sz="2400">
                <a:highlight>
                  <a:srgbClr val="FEFEFE"/>
                </a:highlight>
                <a:ea typeface="+mn-lt"/>
                <a:cs typeface="+mn-lt"/>
              </a:rPr>
              <a:t>Many gang members carry weapons – knives / firearms</a:t>
            </a:r>
          </a:p>
          <a:p>
            <a:r>
              <a:rPr lang="en-GB" sz="2400">
                <a:highlight>
                  <a:srgbClr val="FEFEFE"/>
                </a:highlight>
                <a:ea typeface="+mn-lt"/>
                <a:cs typeface="+mn-lt"/>
              </a:rPr>
              <a:t>Kidnapping</a:t>
            </a:r>
          </a:p>
          <a:p>
            <a:r>
              <a:rPr lang="en-GB" sz="2400">
                <a:highlight>
                  <a:srgbClr val="FEFEFE"/>
                </a:highlight>
                <a:ea typeface="+mn-lt"/>
                <a:cs typeface="+mn-lt"/>
              </a:rPr>
              <a:t>Assaults such as corrosive substances as weapons</a:t>
            </a:r>
          </a:p>
          <a:p>
            <a:r>
              <a:rPr lang="en-GB" sz="2400" dirty="0">
                <a:highlight>
                  <a:srgbClr val="FEFEFE"/>
                </a:highlight>
              </a:rPr>
              <a:t>Sexual assaults &amp; Violence against </a:t>
            </a:r>
            <a:r>
              <a:rPr lang="en-GB" sz="2400" err="1">
                <a:highlight>
                  <a:srgbClr val="FEFEFE"/>
                </a:highlight>
              </a:rPr>
              <a:t>gi</a:t>
            </a:r>
            <a:r>
              <a:rPr lang="en-GB" sz="2400" dirty="0">
                <a:highlight>
                  <a:srgbClr val="FEFEFE"/>
                </a:highlight>
              </a:rPr>
              <a:t>rls – control/abuse for prostitu</a:t>
            </a:r>
            <a:r>
              <a:rPr lang="en-GB" sz="2400">
                <a:highlight>
                  <a:srgbClr val="FEFEFE"/>
                </a:highlight>
              </a:rPr>
              <a:t>tion</a:t>
            </a:r>
            <a:endParaRPr lang="en-GB" sz="2400" dirty="0">
              <a:highlight>
                <a:srgbClr val="FEFEFE"/>
              </a:highlight>
            </a:endParaRPr>
          </a:p>
          <a:p>
            <a:r>
              <a:rPr lang="en-GB" sz="2400">
                <a:highlight>
                  <a:srgbClr val="FEFEFE"/>
                </a:highlight>
              </a:rPr>
              <a:t>GBH / ABH</a:t>
            </a:r>
            <a:endParaRPr lang="en-GB" sz="2400" dirty="0">
              <a:highlight>
                <a:srgbClr val="FEFEFE"/>
              </a:highlight>
            </a:endParaRPr>
          </a:p>
          <a:p>
            <a:r>
              <a:rPr lang="en-GB" sz="2400" dirty="0">
                <a:highlight>
                  <a:srgbClr val="FEFEFE"/>
                </a:highlight>
              </a:rPr>
              <a:t>Human tra</a:t>
            </a:r>
            <a:r>
              <a:rPr lang="en-GB" sz="2400">
                <a:highlight>
                  <a:srgbClr val="FEFEFE"/>
                </a:highlight>
              </a:rPr>
              <a:t>fficking </a:t>
            </a:r>
            <a:endParaRPr lang="en-GB" sz="2400" dirty="0">
              <a:highlight>
                <a:srgbClr val="FEFEFE"/>
              </a:highlight>
            </a:endParaRPr>
          </a:p>
          <a:p>
            <a:endParaRPr lang="en-GB" sz="2400" dirty="0">
              <a:highlight>
                <a:srgbClr val="FEFEFE"/>
              </a:highlight>
            </a:endParaRPr>
          </a:p>
          <a:p>
            <a:endParaRPr lang="en-GB" sz="2400" dirty="0">
              <a:highlight>
                <a:srgbClr val="FEFEFE"/>
              </a:highlight>
            </a:endParaRPr>
          </a:p>
          <a:p>
            <a:endParaRPr lang="en-GB" sz="2400" dirty="0">
              <a:highlight>
                <a:srgbClr val="FEFEFE"/>
              </a:highlight>
            </a:endParaRPr>
          </a:p>
          <a:p>
            <a:endParaRPr lang="en-GB" sz="2400" dirty="0">
              <a:highlight>
                <a:srgbClr val="FEFEFE"/>
              </a:highlight>
            </a:endParaRPr>
          </a:p>
          <a:p>
            <a:endParaRPr lang="en-GB"/>
          </a:p>
        </p:txBody>
      </p:sp>
    </p:spTree>
    <p:extLst>
      <p:ext uri="{BB962C8B-B14F-4D97-AF65-F5344CB8AC3E}">
        <p14:creationId xmlns:p14="http://schemas.microsoft.com/office/powerpoint/2010/main" val="29212079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32301-0002-8D29-39BC-8748F7B2F51A}"/>
              </a:ext>
            </a:extLst>
          </p:cNvPr>
          <p:cNvSpPr>
            <a:spLocks noGrp="1"/>
          </p:cNvSpPr>
          <p:nvPr>
            <p:ph type="title"/>
          </p:nvPr>
        </p:nvSpPr>
        <p:spPr>
          <a:xfrm>
            <a:off x="838200" y="365125"/>
            <a:ext cx="10515600" cy="798025"/>
          </a:xfrm>
        </p:spPr>
        <p:txBody>
          <a:bodyPr/>
          <a:lstStyle/>
          <a:p>
            <a:r>
              <a:rPr lang="en-GB"/>
              <a:t>Figures Oct 2025</a:t>
            </a:r>
          </a:p>
        </p:txBody>
      </p:sp>
      <p:sp>
        <p:nvSpPr>
          <p:cNvPr id="3" name="Content Placeholder 2">
            <a:extLst>
              <a:ext uri="{FF2B5EF4-FFF2-40B4-BE49-F238E27FC236}">
                <a16:creationId xmlns:a16="http://schemas.microsoft.com/office/drawing/2014/main" id="{4EA6AC55-79E5-7EE0-2161-99050CB88189}"/>
              </a:ext>
            </a:extLst>
          </p:cNvPr>
          <p:cNvSpPr>
            <a:spLocks noGrp="1"/>
          </p:cNvSpPr>
          <p:nvPr>
            <p:ph idx="1"/>
          </p:nvPr>
        </p:nvSpPr>
        <p:spPr>
          <a:xfrm>
            <a:off x="838200" y="1200395"/>
            <a:ext cx="10515600" cy="4976568"/>
          </a:xfrm>
        </p:spPr>
        <p:txBody>
          <a:bodyPr vert="horz" lIns="91440" tIns="45720" rIns="91440" bIns="45720" rtlCol="0" anchor="t">
            <a:normAutofit/>
          </a:bodyPr>
          <a:lstStyle/>
          <a:p>
            <a:r>
              <a:rPr lang="en-GB" sz="2400" dirty="0">
                <a:solidFill>
                  <a:srgbClr val="0B0C0C"/>
                </a:solidFill>
                <a:highlight>
                  <a:srgbClr val="FFFFFF"/>
                </a:highlight>
                <a:ea typeface="+mn-lt"/>
                <a:cs typeface="+mn-lt"/>
              </a:rPr>
              <a:t>Government run </a:t>
            </a:r>
            <a:r>
              <a:rPr lang="en-GB" sz="2400">
                <a:solidFill>
                  <a:srgbClr val="0B0C0C"/>
                </a:solidFill>
                <a:highlight>
                  <a:srgbClr val="FFFFFF"/>
                </a:highlight>
                <a:ea typeface="+mn-lt"/>
                <a:cs typeface="+mn-lt"/>
              </a:rPr>
              <a:t>County Lines Programme July 2024 to August 2025:</a:t>
            </a:r>
            <a:endParaRPr lang="en-GB" sz="2400" dirty="0">
              <a:solidFill>
                <a:srgbClr val="0B0C0C"/>
              </a:solidFill>
              <a:highlight>
                <a:srgbClr val="FFFFFF"/>
              </a:highlight>
              <a:ea typeface="+mn-lt"/>
              <a:cs typeface="+mn-lt"/>
            </a:endParaRPr>
          </a:p>
          <a:p>
            <a:r>
              <a:rPr lang="en-GB" sz="2400">
                <a:solidFill>
                  <a:srgbClr val="0B0C0C"/>
                </a:solidFill>
                <a:highlight>
                  <a:srgbClr val="FFFFFF"/>
                </a:highlight>
                <a:ea typeface="+mn-lt"/>
                <a:cs typeface="+mn-lt"/>
              </a:rPr>
              <a:t>1,120 senior gang members have been charged and over 2,300 ‘deal lines’ closed in the 12 months since July 2024</a:t>
            </a:r>
            <a:endParaRPr lang="en-GB" sz="2400"/>
          </a:p>
          <a:p>
            <a:r>
              <a:rPr lang="en-GB" sz="2400" dirty="0">
                <a:solidFill>
                  <a:srgbClr val="0B0C0C"/>
                </a:solidFill>
                <a:highlight>
                  <a:srgbClr val="FFFFFF"/>
                </a:highlight>
                <a:ea typeface="+mn-lt"/>
                <a:cs typeface="+mn-lt"/>
              </a:rPr>
              <a:t>Stabbings impacted by county lines have also reduced by almost 20% </a:t>
            </a:r>
          </a:p>
          <a:p>
            <a:r>
              <a:rPr lang="en-GB" sz="2400">
                <a:solidFill>
                  <a:srgbClr val="0B0C0C"/>
                </a:solidFill>
                <a:highlight>
                  <a:srgbClr val="FFFFFF"/>
                </a:highlight>
                <a:ea typeface="+mn-lt"/>
                <a:cs typeface="+mn-lt"/>
              </a:rPr>
              <a:t>County Lines Programme has referred over 3,200 children and vulnerable people to supportive services</a:t>
            </a:r>
          </a:p>
          <a:p>
            <a:r>
              <a:rPr lang="en-GB" sz="2400">
                <a:solidFill>
                  <a:srgbClr val="0B0C0C"/>
                </a:solidFill>
                <a:highlight>
                  <a:srgbClr val="FFFFFF"/>
                </a:highlight>
                <a:ea typeface="+mn-lt"/>
                <a:cs typeface="+mn-lt"/>
              </a:rPr>
              <a:t>Provided over 500 of specialist support through Catch22’s county lines service</a:t>
            </a:r>
            <a:endParaRPr lang="en-GB" sz="2400">
              <a:solidFill>
                <a:srgbClr val="0B0C0C"/>
              </a:solidFill>
              <a:highlight>
                <a:srgbClr val="FFFFFF"/>
              </a:highlight>
            </a:endParaRPr>
          </a:p>
        </p:txBody>
      </p:sp>
    </p:spTree>
    <p:extLst>
      <p:ext uri="{BB962C8B-B14F-4D97-AF65-F5344CB8AC3E}">
        <p14:creationId xmlns:p14="http://schemas.microsoft.com/office/powerpoint/2010/main" val="16369892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BA832BB-C4D7-D17F-2B95-50DF0F2CF7E0}"/>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DB6C4094-1EA4-CDA7-4BB0-A86FDA2FF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descr="A diagram of a crime scene">
            <a:extLst>
              <a:ext uri="{FF2B5EF4-FFF2-40B4-BE49-F238E27FC236}">
                <a16:creationId xmlns:a16="http://schemas.microsoft.com/office/drawing/2014/main" id="{E6C41038-CDB8-C187-F8F8-19DAA78810EC}"/>
              </a:ext>
            </a:extLst>
          </p:cNvPr>
          <p:cNvPicPr>
            <a:picLocks noChangeAspect="1"/>
          </p:cNvPicPr>
          <p:nvPr/>
        </p:nvPicPr>
        <p:blipFill>
          <a:blip r:embed="rId2"/>
          <a:srcRect b="1765"/>
          <a:stretch>
            <a:fillRect/>
          </a:stretch>
        </p:blipFill>
        <p:spPr>
          <a:xfrm>
            <a:off x="20" y="1282"/>
            <a:ext cx="12191980" cy="6856718"/>
          </a:xfrm>
          <a:prstGeom prst="rect">
            <a:avLst/>
          </a:prstGeom>
        </p:spPr>
      </p:pic>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AC9FB53F-1E18-431E-D1AA-D9A6053AD5A4}"/>
                  </a:ext>
                </a:extLst>
              </p14:cNvPr>
              <p14:cNvContentPartPr/>
              <p14:nvPr/>
            </p14:nvContentPartPr>
            <p14:xfrm>
              <a:off x="4775940" y="3512513"/>
              <a:ext cx="441642" cy="734197"/>
            </p14:xfrm>
          </p:contentPart>
        </mc:Choice>
        <mc:Fallback xmlns="">
          <p:pic>
            <p:nvPicPr>
              <p:cNvPr id="4" name="Ink 3">
                <a:extLst>
                  <a:ext uri="{FF2B5EF4-FFF2-40B4-BE49-F238E27FC236}">
                    <a16:creationId xmlns:a16="http://schemas.microsoft.com/office/drawing/2014/main" id="{AC9FB53F-1E18-431E-D1AA-D9A6053AD5A4}"/>
                  </a:ext>
                </a:extLst>
              </p:cNvPr>
              <p:cNvPicPr/>
              <p:nvPr/>
            </p:nvPicPr>
            <p:blipFill>
              <a:blip r:embed="rId4"/>
              <a:stretch>
                <a:fillRect/>
              </a:stretch>
            </p:blipFill>
            <p:spPr>
              <a:xfrm>
                <a:off x="4758317" y="3494878"/>
                <a:ext cx="477247" cy="769827"/>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9AF76069-38B6-8251-E49D-51489C129D8B}"/>
                  </a:ext>
                </a:extLst>
              </p14:cNvPr>
              <p14:cNvContentPartPr/>
              <p14:nvPr/>
            </p14:nvContentPartPr>
            <p14:xfrm>
              <a:off x="5023555" y="3907944"/>
              <a:ext cx="273475" cy="85499"/>
            </p14:xfrm>
          </p:contentPart>
        </mc:Choice>
        <mc:Fallback xmlns="">
          <p:pic>
            <p:nvPicPr>
              <p:cNvPr id="5" name="Ink 4">
                <a:extLst>
                  <a:ext uri="{FF2B5EF4-FFF2-40B4-BE49-F238E27FC236}">
                    <a16:creationId xmlns:a16="http://schemas.microsoft.com/office/drawing/2014/main" id="{9AF76069-38B6-8251-E49D-51489C129D8B}"/>
                  </a:ext>
                </a:extLst>
              </p:cNvPr>
              <p:cNvPicPr/>
              <p:nvPr/>
            </p:nvPicPr>
            <p:blipFill>
              <a:blip r:embed="rId6"/>
              <a:stretch>
                <a:fillRect/>
              </a:stretch>
            </p:blipFill>
            <p:spPr>
              <a:xfrm>
                <a:off x="5005587" y="3889982"/>
                <a:ext cx="309052" cy="121064"/>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6" name="Ink 5">
                <a:extLst>
                  <a:ext uri="{FF2B5EF4-FFF2-40B4-BE49-F238E27FC236}">
                    <a16:creationId xmlns:a16="http://schemas.microsoft.com/office/drawing/2014/main" id="{BA1B1868-6ADF-0724-133E-AF3B4E8E841E}"/>
                  </a:ext>
                </a:extLst>
              </p14:cNvPr>
              <p14:cNvContentPartPr/>
              <p14:nvPr/>
            </p14:nvContentPartPr>
            <p14:xfrm>
              <a:off x="5397500" y="3689195"/>
              <a:ext cx="397350" cy="662326"/>
            </p14:xfrm>
          </p:contentPart>
        </mc:Choice>
        <mc:Fallback xmlns="">
          <p:pic>
            <p:nvPicPr>
              <p:cNvPr id="6" name="Ink 5">
                <a:extLst>
                  <a:ext uri="{FF2B5EF4-FFF2-40B4-BE49-F238E27FC236}">
                    <a16:creationId xmlns:a16="http://schemas.microsoft.com/office/drawing/2014/main" id="{BA1B1868-6ADF-0724-133E-AF3B4E8E841E}"/>
                  </a:ext>
                </a:extLst>
              </p:cNvPr>
              <p:cNvPicPr/>
              <p:nvPr/>
            </p:nvPicPr>
            <p:blipFill>
              <a:blip r:embed="rId8"/>
              <a:stretch>
                <a:fillRect/>
              </a:stretch>
            </p:blipFill>
            <p:spPr>
              <a:xfrm>
                <a:off x="5379520" y="3671567"/>
                <a:ext cx="432950" cy="697943"/>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0052380B-01C5-FFB0-0E98-7D625062A41D}"/>
                  </a:ext>
                </a:extLst>
              </p14:cNvPr>
              <p14:cNvContentPartPr/>
              <p14:nvPr/>
            </p14:nvContentPartPr>
            <p14:xfrm>
              <a:off x="5524500" y="3964835"/>
              <a:ext cx="194008" cy="56831"/>
            </p14:xfrm>
          </p:contentPart>
        </mc:Choice>
        <mc:Fallback xmlns="">
          <p:pic>
            <p:nvPicPr>
              <p:cNvPr id="8" name="Ink 7">
                <a:extLst>
                  <a:ext uri="{FF2B5EF4-FFF2-40B4-BE49-F238E27FC236}">
                    <a16:creationId xmlns:a16="http://schemas.microsoft.com/office/drawing/2014/main" id="{0052380B-01C5-FFB0-0E98-7D625062A41D}"/>
                  </a:ext>
                </a:extLst>
              </p:cNvPr>
              <p:cNvPicPr/>
              <p:nvPr/>
            </p:nvPicPr>
            <p:blipFill>
              <a:blip r:embed="rId10"/>
              <a:stretch>
                <a:fillRect/>
              </a:stretch>
            </p:blipFill>
            <p:spPr>
              <a:xfrm>
                <a:off x="5506896" y="3947321"/>
                <a:ext cx="229576" cy="92216"/>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2C12F4DB-9CF2-1CA7-4FBC-E29DB18A5952}"/>
                  </a:ext>
                </a:extLst>
              </p14:cNvPr>
              <p14:cNvContentPartPr/>
              <p14:nvPr/>
            </p14:nvContentPartPr>
            <p14:xfrm>
              <a:off x="5911304" y="3629817"/>
              <a:ext cx="418320" cy="578445"/>
            </p14:xfrm>
          </p:contentPart>
        </mc:Choice>
        <mc:Fallback xmlns="">
          <p:pic>
            <p:nvPicPr>
              <p:cNvPr id="9" name="Ink 8">
                <a:extLst>
                  <a:ext uri="{FF2B5EF4-FFF2-40B4-BE49-F238E27FC236}">
                    <a16:creationId xmlns:a16="http://schemas.microsoft.com/office/drawing/2014/main" id="{2C12F4DB-9CF2-1CA7-4FBC-E29DB18A5952}"/>
                  </a:ext>
                </a:extLst>
              </p:cNvPr>
              <p:cNvPicPr/>
              <p:nvPr/>
            </p:nvPicPr>
            <p:blipFill>
              <a:blip r:embed="rId12"/>
              <a:stretch>
                <a:fillRect/>
              </a:stretch>
            </p:blipFill>
            <p:spPr>
              <a:xfrm>
                <a:off x="5893679" y="3612190"/>
                <a:ext cx="453929" cy="614058"/>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0" name="Ink 9">
                <a:extLst>
                  <a:ext uri="{FF2B5EF4-FFF2-40B4-BE49-F238E27FC236}">
                    <a16:creationId xmlns:a16="http://schemas.microsoft.com/office/drawing/2014/main" id="{1020EF46-0AAD-8ABD-5918-4AB92EF269BA}"/>
                  </a:ext>
                </a:extLst>
              </p14:cNvPr>
              <p14:cNvContentPartPr/>
              <p14:nvPr/>
            </p14:nvContentPartPr>
            <p14:xfrm>
              <a:off x="6532856" y="3668581"/>
              <a:ext cx="452143" cy="653620"/>
            </p14:xfrm>
          </p:contentPart>
        </mc:Choice>
        <mc:Fallback xmlns="">
          <p:pic>
            <p:nvPicPr>
              <p:cNvPr id="10" name="Ink 9">
                <a:extLst>
                  <a:ext uri="{FF2B5EF4-FFF2-40B4-BE49-F238E27FC236}">
                    <a16:creationId xmlns:a16="http://schemas.microsoft.com/office/drawing/2014/main" id="{1020EF46-0AAD-8ABD-5918-4AB92EF269BA}"/>
                  </a:ext>
                </a:extLst>
              </p:cNvPr>
              <p:cNvPicPr/>
              <p:nvPr/>
            </p:nvPicPr>
            <p:blipFill>
              <a:blip r:embed="rId14"/>
              <a:stretch>
                <a:fillRect/>
              </a:stretch>
            </p:blipFill>
            <p:spPr>
              <a:xfrm>
                <a:off x="6514871" y="3650595"/>
                <a:ext cx="487753" cy="689233"/>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1" name="Ink 10">
                <a:extLst>
                  <a:ext uri="{FF2B5EF4-FFF2-40B4-BE49-F238E27FC236}">
                    <a16:creationId xmlns:a16="http://schemas.microsoft.com/office/drawing/2014/main" id="{28CB6E16-8C5E-F4F4-5040-CDBC75422D03}"/>
                  </a:ext>
                </a:extLst>
              </p14:cNvPr>
              <p14:cNvContentPartPr/>
              <p14:nvPr/>
            </p14:nvContentPartPr>
            <p14:xfrm>
              <a:off x="6766277" y="3857551"/>
              <a:ext cx="368254" cy="128837"/>
            </p14:xfrm>
          </p:contentPart>
        </mc:Choice>
        <mc:Fallback xmlns="">
          <p:pic>
            <p:nvPicPr>
              <p:cNvPr id="11" name="Ink 10">
                <a:extLst>
                  <a:ext uri="{FF2B5EF4-FFF2-40B4-BE49-F238E27FC236}">
                    <a16:creationId xmlns:a16="http://schemas.microsoft.com/office/drawing/2014/main" id="{28CB6E16-8C5E-F4F4-5040-CDBC75422D03}"/>
                  </a:ext>
                </a:extLst>
              </p:cNvPr>
              <p:cNvPicPr/>
              <p:nvPr/>
            </p:nvPicPr>
            <p:blipFill>
              <a:blip r:embed="rId16"/>
              <a:stretch>
                <a:fillRect/>
              </a:stretch>
            </p:blipFill>
            <p:spPr>
              <a:xfrm>
                <a:off x="6748655" y="3839966"/>
                <a:ext cx="403857" cy="164366"/>
              </a:xfrm>
              <a:prstGeom prst="rect">
                <a:avLst/>
              </a:prstGeom>
            </p:spPr>
          </p:pic>
        </mc:Fallback>
      </mc:AlternateContent>
    </p:spTree>
    <p:extLst>
      <p:ext uri="{BB962C8B-B14F-4D97-AF65-F5344CB8AC3E}">
        <p14:creationId xmlns:p14="http://schemas.microsoft.com/office/powerpoint/2010/main" val="13051856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031F8-CFA6-46D4-9018-B376F7D1C469}"/>
              </a:ext>
            </a:extLst>
          </p:cNvPr>
          <p:cNvSpPr>
            <a:spLocks noGrp="1"/>
          </p:cNvSpPr>
          <p:nvPr>
            <p:ph type="title"/>
          </p:nvPr>
        </p:nvSpPr>
        <p:spPr>
          <a:xfrm>
            <a:off x="1953369" y="238540"/>
            <a:ext cx="8263890" cy="1434415"/>
          </a:xfrm>
        </p:spPr>
        <p:txBody>
          <a:bodyPr anchor="b">
            <a:normAutofit/>
          </a:bodyPr>
          <a:lstStyle/>
          <a:p>
            <a:r>
              <a:rPr lang="en-GB" sz="4700"/>
              <a:t>Young People &amp; Gangs </a:t>
            </a:r>
          </a:p>
        </p:txBody>
      </p:sp>
      <p:sp>
        <p:nvSpPr>
          <p:cNvPr id="3" name="Content Placeholder 2">
            <a:extLst>
              <a:ext uri="{FF2B5EF4-FFF2-40B4-BE49-F238E27FC236}">
                <a16:creationId xmlns:a16="http://schemas.microsoft.com/office/drawing/2014/main" id="{E535D10C-B553-43FF-A947-03B7CE4B9102}"/>
              </a:ext>
            </a:extLst>
          </p:cNvPr>
          <p:cNvSpPr>
            <a:spLocks noGrp="1"/>
          </p:cNvSpPr>
          <p:nvPr>
            <p:ph idx="1"/>
          </p:nvPr>
        </p:nvSpPr>
        <p:spPr>
          <a:xfrm>
            <a:off x="644885" y="2079012"/>
            <a:ext cx="6343648" cy="4111476"/>
          </a:xfrm>
        </p:spPr>
        <p:txBody>
          <a:bodyPr anchor="t">
            <a:normAutofit/>
          </a:bodyPr>
          <a:lstStyle/>
          <a:p>
            <a:r>
              <a:rPr lang="en-GB" sz="1900" dirty="0"/>
              <a:t>An identity at a time when they are looking for one?</a:t>
            </a:r>
          </a:p>
          <a:p>
            <a:r>
              <a:rPr lang="en-GB" sz="1900" dirty="0"/>
              <a:t>But it’s is not the identity they want or need. </a:t>
            </a:r>
          </a:p>
          <a:p>
            <a:r>
              <a:rPr lang="en-GB" sz="1900" dirty="0"/>
              <a:t>To be a “gangster” reinforces all that is most dangerous and inadequate about their own behaviour. </a:t>
            </a:r>
          </a:p>
          <a:p>
            <a:r>
              <a:rPr lang="en-GB" sz="1900" dirty="0"/>
              <a:t>Attractive to young people who want respect but fear they are unworthy of it. </a:t>
            </a:r>
          </a:p>
          <a:p>
            <a:r>
              <a:rPr lang="en-GB" sz="1900" dirty="0"/>
              <a:t>Glamorises and normalises behaviour that is much worse.</a:t>
            </a:r>
          </a:p>
          <a:p>
            <a:r>
              <a:rPr lang="en-GB" sz="1900" dirty="0"/>
              <a:t>Cuts young people further off from the society around them. </a:t>
            </a:r>
          </a:p>
        </p:txBody>
      </p:sp>
      <p:pic>
        <p:nvPicPr>
          <p:cNvPr id="4" name="Picture 4" descr="A picture containing person, standing, group, people&#10;&#10;Description automatically generated">
            <a:extLst>
              <a:ext uri="{FF2B5EF4-FFF2-40B4-BE49-F238E27FC236}">
                <a16:creationId xmlns:a16="http://schemas.microsoft.com/office/drawing/2014/main" id="{3D74E5FB-ACC6-0BAF-DACC-CA008E81BC08}"/>
              </a:ext>
            </a:extLst>
          </p:cNvPr>
          <p:cNvPicPr>
            <a:picLocks noChangeAspect="1"/>
          </p:cNvPicPr>
          <p:nvPr/>
        </p:nvPicPr>
        <p:blipFill rotWithShape="1">
          <a:blip r:embed="rId3"/>
          <a:srcRect l="34741" r="17243" b="-1"/>
          <a:stretch/>
        </p:blipFill>
        <p:spPr>
          <a:xfrm>
            <a:off x="7280743" y="2093976"/>
            <a:ext cx="2955798" cy="4096512"/>
          </a:xfrm>
          <a:prstGeom prst="rect">
            <a:avLst/>
          </a:prstGeom>
        </p:spPr>
      </p:pic>
    </p:spTree>
    <p:extLst>
      <p:ext uri="{BB962C8B-B14F-4D97-AF65-F5344CB8AC3E}">
        <p14:creationId xmlns:p14="http://schemas.microsoft.com/office/powerpoint/2010/main" val="96436603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Text&#10;&#10;Description automatically generated">
            <a:extLst>
              <a:ext uri="{FF2B5EF4-FFF2-40B4-BE49-F238E27FC236}">
                <a16:creationId xmlns:a16="http://schemas.microsoft.com/office/drawing/2014/main" id="{7EEFAE76-4F7D-27DD-FD5F-1C3C32534E2B}"/>
              </a:ext>
            </a:extLst>
          </p:cNvPr>
          <p:cNvPicPr>
            <a:picLocks noChangeAspect="1"/>
          </p:cNvPicPr>
          <p:nvPr/>
        </p:nvPicPr>
        <p:blipFill>
          <a:blip r:embed="rId2"/>
          <a:stretch>
            <a:fillRect/>
          </a:stretch>
        </p:blipFill>
        <p:spPr>
          <a:xfrm>
            <a:off x="1317139" y="1094875"/>
            <a:ext cx="9449967" cy="4259179"/>
          </a:xfrm>
          <a:prstGeom prst="rect">
            <a:avLst/>
          </a:prstGeom>
        </p:spPr>
      </p:pic>
    </p:spTree>
    <p:extLst>
      <p:ext uri="{BB962C8B-B14F-4D97-AF65-F5344CB8AC3E}">
        <p14:creationId xmlns:p14="http://schemas.microsoft.com/office/powerpoint/2010/main" val="136486022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AC254-BB01-4EE7-9795-3618DCB4A2FE}"/>
              </a:ext>
            </a:extLst>
          </p:cNvPr>
          <p:cNvSpPr>
            <a:spLocks noGrp="1"/>
          </p:cNvSpPr>
          <p:nvPr>
            <p:ph type="title"/>
          </p:nvPr>
        </p:nvSpPr>
        <p:spPr>
          <a:xfrm>
            <a:off x="821268" y="1098552"/>
            <a:ext cx="9364132" cy="499026"/>
          </a:xfrm>
        </p:spPr>
        <p:txBody>
          <a:bodyPr>
            <a:normAutofit/>
          </a:bodyPr>
          <a:lstStyle/>
          <a:p>
            <a:r>
              <a:rPr lang="en-GB" sz="2700" dirty="0"/>
              <a:t>Gang’s</a:t>
            </a:r>
          </a:p>
        </p:txBody>
      </p:sp>
      <p:sp>
        <p:nvSpPr>
          <p:cNvPr id="3" name="Content Placeholder 2">
            <a:extLst>
              <a:ext uri="{FF2B5EF4-FFF2-40B4-BE49-F238E27FC236}">
                <a16:creationId xmlns:a16="http://schemas.microsoft.com/office/drawing/2014/main" id="{8F6F90AB-E06E-4175-9AE8-76BA41192101}"/>
              </a:ext>
            </a:extLst>
          </p:cNvPr>
          <p:cNvSpPr>
            <a:spLocks noGrp="1"/>
          </p:cNvSpPr>
          <p:nvPr>
            <p:ph idx="1"/>
          </p:nvPr>
        </p:nvSpPr>
        <p:spPr>
          <a:xfrm>
            <a:off x="805873" y="1950354"/>
            <a:ext cx="10657223" cy="3539619"/>
          </a:xfrm>
        </p:spPr>
        <p:txBody>
          <a:bodyPr vert="horz" lIns="91440" tIns="45720" rIns="91440" bIns="45720" rtlCol="0" anchor="t">
            <a:normAutofit/>
          </a:bodyPr>
          <a:lstStyle/>
          <a:p>
            <a:r>
              <a:rPr lang="en-GB" sz="1800" dirty="0"/>
              <a:t>House of Lords (2022) state Unknown figure of gangs. </a:t>
            </a:r>
          </a:p>
          <a:p>
            <a:r>
              <a:rPr lang="en-GB" sz="1800" dirty="0"/>
              <a:t>Children's Commissioner estimated in 2019 that there </a:t>
            </a:r>
            <a:r>
              <a:rPr lang="en-GB" sz="1800"/>
              <a:t>were 46,000 children involved in gangs in </a:t>
            </a:r>
            <a:r>
              <a:rPr lang="en-GB" sz="1800" dirty="0"/>
              <a:t>England &amp; 4,000 just in London. </a:t>
            </a:r>
          </a:p>
          <a:p>
            <a:r>
              <a:rPr lang="en-GB" sz="1800" dirty="0"/>
              <a:t>Thousands of girls and young women are associated with these gangs</a:t>
            </a:r>
          </a:p>
          <a:p>
            <a:r>
              <a:rPr lang="en-GB" sz="1800" dirty="0"/>
              <a:t>Official statistics do show that women are statistically far less likely to be involved in gang crime than men</a:t>
            </a:r>
          </a:p>
          <a:p>
            <a:r>
              <a:rPr lang="en-GB" sz="1800" dirty="0"/>
              <a:t>However, the gap is narrowing.</a:t>
            </a:r>
          </a:p>
          <a:p>
            <a:r>
              <a:rPr lang="en-GB" sz="1800" dirty="0"/>
              <a:t>Home Office figures from 2013 reveal that over 160,000 teenage girls or women were arrested. Almost one in three of those arrests were for violent attacks.</a:t>
            </a:r>
          </a:p>
          <a:p>
            <a:r>
              <a:rPr lang="en-GB" sz="1800" dirty="0"/>
              <a:t>https://www.centreforsocialjustice.org.uk/library/girls-and-gangs</a:t>
            </a:r>
          </a:p>
          <a:p>
            <a:endParaRPr lang="en-GB" sz="1500" dirty="0"/>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95570502-A7CE-3B20-19BE-8AA5D78B3BA3}"/>
                  </a:ext>
                </a:extLst>
              </p14:cNvPr>
              <p14:cNvContentPartPr/>
              <p14:nvPr/>
            </p14:nvContentPartPr>
            <p14:xfrm>
              <a:off x="1912055" y="2412999"/>
              <a:ext cx="14111" cy="14111"/>
            </p14:xfrm>
          </p:contentPart>
        </mc:Choice>
        <mc:Fallback xmlns="">
          <p:pic>
            <p:nvPicPr>
              <p:cNvPr id="4" name="Ink 3">
                <a:extLst>
                  <a:ext uri="{FF2B5EF4-FFF2-40B4-BE49-F238E27FC236}">
                    <a16:creationId xmlns:a16="http://schemas.microsoft.com/office/drawing/2014/main" id="{95570502-A7CE-3B20-19BE-8AA5D78B3BA3}"/>
                  </a:ext>
                </a:extLst>
              </p:cNvPr>
              <p:cNvPicPr/>
              <p:nvPr/>
            </p:nvPicPr>
            <p:blipFill>
              <a:blip r:embed="rId4"/>
              <a:stretch>
                <a:fillRect/>
              </a:stretch>
            </p:blipFill>
            <p:spPr>
              <a:xfrm>
                <a:off x="1833661" y="2379401"/>
                <a:ext cx="169332" cy="80634"/>
              </a:xfrm>
              <a:prstGeom prst="rect">
                <a:avLst/>
              </a:prstGeom>
            </p:spPr>
          </p:pic>
        </mc:Fallback>
      </mc:AlternateContent>
    </p:spTree>
    <p:extLst>
      <p:ext uri="{BB962C8B-B14F-4D97-AF65-F5344CB8AC3E}">
        <p14:creationId xmlns:p14="http://schemas.microsoft.com/office/powerpoint/2010/main" val="163906652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B75BB-B2BE-348C-F353-FF5E404B535C}"/>
              </a:ext>
            </a:extLst>
          </p:cNvPr>
          <p:cNvSpPr>
            <a:spLocks noGrp="1"/>
          </p:cNvSpPr>
          <p:nvPr>
            <p:ph type="title"/>
          </p:nvPr>
        </p:nvSpPr>
        <p:spPr>
          <a:xfrm>
            <a:off x="838200" y="365125"/>
            <a:ext cx="10515600" cy="823336"/>
          </a:xfrm>
        </p:spPr>
        <p:txBody>
          <a:bodyPr/>
          <a:lstStyle/>
          <a:p>
            <a:r>
              <a:rPr lang="en-GB"/>
              <a:t>Figures</a:t>
            </a:r>
          </a:p>
        </p:txBody>
      </p:sp>
      <p:sp>
        <p:nvSpPr>
          <p:cNvPr id="3" name="Content Placeholder 2">
            <a:extLst>
              <a:ext uri="{FF2B5EF4-FFF2-40B4-BE49-F238E27FC236}">
                <a16:creationId xmlns:a16="http://schemas.microsoft.com/office/drawing/2014/main" id="{C969F25D-A302-C052-B558-ECADD8A8857C}"/>
              </a:ext>
            </a:extLst>
          </p:cNvPr>
          <p:cNvSpPr>
            <a:spLocks noGrp="1"/>
          </p:cNvSpPr>
          <p:nvPr>
            <p:ph idx="1"/>
          </p:nvPr>
        </p:nvSpPr>
        <p:spPr/>
        <p:txBody>
          <a:bodyPr vert="horz" lIns="91440" tIns="45720" rIns="91440" bIns="45720" rtlCol="0" anchor="t">
            <a:noAutofit/>
          </a:bodyPr>
          <a:lstStyle/>
          <a:p>
            <a:r>
              <a:rPr lang="en-GB" sz="2000" dirty="0">
                <a:latin typeface="Arial"/>
                <a:cs typeface="Arial"/>
              </a:rPr>
              <a:t>Children involved in street gangs (self‑identified) - </a:t>
            </a:r>
            <a:endParaRPr lang="en-US" dirty="0"/>
          </a:p>
          <a:p>
            <a:r>
              <a:rPr lang="en-GB" sz="2000">
                <a:latin typeface="Arial"/>
                <a:cs typeface="Arial"/>
              </a:rPr>
              <a:t>Youth Endowment Fund (2025), which surveyed 13–17‑year‑olds across England and Wales:</a:t>
            </a:r>
          </a:p>
          <a:p>
            <a:r>
              <a:rPr lang="en-GB" sz="2000" dirty="0">
                <a:latin typeface="Arial"/>
                <a:cs typeface="Arial"/>
              </a:rPr>
              <a:t>2.4% of all 13–17‑year‑olds said they had been in a “gang” in the past 12 months,</a:t>
            </a:r>
            <a:br>
              <a:rPr lang="en-GB" sz="2000" dirty="0">
                <a:latin typeface="Arial"/>
                <a:cs typeface="Arial"/>
              </a:rPr>
            </a:br>
            <a:r>
              <a:rPr lang="en-GB" sz="2000" dirty="0">
                <a:latin typeface="Arial"/>
                <a:cs typeface="Arial"/>
              </a:rPr>
              <a:t> which is </a:t>
            </a:r>
            <a:r>
              <a:rPr lang="en-GB" sz="2000">
                <a:latin typeface="Arial"/>
                <a:cs typeface="Arial"/>
              </a:rPr>
              <a:t>equivalent to around 90,000 children.</a:t>
            </a:r>
            <a:br>
              <a:rPr lang="en-GB" sz="2000" dirty="0">
                <a:latin typeface="Arial"/>
                <a:cs typeface="Arial"/>
              </a:rPr>
            </a:br>
            <a:r>
              <a:rPr lang="en-GB" sz="2000">
                <a:latin typeface="Arial"/>
                <a:cs typeface="Arial"/>
              </a:rPr>
              <a:t>Children involved in County Lines / Child Criminal Exploitation (CCE)</a:t>
            </a:r>
          </a:p>
          <a:p>
            <a:r>
              <a:rPr lang="en-GB" sz="2000">
                <a:latin typeface="Arial"/>
                <a:cs typeface="Arial"/>
              </a:rPr>
              <a:t>County Lines is one of the main ways children become involved with organised drug gangs. According to the Home Office (2025):</a:t>
            </a:r>
          </a:p>
          <a:p>
            <a:r>
              <a:rPr lang="en-GB" sz="2000">
                <a:latin typeface="Arial"/>
                <a:cs typeface="Arial"/>
              </a:rPr>
              <a:t>Approximately 15,500 children were identified as at risk of, or involved in, child criminal exploitation in the year ending March 2025</a:t>
            </a:r>
          </a:p>
          <a:p>
            <a:r>
              <a:rPr lang="en-GB" sz="2000" dirty="0">
                <a:latin typeface="Arial"/>
                <a:cs typeface="Arial"/>
              </a:rPr>
              <a:t>The Home Office notes this is likely an underestimate, because many cases of exploitation are hidden.</a:t>
            </a:r>
            <a:endParaRPr lang="en-GB"/>
          </a:p>
          <a:p>
            <a:endParaRPr lang="en-GB"/>
          </a:p>
        </p:txBody>
      </p:sp>
    </p:spTree>
    <p:extLst>
      <p:ext uri="{BB962C8B-B14F-4D97-AF65-F5344CB8AC3E}">
        <p14:creationId xmlns:p14="http://schemas.microsoft.com/office/powerpoint/2010/main" val="29002771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 person&#10;&#10;Description automatically generated">
            <a:extLst>
              <a:ext uri="{FF2B5EF4-FFF2-40B4-BE49-F238E27FC236}">
                <a16:creationId xmlns:a16="http://schemas.microsoft.com/office/drawing/2014/main" id="{7DE9876E-296C-D75B-F2E1-B2F18CBED1D9}"/>
              </a:ext>
            </a:extLst>
          </p:cNvPr>
          <p:cNvPicPr>
            <a:picLocks noGrp="1" noChangeAspect="1"/>
          </p:cNvPicPr>
          <p:nvPr>
            <p:ph idx="1"/>
          </p:nvPr>
        </p:nvPicPr>
        <p:blipFill>
          <a:blip r:embed="rId2"/>
          <a:stretch>
            <a:fillRect/>
          </a:stretch>
        </p:blipFill>
        <p:spPr>
          <a:xfrm>
            <a:off x="3009536" y="643467"/>
            <a:ext cx="6172926" cy="5571066"/>
          </a:xfrm>
          <a:prstGeom prst="rect">
            <a:avLst/>
          </a:prstGeom>
        </p:spPr>
      </p:pic>
    </p:spTree>
    <p:extLst>
      <p:ext uri="{BB962C8B-B14F-4D97-AF65-F5344CB8AC3E}">
        <p14:creationId xmlns:p14="http://schemas.microsoft.com/office/powerpoint/2010/main" val="354228947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34778-B91D-48B7-BDC8-7839221F75BD}"/>
              </a:ext>
            </a:extLst>
          </p:cNvPr>
          <p:cNvSpPr>
            <a:spLocks noGrp="1"/>
          </p:cNvSpPr>
          <p:nvPr>
            <p:ph type="title"/>
          </p:nvPr>
        </p:nvSpPr>
        <p:spPr>
          <a:xfrm>
            <a:off x="2006600" y="1098552"/>
            <a:ext cx="8178800" cy="851803"/>
          </a:xfrm>
        </p:spPr>
        <p:txBody>
          <a:bodyPr>
            <a:normAutofit/>
          </a:bodyPr>
          <a:lstStyle/>
          <a:p>
            <a:r>
              <a:rPr lang="en-GB" sz="2700"/>
              <a:t>ISIS Poster Girls </a:t>
            </a:r>
          </a:p>
        </p:txBody>
      </p:sp>
      <p:sp>
        <p:nvSpPr>
          <p:cNvPr id="3" name="Content Placeholder 2">
            <a:extLst>
              <a:ext uri="{FF2B5EF4-FFF2-40B4-BE49-F238E27FC236}">
                <a16:creationId xmlns:a16="http://schemas.microsoft.com/office/drawing/2014/main" id="{F93BB3B9-C4EE-4147-8F1B-484FCA3324EB}"/>
              </a:ext>
            </a:extLst>
          </p:cNvPr>
          <p:cNvSpPr>
            <a:spLocks noGrp="1"/>
          </p:cNvSpPr>
          <p:nvPr>
            <p:ph idx="1"/>
          </p:nvPr>
        </p:nvSpPr>
        <p:spPr>
          <a:xfrm>
            <a:off x="929028" y="2194487"/>
            <a:ext cx="6209776" cy="3564963"/>
          </a:xfrm>
        </p:spPr>
        <p:txBody>
          <a:bodyPr>
            <a:normAutofit/>
          </a:bodyPr>
          <a:lstStyle/>
          <a:p>
            <a:pPr fontAlgn="base"/>
            <a:endParaRPr lang="en-GB" sz="1500" dirty="0"/>
          </a:p>
          <a:p>
            <a:pPr marL="0" indent="0" fontAlgn="base">
              <a:buNone/>
            </a:pPr>
            <a:r>
              <a:rPr lang="en-GB" sz="2000" dirty="0"/>
              <a:t>Bethnal Green Trio - Amira Abase, Shamima Begum, and </a:t>
            </a:r>
            <a:r>
              <a:rPr lang="en-GB" sz="2000" dirty="0" err="1"/>
              <a:t>Kadiza</a:t>
            </a:r>
            <a:r>
              <a:rPr lang="en-GB" sz="2000" dirty="0"/>
              <a:t> Sultana left UK 2015 during school half term to Marry Islamic State Fighters </a:t>
            </a:r>
          </a:p>
          <a:p>
            <a:pPr lvl="1" fontAlgn="base"/>
            <a:r>
              <a:rPr lang="en-GB" sz="2000" dirty="0"/>
              <a:t>Shamima has had to face her children dying, living in poor conditions, isolated, want to return to the UK, facing a ‘Non-citizenship’</a:t>
            </a:r>
          </a:p>
          <a:p>
            <a:pPr lvl="1" fontAlgn="base"/>
            <a:r>
              <a:rPr lang="en-GB" sz="2000" dirty="0"/>
              <a:t>Amira &amp; </a:t>
            </a:r>
            <a:r>
              <a:rPr lang="en-GB" sz="2000" dirty="0" err="1"/>
              <a:t>Kadiza</a:t>
            </a:r>
            <a:r>
              <a:rPr lang="en-GB" sz="2000" dirty="0"/>
              <a:t> reported dead</a:t>
            </a:r>
          </a:p>
          <a:p>
            <a:pPr lvl="1" fontAlgn="base"/>
            <a:endParaRPr lang="en-GB" sz="2000" dirty="0"/>
          </a:p>
          <a:p>
            <a:endParaRPr lang="en-GB" sz="1500" dirty="0"/>
          </a:p>
        </p:txBody>
      </p:sp>
      <p:pic>
        <p:nvPicPr>
          <p:cNvPr id="4" name="Picture 2" descr="Shamima Begum can return to UK to fight for citizenship, Court of Appeal  rules - BBC News">
            <a:extLst>
              <a:ext uri="{FF2B5EF4-FFF2-40B4-BE49-F238E27FC236}">
                <a16:creationId xmlns:a16="http://schemas.microsoft.com/office/drawing/2014/main" id="{D3646266-4218-45D1-AE49-09186036E3E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749" r="2" b="2"/>
          <a:stretch/>
        </p:blipFill>
        <p:spPr bwMode="auto">
          <a:xfrm>
            <a:off x="7621403" y="2534862"/>
            <a:ext cx="2614734" cy="2614734"/>
          </a:xfrm>
          <a:custGeom>
            <a:avLst/>
            <a:gdLst/>
            <a:ahLst/>
            <a:cxnLst/>
            <a:rect l="l" t="t" r="r" b="b"/>
            <a:pathLst>
              <a:path w="4291285" h="4291285">
                <a:moveTo>
                  <a:pt x="2145643" y="0"/>
                </a:moveTo>
                <a:lnTo>
                  <a:pt x="4291285" y="2145643"/>
                </a:lnTo>
                <a:lnTo>
                  <a:pt x="2145643" y="4291285"/>
                </a:lnTo>
                <a:lnTo>
                  <a:pt x="0" y="2145643"/>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93427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DDE98-475D-4116-86C1-798E8BE35CCE}"/>
              </a:ext>
            </a:extLst>
          </p:cNvPr>
          <p:cNvSpPr>
            <a:spLocks noGrp="1"/>
          </p:cNvSpPr>
          <p:nvPr>
            <p:ph type="title"/>
          </p:nvPr>
        </p:nvSpPr>
        <p:spPr>
          <a:xfrm>
            <a:off x="2341999" y="1347597"/>
            <a:ext cx="7626096" cy="528066"/>
          </a:xfrm>
        </p:spPr>
        <p:txBody>
          <a:bodyPr>
            <a:normAutofit/>
          </a:bodyPr>
          <a:lstStyle/>
          <a:p>
            <a:r>
              <a:rPr lang="en-GB" sz="3000"/>
              <a:t>ISIS Poster Girls </a:t>
            </a:r>
          </a:p>
        </p:txBody>
      </p:sp>
      <p:pic>
        <p:nvPicPr>
          <p:cNvPr id="4" name="Picture 3">
            <a:extLst>
              <a:ext uri="{FF2B5EF4-FFF2-40B4-BE49-F238E27FC236}">
                <a16:creationId xmlns:a16="http://schemas.microsoft.com/office/drawing/2014/main" id="{ED6B3B5D-D189-4C86-9EE8-18BD46CC3764}"/>
              </a:ext>
            </a:extLst>
          </p:cNvPr>
          <p:cNvPicPr>
            <a:picLocks noChangeAspect="1"/>
          </p:cNvPicPr>
          <p:nvPr/>
        </p:nvPicPr>
        <p:blipFill rotWithShape="1">
          <a:blip r:embed="rId2"/>
          <a:srcRect r="2" b="1653"/>
          <a:stretch/>
        </p:blipFill>
        <p:spPr>
          <a:xfrm>
            <a:off x="1589768" y="2696230"/>
            <a:ext cx="4507391" cy="2770632"/>
          </a:xfrm>
          <a:prstGeom prst="rect">
            <a:avLst/>
          </a:prstGeom>
        </p:spPr>
      </p:pic>
      <p:sp>
        <p:nvSpPr>
          <p:cNvPr id="3" name="Content Placeholder 2">
            <a:extLst>
              <a:ext uri="{FF2B5EF4-FFF2-40B4-BE49-F238E27FC236}">
                <a16:creationId xmlns:a16="http://schemas.microsoft.com/office/drawing/2014/main" id="{0CBB23E8-DB94-4785-AEA7-D1864974E3B8}"/>
              </a:ext>
            </a:extLst>
          </p:cNvPr>
          <p:cNvSpPr>
            <a:spLocks noGrp="1"/>
          </p:cNvSpPr>
          <p:nvPr>
            <p:ph idx="1"/>
          </p:nvPr>
        </p:nvSpPr>
        <p:spPr>
          <a:xfrm>
            <a:off x="7082590" y="1109929"/>
            <a:ext cx="4789940" cy="4590785"/>
          </a:xfrm>
        </p:spPr>
        <p:txBody>
          <a:bodyPr anchor="ctr">
            <a:normAutofit/>
          </a:bodyPr>
          <a:lstStyle/>
          <a:p>
            <a:pPr fontAlgn="base"/>
            <a:r>
              <a:rPr lang="en-GB" sz="1500" dirty="0"/>
              <a:t>Samra </a:t>
            </a:r>
            <a:r>
              <a:rPr lang="en-GB" sz="1500" dirty="0" err="1"/>
              <a:t>Kesinovic</a:t>
            </a:r>
            <a:r>
              <a:rPr lang="en-GB" sz="1500" dirty="0"/>
              <a:t> 17 yrs. &amp; Sabina Selimovic 15 yrs. disappeared from her home in Vienna to join </a:t>
            </a:r>
            <a:r>
              <a:rPr lang="en-GB" sz="1500"/>
              <a:t>Isis</a:t>
            </a:r>
            <a:r>
              <a:rPr lang="en-GB" sz="1500" dirty="0"/>
              <a:t> in 2014. </a:t>
            </a:r>
            <a:endParaRPr lang="en-GB" sz="1500"/>
          </a:p>
          <a:p>
            <a:pPr lvl="1" fontAlgn="base"/>
            <a:r>
              <a:rPr lang="en-GB" sz="1500" dirty="0"/>
              <a:t>Left a note left for their parents read: </a:t>
            </a:r>
            <a:r>
              <a:rPr lang="en-GB" sz="1500" b="1" dirty="0"/>
              <a:t>“Don't look for us. We will serve Allah and we will die for him.”</a:t>
            </a:r>
            <a:endParaRPr lang="en-GB" sz="1500" b="1" dirty="0">
              <a:cs typeface="Calibri"/>
            </a:endParaRPr>
          </a:p>
          <a:p>
            <a:pPr lvl="1" fontAlgn="base"/>
            <a:r>
              <a:rPr lang="en-GB" sz="1500" dirty="0"/>
              <a:t>Sabina was killed, Samra used as a sex slave and wanted to go home. Was hammered to death trying to escape. </a:t>
            </a:r>
            <a:endParaRPr lang="en-GB" sz="1500" dirty="0">
              <a:cs typeface="Calibri"/>
            </a:endParaRPr>
          </a:p>
          <a:p>
            <a:pPr marL="0" indent="0">
              <a:buNone/>
            </a:pPr>
            <a:r>
              <a:rPr lang="en-GB" sz="1350" dirty="0">
                <a:cs typeface="Calibri" panose="020F0502020204030204"/>
              </a:rPr>
              <a:t>Brained washed into joining ISIS</a:t>
            </a:r>
          </a:p>
        </p:txBody>
      </p:sp>
    </p:spTree>
    <p:extLst>
      <p:ext uri="{BB962C8B-B14F-4D97-AF65-F5344CB8AC3E}">
        <p14:creationId xmlns:p14="http://schemas.microsoft.com/office/powerpoint/2010/main" val="305938568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FD215-236E-4CEF-B00A-7FFC88F7826A}"/>
              </a:ext>
            </a:extLst>
          </p:cNvPr>
          <p:cNvSpPr>
            <a:spLocks noGrp="1"/>
          </p:cNvSpPr>
          <p:nvPr>
            <p:ph type="title"/>
          </p:nvPr>
        </p:nvSpPr>
        <p:spPr>
          <a:xfrm>
            <a:off x="2010697" y="629267"/>
            <a:ext cx="4817137" cy="1676603"/>
          </a:xfrm>
        </p:spPr>
        <p:txBody>
          <a:bodyPr>
            <a:normAutofit/>
          </a:bodyPr>
          <a:lstStyle/>
          <a:p>
            <a:r>
              <a:rPr lang="en-GB"/>
              <a:t>Pull Factors</a:t>
            </a:r>
          </a:p>
        </p:txBody>
      </p:sp>
      <p:sp>
        <p:nvSpPr>
          <p:cNvPr id="3" name="Content Placeholder 2">
            <a:extLst>
              <a:ext uri="{FF2B5EF4-FFF2-40B4-BE49-F238E27FC236}">
                <a16:creationId xmlns:a16="http://schemas.microsoft.com/office/drawing/2014/main" id="{410B3A94-E516-4257-9916-D335897D71EB}"/>
              </a:ext>
            </a:extLst>
          </p:cNvPr>
          <p:cNvSpPr>
            <a:spLocks noGrp="1"/>
          </p:cNvSpPr>
          <p:nvPr>
            <p:ph idx="1"/>
          </p:nvPr>
        </p:nvSpPr>
        <p:spPr>
          <a:xfrm>
            <a:off x="886941" y="2141891"/>
            <a:ext cx="5940893" cy="4081929"/>
          </a:xfrm>
        </p:spPr>
        <p:txBody>
          <a:bodyPr vert="horz" lIns="91440" tIns="45720" rIns="91440" bIns="45720" rtlCol="0" anchor="t">
            <a:normAutofit/>
          </a:bodyPr>
          <a:lstStyle/>
          <a:p>
            <a:r>
              <a:rPr lang="en-GB" sz="1700" dirty="0"/>
              <a:t> What is attracting females to become linked to Terrorist groups?</a:t>
            </a:r>
          </a:p>
          <a:p>
            <a:pPr lvl="1"/>
            <a:r>
              <a:rPr lang="en-GB" sz="1700" dirty="0"/>
              <a:t>‘jihadi sisters’ – reached out to by others – poster girls</a:t>
            </a:r>
            <a:endParaRPr lang="en-GB" sz="1700" dirty="0">
              <a:cs typeface="Calibri"/>
            </a:endParaRPr>
          </a:p>
          <a:p>
            <a:pPr lvl="1"/>
            <a:r>
              <a:rPr lang="en-GB" sz="1700" dirty="0"/>
              <a:t>Attractive?</a:t>
            </a:r>
            <a:endParaRPr lang="en-GB" sz="1700" dirty="0">
              <a:cs typeface="Calibri"/>
            </a:endParaRPr>
          </a:p>
          <a:p>
            <a:pPr lvl="1"/>
            <a:r>
              <a:rPr lang="en-GB" sz="1700" dirty="0"/>
              <a:t>Brained Washed or manipulated</a:t>
            </a:r>
            <a:endParaRPr lang="en-GB" sz="1700" dirty="0">
              <a:cs typeface="Calibri"/>
            </a:endParaRPr>
          </a:p>
          <a:p>
            <a:pPr lvl="1"/>
            <a:r>
              <a:rPr lang="en-GB" sz="1700" dirty="0"/>
              <a:t>idea that by joining such groups and contributing to them </a:t>
            </a:r>
            <a:endParaRPr lang="en-GB" sz="1700" dirty="0">
              <a:cs typeface="Calibri"/>
            </a:endParaRPr>
          </a:p>
          <a:p>
            <a:pPr lvl="1"/>
            <a:r>
              <a:rPr lang="en-GB" sz="1700" dirty="0"/>
              <a:t>Making groups grow and flourish was the job of everybody</a:t>
            </a:r>
            <a:endParaRPr lang="en-GB" sz="1700" dirty="0">
              <a:cs typeface="Calibri"/>
            </a:endParaRPr>
          </a:p>
          <a:p>
            <a:pPr lvl="1"/>
            <a:r>
              <a:rPr lang="en-GB" sz="1700" dirty="0"/>
              <a:t>In reality, when it comes to joining violent extremist causes, women are susceptible to the very same processes as men.</a:t>
            </a:r>
            <a:endParaRPr lang="en-GB" sz="1700" dirty="0">
              <a:cs typeface="Calibri"/>
            </a:endParaRPr>
          </a:p>
        </p:txBody>
      </p:sp>
      <p:pic>
        <p:nvPicPr>
          <p:cNvPr id="4" name="Graphic 4" descr="Rope Knot with solid fill">
            <a:extLst>
              <a:ext uri="{FF2B5EF4-FFF2-40B4-BE49-F238E27FC236}">
                <a16:creationId xmlns:a16="http://schemas.microsoft.com/office/drawing/2014/main" id="{81C1869C-9CA1-DC25-E79A-57955026EB2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794811" y="2292378"/>
            <a:ext cx="2269998" cy="2269998"/>
          </a:xfrm>
          <a:prstGeom prst="rect">
            <a:avLst/>
          </a:prstGeom>
          <a:effectLst/>
        </p:spPr>
      </p:pic>
    </p:spTree>
    <p:extLst>
      <p:ext uri="{BB962C8B-B14F-4D97-AF65-F5344CB8AC3E}">
        <p14:creationId xmlns:p14="http://schemas.microsoft.com/office/powerpoint/2010/main" val="250897433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5B72A-4392-E339-FB55-A1A5B3F52E6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98FDABA-2640-6642-D212-9E461D7A7872}"/>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County lines gang jailed for exploiting children to sell drugs | Merseyside Police</a:t>
            </a:r>
            <a:endParaRPr lang="en-GB">
              <a:ea typeface="+mn-lt"/>
              <a:cs typeface="+mn-lt"/>
            </a:endParaRPr>
          </a:p>
          <a:p>
            <a:r>
              <a:rPr lang="en-GB" dirty="0">
                <a:ea typeface="+mn-lt"/>
                <a:cs typeface="+mn-lt"/>
                <a:hlinkClick r:id="rId3"/>
              </a:rPr>
              <a:t>Violent crime, burglaries and gang activity - House of Lords Library</a:t>
            </a:r>
            <a:endParaRPr lang="en-GB" dirty="0">
              <a:ea typeface="+mn-lt"/>
              <a:cs typeface="+mn-lt"/>
            </a:endParaRPr>
          </a:p>
          <a:p>
            <a:r>
              <a:rPr lang="en-GB" dirty="0">
                <a:ea typeface="+mn-lt"/>
                <a:cs typeface="+mn-lt"/>
                <a:hlinkClick r:id="rId4"/>
              </a:rPr>
              <a:t>County Lines Programme data - GOV.UK</a:t>
            </a:r>
            <a:endParaRPr lang="en-GB" dirty="0">
              <a:ea typeface="+mn-lt"/>
              <a:cs typeface="+mn-lt"/>
            </a:endParaRPr>
          </a:p>
          <a:p>
            <a:r>
              <a:rPr lang="en-GB" dirty="0">
                <a:ea typeface="+mn-lt"/>
                <a:cs typeface="+mn-lt"/>
                <a:hlinkClick r:id="rId5"/>
              </a:rPr>
              <a:t>Police Foundation Organised Crime in Local Communities Final Re</a:t>
            </a:r>
            <a:endParaRPr lang="en-GB" dirty="0">
              <a:ea typeface="+mn-lt"/>
              <a:cs typeface="+mn-lt"/>
            </a:endParaRPr>
          </a:p>
        </p:txBody>
      </p:sp>
    </p:spTree>
    <p:extLst>
      <p:ext uri="{BB962C8B-B14F-4D97-AF65-F5344CB8AC3E}">
        <p14:creationId xmlns:p14="http://schemas.microsoft.com/office/powerpoint/2010/main" val="11964738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39</Slides>
  <Notes>15</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office theme</vt:lpstr>
      <vt:lpstr>Gangs</vt:lpstr>
      <vt:lpstr>Gangs</vt:lpstr>
      <vt:lpstr> Definitions </vt:lpstr>
      <vt:lpstr>Meaning of Gangs</vt:lpstr>
      <vt:lpstr>A gang is.......</vt:lpstr>
      <vt:lpstr>Gangs</vt:lpstr>
      <vt:lpstr> (Urban) Street Gangs </vt:lpstr>
      <vt:lpstr>  Organised Crime Groups (OCGs) </vt:lpstr>
      <vt:lpstr>Gangs related to SOC</vt:lpstr>
      <vt:lpstr>Gangs involved in SOC</vt:lpstr>
      <vt:lpstr>County Lines </vt:lpstr>
      <vt:lpstr>County Lines</vt:lpstr>
      <vt:lpstr>How Many ?</vt:lpstr>
      <vt:lpstr>PowerPoint Presentation</vt:lpstr>
      <vt:lpstr>PowerPoint Presentation</vt:lpstr>
      <vt:lpstr>PowerPoint Presentation</vt:lpstr>
      <vt:lpstr>Terms associating with County Lines</vt:lpstr>
      <vt:lpstr>Terms associating with County Lines</vt:lpstr>
      <vt:lpstr>Terms associating with County Lines</vt:lpstr>
      <vt:lpstr>Characteristics of county lines</vt:lpstr>
      <vt:lpstr>Answers</vt:lpstr>
      <vt:lpstr>Every Child Matters</vt:lpstr>
      <vt:lpstr>Children in Need</vt:lpstr>
      <vt:lpstr>2024 Case Liverpool </vt:lpstr>
      <vt:lpstr>Offences associated with county Lines</vt:lpstr>
      <vt:lpstr>Law Response </vt:lpstr>
      <vt:lpstr>Gang culture</vt:lpstr>
      <vt:lpstr> Gang offending </vt:lpstr>
      <vt:lpstr>Figures Oct 2025</vt:lpstr>
      <vt:lpstr>PowerPoint Presentation</vt:lpstr>
      <vt:lpstr>Young People &amp; Gangs </vt:lpstr>
      <vt:lpstr>PowerPoint Presentation</vt:lpstr>
      <vt:lpstr>Gang’s</vt:lpstr>
      <vt:lpstr>Figures</vt:lpstr>
      <vt:lpstr>PowerPoint Presentation</vt:lpstr>
      <vt:lpstr>ISIS Poster Girls </vt:lpstr>
      <vt:lpstr>ISIS Poster Girls </vt:lpstr>
      <vt:lpstr>Pull Factors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514</cp:revision>
  <dcterms:created xsi:type="dcterms:W3CDTF">2026-02-20T12:26:01Z</dcterms:created>
  <dcterms:modified xsi:type="dcterms:W3CDTF">2026-03-02T16:51:55Z</dcterms:modified>
</cp:coreProperties>
</file>