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FD79D4-718D-455B-88AF-AB4D3520D35F}" v="416" dt="2026-07-29T22:19:14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9B3600-A609-4A46-9B68-D1315BC1CD9E}" type="datetimeFigureOut">
              <a:t>7/29/2026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24A07-8752-4F5A-A5F8-4782DCAB01D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645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172450" cy="16860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88000"/>
              </a:lnSpc>
              <a:buNone/>
            </a:pPr>
            <a:r>
              <a:rPr lang="en-US" sz="4150" b="1" kern="0" spc="-2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PROFESSIONAL
DEVELOPMENT PLAN
(PDP)</a:t>
            </a:r>
            <a:endParaRPr lang="en-US" sz="41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485775" y="2514600"/>
            <a:ext cx="8172450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800" b="1" kern="0" spc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ASSIGNMENT 2 – LEARNING IN THE DIGITAL ERA</a:t>
            </a:r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5775" y="3207544"/>
            <a:ext cx="647613" cy="22313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Module: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5775" y="3512548"/>
            <a:ext cx="4240328" cy="23897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50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ACCA4025 – CertHE Computing Skills for Workplace</a:t>
            </a:r>
            <a:endParaRPr lang="en-US" sz="150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5775" y="3824697"/>
            <a:ext cx="655629" cy="22313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Student: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5775" y="4129701"/>
            <a:ext cx="2537554" cy="23897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50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[Your Name] | [Your Student ID]</a:t>
            </a:r>
            <a:endParaRPr lang="en-US" sz="15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172450" cy="4385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8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INTRODUCTION &amp; CONTENT LIST</a:t>
            </a:r>
            <a:endParaRPr lang="en-US" sz="28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342900" y="803672"/>
            <a:ext cx="346249" cy="81253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66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66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5775" y="1375172"/>
            <a:ext cx="2533631" cy="13648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2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This presentation provides a comprehensive Professional Development Plan demonstrating self-awareness, structured goal-setting, and commitment to lifelong learning in the computing discipline.</a:t>
            </a:r>
            <a:endParaRPr lang="en-US" sz="125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3305156" y="1503759"/>
            <a:ext cx="532197" cy="43127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64000"/>
              </a:lnSpc>
              <a:buNone/>
            </a:pPr>
            <a:r>
              <a:rPr lang="en-US" sz="415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01</a:t>
            </a:r>
            <a:endParaRPr lang="en-US" sz="415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3305156" y="2032397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SELF-EVALUATION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3305156" y="2403872"/>
            <a:ext cx="2533631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Critical examination of skills using Belbin and SWOT analysis.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5624475" y="1646634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124538" y="1503759"/>
            <a:ext cx="532197" cy="43127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64000"/>
              </a:lnSpc>
              <a:buNone/>
            </a:pPr>
            <a:r>
              <a:rPr lang="en-US" sz="415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02</a:t>
            </a:r>
            <a:endParaRPr lang="en-US" sz="415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6124538" y="2032397"/>
            <a:ext cx="2533631" cy="492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PROFESSIONAL DEVELOPMENT PLAN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124538" y="2668191"/>
            <a:ext cx="2533631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Reflective PDP using Gibbs' model and SMART goals.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485775" y="3714750"/>
            <a:ext cx="532197" cy="43127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64000"/>
              </a:lnSpc>
              <a:buNone/>
            </a:pPr>
            <a:r>
              <a:rPr lang="en-US" sz="415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03</a:t>
            </a:r>
            <a:endParaRPr lang="en-US" sz="4150" dirty="0">
              <a:latin typeface="Times New Roman"/>
              <a:cs typeface="Times New Roman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1264332" y="3461147"/>
            <a:ext cx="2339467" cy="492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UNIT 4 TOPIC SUMMARY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264332" y="4025503"/>
            <a:ext cx="2339467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Becoming a Lifelong Learner in the Digital Era.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4175299" y="3696891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5175424" y="3714750"/>
            <a:ext cx="532197" cy="43127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64000"/>
              </a:lnSpc>
              <a:buNone/>
            </a:pPr>
            <a:r>
              <a:rPr lang="en-US" sz="415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04</a:t>
            </a:r>
            <a:endParaRPr lang="en-US" sz="4150" dirty="0">
              <a:latin typeface="Times New Roman"/>
              <a:cs typeface="Times New Roman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5953981" y="3461147"/>
            <a:ext cx="2704188" cy="492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CONCLUSION &amp; REFERENCES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5953981" y="4025503"/>
            <a:ext cx="2704188" cy="1672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Summary of key points and academic citations.</a:t>
            </a:r>
            <a:endParaRPr lang="en-US" sz="10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493421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SELF-EVALUATION OVERVIEW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Shape 1"/>
          <p:cNvSpPr/>
          <p:nvPr/>
        </p:nvSpPr>
        <p:spPr>
          <a:xfrm>
            <a:off x="485775" y="1092994"/>
            <a:ext cx="85725" cy="85725"/>
          </a:xfrm>
          <a:prstGeom prst="rect">
            <a:avLst/>
          </a:prstGeom>
          <a:solidFill>
            <a:srgbClr val="2563EB"/>
          </a:solidFill>
          <a:ln/>
        </p:spPr>
      </p:sp>
      <p:sp>
        <p:nvSpPr>
          <p:cNvPr id="5" name="Text 2"/>
          <p:cNvSpPr/>
          <p:nvPr/>
        </p:nvSpPr>
        <p:spPr>
          <a:xfrm>
            <a:off x="700088" y="1021556"/>
            <a:ext cx="5043488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CRITICAL COMPETENCY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700088" y="1296591"/>
            <a:ext cx="5043488" cy="1832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Enables learners to assess their skills and identify clear areas for improvement.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7" name="Shape 4"/>
          <p:cNvSpPr/>
          <p:nvPr/>
        </p:nvSpPr>
        <p:spPr>
          <a:xfrm>
            <a:off x="485775" y="1936626"/>
            <a:ext cx="85725" cy="85725"/>
          </a:xfrm>
          <a:prstGeom prst="rect">
            <a:avLst/>
          </a:prstGeom>
          <a:solidFill>
            <a:srgbClr val="2563EB"/>
          </a:solidFill>
          <a:ln/>
        </p:spPr>
      </p:sp>
      <p:sp>
        <p:nvSpPr>
          <p:cNvPr id="8" name="Text 5"/>
          <p:cNvSpPr/>
          <p:nvPr/>
        </p:nvSpPr>
        <p:spPr>
          <a:xfrm>
            <a:off x="700088" y="1865188"/>
            <a:ext cx="5043488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BELBIN TEAM ROLES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700088" y="2140223"/>
            <a:ext cx="5043488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Primary roles: Resource Investigator and Completer Finisher; strengths in </a:t>
            </a: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exploration and thorough delivery.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485775" y="2780258"/>
            <a:ext cx="85725" cy="85725"/>
          </a:xfrm>
          <a:prstGeom prst="rect">
            <a:avLst/>
          </a:prstGeom>
          <a:solidFill>
            <a:srgbClr val="2563EB"/>
          </a:solidFill>
          <a:ln/>
        </p:spPr>
      </p:sp>
      <p:sp>
        <p:nvSpPr>
          <p:cNvPr id="11" name="Text 8"/>
          <p:cNvSpPr/>
          <p:nvPr/>
        </p:nvSpPr>
        <p:spPr>
          <a:xfrm>
            <a:off x="700088" y="2708821"/>
            <a:ext cx="5043488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SWOT ANALYSIS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00088" y="2983855"/>
            <a:ext cx="5043488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Provides a concise view of Strengths (analytical, adaptable) and Weaknesses (time management under pressure).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485775" y="3623890"/>
            <a:ext cx="85725" cy="85725"/>
          </a:xfrm>
          <a:prstGeom prst="rect">
            <a:avLst/>
          </a:prstGeom>
          <a:solidFill>
            <a:srgbClr val="2563EB"/>
          </a:solidFill>
          <a:ln/>
        </p:spPr>
      </p:sp>
      <p:sp>
        <p:nvSpPr>
          <p:cNvPr id="14" name="Text 11"/>
          <p:cNvSpPr/>
          <p:nvPr/>
        </p:nvSpPr>
        <p:spPr>
          <a:xfrm>
            <a:off x="700088" y="3552453"/>
            <a:ext cx="5043488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KEY TRAITS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700088" y="3827487"/>
            <a:ext cx="5043488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Highlights proactive learning, collaborative communication, and growing digital resilience.</a:t>
            </a:r>
            <a:endParaRPr lang="en-US" sz="1150" dirty="0">
              <a:latin typeface="Times New Roman"/>
              <a:cs typeface="Times New Roman"/>
            </a:endParaRPr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5797" y="597014"/>
            <a:ext cx="3450770" cy="421073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172450" cy="4385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8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SELF-ASSESSMENT INSIGHTS</a:t>
            </a:r>
            <a:endParaRPr lang="en-US" sz="28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414338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5775" y="1503759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BELBIN ROLES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5775" y="1910953"/>
            <a:ext cx="2533631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Resource Investigator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5775" y="2143125"/>
            <a:ext cx="2533631" cy="71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Excel at networking and exploring new technological </a:t>
            </a:r>
            <a:r>
              <a:rPr lang="en-US" sz="1050" dirty="0" err="1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ideas, but</a:t>
            </a: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 must collaborate with Monitor Evaluators to critically assess risks </a:t>
            </a:r>
            <a:r>
              <a:rPr lang="en-US" sz="90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(Belbin, 2024)</a:t>
            </a: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 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5775" y="3086100"/>
            <a:ext cx="2533631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Completer Finisher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485775" y="3318272"/>
            <a:ext cx="2533631" cy="5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Pay meticulous attention to detail in coding and documentation, which is essential in computing disciplines.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2805094" y="2591651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3233719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3305156" y="1503759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SWOT ANALYSIS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3305156" y="1910953"/>
            <a:ext cx="2533631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Strengths &amp; Weaknesses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3305156" y="2143125"/>
            <a:ext cx="2533631" cy="5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High digital proficiency and proactive learning vs. imposter syndrome with complex coding challenges.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3305156" y="2886075"/>
            <a:ext cx="2533631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Opportunities &amp; Threats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3305156" y="3118247"/>
            <a:ext cx="2533631" cy="71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05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Access to CPD platforms (LinkedIn Learning, Microsoft Learn) vs. rapidly evolving technology landscape requiring constant upskilling (</a:t>
            </a:r>
            <a:r>
              <a:rPr lang="en-US" sz="90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Pepperdine University, 2021)</a:t>
            </a: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5624475" y="2591651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6053100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6124538" y="1503759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PDP CONNECTION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6124538" y="1910953"/>
            <a:ext cx="2533631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Direct Impact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6124538" y="2143125"/>
            <a:ext cx="2533631" cy="71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These insights directly informed the development goals in my PDP, ensuring targeted skill acquisition and resilience building.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6124538" y="3086100"/>
            <a:ext cx="2533631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Strategic Focus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6124538" y="3318272"/>
            <a:ext cx="2533631" cy="5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Moving from passive learning to active, structured skill development based on empirical self-assessment data.</a:t>
            </a:r>
            <a:endParaRPr lang="en-US" sz="10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42900" y="485775"/>
            <a:ext cx="845820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REFLECTION USING GIBBS' MODEL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Shape 1"/>
          <p:cNvSpPr/>
          <p:nvPr/>
        </p:nvSpPr>
        <p:spPr>
          <a:xfrm>
            <a:off x="342900" y="1092994"/>
            <a:ext cx="3291818" cy="2571750"/>
          </a:xfrm>
          <a:prstGeom prst="rect">
            <a:avLst/>
          </a:prstGeom>
          <a:solidFill>
            <a:srgbClr val="F4F4F5"/>
          </a:solidFill>
          <a:ln w="27432">
            <a:solidFill>
              <a:srgbClr val="09090B"/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" y="1092994"/>
            <a:ext cx="3291818" cy="257175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026603" y="1092994"/>
            <a:ext cx="4845199" cy="6049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200" b="1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Gibbs' Reflective Cycle (Gibbs, 1998) provides a structured six-stage framework for </a:t>
            </a:r>
            <a:r>
              <a:rPr lang="en-US" sz="12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experiential learning: Description, Feelings, Evaluation, Analysis, Conclusion, and Action Plan.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7" name="Text 3"/>
          <p:cNvSpPr/>
          <p:nvPr/>
        </p:nvSpPr>
        <p:spPr>
          <a:xfrm>
            <a:off x="4034768" y="2012975"/>
            <a:ext cx="4766277" cy="2000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DESCRIPTION</a:t>
            </a:r>
            <a:endParaRPr lang="en-US" sz="1300" dirty="0">
              <a:latin typeface="Times New Roman"/>
              <a:cs typeface="Times New Roman"/>
            </a:endParaRPr>
          </a:p>
        </p:txBody>
      </p:sp>
      <p:sp>
        <p:nvSpPr>
          <p:cNvPr id="8" name="Text 4"/>
          <p:cNvSpPr/>
          <p:nvPr/>
        </p:nvSpPr>
        <p:spPr>
          <a:xfrm>
            <a:off x="4034768" y="2302297"/>
            <a:ext cx="4766277" cy="579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During a recent collaborative computing project, I identified a significant gap in my cloud computing knowledge when the team required AWS infrastructure configuration.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9" name="Text 5"/>
          <p:cNvSpPr/>
          <p:nvPr/>
        </p:nvSpPr>
        <p:spPr>
          <a:xfrm>
            <a:off x="4034768" y="3119475"/>
            <a:ext cx="4766277" cy="2000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FEELINGS</a:t>
            </a:r>
            <a:endParaRPr lang="en-US" sz="1300" dirty="0">
              <a:latin typeface="Times New Roman"/>
              <a:cs typeface="Times New Roman"/>
            </a:endParaRPr>
          </a:p>
        </p:txBody>
      </p:sp>
      <p:sp>
        <p:nvSpPr>
          <p:cNvPr id="10" name="Text 6"/>
          <p:cNvSpPr/>
          <p:nvPr/>
        </p:nvSpPr>
        <p:spPr>
          <a:xfrm>
            <a:off x="4034768" y="3408797"/>
            <a:ext cx="4766277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I initially felt anxious about the technical complexity but was simultaneously motivated to address this gap through self-directed learning.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11" name="Text 7"/>
          <p:cNvSpPr/>
          <p:nvPr/>
        </p:nvSpPr>
        <p:spPr>
          <a:xfrm>
            <a:off x="4034768" y="4225975"/>
            <a:ext cx="4766277" cy="2000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EVALUATION</a:t>
            </a:r>
            <a:endParaRPr lang="en-US" sz="1300" dirty="0">
              <a:latin typeface="Times New Roman"/>
              <a:cs typeface="Times New Roman"/>
            </a:endParaRPr>
          </a:p>
        </p:txBody>
      </p:sp>
      <p:sp>
        <p:nvSpPr>
          <p:cNvPr id="12" name="Text 8"/>
          <p:cNvSpPr/>
          <p:nvPr/>
        </p:nvSpPr>
        <p:spPr>
          <a:xfrm>
            <a:off x="4034768" y="4515296"/>
            <a:ext cx="4766277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While my foundational IT skills were strong, my specialized cloud architecture knowledge was insufficient for the project demands.</a:t>
            </a:r>
            <a:endParaRPr lang="en-US" sz="11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6723441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ANALYSIS, CONCLUSION &amp; ACTION PLAN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378619" y="807244"/>
            <a:ext cx="230832" cy="54168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44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44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5775" y="1092994"/>
            <a:ext cx="1015086" cy="332142"/>
          </a:xfrm>
          <a:prstGeom prst="rect">
            <a:avLst/>
          </a:prstGeom>
          <a:noFill/>
          <a:ln/>
        </p:spPr>
        <p:txBody>
          <a:bodyPr wrap="non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ANALYSIS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5775" y="1707356"/>
            <a:ext cx="2375297" cy="11742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Connecting this experience to the </a:t>
            </a:r>
            <a:r>
              <a:rPr lang="en-US" sz="1100" b="1" dirty="0" err="1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Jisc</a:t>
            </a:r>
            <a:r>
              <a:rPr lang="en-US" sz="11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 Digital Capabilities Framework</a:t>
            </a: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 (</a:t>
            </a:r>
            <a:r>
              <a:rPr lang="en-US" sz="1150" dirty="0" err="1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Jisc</a:t>
            </a: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, 2024), I </a:t>
            </a:r>
            <a:r>
              <a:rPr lang="en-US" sz="1150" dirty="0" err="1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recognised</a:t>
            </a: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 that my "Digital Creation, Problem Solving and Innovation" capability needed significant enhancement.</a:t>
            </a:r>
            <a:endParaRPr lang="en-US" sz="115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2646759" y="1450181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3146822" y="1092994"/>
            <a:ext cx="1536688" cy="332142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CONCLUSION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3146822" y="1707356"/>
            <a:ext cx="2375297" cy="976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To thrive in the digital era and achieve my career aspiration as a </a:t>
            </a:r>
            <a:r>
              <a:rPr lang="en-US" sz="11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Cloud Solutions Architect</a:t>
            </a: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, continuous upskilling in cloud technologies is essential.</a:t>
            </a:r>
            <a:endParaRPr lang="en-US" sz="115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3146822" y="2878820"/>
            <a:ext cx="2375297" cy="1428750"/>
          </a:xfrm>
          <a:prstGeom prst="rect">
            <a:avLst/>
          </a:prstGeom>
          <a:solidFill>
            <a:srgbClr val="F4F4F5"/>
          </a:solidFill>
          <a:ln w="27432">
            <a:solidFill>
              <a:srgbClr val="09090B"/>
            </a:solidFill>
            <a:prstDash val="solid"/>
          </a:ln>
        </p:spPr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6822" y="2878820"/>
            <a:ext cx="2375297" cy="142875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307806" y="1450181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807869" y="1092994"/>
            <a:ext cx="1562026" cy="332142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ACTION PLAN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5807869" y="1600200"/>
            <a:ext cx="1219886" cy="18325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Development Goals:</a:t>
            </a:r>
            <a:endParaRPr lang="en-US" sz="115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5807869" y="1927361"/>
            <a:ext cx="2850356" cy="348237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Technical:</a:t>
            </a:r>
            <a:r>
              <a:rPr lang="en-US" sz="10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 Complete a certified Cloud Computing course (Microsoft Learn AZ-900).</a:t>
            </a:r>
            <a:endParaRPr lang="en-US" sz="1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5807869" y="2634593"/>
            <a:ext cx="2850356" cy="348237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Soft Skill:</a:t>
            </a:r>
            <a:r>
              <a:rPr lang="en-US" sz="10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 Improve time management using agile methodologies in study schedules.</a:t>
            </a:r>
            <a:endParaRPr lang="en-US" sz="1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5807869" y="3341824"/>
            <a:ext cx="2850356" cy="529184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Resilience:</a:t>
            </a:r>
            <a:r>
              <a:rPr lang="en-US" sz="10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 Develop resilience against imposter syndrome through peer mentoring and community engagement.</a:t>
            </a:r>
            <a:endParaRPr lang="en-US" sz="1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8" name="Text 14"/>
          <p:cNvSpPr/>
          <p:nvPr/>
        </p:nvSpPr>
        <p:spPr>
          <a:xfrm>
            <a:off x="5807869" y="1927361"/>
            <a:ext cx="65724" cy="13535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85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9" name="Text 15"/>
          <p:cNvSpPr/>
          <p:nvPr/>
        </p:nvSpPr>
        <p:spPr>
          <a:xfrm>
            <a:off x="5807869" y="2634593"/>
            <a:ext cx="65724" cy="13535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85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5807869" y="3341824"/>
            <a:ext cx="65724" cy="13535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85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42900" y="485775"/>
            <a:ext cx="845820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PDP PLAN – SMART GOALS FRAMEWORK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Shape 1"/>
          <p:cNvSpPr/>
          <p:nvPr/>
        </p:nvSpPr>
        <p:spPr>
          <a:xfrm>
            <a:off x="342900" y="1092994"/>
            <a:ext cx="3753706" cy="2571750"/>
          </a:xfrm>
          <a:prstGeom prst="rect">
            <a:avLst/>
          </a:prstGeom>
          <a:solidFill>
            <a:srgbClr val="F4F4F5"/>
          </a:solidFill>
          <a:ln w="27432">
            <a:solidFill>
              <a:srgbClr val="09090B"/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" y="1092994"/>
            <a:ext cx="3753706" cy="257175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296631" y="1092994"/>
            <a:ext cx="4504469" cy="648383"/>
          </a:xfrm>
          <a:prstGeom prst="rect">
            <a:avLst/>
          </a:prstGeom>
          <a:noFill/>
          <a:ln/>
        </p:spPr>
        <p:txBody>
          <a:bodyPr wrap="square" lIns="0" tIns="0" rIns="0" bIns="68072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15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The </a:t>
            </a:r>
            <a:r>
              <a:rPr lang="en-US" sz="1100" b="1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SMART framework</a:t>
            </a:r>
            <a:r>
              <a:rPr lang="en-US" sz="115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 (Specific, Measurable, Achievable, Relevant, Time-bound) was established by Doran (</a:t>
            </a:r>
            <a:r>
              <a:rPr lang="en-US" sz="90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Doran, 1981)</a:t>
            </a:r>
            <a:r>
              <a:rPr lang="en-US" sz="115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 as a systematic approach to </a:t>
            </a: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effective goal setting.</a:t>
            </a:r>
            <a:endParaRPr lang="en-US" sz="1150">
              <a:latin typeface="Times New Roman"/>
              <a:cs typeface="Times New Roman"/>
            </a:endParaRPr>
          </a:p>
        </p:txBody>
      </p:sp>
      <p:sp>
        <p:nvSpPr>
          <p:cNvPr id="7" name="Text 3"/>
          <p:cNvSpPr/>
          <p:nvPr/>
        </p:nvSpPr>
        <p:spPr>
          <a:xfrm>
            <a:off x="4296631" y="2038759"/>
            <a:ext cx="450446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GOAL 1 – TECHNICAL (CLOUD COMPUTING)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8" name="Text 4"/>
          <p:cNvSpPr/>
          <p:nvPr/>
        </p:nvSpPr>
        <p:spPr>
          <a:xfrm>
            <a:off x="4296631" y="2356656"/>
            <a:ext cx="716543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SPECIFIC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9" name="Text 5"/>
          <p:cNvSpPr/>
          <p:nvPr/>
        </p:nvSpPr>
        <p:spPr>
          <a:xfrm>
            <a:off x="5668231" y="2363800"/>
            <a:ext cx="3132869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Complete the Microsoft Learn "AZ-900: Azure Fundamentals" certification.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0" name="Text 6"/>
          <p:cNvSpPr/>
          <p:nvPr/>
        </p:nvSpPr>
        <p:spPr>
          <a:xfrm>
            <a:off x="4296631" y="2849575"/>
            <a:ext cx="1083630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MEASURABLE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668231" y="2856719"/>
            <a:ext cx="3132869" cy="1672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Pass the final assessment exam with a score above 80%.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2" name="Text 8"/>
          <p:cNvSpPr/>
          <p:nvPr/>
        </p:nvSpPr>
        <p:spPr>
          <a:xfrm>
            <a:off x="4296631" y="3342494"/>
            <a:ext cx="1012521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ACHIEVABLE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668231" y="3349637"/>
            <a:ext cx="3132869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5 hours weekly allocated for study with existing foundational IT knowledge.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4296631" y="3835412"/>
            <a:ext cx="832985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RELEVANT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5668231" y="3842556"/>
            <a:ext cx="3132869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Directly aligns with career goal as Cloud Solutions Architect.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4296631" y="4328331"/>
            <a:ext cx="1016304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TIME-BOUND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5668231" y="4335475"/>
            <a:ext cx="3132869" cy="1672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To be completed within 8 weeks (by December 15th).</a:t>
            </a:r>
            <a:endParaRPr lang="en-US" sz="10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172450" cy="4385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8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ADDITIONAL SMART GOALS &amp; SOURCES</a:t>
            </a:r>
            <a:endParaRPr lang="en-US" sz="28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414338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5775" y="1403747"/>
            <a:ext cx="2171700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GOAL 2 – SOFT SKILL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5775" y="2075259"/>
            <a:ext cx="2171700" cy="2000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TIME MANAGEMENT</a:t>
            </a:r>
            <a:endParaRPr lang="en-US" sz="130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5775" y="2396728"/>
            <a:ext cx="2171700" cy="3151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Implement the Pomodoro Technique to improve study focus.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2443163" y="2003822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2871788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2943225" y="1403747"/>
            <a:ext cx="3257550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SMART CRITERIA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2943225" y="1818084"/>
            <a:ext cx="597921" cy="1538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SPECIFIC</a:t>
            </a:r>
            <a:endParaRPr lang="en-US" sz="100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3865789" y="1810941"/>
            <a:ext cx="2400300" cy="3151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Use the Pomodoro Technique for focused study sessions.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2943225" y="2263787"/>
            <a:ext cx="904094" cy="1538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MEASURABLE</a:t>
            </a:r>
            <a:endParaRPr lang="en-US" sz="1000" dirty="0">
              <a:latin typeface="Times New Roman"/>
              <a:cs typeface="Times New Roman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3865789" y="2256644"/>
            <a:ext cx="2400300" cy="1513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Track daily completion of 8 Pomodoro sessions.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2943225" y="2709490"/>
            <a:ext cx="860813" cy="1538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ACHIEVABLE</a:t>
            </a:r>
            <a:endParaRPr lang="en-US" sz="1000" dirty="0">
              <a:latin typeface="Times New Roman"/>
              <a:cs typeface="Times New Roman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3865789" y="2702347"/>
            <a:ext cx="1500411" cy="1513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Use free tools (Trello / Toggl).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2943225" y="2975204"/>
            <a:ext cx="711733" cy="1538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RELEVANT</a:t>
            </a:r>
            <a:endParaRPr lang="en-US" sz="1000" dirty="0">
              <a:latin typeface="Times New Roman"/>
              <a:cs typeface="Times New Roman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3865789" y="2968061"/>
            <a:ext cx="1955664" cy="1513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Builds time management and resilience.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2943225" y="3240918"/>
            <a:ext cx="847989" cy="1538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TIME-BOUND</a:t>
            </a:r>
            <a:endParaRPr lang="en-US" sz="1000" dirty="0">
              <a:latin typeface="Times New Roman"/>
              <a:cs typeface="Times New Roman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3865789" y="3233775"/>
            <a:ext cx="1651093" cy="15138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Maintain consistency for 30 days.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5986463" y="2003822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6415088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6486525" y="1403747"/>
            <a:ext cx="2171700" cy="492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SUPPORTING SOURCES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6657975" y="2075259"/>
            <a:ext cx="200025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Microsoft Learn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6657975" y="2289572"/>
            <a:ext cx="2000250" cy="3151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Structured, self-paced technical pathways.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6657975" y="2720987"/>
            <a:ext cx="200025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LinkedIn Learning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27" name="Text 24"/>
          <p:cNvSpPr/>
          <p:nvPr/>
        </p:nvSpPr>
        <p:spPr>
          <a:xfrm>
            <a:off x="6657975" y="2935300"/>
            <a:ext cx="2000250" cy="3151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Courses on soft skills and time management.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28" name="Text 25"/>
          <p:cNvSpPr/>
          <p:nvPr/>
        </p:nvSpPr>
        <p:spPr>
          <a:xfrm>
            <a:off x="6657975" y="3366715"/>
            <a:ext cx="200025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Centre for Creative Leadership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29" name="Text 26"/>
          <p:cNvSpPr/>
          <p:nvPr/>
        </p:nvSpPr>
        <p:spPr>
          <a:xfrm>
            <a:off x="6657975" y="3759622"/>
            <a:ext cx="2000250" cy="3151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Research-based frameworks on learning agility.</a:t>
            </a:r>
            <a:endParaRPr lang="en-US" sz="9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42900" y="485775"/>
            <a:ext cx="845820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GOAL PROGRESS: EVIDENCE</a:t>
            </a:r>
            <a:endParaRPr lang="en-US" sz="2450">
              <a:latin typeface="Times New Roman"/>
              <a:cs typeface="Times New Roman"/>
            </a:endParaRPr>
          </a:p>
        </p:txBody>
      </p:sp>
      <p:sp>
        <p:nvSpPr>
          <p:cNvPr id="4" name="Shape 1"/>
          <p:cNvSpPr/>
          <p:nvPr/>
        </p:nvSpPr>
        <p:spPr>
          <a:xfrm>
            <a:off x="342900" y="1459278"/>
            <a:ext cx="4457700" cy="3000375"/>
          </a:xfrm>
          <a:prstGeom prst="rect">
            <a:avLst/>
          </a:prstGeom>
          <a:solidFill>
            <a:srgbClr val="F4F4F5"/>
          </a:solidFill>
          <a:ln w="27432">
            <a:solidFill>
              <a:srgbClr val="09090B"/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" y="1459278"/>
            <a:ext cx="4457700" cy="3000375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5086350" y="1092994"/>
            <a:ext cx="1607623" cy="258404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GOAL TRACKED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7" name="Text 3"/>
          <p:cNvSpPr/>
          <p:nvPr/>
        </p:nvSpPr>
        <p:spPr>
          <a:xfrm>
            <a:off x="5086350" y="1460897"/>
            <a:ext cx="3714750" cy="398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Microsoft Learn "AZ-900: Azure Fundamentals" certification.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8" name="Text 4"/>
          <p:cNvSpPr/>
          <p:nvPr/>
        </p:nvSpPr>
        <p:spPr>
          <a:xfrm>
            <a:off x="5086350" y="2062311"/>
            <a:ext cx="2048694" cy="258404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PROGRESS TO DATE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9" name="Text 5"/>
          <p:cNvSpPr/>
          <p:nvPr/>
        </p:nvSpPr>
        <p:spPr>
          <a:xfrm>
            <a:off x="5086350" y="2430214"/>
            <a:ext cx="171450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200" dirty="0"/>
          </a:p>
        </p:txBody>
      </p:sp>
      <p:sp>
        <p:nvSpPr>
          <p:cNvPr id="10" name="Text 6"/>
          <p:cNvSpPr/>
          <p:nvPr/>
        </p:nvSpPr>
        <p:spPr>
          <a:xfrm>
            <a:off x="5264944" y="2430214"/>
            <a:ext cx="3536156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Engaged with online CPD through the Microsoft Learn platform.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086350" y="2941662"/>
            <a:ext cx="171450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200" dirty="0"/>
          </a:p>
        </p:txBody>
      </p:sp>
      <p:sp>
        <p:nvSpPr>
          <p:cNvPr id="12" name="Text 8"/>
          <p:cNvSpPr/>
          <p:nvPr/>
        </p:nvSpPr>
        <p:spPr>
          <a:xfrm>
            <a:off x="5264944" y="2941662"/>
            <a:ext cx="2646558" cy="18325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Completed </a:t>
            </a:r>
            <a:r>
              <a:rPr lang="en-US" sz="1100" b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4 out of 6 core learning modules</a:t>
            </a: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086350" y="3233105"/>
            <a:ext cx="171450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200" dirty="0"/>
          </a:p>
        </p:txBody>
      </p:sp>
      <p:sp>
        <p:nvSpPr>
          <p:cNvPr id="14" name="Text 10"/>
          <p:cNvSpPr/>
          <p:nvPr/>
        </p:nvSpPr>
        <p:spPr>
          <a:xfrm>
            <a:off x="5264944" y="3233105"/>
            <a:ext cx="3536156" cy="1832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Passed module quizzes with an </a:t>
            </a:r>
            <a:r>
              <a:rPr lang="en-US" sz="1100" b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average score of 90%</a:t>
            </a: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5086350" y="3865997"/>
            <a:ext cx="3633881" cy="815160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The structured, self-paced nature of Microsoft Learn has significantly boosted my confidence and technical proficiency in cloud architecture </a:t>
            </a:r>
            <a:r>
              <a:rPr lang="en-US" sz="1200" b="1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concepts (Azure, 2026)</a:t>
            </a:r>
            <a:endParaRPr lang="en-US" sz="1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42900" y="485775"/>
            <a:ext cx="845820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BECOMING A LIFELONG LEARNER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342900" y="950119"/>
            <a:ext cx="4535612" cy="1912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Topic Selected: "Becoming a Lifelong Learner" in the Digital Era.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342900" y="1487239"/>
            <a:ext cx="2111313" cy="241220"/>
          </a:xfrm>
          <a:prstGeom prst="rect">
            <a:avLst/>
          </a:prstGeom>
          <a:noFill/>
          <a:ln/>
        </p:spPr>
        <p:txBody>
          <a:bodyPr wrap="square" lIns="0" tIns="0" rIns="0" bIns="25527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LIFELONG LEARNING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342900" y="1797993"/>
            <a:ext cx="4535612" cy="3814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1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UNESCO defines it as voluntary, self-motivated learning for personal and professional growth across life stages.</a:t>
            </a:r>
            <a:endParaRPr lang="en-US" sz="115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342900" y="2309440"/>
            <a:ext cx="2415257" cy="241220"/>
          </a:xfrm>
          <a:prstGeom prst="rect">
            <a:avLst/>
          </a:prstGeom>
          <a:noFill/>
          <a:ln/>
        </p:spPr>
        <p:txBody>
          <a:bodyPr wrap="square" lIns="0" tIns="0" rIns="0" bIns="25527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CONNECTIVISM THEORY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2900" y="2648769"/>
            <a:ext cx="153888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521494" y="2648769"/>
            <a:ext cx="4357018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Digital Networks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21494" y="2873797"/>
            <a:ext cx="4357018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Learning happens by connecting specialised nodes or information sources in digital networks.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342900" y="3302422"/>
            <a:ext cx="153888" cy="1846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21494" y="3302422"/>
            <a:ext cx="4357018" cy="1846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Core Principle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521494" y="3527450"/>
            <a:ext cx="4357018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Navigating and building learning networks is more crucial than holding static knowledge.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342900" y="3970362"/>
            <a:ext cx="4535612" cy="285750"/>
          </a:xfrm>
          <a:prstGeom prst="rect">
            <a:avLst/>
          </a:prstGeom>
          <a:solidFill>
            <a:srgbClr val="F4F4F5"/>
          </a:solidFill>
          <a:ln/>
        </p:spPr>
      </p:sp>
      <p:sp>
        <p:nvSpPr>
          <p:cNvPr id="15" name="Shape 12"/>
          <p:cNvSpPr/>
          <p:nvPr/>
        </p:nvSpPr>
        <p:spPr>
          <a:xfrm>
            <a:off x="342900" y="3970362"/>
            <a:ext cx="57150" cy="285750"/>
          </a:xfrm>
          <a:prstGeom prst="rect">
            <a:avLst/>
          </a:prstGeom>
          <a:solidFill>
            <a:srgbClr val="2563EB"/>
          </a:solidFill>
          <a:ln/>
        </p:spPr>
      </p:sp>
      <p:sp>
        <p:nvSpPr>
          <p:cNvPr id="16" name="Text 13"/>
          <p:cNvSpPr/>
          <p:nvPr/>
        </p:nvSpPr>
        <p:spPr>
          <a:xfrm>
            <a:off x="442913" y="4013225"/>
            <a:ext cx="3449662" cy="15933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"The pipe is more important than the content within the pipe."</a:t>
            </a:r>
            <a:endParaRPr lang="en-US" sz="1000" dirty="0">
              <a:latin typeface="Times New Roman"/>
              <a:cs typeface="Times New Roman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5021387" y="950119"/>
            <a:ext cx="3779658" cy="2286000"/>
          </a:xfrm>
          <a:prstGeom prst="rect">
            <a:avLst/>
          </a:prstGeom>
          <a:solidFill>
            <a:srgbClr val="F4F4F5"/>
          </a:solidFill>
          <a:ln w="27432">
            <a:solidFill>
              <a:srgbClr val="09090B"/>
            </a:solidFill>
            <a:prstDash val="solid"/>
          </a:ln>
        </p:spPr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1387" y="950119"/>
            <a:ext cx="3779658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42900" y="485775"/>
            <a:ext cx="845820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DIGITAL CAPABILITIES &amp; LEARNING AGILITY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342900" y="1035844"/>
            <a:ext cx="1844706" cy="284180"/>
          </a:xfrm>
          <a:prstGeom prst="rect">
            <a:avLst/>
          </a:prstGeom>
          <a:noFill/>
          <a:ln/>
        </p:spPr>
        <p:txBody>
          <a:bodyPr wrap="square" lIns="0" tIns="0" rIns="0" bIns="68072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JISC FRAMEWORK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342900" y="1439466"/>
            <a:ext cx="2844050" cy="348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Defines six elements to live, learn, and work in a digital society (</a:t>
            </a:r>
            <a:r>
              <a:rPr lang="en-US" sz="1050" dirty="0" err="1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Jisc</a:t>
            </a: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, 2024):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342900" y="1925241"/>
            <a:ext cx="1922642" cy="151388"/>
          </a:xfrm>
          <a:prstGeom prst="rect">
            <a:avLst/>
          </a:prstGeom>
          <a:noFill/>
          <a:ln/>
        </p:spPr>
        <p:txBody>
          <a:bodyPr wrap="none" lIns="153035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Digital Proficiency and Productivity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342900" y="2162380"/>
            <a:ext cx="1714252" cy="151388"/>
          </a:xfrm>
          <a:prstGeom prst="rect">
            <a:avLst/>
          </a:prstGeom>
          <a:noFill/>
          <a:ln/>
        </p:spPr>
        <p:txBody>
          <a:bodyPr wrap="none" lIns="153035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Information and Data Literacies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2900" y="2399519"/>
            <a:ext cx="1707840" cy="151388"/>
          </a:xfrm>
          <a:prstGeom prst="rect">
            <a:avLst/>
          </a:prstGeom>
          <a:noFill/>
          <a:ln/>
        </p:spPr>
        <p:txBody>
          <a:bodyPr wrap="none" lIns="153035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Digital Creation and Innovation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2900" y="2636658"/>
            <a:ext cx="2215991" cy="151388"/>
          </a:xfrm>
          <a:prstGeom prst="rect">
            <a:avLst/>
          </a:prstGeom>
          <a:noFill/>
          <a:ln/>
        </p:spPr>
        <p:txBody>
          <a:bodyPr wrap="none" lIns="153035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Digital Communication and Collaboration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2900" y="2873797"/>
            <a:ext cx="1856919" cy="151388"/>
          </a:xfrm>
          <a:prstGeom prst="rect">
            <a:avLst/>
          </a:prstGeom>
          <a:noFill/>
          <a:ln/>
        </p:spPr>
        <p:txBody>
          <a:bodyPr wrap="none" lIns="153035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Digital Learning and Development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342900" y="3110936"/>
            <a:ext cx="1646926" cy="151388"/>
          </a:xfrm>
          <a:prstGeom prst="rect">
            <a:avLst/>
          </a:prstGeom>
          <a:noFill/>
          <a:ln/>
        </p:spPr>
        <p:txBody>
          <a:bodyPr wrap="none" lIns="153035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Digital Identity and Wellbeing</a:t>
            </a:r>
            <a:endParaRPr lang="en-US" sz="95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342900" y="1932384"/>
            <a:ext cx="57708" cy="1193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750" dirty="0">
              <a:latin typeface="Times New Roman"/>
              <a:cs typeface="Times New Roman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342900" y="2169523"/>
            <a:ext cx="57708" cy="1193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750" dirty="0">
              <a:latin typeface="Times New Roman"/>
              <a:cs typeface="Times New Roman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342900" y="2406662"/>
            <a:ext cx="57708" cy="1193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750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342900" y="2643801"/>
            <a:ext cx="57708" cy="1193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750" dirty="0">
              <a:latin typeface="Times New Roman"/>
              <a:cs typeface="Times New Roman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342900" y="2880940"/>
            <a:ext cx="57708" cy="1193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750" dirty="0">
              <a:latin typeface="Times New Roman"/>
              <a:cs typeface="Times New Roman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342900" y="3118079"/>
            <a:ext cx="57708" cy="1193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■</a:t>
            </a:r>
            <a:endParaRPr lang="en-US" sz="750" dirty="0">
              <a:latin typeface="Times New Roman"/>
              <a:cs typeface="Times New Roman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3386975" y="1035844"/>
            <a:ext cx="1881708" cy="284180"/>
          </a:xfrm>
          <a:prstGeom prst="rect">
            <a:avLst/>
          </a:prstGeom>
          <a:noFill/>
          <a:ln/>
        </p:spPr>
        <p:txBody>
          <a:bodyPr wrap="square" lIns="0" tIns="0" rIns="0" bIns="68072" rtlCol="0" anchor="t">
            <a:sp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LEARNING AGILITY</a:t>
            </a:r>
            <a:endParaRPr lang="en-US" sz="1400" dirty="0">
              <a:latin typeface="Times New Roman"/>
              <a:cs typeface="Times New Roman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3386975" y="1439466"/>
            <a:ext cx="2369995" cy="71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12000"/>
              </a:lnSpc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Refers to the willingness and ability to learn from experience and apply that learning to perform successfully under new conditions </a:t>
            </a:r>
            <a:r>
              <a:rPr lang="en-US" sz="100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(Mitchinson, 2020)</a:t>
            </a: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3386975" y="2339578"/>
            <a:ext cx="2369995" cy="5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It is the bridge between acquiring digital capabilities and applying them dynamically in real-world scenarios.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5956995" y="1035844"/>
            <a:ext cx="2844105" cy="1857375"/>
          </a:xfrm>
          <a:prstGeom prst="rect">
            <a:avLst/>
          </a:prstGeom>
          <a:solidFill>
            <a:srgbClr val="F4F4F5"/>
          </a:solidFill>
          <a:ln w="27432">
            <a:solidFill>
              <a:srgbClr val="09090B"/>
            </a:solidFill>
            <a:prstDash val="solid"/>
          </a:ln>
        </p:spPr>
      </p:sp>
      <p:pic>
        <p:nvPicPr>
          <p:cNvPr id="2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6995" y="1035844"/>
            <a:ext cx="2844105" cy="1857375"/>
          </a:xfrm>
          <a:prstGeom prst="rect">
            <a:avLst/>
          </a:prstGeom>
        </p:spPr>
      </p:pic>
      <p:sp>
        <p:nvSpPr>
          <p:cNvPr id="23" name="Shape 19"/>
          <p:cNvSpPr/>
          <p:nvPr/>
        </p:nvSpPr>
        <p:spPr>
          <a:xfrm>
            <a:off x="5956995" y="2978944"/>
            <a:ext cx="2844105" cy="935831"/>
          </a:xfrm>
          <a:prstGeom prst="rect">
            <a:avLst/>
          </a:prstGeom>
          <a:solidFill>
            <a:srgbClr val="F8FAFC"/>
          </a:solidFill>
          <a:ln/>
        </p:spPr>
      </p:sp>
      <p:sp>
        <p:nvSpPr>
          <p:cNvPr id="24" name="Shape 20"/>
          <p:cNvSpPr/>
          <p:nvPr/>
        </p:nvSpPr>
        <p:spPr>
          <a:xfrm>
            <a:off x="5956995" y="2978944"/>
            <a:ext cx="57150" cy="935831"/>
          </a:xfrm>
          <a:prstGeom prst="rect">
            <a:avLst/>
          </a:prstGeom>
          <a:solidFill>
            <a:srgbClr val="2563EB"/>
          </a:solidFill>
          <a:ln/>
        </p:spPr>
      </p:sp>
      <p:sp>
        <p:nvSpPr>
          <p:cNvPr id="25" name="Text 21"/>
          <p:cNvSpPr/>
          <p:nvPr/>
        </p:nvSpPr>
        <p:spPr>
          <a:xfrm>
            <a:off x="6071295" y="3036094"/>
            <a:ext cx="264408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The Connection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6071295" y="3257550"/>
            <a:ext cx="2644080" cy="5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Combining the Jisc framework with Connectivism ensures I remain agile and able to build effective learning networks.</a:t>
            </a:r>
            <a:endParaRPr lang="en-US" sz="10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172450" cy="4385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8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CONCLUSION</a:t>
            </a:r>
            <a:endParaRPr lang="en-US" sz="28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414338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5775" y="1503759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SELF-EVALUATION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5775" y="1910953"/>
            <a:ext cx="2533631" cy="71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Using Belbin Team Roles and SWOT Analysis highlighted the need to balance technical exploration with effective time management and resilience building.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2805094" y="2003822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3233719" y="1003697"/>
            <a:ext cx="288541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Times New Roman"/>
                <a:ea typeface="Georgia" pitchFamily="34" charset="-122"/>
                <a:cs typeface="Times New Roman"/>
              </a:rPr>
              <a:t>"</a:t>
            </a:r>
            <a:endParaRPr lang="en-US" sz="55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3305156" y="1503759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THE PDP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305156" y="1910953"/>
            <a:ext cx="2533631" cy="5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Utilises Gibbs' Reflective Cycle to formulate actionable, SMART goals aligned with career aspirations in cloud computing.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624475" y="2003822"/>
            <a:ext cx="397545" cy="47705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→</a:t>
            </a:r>
            <a:endParaRPr lang="en-US" sz="310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053100" y="1003697"/>
            <a:ext cx="291610" cy="7143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5500" dirty="0">
                <a:solidFill>
                  <a:srgbClr val="2563EB">
                    <a:alpha val="20000"/>
                  </a:srgbClr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</a:t>
            </a:r>
            <a:endParaRPr lang="en-US" sz="5500" dirty="0"/>
          </a:p>
        </p:txBody>
      </p:sp>
      <p:sp>
        <p:nvSpPr>
          <p:cNvPr id="13" name="Text 10"/>
          <p:cNvSpPr/>
          <p:nvPr/>
        </p:nvSpPr>
        <p:spPr>
          <a:xfrm>
            <a:off x="6124538" y="1503759"/>
            <a:ext cx="2533631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LIFELONG LEARNING</a:t>
            </a:r>
            <a:endParaRPr lang="en-US" sz="1600" dirty="0">
              <a:latin typeface="Times New Roman"/>
              <a:cs typeface="Times New Roman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124538" y="1910953"/>
            <a:ext cx="2533631" cy="7101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Through Connectivism and the Jisc Digital Capabilities Framework is identified as the most critical skill for sustained professional development in the computing sector.</a:t>
            </a:r>
            <a:endParaRPr lang="en-US" sz="1050" dirty="0">
              <a:latin typeface="Times New Roman"/>
              <a:cs typeface="Times New Roman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485775" y="3268266"/>
            <a:ext cx="8172450" cy="1005818"/>
          </a:xfrm>
          <a:prstGeom prst="rect">
            <a:avLst/>
          </a:prstGeom>
          <a:solidFill>
            <a:srgbClr val="F4F4F5"/>
          </a:solidFill>
          <a:ln w="27432">
            <a:solidFill>
              <a:srgbClr val="2563EB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71525" y="3482578"/>
            <a:ext cx="7600950" cy="4311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The transition from a </a:t>
            </a:r>
            <a:r>
              <a:rPr lang="en-US" sz="13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passive student</a:t>
            </a: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 to an </a:t>
            </a:r>
            <a:r>
              <a:rPr lang="en-US" sz="13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active, self-directed lifelong learner</a:t>
            </a:r>
            <a:r>
              <a:rPr lang="en-US" sz="1300" b="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 represents the cornerstone of professional success in the digital era.</a:t>
            </a:r>
            <a:endParaRPr lang="en-US" sz="13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172450" cy="37702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-1" dirty="0">
                <a:solidFill>
                  <a:srgbClr val="09090B"/>
                </a:solidFill>
                <a:latin typeface="Times New Roman"/>
                <a:ea typeface="Arial" pitchFamily="34" charset="-122"/>
                <a:cs typeface="Times New Roman"/>
              </a:rPr>
              <a:t>REFERENCES</a:t>
            </a:r>
            <a:endParaRPr lang="en-US" sz="2450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608019" y="1092994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[1]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878681" y="1114425"/>
            <a:ext cx="3479006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H. Atrash et al., "The effect of self-assessment on student competence," </a:t>
            </a:r>
            <a:r>
              <a:rPr lang="en-US" sz="850" i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PMC</a:t>
            </a: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, 2023.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4908557" y="1092994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[6]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5179219" y="1114425"/>
            <a:ext cx="3479006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G. T. Doran, "There's a SMART Way to Write Management's Goals and Objectives," </a:t>
            </a:r>
            <a:r>
              <a:rPr lang="en-US" sz="850" i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Management Review</a:t>
            </a: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, vol. 70, no. 11, pp. 35-36, 1981.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608019" y="1880202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[2]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878681" y="1901633"/>
            <a:ext cx="2895023" cy="1354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Belbin Team Roles, "Belbin® – The Team Role Company," 2024.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908557" y="1880202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[7]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179219" y="1901633"/>
            <a:ext cx="2858155" cy="1354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Microsoft, "Microsoft Learn: Build with answers in reach," 2024.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08019" y="2347392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[3]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878681" y="2368823"/>
            <a:ext cx="3479006" cy="1354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Pepperdine University, "A Guide to a Personal SWOT Analysis," 2021.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4908557" y="2347392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[8]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179219" y="2368823"/>
            <a:ext cx="3479006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UNESCO Institute for Lifelong Learning, "Embracing a culture of lifelong learning," 2022.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608019" y="2974591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[4]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878681" y="2996022"/>
            <a:ext cx="3479006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G. Gibbs, </a:t>
            </a:r>
            <a:r>
              <a:rPr lang="en-US" sz="850" i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Learning by Doing: A Guide to Teaching and Learning Methods</a:t>
            </a: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. Oxford: Further Education Unit, 1988.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4908557" y="2974591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[9]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5179219" y="2996022"/>
            <a:ext cx="3479006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G. Siemens, "Connectivism: A Learning Theory for the Digital Age," </a:t>
            </a:r>
            <a:r>
              <a:rPr lang="en-US" sz="850" i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Int. J. Instr. Technol. Distance Learn.</a:t>
            </a: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, vol. 2, no. 1, 2005.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608019" y="3601789"/>
            <a:ext cx="163506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[5]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878681" y="3623221"/>
            <a:ext cx="1883529" cy="1354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Jisc, "Individual digital capabilities," 2024.</a:t>
            </a:r>
            <a:endParaRPr lang="en-US" sz="850" dirty="0">
              <a:latin typeface="Times New Roman"/>
              <a:cs typeface="Times New Roman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4838025" y="3601789"/>
            <a:ext cx="234038" cy="1692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2563EB"/>
                </a:solidFill>
                <a:latin typeface="Times New Roman"/>
                <a:ea typeface="Arial" pitchFamily="34" charset="-122"/>
                <a:cs typeface="Times New Roman"/>
              </a:rPr>
              <a:t>[10]</a:t>
            </a:r>
            <a:endParaRPr lang="en-US" sz="1100" dirty="0">
              <a:latin typeface="Times New Roman"/>
              <a:cs typeface="Times New Roman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5179219" y="3623221"/>
            <a:ext cx="3479006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A. Mitchinson, "Learning About Learning Agility," </a:t>
            </a:r>
            <a:r>
              <a:rPr lang="en-US" sz="850" i="1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Center for Creative Leadership Research Paper</a:t>
            </a:r>
            <a:r>
              <a:rPr lang="en-US" sz="850" dirty="0">
                <a:solidFill>
                  <a:srgbClr val="52525B"/>
                </a:solidFill>
                <a:latin typeface="Times New Roman"/>
                <a:ea typeface="Arial" pitchFamily="34" charset="-122"/>
                <a:cs typeface="Times New Roman"/>
              </a:rPr>
              <a:t>, 2020.</a:t>
            </a:r>
            <a:endParaRPr lang="en-US" sz="8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135</cp:revision>
  <dcterms:created xsi:type="dcterms:W3CDTF">2026-07-29T22:02:26Z</dcterms:created>
  <dcterms:modified xsi:type="dcterms:W3CDTF">2026-07-29T22:19:33Z</dcterms:modified>
</cp:coreProperties>
</file>