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2" r:id="rId4"/>
  </p:sldMasterIdLst>
  <p:notesMasterIdLst>
    <p:notesMasterId r:id="rId16"/>
  </p:notes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9B8D343-A68F-231F-CC93-8816D80F07D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79121A-EADF-1D88-AEDB-5E28C0A8B63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9E388-EB89-433B-AE4E-4959DE9B522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9DE6D0A-9FE1-B7E7-D4BF-1D9903D9B68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8167B6B-6667-6F8A-CFA8-062C948282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F85CF-8DF9-E375-714E-3B6E12031A6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AB34A3-0332-1290-1304-94535CF60B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FA5052-3473-4209-B3EF-D2F1E7E3C94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48352-2873-435B-A63A-6F1046516AD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17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563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856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95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701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251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434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692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83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624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123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4554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76292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7325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9851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9617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466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107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A8C4C0-41C9-4895-A759-FFCC5B711DB1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76349E-FD0F-48CC-B173-A4BAE21749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4224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7/psy.0000000000000673" TargetMode="External"/><Relationship Id="rId2" Type="http://schemas.openxmlformats.org/officeDocument/2006/relationships/hyperlink" Target="https://doi.org/10.1016/j.jad.2018.05.05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imh.nih.gov/health/statistics/major-depression" TargetMode="External"/><Relationship Id="rId4" Type="http://schemas.openxmlformats.org/officeDocument/2006/relationships/hyperlink" Target="https://doi.org/10.1146/annurev.psych.48.1.191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26EAC-0BCD-F885-6396-C47901078F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8685" y="1240971"/>
            <a:ext cx="9448800" cy="3329177"/>
          </a:xfrm>
        </p:spPr>
        <p:txBody>
          <a:bodyPr>
            <a:normAutofit fontScale="90000"/>
          </a:bodyPr>
          <a:lstStyle/>
          <a:p>
            <a:r>
              <a:rPr lang="en-GB" dirty="0"/>
              <a:t>A Comprehensive Rehabilitative Proposal for Major Depressive Disorder</a:t>
            </a:r>
          </a:p>
        </p:txBody>
      </p:sp>
    </p:spTree>
    <p:extLst>
      <p:ext uri="{BB962C8B-B14F-4D97-AF65-F5344CB8AC3E}">
        <p14:creationId xmlns:p14="http://schemas.microsoft.com/office/powerpoint/2010/main" val="2309527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40D76-B672-4348-08D3-CC5CC3072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3087" y="0"/>
            <a:ext cx="3973284" cy="1325563"/>
          </a:xfrm>
        </p:spPr>
        <p:txBody>
          <a:bodyPr/>
          <a:lstStyle/>
          <a:p>
            <a:r>
              <a:rPr lang="en-GB" dirty="0"/>
              <a:t>Lay summary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C91968D-5278-1DAA-058D-E1A5E114C9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35777" y="1814739"/>
            <a:ext cx="4051453" cy="43216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B162CB-61A1-BBE0-566C-4E162FADBA96}"/>
              </a:ext>
            </a:extLst>
          </p:cNvPr>
          <p:cNvSpPr txBox="1"/>
          <p:nvPr/>
        </p:nvSpPr>
        <p:spPr>
          <a:xfrm>
            <a:off x="504770" y="1814739"/>
            <a:ext cx="667294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Outline a comprehensive rehabilitative program for individuals diagnosed with Major Depressive Disorder (MDD).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Classify MDD in the DSM-5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Therapeutic interventions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Lifestyle changes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Enhance well-being and recovery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302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FE9E-7D3C-2D73-C3E8-62C9BAB81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231140"/>
            <a:ext cx="4953000" cy="1325563"/>
          </a:xfrm>
        </p:spPr>
        <p:txBody>
          <a:bodyPr/>
          <a:lstStyle/>
          <a:p>
            <a:r>
              <a:rPr lang="en-GB" dirty="0"/>
              <a:t>DSM-5 and MDD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35EF6-EB8B-786D-9215-14E3AFF4B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343" y="1240971"/>
            <a:ext cx="7576457" cy="5409724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 Mood disorder characterized by the presence of one or more major depressive episodes.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 Diagnostic criteria- 5 of the symptoms listed in the DSM-5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 One of the symptoms must be either depressed mood or loss of pleasure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 Classification of MDD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 Most common and severe form of depressive illness.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 Various specifiers </a:t>
            </a:r>
            <a:r>
              <a:rPr lang="en-GB" sz="2400" dirty="0" err="1"/>
              <a:t>e.e.</a:t>
            </a:r>
            <a:r>
              <a:rPr lang="en-GB" sz="2400" dirty="0"/>
              <a:t> single episode vs recurrent 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A86673-E84A-4D7E-F6C9-8686C1AF4A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0229" y="1351892"/>
            <a:ext cx="3701143" cy="5298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982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A4B06-150B-3606-8DD2-C75E93232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9172" y="-61119"/>
            <a:ext cx="6999514" cy="1325563"/>
          </a:xfrm>
        </p:spPr>
        <p:txBody>
          <a:bodyPr/>
          <a:lstStyle/>
          <a:p>
            <a:r>
              <a:rPr lang="en-GB" dirty="0"/>
              <a:t>Background literature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0FD5D-8BD3-B46D-5007-AE9FC91DF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256" y="2055699"/>
            <a:ext cx="7413171" cy="353785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</a:t>
            </a:r>
            <a:r>
              <a:rPr lang="en-GB" sz="2800" dirty="0"/>
              <a:t>Prevalence of MDD- 7% worldwide (NIMH, 2021)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 Psychological factors (Kessler, 1997).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 Interventions for MDD (</a:t>
            </a:r>
            <a:r>
              <a:rPr lang="en-GB" sz="2800" dirty="0" err="1"/>
              <a:t>Cuijpers</a:t>
            </a:r>
            <a:r>
              <a:rPr lang="en-GB" sz="2800" dirty="0"/>
              <a:t> et al, 2018)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 Treatments for MDD (Rush et al, 2019)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 Lifestyle modifications (Firth et al, 2019)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19A1DC-79AF-90C4-0FEB-B5950FB656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6714" y="1264444"/>
            <a:ext cx="4561115" cy="4891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401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571DC-EE35-7D5B-C4E4-754BDED30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084" y="343354"/>
            <a:ext cx="5464629" cy="1325563"/>
          </a:xfrm>
        </p:spPr>
        <p:txBody>
          <a:bodyPr/>
          <a:lstStyle/>
          <a:p>
            <a:r>
              <a:rPr lang="en-GB" dirty="0"/>
              <a:t>Methodology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F1B034-C166-D256-09A7-44A92B8F12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4971" y="1908203"/>
            <a:ext cx="5333998" cy="45252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1D9DFC-53C0-1BD5-A664-5CB3406551A9}"/>
              </a:ext>
            </a:extLst>
          </p:cNvPr>
          <p:cNvSpPr txBox="1"/>
          <p:nvPr/>
        </p:nvSpPr>
        <p:spPr>
          <a:xfrm>
            <a:off x="838200" y="1908203"/>
            <a:ext cx="5633356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 Multidisciplinary Approach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 Personalised treatment plans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 Psychotherapy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 Occupational therapy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 Lifestyle modifications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 Peer support groups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 Community integration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 Initial assessments and goal-setting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 Skill building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 Ongoing support</a:t>
            </a:r>
          </a:p>
        </p:txBody>
      </p:sp>
    </p:spTree>
    <p:extLst>
      <p:ext uri="{BB962C8B-B14F-4D97-AF65-F5344CB8AC3E}">
        <p14:creationId xmlns:p14="http://schemas.microsoft.com/office/powerpoint/2010/main" val="2137780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83216-A76C-5F2A-D8D9-984722424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657600" y="354239"/>
            <a:ext cx="10515600" cy="854075"/>
          </a:xfrm>
        </p:spPr>
        <p:txBody>
          <a:bodyPr/>
          <a:lstStyle/>
          <a:p>
            <a:r>
              <a:rPr lang="en-GB" dirty="0"/>
              <a:t>Outcome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6CBEC-EBD1-4F18-A84A-C90D1764B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60361"/>
            <a:ext cx="6934200" cy="487067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Reduction in depressive symptoms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Improve quality of life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Reduction in anxiety symptoms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Increase social support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Collected at multiple points throughout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Self-report questionnaires and interviews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Evaluation of treatment effectiveness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36E5EC-BED7-816B-83D4-1F8A6984F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2315" y="865414"/>
            <a:ext cx="5127171" cy="5127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134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91109-AC06-F017-9B05-8192A9F4C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12372" y="365125"/>
            <a:ext cx="8610600" cy="1293028"/>
          </a:xfrm>
        </p:spPr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097A9-3D47-4FB8-4354-8A9CBF266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170" y="2141537"/>
            <a:ext cx="6716486" cy="435133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Informed consent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Confidentiality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Safety monitoring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Continuous monitoring and evaluation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Adherence to ethical guidelines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Quality improvement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Risk- benefit assessment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80D37F-7D02-B5A0-36D5-EECA09F409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9914" y="1834541"/>
            <a:ext cx="5584371" cy="3728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058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74433-37AD-7E2B-B9C2-41B619044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3629" y="424544"/>
            <a:ext cx="3770312" cy="1293028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24790-2F1A-3EE2-B121-39CABE5C0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249486"/>
            <a:ext cx="5673044" cy="36941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 Evidence based approach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 Enhance effectiveness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 Promote long-term recovery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 Future directions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233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8D7E7-1A56-3688-C869-4EEE83755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3228" y="2324554"/>
            <a:ext cx="9198429" cy="1325563"/>
          </a:xfrm>
        </p:spPr>
        <p:txBody>
          <a:bodyPr>
            <a:noAutofit/>
          </a:bodyPr>
          <a:lstStyle/>
          <a:p>
            <a:r>
              <a:rPr lang="en-GB" sz="6000" dirty="0"/>
              <a:t>Thank you for listening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C174F4-737F-6F67-9B7B-1B392C1E23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93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2614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208B5-B9CC-4BEC-524E-23FD16E86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9914" y="97971"/>
            <a:ext cx="3820886" cy="129302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1A2BDC-7600-ED32-E029-9D873A5F6722}"/>
              </a:ext>
            </a:extLst>
          </p:cNvPr>
          <p:cNvSpPr txBox="1"/>
          <p:nvPr/>
        </p:nvSpPr>
        <p:spPr>
          <a:xfrm>
            <a:off x="0" y="1003051"/>
            <a:ext cx="12017829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 err="1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Cuijpers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 P., Reijnders, M., </a:t>
            </a:r>
            <a:r>
              <a:rPr lang="en-GB" b="0" i="0" dirty="0" err="1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Karyotaki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 E., de Wit, L., &amp; Ebert, D. D. (2018). Negative effects of psychotherapies for adult depression: A meta-analysis of deterioration rates.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Journal of Affective Disorders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239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 138–145. 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https://doi.org/10.1016/j.jad.2018.05.050</a:t>
            </a:r>
            <a:endParaRPr lang="en-GB" b="0" i="0" dirty="0">
              <a:solidFill>
                <a:schemeClr val="bg1"/>
              </a:solidFill>
              <a:effectLst/>
              <a:highlight>
                <a:srgbClr val="E3E8EE"/>
              </a:highlight>
              <a:latin typeface="Roboto" panose="02000000000000000000" pitchFamily="2" charset="0"/>
            </a:endParaRPr>
          </a:p>
          <a:p>
            <a:endParaRPr lang="en-GB" dirty="0">
              <a:solidFill>
                <a:schemeClr val="bg1"/>
              </a:solidFill>
              <a:highlight>
                <a:srgbClr val="E3E8EE"/>
              </a:highlight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Firth, J., Marx, W., Dash, S., Carney, R., Teasdale, S. B., </a:t>
            </a:r>
            <a:r>
              <a:rPr lang="en-GB" b="0" i="0" dirty="0" err="1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Solmi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 M., Stubbs, B., </a:t>
            </a:r>
            <a:r>
              <a:rPr lang="en-GB" b="0" i="0" dirty="0" err="1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Schuch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 F. B., Carvalho, A. F., </a:t>
            </a:r>
            <a:r>
              <a:rPr lang="en-GB" b="0" i="0" dirty="0" err="1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Jacka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 F., &amp; Sarris, J. (2019). The Effects of Dietary Improvement on Symptoms of Depression and Anxiety.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Psychosomatic Medicine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81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(3), 265–280. 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https://doi.org/10.1097/psy.0000000000000673</a:t>
            </a:r>
            <a:endParaRPr lang="en-GB" b="0" i="0" dirty="0">
              <a:solidFill>
                <a:schemeClr val="bg1"/>
              </a:solidFill>
              <a:effectLst/>
              <a:highlight>
                <a:srgbClr val="E3E8EE"/>
              </a:highlight>
              <a:latin typeface="Roboto" panose="02000000000000000000" pitchFamily="2" charset="0"/>
            </a:endParaRPr>
          </a:p>
          <a:p>
            <a:endParaRPr lang="en-GB" dirty="0">
              <a:solidFill>
                <a:schemeClr val="bg1"/>
              </a:solidFill>
              <a:highlight>
                <a:srgbClr val="E3E8EE"/>
              </a:highlight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Kessler, R. C. (1997). THE EFFECTS OF STRESSFUL LIFE EVENTS ON DEPRESSION.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Annual Review of Psychology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48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(1), 191–214. 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https://doi.org/10.1146/annurev.psych.48.1.191</a:t>
            </a:r>
            <a:endParaRPr lang="en-GB" b="0" i="0" dirty="0">
              <a:solidFill>
                <a:schemeClr val="bg1"/>
              </a:solidFill>
              <a:effectLst/>
              <a:highlight>
                <a:srgbClr val="E3E8EE"/>
              </a:highlight>
              <a:latin typeface="Roboto" panose="02000000000000000000" pitchFamily="2" charset="0"/>
            </a:endParaRPr>
          </a:p>
          <a:p>
            <a:endParaRPr lang="en-GB" dirty="0">
              <a:solidFill>
                <a:schemeClr val="bg1"/>
              </a:solidFill>
              <a:highlight>
                <a:srgbClr val="E3E8EE"/>
              </a:highlight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National Institute of Mental Health. (2023, July).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Major Depression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. National Institute of Mental Health. 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https://www.nimh.nih.gov/health/statistics/major-depression</a:t>
            </a:r>
            <a:endParaRPr lang="en-GB" b="0" i="0" dirty="0">
              <a:solidFill>
                <a:schemeClr val="bg1"/>
              </a:solidFill>
              <a:effectLst/>
              <a:highlight>
                <a:srgbClr val="E3E8EE"/>
              </a:highlight>
              <a:latin typeface="Roboto" panose="02000000000000000000" pitchFamily="2" charset="0"/>
            </a:endParaRPr>
          </a:p>
          <a:p>
            <a:endParaRPr lang="en-GB" dirty="0">
              <a:solidFill>
                <a:schemeClr val="bg1"/>
              </a:solidFill>
              <a:highlight>
                <a:srgbClr val="E3E8EE"/>
              </a:highlight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Rush, A. J., Aaronson, S. T., &amp; </a:t>
            </a:r>
            <a:r>
              <a:rPr lang="en-GB" b="0" i="0" dirty="0" err="1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Demyttenaere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 K. (2018). Difficult-to-treat depression: A clinical and research roadmap for when remission is elusive.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Australian &amp; New Zealand Journal of Psychiatry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53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(2), 109–118. https://doi.org/10.1177/0004867418808585</a:t>
            </a:r>
            <a:endParaRPr lang="en-GB" dirty="0">
              <a:solidFill>
                <a:schemeClr val="bg1"/>
              </a:solidFill>
              <a:highlight>
                <a:srgbClr val="E3E8EE"/>
              </a:highlight>
              <a:latin typeface="Roboto" panose="02000000000000000000" pitchFamily="2" charset="0"/>
            </a:endParaRPr>
          </a:p>
          <a:p>
            <a:endParaRPr lang="en-GB" dirty="0">
              <a:solidFill>
                <a:schemeClr val="bg1"/>
              </a:solidFill>
              <a:highlight>
                <a:srgbClr val="E3E8EE"/>
              </a:highlight>
              <a:latin typeface="Roboto" panose="02000000000000000000" pitchFamily="2" charset="0"/>
            </a:endParaRPr>
          </a:p>
          <a:p>
            <a:r>
              <a:rPr lang="en-GB" b="0" i="0" dirty="0" err="1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Schuch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 F. B., </a:t>
            </a:r>
            <a:r>
              <a:rPr lang="en-GB" b="0" i="0" dirty="0" err="1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Vancampfort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 D., Richards, J., Rosenbaum, S., Ward, P. B., &amp; Stubbs, B. (2016). Exercise as a treatment for depression: A meta-analysis adjusting for publication bias.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Journal of Psychiatric Research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77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(77), 42–51. https://doi.org/10.1016/j.jpsychires.2016.02.023</a:t>
            </a:r>
            <a:endParaRPr lang="en-GB" dirty="0">
              <a:solidFill>
                <a:schemeClr val="bg1"/>
              </a:solidFill>
              <a:highlight>
                <a:srgbClr val="E3E8EE"/>
              </a:highlight>
              <a:latin typeface="Roboto" panose="02000000000000000000" pitchFamily="2" charset="0"/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82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6FA45-34A4-3FE2-191A-8F88630427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391886"/>
            <a:ext cx="12115800" cy="6466114"/>
          </a:xfrm>
        </p:spPr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Zimmerman, M., Balling, C., Dalrymple, K., &amp; </a:t>
            </a:r>
            <a:r>
              <a:rPr lang="en-GB" b="0" i="0" dirty="0" err="1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Chelminski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 I. (2019). Screening for Borderline Personality Disorder in Psychiatric Outpatients With Major Depressive Disorder and Bipolar Disorder.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The Journal of Clinical Psychiatry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,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80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E3E8EE"/>
                </a:highlight>
                <a:latin typeface="Roboto" panose="02000000000000000000" pitchFamily="2" charset="0"/>
              </a:rPr>
              <a:t>(1). https://doi.org/10.4088/jcp.18m12257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90978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1" ma:contentTypeDescription="Create a new document." ma:contentTypeScope="" ma:versionID="68633acb183bb217790b71670acc1948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b3e016bdae0a00482df7bce25520ddf4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Props1.xml><?xml version="1.0" encoding="utf-8"?>
<ds:datastoreItem xmlns:ds="http://schemas.openxmlformats.org/officeDocument/2006/customXml" ds:itemID="{EB0DF564-71EE-4B01-BED9-FF7C4D4225E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C9FA897-D37F-42A1-BE47-4526C66C9D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46D6F83-273B-4077-9A88-8BD69BCE7124}">
  <ds:schemaRefs>
    <ds:schemaRef ds:uri="7b23fa32-4003-4364-bee1-595462966394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purl.org/dc/elements/1.1/"/>
    <ds:schemaRef ds:uri="f54e4810-f1f5-4bce-aa8e-e4722dc561b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15069</TotalTime>
  <Words>677</Words>
  <Application>Microsoft Office PowerPoint</Application>
  <PresentationFormat>Widescreen</PresentationFormat>
  <Paragraphs>79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Century Gothic</vt:lpstr>
      <vt:lpstr>Roboto</vt:lpstr>
      <vt:lpstr>Wingdings</vt:lpstr>
      <vt:lpstr>Vapor Trail</vt:lpstr>
      <vt:lpstr>A Comprehensive Rehabilitative Proposal for Major Depressive Disorder</vt:lpstr>
      <vt:lpstr>Lay summary</vt:lpstr>
      <vt:lpstr>DSM-5 and MDD</vt:lpstr>
      <vt:lpstr>Background literature </vt:lpstr>
      <vt:lpstr>Methodology </vt:lpstr>
      <vt:lpstr>Outcome measures</vt:lpstr>
      <vt:lpstr>Ethical considerations</vt:lpstr>
      <vt:lpstr>Conclusion</vt:lpstr>
      <vt:lpstr>Thank you for listening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Comprehensive Rehabilitative Proposal for Major Depressive Disorder</dc:title>
  <dc:creator>Lewis Rocke</dc:creator>
  <cp:lastModifiedBy>Lewis Rocke</cp:lastModifiedBy>
  <cp:revision>36</cp:revision>
  <dcterms:created xsi:type="dcterms:W3CDTF">2024-04-26T12:25:52Z</dcterms:created>
  <dcterms:modified xsi:type="dcterms:W3CDTF">2024-05-07T16:53:05Z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