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2" r:id="rId2"/>
    <p:sldMasterId id="2147483648" r:id="rId3"/>
  </p:sldMasterIdLst>
  <p:sldIdLst>
    <p:sldId id="256" r:id="rId4"/>
    <p:sldId id="262" r:id="rId5"/>
    <p:sldId id="257" r:id="rId6"/>
    <p:sldId id="258" r:id="rId7"/>
    <p:sldId id="259" r:id="rId8"/>
    <p:sldId id="260" r:id="rId9"/>
    <p:sldId id="261" r:id="rId10"/>
    <p:sldId id="263" r:id="rId11"/>
    <p:sldId id="282" r:id="rId12"/>
    <p:sldId id="283" r:id="rId13"/>
    <p:sldId id="284" r:id="rId14"/>
    <p:sldId id="285" r:id="rId15"/>
    <p:sldId id="287" r:id="rId16"/>
    <p:sldId id="286" r:id="rId17"/>
    <p:sldId id="264" r:id="rId18"/>
    <p:sldId id="266" r:id="rId19"/>
    <p:sldId id="267" r:id="rId20"/>
    <p:sldId id="268" r:id="rId21"/>
    <p:sldId id="269" r:id="rId22"/>
    <p:sldId id="270"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4660"/>
  </p:normalViewPr>
  <p:slideViewPr>
    <p:cSldViewPr snapToGrid="0">
      <p:cViewPr varScale="1">
        <p:scale>
          <a:sx n="65" d="100"/>
          <a:sy n="65" d="100"/>
        </p:scale>
        <p:origin x="710" y="2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theme" Target="theme/theme1.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55870-D4B7-4F97-A044-426CAAC0FEE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50B2FAB-8611-4927-9A42-80636BBEF67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97393D8-B660-4153-9A75-52EE533310D6}"/>
              </a:ext>
            </a:extLst>
          </p:cNvPr>
          <p:cNvSpPr>
            <a:spLocks noGrp="1"/>
          </p:cNvSpPr>
          <p:nvPr>
            <p:ph type="dt" sz="half" idx="10"/>
          </p:nvPr>
        </p:nvSpPr>
        <p:spPr/>
        <p:txBody>
          <a:bodyPr/>
          <a:lstStyle/>
          <a:p>
            <a:fld id="{1767FD9C-346E-4746-8C32-24147F75C589}" type="datetimeFigureOut">
              <a:rPr lang="en-GB" smtClean="0"/>
              <a:t>07/04/2022</a:t>
            </a:fld>
            <a:endParaRPr lang="en-GB"/>
          </a:p>
        </p:txBody>
      </p:sp>
      <p:sp>
        <p:nvSpPr>
          <p:cNvPr id="5" name="Footer Placeholder 4">
            <a:extLst>
              <a:ext uri="{FF2B5EF4-FFF2-40B4-BE49-F238E27FC236}">
                <a16:creationId xmlns:a16="http://schemas.microsoft.com/office/drawing/2014/main" id="{0087FEB4-3530-4437-A200-13892CD1CA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29C1F7-1D53-4827-990D-D6FFAE50AB44}"/>
              </a:ext>
            </a:extLst>
          </p:cNvPr>
          <p:cNvSpPr>
            <a:spLocks noGrp="1"/>
          </p:cNvSpPr>
          <p:nvPr>
            <p:ph type="sldNum" sz="quarter" idx="12"/>
          </p:nvPr>
        </p:nvSpPr>
        <p:spPr/>
        <p:txBody>
          <a:bodyPr/>
          <a:lstStyle/>
          <a:p>
            <a:fld id="{C80E2872-07CF-4164-BAA0-191E2C990296}" type="slidenum">
              <a:rPr lang="en-GB" smtClean="0"/>
              <a:t>‹#›</a:t>
            </a:fld>
            <a:endParaRPr lang="en-GB"/>
          </a:p>
        </p:txBody>
      </p:sp>
    </p:spTree>
    <p:extLst>
      <p:ext uri="{BB962C8B-B14F-4D97-AF65-F5344CB8AC3E}">
        <p14:creationId xmlns:p14="http://schemas.microsoft.com/office/powerpoint/2010/main" val="7124414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AC912-0DE5-4219-8A45-66E24FBDD2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9F5A3AF-40DF-45C8-811E-58A57EE5886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DFC2B6-7398-4628-BEE0-62F58A56D8F2}"/>
              </a:ext>
            </a:extLst>
          </p:cNvPr>
          <p:cNvSpPr>
            <a:spLocks noGrp="1"/>
          </p:cNvSpPr>
          <p:nvPr>
            <p:ph type="dt" sz="half" idx="10"/>
          </p:nvPr>
        </p:nvSpPr>
        <p:spPr/>
        <p:txBody>
          <a:bodyPr/>
          <a:lstStyle/>
          <a:p>
            <a:fld id="{1767FD9C-346E-4746-8C32-24147F75C589}" type="datetimeFigureOut">
              <a:rPr lang="en-GB" smtClean="0"/>
              <a:t>07/04/2022</a:t>
            </a:fld>
            <a:endParaRPr lang="en-GB"/>
          </a:p>
        </p:txBody>
      </p:sp>
      <p:sp>
        <p:nvSpPr>
          <p:cNvPr id="5" name="Footer Placeholder 4">
            <a:extLst>
              <a:ext uri="{FF2B5EF4-FFF2-40B4-BE49-F238E27FC236}">
                <a16:creationId xmlns:a16="http://schemas.microsoft.com/office/drawing/2014/main" id="{21EB7251-F8D4-473C-855E-E5E4477698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A32D4B-33F3-4BC8-A67A-6BFC319AB32B}"/>
              </a:ext>
            </a:extLst>
          </p:cNvPr>
          <p:cNvSpPr>
            <a:spLocks noGrp="1"/>
          </p:cNvSpPr>
          <p:nvPr>
            <p:ph type="sldNum" sz="quarter" idx="12"/>
          </p:nvPr>
        </p:nvSpPr>
        <p:spPr/>
        <p:txBody>
          <a:bodyPr/>
          <a:lstStyle/>
          <a:p>
            <a:fld id="{C80E2872-07CF-4164-BAA0-191E2C990296}" type="slidenum">
              <a:rPr lang="en-GB" smtClean="0"/>
              <a:t>‹#›</a:t>
            </a:fld>
            <a:endParaRPr lang="en-GB"/>
          </a:p>
        </p:txBody>
      </p:sp>
    </p:spTree>
    <p:extLst>
      <p:ext uri="{BB962C8B-B14F-4D97-AF65-F5344CB8AC3E}">
        <p14:creationId xmlns:p14="http://schemas.microsoft.com/office/powerpoint/2010/main" val="31662980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27506-B949-46BE-A331-BED4241B556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9E36BFA-D12A-44B9-953E-8F34168C2A6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019C277-DADC-4744-9D55-C93FA4749ABD}"/>
              </a:ext>
            </a:extLst>
          </p:cNvPr>
          <p:cNvSpPr>
            <a:spLocks noGrp="1"/>
          </p:cNvSpPr>
          <p:nvPr>
            <p:ph type="dt" sz="half" idx="10"/>
          </p:nvPr>
        </p:nvSpPr>
        <p:spPr/>
        <p:txBody>
          <a:bodyPr/>
          <a:lstStyle/>
          <a:p>
            <a:fld id="{1767FD9C-346E-4746-8C32-24147F75C589}" type="datetimeFigureOut">
              <a:rPr lang="en-GB" smtClean="0"/>
              <a:t>07/04/2022</a:t>
            </a:fld>
            <a:endParaRPr lang="en-GB"/>
          </a:p>
        </p:txBody>
      </p:sp>
      <p:sp>
        <p:nvSpPr>
          <p:cNvPr id="5" name="Footer Placeholder 4">
            <a:extLst>
              <a:ext uri="{FF2B5EF4-FFF2-40B4-BE49-F238E27FC236}">
                <a16:creationId xmlns:a16="http://schemas.microsoft.com/office/drawing/2014/main" id="{80DD39C8-D5C4-40F7-A5EA-164DBB736A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BB5423-4400-4A45-989E-E0C4FFC2068A}"/>
              </a:ext>
            </a:extLst>
          </p:cNvPr>
          <p:cNvSpPr>
            <a:spLocks noGrp="1"/>
          </p:cNvSpPr>
          <p:nvPr>
            <p:ph type="sldNum" sz="quarter" idx="12"/>
          </p:nvPr>
        </p:nvSpPr>
        <p:spPr/>
        <p:txBody>
          <a:bodyPr/>
          <a:lstStyle/>
          <a:p>
            <a:fld id="{C80E2872-07CF-4164-BAA0-191E2C990296}" type="slidenum">
              <a:rPr lang="en-GB" smtClean="0"/>
              <a:t>‹#›</a:t>
            </a:fld>
            <a:endParaRPr lang="en-GB"/>
          </a:p>
        </p:txBody>
      </p:sp>
    </p:spTree>
    <p:extLst>
      <p:ext uri="{BB962C8B-B14F-4D97-AF65-F5344CB8AC3E}">
        <p14:creationId xmlns:p14="http://schemas.microsoft.com/office/powerpoint/2010/main" val="33265555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03324-DB72-4689-99A6-6F41A821E19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61BFF2-51CC-46A3-8CC4-055DA429DF3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30B18C7-E05A-47CA-A6CB-EB1F5BDA376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3AD6519-D2D9-405E-93CA-8CFB89D419A9}"/>
              </a:ext>
            </a:extLst>
          </p:cNvPr>
          <p:cNvSpPr>
            <a:spLocks noGrp="1"/>
          </p:cNvSpPr>
          <p:nvPr>
            <p:ph type="dt" sz="half" idx="10"/>
          </p:nvPr>
        </p:nvSpPr>
        <p:spPr/>
        <p:txBody>
          <a:bodyPr/>
          <a:lstStyle/>
          <a:p>
            <a:fld id="{1767FD9C-346E-4746-8C32-24147F75C589}" type="datetimeFigureOut">
              <a:rPr lang="en-GB" smtClean="0"/>
              <a:t>07/04/2022</a:t>
            </a:fld>
            <a:endParaRPr lang="en-GB"/>
          </a:p>
        </p:txBody>
      </p:sp>
      <p:sp>
        <p:nvSpPr>
          <p:cNvPr id="6" name="Footer Placeholder 5">
            <a:extLst>
              <a:ext uri="{FF2B5EF4-FFF2-40B4-BE49-F238E27FC236}">
                <a16:creationId xmlns:a16="http://schemas.microsoft.com/office/drawing/2014/main" id="{88A654D6-8A87-4C2E-9ABC-3B16882C09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BA5A9A-1618-4467-BC3D-C4F4B2890A9E}"/>
              </a:ext>
            </a:extLst>
          </p:cNvPr>
          <p:cNvSpPr>
            <a:spLocks noGrp="1"/>
          </p:cNvSpPr>
          <p:nvPr>
            <p:ph type="sldNum" sz="quarter" idx="12"/>
          </p:nvPr>
        </p:nvSpPr>
        <p:spPr/>
        <p:txBody>
          <a:bodyPr/>
          <a:lstStyle/>
          <a:p>
            <a:fld id="{C80E2872-07CF-4164-BAA0-191E2C990296}" type="slidenum">
              <a:rPr lang="en-GB" smtClean="0"/>
              <a:t>‹#›</a:t>
            </a:fld>
            <a:endParaRPr lang="en-GB"/>
          </a:p>
        </p:txBody>
      </p:sp>
    </p:spTree>
    <p:extLst>
      <p:ext uri="{BB962C8B-B14F-4D97-AF65-F5344CB8AC3E}">
        <p14:creationId xmlns:p14="http://schemas.microsoft.com/office/powerpoint/2010/main" val="14253008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95B6F-0C92-4DA4-A660-512A639E117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C9A990-9FF8-45B1-B43F-4D2F6004B3F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E4A28B-50A7-4FC3-8595-2324D34A8DE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3951F58-232A-485A-952E-03BB69CB1C4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07D41D1-1007-45DE-9E25-FE85B0702AC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8A9BC22-90C1-4D3E-8C9B-E530576CA448}"/>
              </a:ext>
            </a:extLst>
          </p:cNvPr>
          <p:cNvSpPr>
            <a:spLocks noGrp="1"/>
          </p:cNvSpPr>
          <p:nvPr>
            <p:ph type="dt" sz="half" idx="10"/>
          </p:nvPr>
        </p:nvSpPr>
        <p:spPr/>
        <p:txBody>
          <a:bodyPr/>
          <a:lstStyle/>
          <a:p>
            <a:fld id="{1767FD9C-346E-4746-8C32-24147F75C589}" type="datetimeFigureOut">
              <a:rPr lang="en-GB" smtClean="0"/>
              <a:t>07/04/2022</a:t>
            </a:fld>
            <a:endParaRPr lang="en-GB"/>
          </a:p>
        </p:txBody>
      </p:sp>
      <p:sp>
        <p:nvSpPr>
          <p:cNvPr id="8" name="Footer Placeholder 7">
            <a:extLst>
              <a:ext uri="{FF2B5EF4-FFF2-40B4-BE49-F238E27FC236}">
                <a16:creationId xmlns:a16="http://schemas.microsoft.com/office/drawing/2014/main" id="{49236811-640A-4BE7-AA7C-8510C32F280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D846B51-2422-4BB1-9386-6E08709C6992}"/>
              </a:ext>
            </a:extLst>
          </p:cNvPr>
          <p:cNvSpPr>
            <a:spLocks noGrp="1"/>
          </p:cNvSpPr>
          <p:nvPr>
            <p:ph type="sldNum" sz="quarter" idx="12"/>
          </p:nvPr>
        </p:nvSpPr>
        <p:spPr/>
        <p:txBody>
          <a:bodyPr/>
          <a:lstStyle/>
          <a:p>
            <a:fld id="{C80E2872-07CF-4164-BAA0-191E2C990296}" type="slidenum">
              <a:rPr lang="en-GB" smtClean="0"/>
              <a:t>‹#›</a:t>
            </a:fld>
            <a:endParaRPr lang="en-GB"/>
          </a:p>
        </p:txBody>
      </p:sp>
    </p:spTree>
    <p:extLst>
      <p:ext uri="{BB962C8B-B14F-4D97-AF65-F5344CB8AC3E}">
        <p14:creationId xmlns:p14="http://schemas.microsoft.com/office/powerpoint/2010/main" val="37521135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F2DAF-ECF0-4D82-A902-865D0F62D0C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39F11AA-458B-4C8F-9916-7A831C91F150}"/>
              </a:ext>
            </a:extLst>
          </p:cNvPr>
          <p:cNvSpPr>
            <a:spLocks noGrp="1"/>
          </p:cNvSpPr>
          <p:nvPr>
            <p:ph type="dt" sz="half" idx="10"/>
          </p:nvPr>
        </p:nvSpPr>
        <p:spPr/>
        <p:txBody>
          <a:bodyPr/>
          <a:lstStyle/>
          <a:p>
            <a:fld id="{1767FD9C-346E-4746-8C32-24147F75C589}" type="datetimeFigureOut">
              <a:rPr lang="en-GB" smtClean="0"/>
              <a:t>07/04/2022</a:t>
            </a:fld>
            <a:endParaRPr lang="en-GB"/>
          </a:p>
        </p:txBody>
      </p:sp>
      <p:sp>
        <p:nvSpPr>
          <p:cNvPr id="4" name="Footer Placeholder 3">
            <a:extLst>
              <a:ext uri="{FF2B5EF4-FFF2-40B4-BE49-F238E27FC236}">
                <a16:creationId xmlns:a16="http://schemas.microsoft.com/office/drawing/2014/main" id="{790934A3-54C5-449F-B0FA-53BD9F7BEF9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7E8D957-F042-414C-B5BC-DDAB4C08DD32}"/>
              </a:ext>
            </a:extLst>
          </p:cNvPr>
          <p:cNvSpPr>
            <a:spLocks noGrp="1"/>
          </p:cNvSpPr>
          <p:nvPr>
            <p:ph type="sldNum" sz="quarter" idx="12"/>
          </p:nvPr>
        </p:nvSpPr>
        <p:spPr/>
        <p:txBody>
          <a:bodyPr/>
          <a:lstStyle/>
          <a:p>
            <a:fld id="{C80E2872-07CF-4164-BAA0-191E2C990296}" type="slidenum">
              <a:rPr lang="en-GB" smtClean="0"/>
              <a:t>‹#›</a:t>
            </a:fld>
            <a:endParaRPr lang="en-GB"/>
          </a:p>
        </p:txBody>
      </p:sp>
    </p:spTree>
    <p:extLst>
      <p:ext uri="{BB962C8B-B14F-4D97-AF65-F5344CB8AC3E}">
        <p14:creationId xmlns:p14="http://schemas.microsoft.com/office/powerpoint/2010/main" val="6879636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F89DB0-2E72-4278-B630-A62EFC8F7723}"/>
              </a:ext>
            </a:extLst>
          </p:cNvPr>
          <p:cNvSpPr>
            <a:spLocks noGrp="1"/>
          </p:cNvSpPr>
          <p:nvPr>
            <p:ph type="dt" sz="half" idx="10"/>
          </p:nvPr>
        </p:nvSpPr>
        <p:spPr/>
        <p:txBody>
          <a:bodyPr/>
          <a:lstStyle/>
          <a:p>
            <a:fld id="{1767FD9C-346E-4746-8C32-24147F75C589}" type="datetimeFigureOut">
              <a:rPr lang="en-GB" smtClean="0"/>
              <a:t>07/04/2022</a:t>
            </a:fld>
            <a:endParaRPr lang="en-GB"/>
          </a:p>
        </p:txBody>
      </p:sp>
      <p:sp>
        <p:nvSpPr>
          <p:cNvPr id="3" name="Footer Placeholder 2">
            <a:extLst>
              <a:ext uri="{FF2B5EF4-FFF2-40B4-BE49-F238E27FC236}">
                <a16:creationId xmlns:a16="http://schemas.microsoft.com/office/drawing/2014/main" id="{1887A96D-96A1-4CDD-963D-9B41963F672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642D8B1-22BF-462A-973A-7F738D4804C0}"/>
              </a:ext>
            </a:extLst>
          </p:cNvPr>
          <p:cNvSpPr>
            <a:spLocks noGrp="1"/>
          </p:cNvSpPr>
          <p:nvPr>
            <p:ph type="sldNum" sz="quarter" idx="12"/>
          </p:nvPr>
        </p:nvSpPr>
        <p:spPr/>
        <p:txBody>
          <a:bodyPr/>
          <a:lstStyle/>
          <a:p>
            <a:fld id="{C80E2872-07CF-4164-BAA0-191E2C990296}" type="slidenum">
              <a:rPr lang="en-GB" smtClean="0"/>
              <a:t>‹#›</a:t>
            </a:fld>
            <a:endParaRPr lang="en-GB"/>
          </a:p>
        </p:txBody>
      </p:sp>
    </p:spTree>
    <p:extLst>
      <p:ext uri="{BB962C8B-B14F-4D97-AF65-F5344CB8AC3E}">
        <p14:creationId xmlns:p14="http://schemas.microsoft.com/office/powerpoint/2010/main" val="40001684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6F75B-40FD-4839-8BE9-713E143BA3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C187FBD-DB13-4498-84CD-EA860F45F49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3ECE4D3-69ED-4263-B467-96B3D1E04C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E5337D-9C23-402A-8FF5-C061FFA48F14}"/>
              </a:ext>
            </a:extLst>
          </p:cNvPr>
          <p:cNvSpPr>
            <a:spLocks noGrp="1"/>
          </p:cNvSpPr>
          <p:nvPr>
            <p:ph type="dt" sz="half" idx="10"/>
          </p:nvPr>
        </p:nvSpPr>
        <p:spPr/>
        <p:txBody>
          <a:bodyPr/>
          <a:lstStyle/>
          <a:p>
            <a:fld id="{1767FD9C-346E-4746-8C32-24147F75C589}" type="datetimeFigureOut">
              <a:rPr lang="en-GB" smtClean="0"/>
              <a:t>07/04/2022</a:t>
            </a:fld>
            <a:endParaRPr lang="en-GB"/>
          </a:p>
        </p:txBody>
      </p:sp>
      <p:sp>
        <p:nvSpPr>
          <p:cNvPr id="6" name="Footer Placeholder 5">
            <a:extLst>
              <a:ext uri="{FF2B5EF4-FFF2-40B4-BE49-F238E27FC236}">
                <a16:creationId xmlns:a16="http://schemas.microsoft.com/office/drawing/2014/main" id="{167DD00A-A7D3-43DF-AC2D-FBDF80968C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6A9583-CBB2-4BC2-ADB1-B402F886C384}"/>
              </a:ext>
            </a:extLst>
          </p:cNvPr>
          <p:cNvSpPr>
            <a:spLocks noGrp="1"/>
          </p:cNvSpPr>
          <p:nvPr>
            <p:ph type="sldNum" sz="quarter" idx="12"/>
          </p:nvPr>
        </p:nvSpPr>
        <p:spPr/>
        <p:txBody>
          <a:bodyPr/>
          <a:lstStyle/>
          <a:p>
            <a:fld id="{C80E2872-07CF-4164-BAA0-191E2C990296}" type="slidenum">
              <a:rPr lang="en-GB" smtClean="0"/>
              <a:t>‹#›</a:t>
            </a:fld>
            <a:endParaRPr lang="en-GB"/>
          </a:p>
        </p:txBody>
      </p:sp>
    </p:spTree>
    <p:extLst>
      <p:ext uri="{BB962C8B-B14F-4D97-AF65-F5344CB8AC3E}">
        <p14:creationId xmlns:p14="http://schemas.microsoft.com/office/powerpoint/2010/main" val="9129192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D589C-9A8B-4524-A7BE-34CC33FB88B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B625FA8-DF79-4A0A-9F1D-CCE4E583629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AA107C9-2BB1-4D6A-810A-55C149D79D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3121F3-D7AC-4998-85DC-2C4525329293}"/>
              </a:ext>
            </a:extLst>
          </p:cNvPr>
          <p:cNvSpPr>
            <a:spLocks noGrp="1"/>
          </p:cNvSpPr>
          <p:nvPr>
            <p:ph type="dt" sz="half" idx="10"/>
          </p:nvPr>
        </p:nvSpPr>
        <p:spPr/>
        <p:txBody>
          <a:bodyPr/>
          <a:lstStyle/>
          <a:p>
            <a:fld id="{1767FD9C-346E-4746-8C32-24147F75C589}" type="datetimeFigureOut">
              <a:rPr lang="en-GB" smtClean="0"/>
              <a:t>07/04/2022</a:t>
            </a:fld>
            <a:endParaRPr lang="en-GB"/>
          </a:p>
        </p:txBody>
      </p:sp>
      <p:sp>
        <p:nvSpPr>
          <p:cNvPr id="6" name="Footer Placeholder 5">
            <a:extLst>
              <a:ext uri="{FF2B5EF4-FFF2-40B4-BE49-F238E27FC236}">
                <a16:creationId xmlns:a16="http://schemas.microsoft.com/office/drawing/2014/main" id="{571691FF-DAE8-4505-8A0B-CE0F2F8B4F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EEBD10-03F0-41DF-893C-1A465A9234A6}"/>
              </a:ext>
            </a:extLst>
          </p:cNvPr>
          <p:cNvSpPr>
            <a:spLocks noGrp="1"/>
          </p:cNvSpPr>
          <p:nvPr>
            <p:ph type="sldNum" sz="quarter" idx="12"/>
          </p:nvPr>
        </p:nvSpPr>
        <p:spPr/>
        <p:txBody>
          <a:bodyPr/>
          <a:lstStyle/>
          <a:p>
            <a:fld id="{C80E2872-07CF-4164-BAA0-191E2C990296}" type="slidenum">
              <a:rPr lang="en-GB" smtClean="0"/>
              <a:t>‹#›</a:t>
            </a:fld>
            <a:endParaRPr lang="en-GB"/>
          </a:p>
        </p:txBody>
      </p:sp>
    </p:spTree>
    <p:extLst>
      <p:ext uri="{BB962C8B-B14F-4D97-AF65-F5344CB8AC3E}">
        <p14:creationId xmlns:p14="http://schemas.microsoft.com/office/powerpoint/2010/main" val="31495003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A9473-3896-4C2B-AAC4-311748D3D6C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B91E680-E617-4460-AB77-5FD24F0A97A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484E8B-AE4B-4423-ACC1-A80A5CD4DCAA}"/>
              </a:ext>
            </a:extLst>
          </p:cNvPr>
          <p:cNvSpPr>
            <a:spLocks noGrp="1"/>
          </p:cNvSpPr>
          <p:nvPr>
            <p:ph type="dt" sz="half" idx="10"/>
          </p:nvPr>
        </p:nvSpPr>
        <p:spPr/>
        <p:txBody>
          <a:bodyPr/>
          <a:lstStyle/>
          <a:p>
            <a:fld id="{1767FD9C-346E-4746-8C32-24147F75C589}" type="datetimeFigureOut">
              <a:rPr lang="en-GB" smtClean="0"/>
              <a:t>07/04/2022</a:t>
            </a:fld>
            <a:endParaRPr lang="en-GB"/>
          </a:p>
        </p:txBody>
      </p:sp>
      <p:sp>
        <p:nvSpPr>
          <p:cNvPr id="5" name="Footer Placeholder 4">
            <a:extLst>
              <a:ext uri="{FF2B5EF4-FFF2-40B4-BE49-F238E27FC236}">
                <a16:creationId xmlns:a16="http://schemas.microsoft.com/office/drawing/2014/main" id="{0C16A272-4C77-4136-9FB8-FFA2D04595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789848-3812-4431-ADE8-5510DB69296C}"/>
              </a:ext>
            </a:extLst>
          </p:cNvPr>
          <p:cNvSpPr>
            <a:spLocks noGrp="1"/>
          </p:cNvSpPr>
          <p:nvPr>
            <p:ph type="sldNum" sz="quarter" idx="12"/>
          </p:nvPr>
        </p:nvSpPr>
        <p:spPr/>
        <p:txBody>
          <a:bodyPr/>
          <a:lstStyle/>
          <a:p>
            <a:fld id="{C80E2872-07CF-4164-BAA0-191E2C990296}" type="slidenum">
              <a:rPr lang="en-GB" smtClean="0"/>
              <a:t>‹#›</a:t>
            </a:fld>
            <a:endParaRPr lang="en-GB"/>
          </a:p>
        </p:txBody>
      </p:sp>
    </p:spTree>
    <p:extLst>
      <p:ext uri="{BB962C8B-B14F-4D97-AF65-F5344CB8AC3E}">
        <p14:creationId xmlns:p14="http://schemas.microsoft.com/office/powerpoint/2010/main" val="24613945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CD40BB-BD68-4CCD-80CB-E5797E64EEA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717A44-2D8A-453C-A663-BF4301C7B3E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8E47A3-0268-4FB7-A721-2DEDE1F40733}"/>
              </a:ext>
            </a:extLst>
          </p:cNvPr>
          <p:cNvSpPr>
            <a:spLocks noGrp="1"/>
          </p:cNvSpPr>
          <p:nvPr>
            <p:ph type="dt" sz="half" idx="10"/>
          </p:nvPr>
        </p:nvSpPr>
        <p:spPr/>
        <p:txBody>
          <a:bodyPr/>
          <a:lstStyle/>
          <a:p>
            <a:fld id="{1767FD9C-346E-4746-8C32-24147F75C589}" type="datetimeFigureOut">
              <a:rPr lang="en-GB" smtClean="0"/>
              <a:t>07/04/2022</a:t>
            </a:fld>
            <a:endParaRPr lang="en-GB"/>
          </a:p>
        </p:txBody>
      </p:sp>
      <p:sp>
        <p:nvSpPr>
          <p:cNvPr id="5" name="Footer Placeholder 4">
            <a:extLst>
              <a:ext uri="{FF2B5EF4-FFF2-40B4-BE49-F238E27FC236}">
                <a16:creationId xmlns:a16="http://schemas.microsoft.com/office/drawing/2014/main" id="{F73E9DA5-C81E-47FF-A7DB-0AEDCDCD35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6612E3-498D-44FF-B2E2-B19D13B964DD}"/>
              </a:ext>
            </a:extLst>
          </p:cNvPr>
          <p:cNvSpPr>
            <a:spLocks noGrp="1"/>
          </p:cNvSpPr>
          <p:nvPr>
            <p:ph type="sldNum" sz="quarter" idx="12"/>
          </p:nvPr>
        </p:nvSpPr>
        <p:spPr/>
        <p:txBody>
          <a:bodyPr/>
          <a:lstStyle/>
          <a:p>
            <a:fld id="{C80E2872-07CF-4164-BAA0-191E2C990296}" type="slidenum">
              <a:rPr lang="en-GB" smtClean="0"/>
              <a:t>‹#›</a:t>
            </a:fld>
            <a:endParaRPr lang="en-GB"/>
          </a:p>
        </p:txBody>
      </p:sp>
    </p:spTree>
    <p:extLst>
      <p:ext uri="{BB962C8B-B14F-4D97-AF65-F5344CB8AC3E}">
        <p14:creationId xmlns:p14="http://schemas.microsoft.com/office/powerpoint/2010/main" val="17456457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D35E5-77BF-4309-92E3-739E1A7431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2E5F187-786F-4CA9-BF47-B35ABD25C17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868324-A09E-48F6-97BA-C6240EABD90C}"/>
              </a:ext>
            </a:extLst>
          </p:cNvPr>
          <p:cNvSpPr>
            <a:spLocks noGrp="1"/>
          </p:cNvSpPr>
          <p:nvPr>
            <p:ph type="dt" sz="half" idx="10"/>
          </p:nvPr>
        </p:nvSpPr>
        <p:spPr/>
        <p:txBody>
          <a:bodyPr/>
          <a:lstStyle/>
          <a:p>
            <a:fld id="{E9EC95E0-C230-428A-93A5-6C9707FD797A}" type="datetimeFigureOut">
              <a:rPr lang="en-GB" smtClean="0"/>
              <a:t>07/04/2022</a:t>
            </a:fld>
            <a:endParaRPr lang="en-GB"/>
          </a:p>
        </p:txBody>
      </p:sp>
      <p:sp>
        <p:nvSpPr>
          <p:cNvPr id="5" name="Footer Placeholder 4">
            <a:extLst>
              <a:ext uri="{FF2B5EF4-FFF2-40B4-BE49-F238E27FC236}">
                <a16:creationId xmlns:a16="http://schemas.microsoft.com/office/drawing/2014/main" id="{EFD620F8-3C9D-4A47-A18F-36F4F4AED6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F7AF61-4C7F-4D5C-BCC0-00B1DC34A84A}"/>
              </a:ext>
            </a:extLst>
          </p:cNvPr>
          <p:cNvSpPr>
            <a:spLocks noGrp="1"/>
          </p:cNvSpPr>
          <p:nvPr>
            <p:ph type="sldNum" sz="quarter" idx="12"/>
          </p:nvPr>
        </p:nvSpPr>
        <p:spPr/>
        <p:txBody>
          <a:bodyPr/>
          <a:lstStyle/>
          <a:p>
            <a:fld id="{075CEE21-C98A-45DE-AEE9-C56CF40674B1}" type="slidenum">
              <a:rPr lang="en-GB" smtClean="0"/>
              <a:t>‹#›</a:t>
            </a:fld>
            <a:endParaRPr lang="en-GB"/>
          </a:p>
        </p:txBody>
      </p:sp>
    </p:spTree>
    <p:extLst>
      <p:ext uri="{BB962C8B-B14F-4D97-AF65-F5344CB8AC3E}">
        <p14:creationId xmlns:p14="http://schemas.microsoft.com/office/powerpoint/2010/main" val="771174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BAB77-57FE-4647-8E2A-D01CE5FB20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0077EE2-1730-444C-9CEB-3B1A1F96079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D9A273-7806-4857-88F7-48D788B36B81}"/>
              </a:ext>
            </a:extLst>
          </p:cNvPr>
          <p:cNvSpPr>
            <a:spLocks noGrp="1"/>
          </p:cNvSpPr>
          <p:nvPr>
            <p:ph type="dt" sz="half" idx="10"/>
          </p:nvPr>
        </p:nvSpPr>
        <p:spPr/>
        <p:txBody>
          <a:bodyPr/>
          <a:lstStyle/>
          <a:p>
            <a:fld id="{2F156F79-F946-4519-82C3-F5439064BF82}" type="datetimeFigureOut">
              <a:rPr lang="en-GB" smtClean="0"/>
              <a:t>07/04/2022</a:t>
            </a:fld>
            <a:endParaRPr lang="en-GB"/>
          </a:p>
        </p:txBody>
      </p:sp>
      <p:sp>
        <p:nvSpPr>
          <p:cNvPr id="5" name="Footer Placeholder 4">
            <a:extLst>
              <a:ext uri="{FF2B5EF4-FFF2-40B4-BE49-F238E27FC236}">
                <a16:creationId xmlns:a16="http://schemas.microsoft.com/office/drawing/2014/main" id="{F6CE8D6C-690F-4F99-A362-1BE8A00878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57254F-38C5-45D3-8F8C-6AECA52912C3}"/>
              </a:ext>
            </a:extLst>
          </p:cNvPr>
          <p:cNvSpPr>
            <a:spLocks noGrp="1"/>
          </p:cNvSpPr>
          <p:nvPr>
            <p:ph type="sldNum" sz="quarter" idx="12"/>
          </p:nvPr>
        </p:nvSpPr>
        <p:spPr/>
        <p:txBody>
          <a:bodyPr/>
          <a:lstStyle/>
          <a:p>
            <a:fld id="{C7B7E370-77B0-41B4-AC97-2613855AD4ED}" type="slidenum">
              <a:rPr lang="en-GB" smtClean="0"/>
              <a:t>‹#›</a:t>
            </a:fld>
            <a:endParaRPr lang="en-GB"/>
          </a:p>
        </p:txBody>
      </p:sp>
    </p:spTree>
    <p:extLst>
      <p:ext uri="{BB962C8B-B14F-4D97-AF65-F5344CB8AC3E}">
        <p14:creationId xmlns:p14="http://schemas.microsoft.com/office/powerpoint/2010/main" val="21804210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9BDDEC7-B812-4D32-BA9A-B0ADCAA3C54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6AD1746-BE83-476A-A98D-8B336A1A6E5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AA78D5-1B2B-4E34-B911-97DB854E365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767FD9C-346E-4746-8C32-24147F75C589}" type="datetimeFigureOut">
              <a:rPr lang="en-GB" smtClean="0"/>
              <a:t>07/04/2022</a:t>
            </a:fld>
            <a:endParaRPr lang="en-GB"/>
          </a:p>
        </p:txBody>
      </p:sp>
      <p:sp>
        <p:nvSpPr>
          <p:cNvPr id="5" name="Footer Placeholder 4">
            <a:extLst>
              <a:ext uri="{FF2B5EF4-FFF2-40B4-BE49-F238E27FC236}">
                <a16:creationId xmlns:a16="http://schemas.microsoft.com/office/drawing/2014/main" id="{E564C11E-3572-4E9A-A4B7-CDE28B29A59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EBEA1E0-9BF8-4E23-BC22-2ECDFE54D41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80E2872-07CF-4164-BAA0-191E2C990296}" type="slidenum">
              <a:rPr lang="en-GB" smtClean="0"/>
              <a:t>‹#›</a:t>
            </a:fld>
            <a:endParaRPr lang="en-GB"/>
          </a:p>
        </p:txBody>
      </p:sp>
    </p:spTree>
    <p:extLst>
      <p:ext uri="{BB962C8B-B14F-4D97-AF65-F5344CB8AC3E}">
        <p14:creationId xmlns:p14="http://schemas.microsoft.com/office/powerpoint/2010/main" val="1604134834"/>
      </p:ext>
    </p:extLst>
  </p:cSld>
  <p:clrMap bg1="lt1" tx1="dk1" bg2="lt2" tx2="dk2" accent1="accent1" accent2="accent2" accent3="accent3" accent4="accent4" accent5="accent5" accent6="accent6" hlink="hlink" folHlink="folHlink"/>
  <p:sldLayoutIdLst>
    <p:sldLayoutId id="2147483649" r:id="rId1"/>
    <p:sldLayoutId id="2147483661"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845C60C-A40D-49FB-B035-1E195981DC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62C7C3B-40D8-4231-8201-C8652E141D4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4530EF-AED0-44FF-BF22-A565456595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EC95E0-C230-428A-93A5-6C9707FD797A}" type="datetimeFigureOut">
              <a:rPr lang="en-GB" smtClean="0"/>
              <a:t>07/04/2022</a:t>
            </a:fld>
            <a:endParaRPr lang="en-GB"/>
          </a:p>
        </p:txBody>
      </p:sp>
      <p:sp>
        <p:nvSpPr>
          <p:cNvPr id="5" name="Footer Placeholder 4">
            <a:extLst>
              <a:ext uri="{FF2B5EF4-FFF2-40B4-BE49-F238E27FC236}">
                <a16:creationId xmlns:a16="http://schemas.microsoft.com/office/drawing/2014/main" id="{AA10D8D1-4585-480C-AF69-407DC25FDF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2868D4C-AE3B-41E5-A876-08147EE27FE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5CEE21-C98A-45DE-AEE9-C56CF40674B1}" type="slidenum">
              <a:rPr lang="en-GB" smtClean="0"/>
              <a:t>‹#›</a:t>
            </a:fld>
            <a:endParaRPr lang="en-GB"/>
          </a:p>
        </p:txBody>
      </p:sp>
    </p:spTree>
    <p:extLst>
      <p:ext uri="{BB962C8B-B14F-4D97-AF65-F5344CB8AC3E}">
        <p14:creationId xmlns:p14="http://schemas.microsoft.com/office/powerpoint/2010/main" val="3683905544"/>
      </p:ext>
    </p:extLst>
  </p:cSld>
  <p:clrMap bg1="lt1" tx1="dk1" bg2="lt2" tx2="dk2" accent1="accent1" accent2="accent2" accent3="accent3" accent4="accent4" accent5="accent5" accent6="accent6" hlink="hlink" folHlink="folHlink"/>
  <p:sldLayoutIdLst>
    <p:sldLayoutId id="21474836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73ECECA-00C7-485A-888B-E9894D8DD80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4C3B47B-E39F-4AE6-BDF8-A26CCCD2E3B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01DBFB-3B33-4060-872C-4F90B7A0656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156F79-F946-4519-82C3-F5439064BF82}" type="datetimeFigureOut">
              <a:rPr lang="en-GB" smtClean="0"/>
              <a:t>07/04/2022</a:t>
            </a:fld>
            <a:endParaRPr lang="en-GB"/>
          </a:p>
        </p:txBody>
      </p:sp>
      <p:sp>
        <p:nvSpPr>
          <p:cNvPr id="5" name="Footer Placeholder 4">
            <a:extLst>
              <a:ext uri="{FF2B5EF4-FFF2-40B4-BE49-F238E27FC236}">
                <a16:creationId xmlns:a16="http://schemas.microsoft.com/office/drawing/2014/main" id="{DE7B154A-1381-4C6D-894C-EE16138A926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706267D-D47B-4100-8AE2-2CCA3ABE9D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7B7E370-77B0-41B4-AC97-2613855AD4ED}" type="slidenum">
              <a:rPr lang="en-GB" smtClean="0"/>
              <a:t>‹#›</a:t>
            </a:fld>
            <a:endParaRPr lang="en-GB"/>
          </a:p>
        </p:txBody>
      </p:sp>
    </p:spTree>
    <p:extLst>
      <p:ext uri="{BB962C8B-B14F-4D97-AF65-F5344CB8AC3E}">
        <p14:creationId xmlns:p14="http://schemas.microsoft.com/office/powerpoint/2010/main" val="2350963202"/>
      </p:ext>
    </p:extLst>
  </p:cSld>
  <p:clrMap bg1="lt1" tx1="dk1" bg2="lt2" tx2="dk2" accent1="accent1" accent2="accent2" accent3="accent3" accent4="accent4" accent5="accent5" accent6="accent6" hlink="hlink" folHlink="folHlink"/>
  <p:sldLayoutIdLst>
    <p:sldLayoutId id="214748365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0EA4F-B5CB-4E53-8689-02C5D2CA7367}"/>
              </a:ext>
            </a:extLst>
          </p:cNvPr>
          <p:cNvSpPr>
            <a:spLocks noGrp="1"/>
          </p:cNvSpPr>
          <p:nvPr>
            <p:ph type="ctrTitle"/>
          </p:nvPr>
        </p:nvSpPr>
        <p:spPr>
          <a:xfrm>
            <a:off x="1524000" y="1122363"/>
            <a:ext cx="9144000" cy="1769427"/>
          </a:xfrm>
        </p:spPr>
        <p:txBody>
          <a:bodyPr>
            <a:normAutofit/>
          </a:bodyPr>
          <a:lstStyle/>
          <a:p>
            <a:br>
              <a:rPr lang="en-GB" sz="5400" dirty="0"/>
            </a:br>
            <a:r>
              <a:rPr lang="en-GB" dirty="0"/>
              <a:t>Heat Exchangers </a:t>
            </a:r>
          </a:p>
        </p:txBody>
      </p:sp>
      <p:sp>
        <p:nvSpPr>
          <p:cNvPr id="3" name="Subtitle 2">
            <a:extLst>
              <a:ext uri="{FF2B5EF4-FFF2-40B4-BE49-F238E27FC236}">
                <a16:creationId xmlns:a16="http://schemas.microsoft.com/office/drawing/2014/main" id="{C876D800-C52A-4BEB-8E2F-40779307935A}"/>
              </a:ext>
            </a:extLst>
          </p:cNvPr>
          <p:cNvSpPr>
            <a:spLocks noGrp="1"/>
          </p:cNvSpPr>
          <p:nvPr>
            <p:ph type="subTitle" idx="1"/>
          </p:nvPr>
        </p:nvSpPr>
        <p:spPr>
          <a:xfrm>
            <a:off x="1524000" y="4051934"/>
            <a:ext cx="9144000" cy="1205865"/>
          </a:xfrm>
        </p:spPr>
        <p:txBody>
          <a:bodyPr>
            <a:normAutofit/>
          </a:bodyPr>
          <a:lstStyle/>
          <a:p>
            <a:r>
              <a:rPr lang="en-GB" sz="4000" i="1" dirty="0"/>
              <a:t>Rob Goodson</a:t>
            </a:r>
          </a:p>
        </p:txBody>
      </p:sp>
    </p:spTree>
    <p:extLst>
      <p:ext uri="{BB962C8B-B14F-4D97-AF65-F5344CB8AC3E}">
        <p14:creationId xmlns:p14="http://schemas.microsoft.com/office/powerpoint/2010/main" val="1516855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F463E-465B-4FEE-9AA0-CDD85459F416}"/>
              </a:ext>
            </a:extLst>
          </p:cNvPr>
          <p:cNvSpPr>
            <a:spLocks noGrp="1"/>
          </p:cNvSpPr>
          <p:nvPr>
            <p:ph type="title"/>
          </p:nvPr>
        </p:nvSpPr>
        <p:spPr>
          <a:xfrm>
            <a:off x="838200" y="427990"/>
            <a:ext cx="10515600" cy="697865"/>
          </a:xfrm>
        </p:spPr>
        <p:txBody>
          <a:bodyPr>
            <a:normAutofit/>
          </a:bodyPr>
          <a:lstStyle/>
          <a:p>
            <a:pPr algn="ctr"/>
            <a:r>
              <a:rPr lang="en-GB" sz="4000" dirty="0"/>
              <a:t>Introduction</a:t>
            </a:r>
          </a:p>
        </p:txBody>
      </p:sp>
      <p:sp>
        <p:nvSpPr>
          <p:cNvPr id="3" name="Content Placeholder 2">
            <a:extLst>
              <a:ext uri="{FF2B5EF4-FFF2-40B4-BE49-F238E27FC236}">
                <a16:creationId xmlns:a16="http://schemas.microsoft.com/office/drawing/2014/main" id="{A88B1DB3-DB20-4486-B90F-F81FE9B6C26F}"/>
              </a:ext>
            </a:extLst>
          </p:cNvPr>
          <p:cNvSpPr>
            <a:spLocks noGrp="1"/>
          </p:cNvSpPr>
          <p:nvPr>
            <p:ph idx="1"/>
          </p:nvPr>
        </p:nvSpPr>
        <p:spPr>
          <a:xfrm>
            <a:off x="838200" y="1600199"/>
            <a:ext cx="10515600" cy="4576763"/>
          </a:xfrm>
        </p:spPr>
        <p:txBody>
          <a:bodyPr>
            <a:normAutofit/>
          </a:bodyPr>
          <a:lstStyle/>
          <a:p>
            <a:pPr marL="0" indent="0">
              <a:lnSpc>
                <a:spcPct val="107000"/>
              </a:lnSpc>
              <a:spcAft>
                <a:spcPts val="800"/>
              </a:spcAft>
              <a:buNone/>
            </a:pPr>
            <a:r>
              <a:rPr lang="en-GB" sz="2400" i="1" dirty="0">
                <a:effectLst/>
                <a:latin typeface="Calibri" panose="020F0502020204030204" pitchFamily="34" charset="0"/>
                <a:ea typeface="Calibri" panose="020F0502020204030204" pitchFamily="34" charset="0"/>
                <a:cs typeface="Times New Roman" panose="02020603050405020304" pitchFamily="18" charset="0"/>
              </a:rPr>
              <a:t>In almost any nuclear, chemical, or mechanical system, heat must be transferred from one place to another or from one fluid to another. </a:t>
            </a:r>
          </a:p>
          <a:p>
            <a:pPr marL="0" indent="0">
              <a:lnSpc>
                <a:spcPct val="107000"/>
              </a:lnSpc>
              <a:spcAft>
                <a:spcPts val="800"/>
              </a:spcAft>
              <a:buNone/>
            </a:pPr>
            <a:r>
              <a:rPr lang="en-GB" sz="2400" i="1" dirty="0">
                <a:effectLst/>
                <a:latin typeface="Calibri" panose="020F0502020204030204" pitchFamily="34" charset="0"/>
                <a:ea typeface="Calibri" panose="020F0502020204030204" pitchFamily="34" charset="0"/>
                <a:cs typeface="Times New Roman" panose="02020603050405020304" pitchFamily="18" charset="0"/>
              </a:rPr>
              <a:t>Heat exchangers are used to transfer heat from one fluid to another. </a:t>
            </a:r>
          </a:p>
          <a:p>
            <a:pPr marL="0" indent="0">
              <a:lnSpc>
                <a:spcPct val="107000"/>
              </a:lnSpc>
              <a:spcAft>
                <a:spcPts val="800"/>
              </a:spcAft>
              <a:buNone/>
            </a:pPr>
            <a:r>
              <a:rPr lang="en-GB" sz="2400" i="1" dirty="0">
                <a:effectLst/>
                <a:latin typeface="Calibri" panose="020F0502020204030204" pitchFamily="34" charset="0"/>
                <a:ea typeface="Calibri" panose="020F0502020204030204" pitchFamily="34" charset="0"/>
                <a:cs typeface="Times New Roman" panose="02020603050405020304" pitchFamily="18" charset="0"/>
              </a:rPr>
              <a:t>A basic understanding of the mechanical components of a heat exchanger is important to understanding how they function and operate.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400" dirty="0"/>
          </a:p>
        </p:txBody>
      </p:sp>
    </p:spTree>
    <p:extLst>
      <p:ext uri="{BB962C8B-B14F-4D97-AF65-F5344CB8AC3E}">
        <p14:creationId xmlns:p14="http://schemas.microsoft.com/office/powerpoint/2010/main" val="30146199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ACF40-F516-4589-A59C-34C13EE7A51C}"/>
              </a:ext>
            </a:extLst>
          </p:cNvPr>
          <p:cNvSpPr>
            <a:spLocks noGrp="1"/>
          </p:cNvSpPr>
          <p:nvPr>
            <p:ph type="title"/>
          </p:nvPr>
        </p:nvSpPr>
        <p:spPr>
          <a:xfrm>
            <a:off x="838200" y="165101"/>
            <a:ext cx="10515600" cy="669290"/>
          </a:xfrm>
        </p:spPr>
        <p:txBody>
          <a:bodyPr>
            <a:normAutofit/>
          </a:bodyPr>
          <a:lstStyle/>
          <a:p>
            <a:pPr algn="ctr"/>
            <a:r>
              <a:rPr lang="en-GB" sz="4000" dirty="0"/>
              <a:t>Heat Exchangers – 4 main types</a:t>
            </a:r>
          </a:p>
        </p:txBody>
      </p:sp>
      <p:sp>
        <p:nvSpPr>
          <p:cNvPr id="3" name="Content Placeholder 2">
            <a:extLst>
              <a:ext uri="{FF2B5EF4-FFF2-40B4-BE49-F238E27FC236}">
                <a16:creationId xmlns:a16="http://schemas.microsoft.com/office/drawing/2014/main" id="{0BC292EF-F828-4A8E-BC9D-EAA431059633}"/>
              </a:ext>
            </a:extLst>
          </p:cNvPr>
          <p:cNvSpPr>
            <a:spLocks noGrp="1"/>
          </p:cNvSpPr>
          <p:nvPr>
            <p:ph idx="1"/>
          </p:nvPr>
        </p:nvSpPr>
        <p:spPr>
          <a:xfrm>
            <a:off x="331469" y="914400"/>
            <a:ext cx="11550015" cy="5663565"/>
          </a:xfrm>
        </p:spPr>
        <p:txBody>
          <a:bodyPr/>
          <a:lstStyle/>
          <a:p>
            <a:pPr marL="0" indent="0">
              <a:lnSpc>
                <a:spcPct val="107000"/>
              </a:lnSpc>
              <a:spcAft>
                <a:spcPts val="800"/>
              </a:spcAft>
              <a:buNone/>
            </a:pPr>
            <a:r>
              <a:rPr lang="en-GB" sz="2200" dirty="0">
                <a:effectLst/>
                <a:latin typeface="Arial" panose="020B0604020202020204" pitchFamily="34" charset="0"/>
                <a:ea typeface="Calibri" panose="020F0502020204030204" pitchFamily="34" charset="0"/>
                <a:cs typeface="Times New Roman" panose="02020603050405020304" pitchFamily="18" charset="0"/>
              </a:rPr>
              <a:t>Simply, a heat exchanger is a device which transfers heat energy from one medium to another.  For example, a Hydraulic Oil Cooler will remove heat from hot oil by using cold water or air. </a:t>
            </a:r>
          </a:p>
          <a:p>
            <a:pPr marL="0" indent="0">
              <a:lnSpc>
                <a:spcPct val="107000"/>
              </a:lnSpc>
              <a:spcAft>
                <a:spcPts val="800"/>
              </a:spcAft>
              <a:buNone/>
            </a:pPr>
            <a:r>
              <a:rPr lang="en-GB" sz="2200" dirty="0">
                <a:effectLst/>
                <a:latin typeface="Arial" panose="020B0604020202020204" pitchFamily="34" charset="0"/>
                <a:ea typeface="Calibri" panose="020F0502020204030204" pitchFamily="34" charset="0"/>
                <a:cs typeface="Times New Roman" panose="02020603050405020304" pitchFamily="18" charset="0"/>
              </a:rPr>
              <a:t>Alternatively, a Swimming Pool Heat Exchanger uses hot water from a boiler or solar heated water circuit to heat the pool water. Heat is transferred by conduction through the exchanger materials which separate the fluids being used.  </a:t>
            </a:r>
          </a:p>
          <a:p>
            <a:pPr marL="0" indent="0">
              <a:lnSpc>
                <a:spcPct val="107000"/>
              </a:lnSpc>
              <a:spcAft>
                <a:spcPts val="800"/>
              </a:spcAft>
              <a:buNone/>
            </a:pPr>
            <a:r>
              <a:rPr lang="en-GB" sz="2200" dirty="0">
                <a:effectLst/>
                <a:latin typeface="Arial" panose="020B0604020202020204" pitchFamily="34" charset="0"/>
                <a:ea typeface="Calibri" panose="020F0502020204030204" pitchFamily="34" charset="0"/>
                <a:cs typeface="Times New Roman" panose="02020603050405020304" pitchFamily="18" charset="0"/>
              </a:rPr>
              <a:t>There are essentially four main types of heat exchangers;</a:t>
            </a:r>
          </a:p>
          <a:p>
            <a:pPr marL="0" indent="0">
              <a:lnSpc>
                <a:spcPct val="107000"/>
              </a:lnSpc>
              <a:spcAft>
                <a:spcPts val="800"/>
              </a:spcAft>
              <a:buNone/>
            </a:pP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marL="1257300" lvl="2" indent="-342900">
              <a:lnSpc>
                <a:spcPct val="107000"/>
              </a:lnSpc>
              <a:buFont typeface="Symbol" panose="05050102010706020507" pitchFamily="18" charset="2"/>
              <a:buChar char=""/>
            </a:pPr>
            <a:r>
              <a:rPr lang="en-GB" sz="2200" dirty="0">
                <a:effectLst/>
                <a:latin typeface="Arial" panose="020B0604020202020204" pitchFamily="34" charset="0"/>
                <a:ea typeface="Calibri" panose="020F0502020204030204" pitchFamily="34" charset="0"/>
                <a:cs typeface="Times New Roman" panose="02020603050405020304" pitchFamily="18" charset="0"/>
              </a:rPr>
              <a:t>Shell and Tube</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1257300" lvl="2" indent="-342900">
              <a:lnSpc>
                <a:spcPct val="107000"/>
              </a:lnSpc>
              <a:buFont typeface="Symbol" panose="05050102010706020507" pitchFamily="18" charset="2"/>
              <a:buChar char=""/>
            </a:pPr>
            <a:r>
              <a:rPr lang="en-GB" sz="2200" dirty="0">
                <a:effectLst/>
                <a:latin typeface="Arial" panose="020B0604020202020204" pitchFamily="34" charset="0"/>
                <a:ea typeface="Calibri" panose="020F0502020204030204" pitchFamily="34" charset="0"/>
                <a:cs typeface="Times New Roman" panose="02020603050405020304" pitchFamily="18" charset="0"/>
              </a:rPr>
              <a:t>Plate and Frame</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1257300" lvl="2" indent="-342900">
              <a:lnSpc>
                <a:spcPct val="107000"/>
              </a:lnSpc>
              <a:buFont typeface="Symbol" panose="05050102010706020507" pitchFamily="18" charset="2"/>
              <a:buChar char=""/>
            </a:pPr>
            <a:r>
              <a:rPr lang="en-GB" sz="2200" dirty="0">
                <a:effectLst/>
                <a:latin typeface="Arial" panose="020B0604020202020204" pitchFamily="34" charset="0"/>
                <a:ea typeface="Calibri" panose="020F0502020204030204" pitchFamily="34" charset="0"/>
                <a:cs typeface="Times New Roman" panose="02020603050405020304" pitchFamily="18" charset="0"/>
              </a:rPr>
              <a:t>Plate and Fin</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1257300" lvl="2" indent="-342900">
              <a:lnSpc>
                <a:spcPct val="107000"/>
              </a:lnSpc>
              <a:spcAft>
                <a:spcPts val="800"/>
              </a:spcAft>
              <a:buFont typeface="Symbol" panose="05050102010706020507" pitchFamily="18" charset="2"/>
              <a:buChar char=""/>
            </a:pPr>
            <a:r>
              <a:rPr lang="en-GB" sz="2200" dirty="0">
                <a:effectLst/>
                <a:latin typeface="Arial" panose="020B0604020202020204" pitchFamily="34" charset="0"/>
                <a:ea typeface="Calibri" panose="020F0502020204030204" pitchFamily="34" charset="0"/>
                <a:cs typeface="Times New Roman" panose="02020603050405020304" pitchFamily="18" charset="0"/>
              </a:rPr>
              <a:t>Regenerative</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3947494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BD1B0-6FB9-4D97-9994-C835E90F1E28}"/>
              </a:ext>
            </a:extLst>
          </p:cNvPr>
          <p:cNvSpPr>
            <a:spLocks noGrp="1"/>
          </p:cNvSpPr>
          <p:nvPr>
            <p:ph type="title"/>
          </p:nvPr>
        </p:nvSpPr>
        <p:spPr>
          <a:xfrm>
            <a:off x="838200" y="119380"/>
            <a:ext cx="10515600" cy="606425"/>
          </a:xfrm>
        </p:spPr>
        <p:txBody>
          <a:bodyPr>
            <a:normAutofit fontScale="90000"/>
          </a:bodyPr>
          <a:lstStyle/>
          <a:p>
            <a:pPr algn="ctr"/>
            <a:r>
              <a:rPr lang="en-GB" sz="4000" i="1" dirty="0">
                <a:effectLst/>
                <a:ea typeface="Calibri" panose="020F0502020204030204" pitchFamily="34" charset="0"/>
                <a:cs typeface="Times New Roman" panose="02020603050405020304" pitchFamily="18" charset="0"/>
              </a:rPr>
              <a:t>Shell-and-tube heat exchanger</a:t>
            </a:r>
            <a:endParaRPr lang="en-GB" sz="4000" i="1" dirty="0"/>
          </a:p>
        </p:txBody>
      </p:sp>
      <p:sp>
        <p:nvSpPr>
          <p:cNvPr id="3" name="Content Placeholder 2">
            <a:extLst>
              <a:ext uri="{FF2B5EF4-FFF2-40B4-BE49-F238E27FC236}">
                <a16:creationId xmlns:a16="http://schemas.microsoft.com/office/drawing/2014/main" id="{7A2A14D1-6A07-4577-9631-E77CEA166384}"/>
              </a:ext>
            </a:extLst>
          </p:cNvPr>
          <p:cNvSpPr>
            <a:spLocks noGrp="1"/>
          </p:cNvSpPr>
          <p:nvPr>
            <p:ph idx="1"/>
          </p:nvPr>
        </p:nvSpPr>
        <p:spPr>
          <a:xfrm>
            <a:off x="297180" y="725805"/>
            <a:ext cx="11578590" cy="5863590"/>
          </a:xfrm>
        </p:spPr>
        <p:txBody>
          <a:bodyPr>
            <a:normAutofit/>
          </a:bodyPr>
          <a:lstStyle/>
          <a:p>
            <a:pPr marL="0" indent="0">
              <a:buNone/>
            </a:pPr>
            <a:r>
              <a:rPr lang="en-GB" sz="2200" dirty="0">
                <a:latin typeface="Arial" panose="020B0604020202020204" pitchFamily="34" charset="0"/>
                <a:ea typeface="Calibri" panose="020F0502020204030204" pitchFamily="34" charset="0"/>
                <a:cs typeface="Times New Roman" panose="02020603050405020304" pitchFamily="18" charset="0"/>
              </a:rPr>
              <a:t>M</a:t>
            </a:r>
            <a:r>
              <a:rPr lang="en-GB" sz="2200" dirty="0">
                <a:effectLst/>
                <a:latin typeface="Arial" panose="020B0604020202020204" pitchFamily="34" charset="0"/>
                <a:ea typeface="Calibri" panose="020F0502020204030204" pitchFamily="34" charset="0"/>
                <a:cs typeface="Times New Roman" panose="02020603050405020304" pitchFamily="18" charset="0"/>
              </a:rPr>
              <a:t>ost common type of heat exchanger in </a:t>
            </a:r>
            <a:r>
              <a:rPr lang="en-GB" sz="2200" i="1" dirty="0">
                <a:effectLst/>
                <a:latin typeface="Arial" panose="020B0604020202020204" pitchFamily="34" charset="0"/>
                <a:ea typeface="Calibri" panose="020F0502020204030204" pitchFamily="34" charset="0"/>
                <a:cs typeface="Times New Roman" panose="02020603050405020304" pitchFamily="18" charset="0"/>
              </a:rPr>
              <a:t>industrial applications</a:t>
            </a:r>
            <a:r>
              <a:rPr lang="en-GB" sz="2200" dirty="0">
                <a:effectLst/>
                <a:latin typeface="Arial" panose="020B0604020202020204" pitchFamily="34" charset="0"/>
                <a:ea typeface="Calibri" panose="020F0502020204030204" pitchFamily="34" charset="0"/>
                <a:cs typeface="Times New Roman" panose="02020603050405020304" pitchFamily="18" charset="0"/>
              </a:rPr>
              <a:t>; such as power plant, oil refineries, chemical processing, to name but a few.  </a:t>
            </a:r>
          </a:p>
          <a:p>
            <a:pPr marL="0" indent="0">
              <a:buNone/>
            </a:pPr>
            <a:r>
              <a:rPr lang="en-GB" sz="2200" dirty="0">
                <a:effectLst/>
                <a:latin typeface="Arial" panose="020B0604020202020204" pitchFamily="34" charset="0"/>
                <a:ea typeface="Calibri" panose="020F0502020204030204" pitchFamily="34" charset="0"/>
                <a:cs typeface="Times New Roman" panose="02020603050405020304" pitchFamily="18" charset="0"/>
              </a:rPr>
              <a:t>They contain a large number of tubes (sometimes several hundred) packed in a shell with their axes parallel to that of the shell.  </a:t>
            </a:r>
          </a:p>
          <a:p>
            <a:pPr marL="0" indent="0">
              <a:buNone/>
            </a:pPr>
            <a:r>
              <a:rPr lang="en-GB" sz="2200" dirty="0">
                <a:effectLst/>
                <a:latin typeface="Arial" panose="020B0604020202020204" pitchFamily="34" charset="0"/>
                <a:ea typeface="Calibri" panose="020F0502020204030204" pitchFamily="34" charset="0"/>
                <a:cs typeface="Times New Roman" panose="02020603050405020304" pitchFamily="18" charset="0"/>
              </a:rPr>
              <a:t>Heat transfer takes place as one fluid flows inside the tubes while the other fluid flows outside the tubes through the shell.  Shell-and-tube heat exchangers are further classified according to the number of shell and tube passes involved.</a:t>
            </a:r>
          </a:p>
          <a:p>
            <a:pPr marL="0" indent="0">
              <a:buNone/>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A139A3FF-25DB-4AA1-B1F9-E683F6D6EF36}"/>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377191" y="3378835"/>
            <a:ext cx="6143624" cy="3210560"/>
          </a:xfrm>
          <a:prstGeom prst="rect">
            <a:avLst/>
          </a:prstGeom>
          <a:noFill/>
          <a:ln>
            <a:noFill/>
          </a:ln>
        </p:spPr>
      </p:pic>
      <p:pic>
        <p:nvPicPr>
          <p:cNvPr id="1026" name="Picture 2" descr="Image result for industrial shell and tube heat exchanger">
            <a:extLst>
              <a:ext uri="{FF2B5EF4-FFF2-40B4-BE49-F238E27FC236}">
                <a16:creationId xmlns:a16="http://schemas.microsoft.com/office/drawing/2014/main" id="{07C6E306-591F-46FE-92B4-5037885E18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27798" y="3680460"/>
            <a:ext cx="5537330" cy="24117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17256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5A319-346C-4077-B8E1-E2C31BC78910}"/>
              </a:ext>
            </a:extLst>
          </p:cNvPr>
          <p:cNvSpPr>
            <a:spLocks noGrp="1"/>
          </p:cNvSpPr>
          <p:nvPr>
            <p:ph type="title"/>
          </p:nvPr>
        </p:nvSpPr>
        <p:spPr>
          <a:xfrm>
            <a:off x="838200" y="113665"/>
            <a:ext cx="10515600" cy="640715"/>
          </a:xfrm>
        </p:spPr>
        <p:txBody>
          <a:bodyPr>
            <a:normAutofit/>
          </a:bodyPr>
          <a:lstStyle/>
          <a:p>
            <a:pPr algn="ctr"/>
            <a:r>
              <a:rPr lang="en-GB" sz="4000" i="1" dirty="0">
                <a:effectLst/>
                <a:ea typeface="Calibri" panose="020F0502020204030204" pitchFamily="34" charset="0"/>
                <a:cs typeface="Times New Roman" panose="02020603050405020304" pitchFamily="18" charset="0"/>
              </a:rPr>
              <a:t>Plate and frame (or just plate) heat exchanger</a:t>
            </a:r>
            <a:endParaRPr lang="en-GB" sz="4000" dirty="0"/>
          </a:p>
        </p:txBody>
      </p:sp>
      <p:sp>
        <p:nvSpPr>
          <p:cNvPr id="3" name="Content Placeholder 2">
            <a:extLst>
              <a:ext uri="{FF2B5EF4-FFF2-40B4-BE49-F238E27FC236}">
                <a16:creationId xmlns:a16="http://schemas.microsoft.com/office/drawing/2014/main" id="{3598D79F-6F98-425A-82E7-A07C92BA2B85}"/>
              </a:ext>
            </a:extLst>
          </p:cNvPr>
          <p:cNvSpPr>
            <a:spLocks noGrp="1"/>
          </p:cNvSpPr>
          <p:nvPr>
            <p:ph idx="1"/>
          </p:nvPr>
        </p:nvSpPr>
        <p:spPr>
          <a:xfrm>
            <a:off x="285750" y="817245"/>
            <a:ext cx="11652885" cy="5795010"/>
          </a:xfrm>
        </p:spPr>
        <p:txBody>
          <a:bodyPr>
            <a:normAutofit/>
          </a:bodyPr>
          <a:lstStyle/>
          <a:p>
            <a:pPr marL="0" indent="0">
              <a:buNone/>
            </a:pPr>
            <a:r>
              <a:rPr lang="en-GB" sz="2200" dirty="0">
                <a:effectLst/>
                <a:latin typeface="Arial" panose="020B0604020202020204" pitchFamily="34" charset="0"/>
                <a:ea typeface="Calibri" panose="020F0502020204030204" pitchFamily="34" charset="0"/>
                <a:cs typeface="Times New Roman" panose="02020603050405020304" pitchFamily="18" charset="0"/>
              </a:rPr>
              <a:t>This type of heat exchanger consists of a series of plates with corrugated flat flow passages.</a:t>
            </a:r>
          </a:p>
          <a:p>
            <a:pPr marL="0" indent="0">
              <a:buNone/>
            </a:pPr>
            <a:r>
              <a:rPr lang="en-GB" sz="2200" dirty="0">
                <a:effectLst/>
                <a:latin typeface="Arial" panose="020B0604020202020204" pitchFamily="34" charset="0"/>
                <a:ea typeface="Calibri" panose="020F0502020204030204" pitchFamily="34" charset="0"/>
                <a:cs typeface="Times New Roman" panose="02020603050405020304" pitchFamily="18" charset="0"/>
              </a:rPr>
              <a:t>The hot and cold fluids flow in alternate passages, and thus each cold fluid stream is surrounded by two hot fluid streams, resulting in very effective heat transfer.  </a:t>
            </a:r>
          </a:p>
          <a:p>
            <a:pPr marL="0" indent="0">
              <a:buNone/>
            </a:pPr>
            <a:r>
              <a:rPr lang="en-GB" sz="2200" dirty="0">
                <a:effectLst/>
                <a:latin typeface="Arial" panose="020B0604020202020204" pitchFamily="34" charset="0"/>
                <a:ea typeface="Calibri" panose="020F0502020204030204" pitchFamily="34" charset="0"/>
                <a:cs typeface="Times New Roman" panose="02020603050405020304" pitchFamily="18" charset="0"/>
              </a:rPr>
              <a:t>This type of heat exchanger is well suited for liquid-to-liquid applications and is typical in the food industry.</a:t>
            </a:r>
          </a:p>
          <a:p>
            <a:pPr marL="0" indent="0">
              <a:buNone/>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p>
        </p:txBody>
      </p:sp>
      <p:pic>
        <p:nvPicPr>
          <p:cNvPr id="4" name="Picture 3">
            <a:extLst>
              <a:ext uri="{FF2B5EF4-FFF2-40B4-BE49-F238E27FC236}">
                <a16:creationId xmlns:a16="http://schemas.microsoft.com/office/drawing/2014/main" id="{837CCB40-BC6D-412B-842D-FF51C91FFBB4}"/>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702946" y="3077844"/>
            <a:ext cx="4218622" cy="3048635"/>
          </a:xfrm>
          <a:prstGeom prst="rect">
            <a:avLst/>
          </a:prstGeom>
          <a:noFill/>
          <a:ln>
            <a:noFill/>
          </a:ln>
        </p:spPr>
      </p:pic>
      <p:pic>
        <p:nvPicPr>
          <p:cNvPr id="3074" name="Picture 2" descr="Image result for industrial plate and frame heat exchanger">
            <a:extLst>
              <a:ext uri="{FF2B5EF4-FFF2-40B4-BE49-F238E27FC236}">
                <a16:creationId xmlns:a16="http://schemas.microsoft.com/office/drawing/2014/main" id="{7BE58E0C-185D-43AB-96EC-52518ECEC3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5135" y="2547747"/>
            <a:ext cx="4989135" cy="39787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20447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89DC8-3C4A-4225-80A7-6993CECCA306}"/>
              </a:ext>
            </a:extLst>
          </p:cNvPr>
          <p:cNvSpPr>
            <a:spLocks noGrp="1"/>
          </p:cNvSpPr>
          <p:nvPr>
            <p:ph type="title"/>
          </p:nvPr>
        </p:nvSpPr>
        <p:spPr>
          <a:xfrm>
            <a:off x="838200" y="153671"/>
            <a:ext cx="10515600" cy="669290"/>
          </a:xfrm>
        </p:spPr>
        <p:txBody>
          <a:bodyPr>
            <a:normAutofit/>
          </a:bodyPr>
          <a:lstStyle/>
          <a:p>
            <a:pPr algn="ctr"/>
            <a:r>
              <a:rPr lang="en-GB" sz="4000" i="1" dirty="0">
                <a:effectLst/>
                <a:ea typeface="Calibri" panose="020F0502020204030204" pitchFamily="34" charset="0"/>
                <a:cs typeface="Times New Roman" panose="02020603050405020304" pitchFamily="18" charset="0"/>
              </a:rPr>
              <a:t>Plate and fin (compact) heat exchanger</a:t>
            </a:r>
            <a:endParaRPr lang="en-GB" sz="4000" dirty="0"/>
          </a:p>
        </p:txBody>
      </p:sp>
      <p:sp>
        <p:nvSpPr>
          <p:cNvPr id="3" name="Content Placeholder 2">
            <a:extLst>
              <a:ext uri="{FF2B5EF4-FFF2-40B4-BE49-F238E27FC236}">
                <a16:creationId xmlns:a16="http://schemas.microsoft.com/office/drawing/2014/main" id="{55A44FB6-8217-4310-B9F5-29634F65A139}"/>
              </a:ext>
            </a:extLst>
          </p:cNvPr>
          <p:cNvSpPr>
            <a:spLocks noGrp="1"/>
          </p:cNvSpPr>
          <p:nvPr>
            <p:ph idx="1"/>
          </p:nvPr>
        </p:nvSpPr>
        <p:spPr>
          <a:xfrm>
            <a:off x="257176" y="822961"/>
            <a:ext cx="11698604" cy="5755004"/>
          </a:xfrm>
        </p:spPr>
        <p:txBody>
          <a:bodyPr>
            <a:normAutofit/>
          </a:bodyPr>
          <a:lstStyle/>
          <a:p>
            <a:pPr marL="0" indent="0">
              <a:buNone/>
            </a:pPr>
            <a:r>
              <a:rPr lang="en-GB" sz="2200" dirty="0">
                <a:effectLst/>
                <a:latin typeface="Arial" panose="020B0604020202020204" pitchFamily="34" charset="0"/>
                <a:ea typeface="Calibri" panose="020F0502020204030204" pitchFamily="34" charset="0"/>
                <a:cs typeface="Times New Roman" panose="02020603050405020304" pitchFamily="18" charset="0"/>
              </a:rPr>
              <a:t>This type of heat exchanger has a </a:t>
            </a:r>
            <a:r>
              <a:rPr lang="en-GB" sz="2200" i="1" dirty="0">
                <a:effectLst/>
                <a:latin typeface="Arial" panose="020B0604020202020204" pitchFamily="34" charset="0"/>
                <a:ea typeface="Calibri" panose="020F0502020204030204" pitchFamily="34" charset="0"/>
                <a:cs typeface="Times New Roman" panose="02020603050405020304" pitchFamily="18" charset="0"/>
              </a:rPr>
              <a:t>large heat transfer surface area per unit volume </a:t>
            </a:r>
            <a:r>
              <a:rPr lang="en-GB" sz="2200" dirty="0">
                <a:effectLst/>
                <a:latin typeface="Arial" panose="020B0604020202020204" pitchFamily="34" charset="0"/>
                <a:ea typeface="Calibri" panose="020F0502020204030204" pitchFamily="34" charset="0"/>
                <a:cs typeface="Times New Roman" panose="02020603050405020304" pitchFamily="18" charset="0"/>
              </a:rPr>
              <a:t>(e.g. car radiator, human lung).  A heat exchanger with an </a:t>
            </a:r>
            <a:r>
              <a:rPr lang="en-GB" sz="2200" i="1" dirty="0">
                <a:effectLst/>
                <a:latin typeface="Arial" panose="020B0604020202020204" pitchFamily="34" charset="0"/>
                <a:ea typeface="Calibri" panose="020F0502020204030204" pitchFamily="34" charset="0"/>
                <a:cs typeface="Times New Roman" panose="02020603050405020304" pitchFamily="18" charset="0"/>
              </a:rPr>
              <a:t>area density β &gt; </a:t>
            </a:r>
            <a:r>
              <a:rPr lang="en-GB" sz="2200" dirty="0">
                <a:effectLst/>
                <a:latin typeface="Arial" panose="020B0604020202020204" pitchFamily="34" charset="0"/>
                <a:ea typeface="Calibri" panose="020F0502020204030204" pitchFamily="34" charset="0"/>
                <a:cs typeface="Times New Roman" panose="02020603050405020304" pitchFamily="18" charset="0"/>
              </a:rPr>
              <a:t>700 m</a:t>
            </a:r>
            <a:r>
              <a:rPr lang="en-GB" sz="2200" baseline="30000" dirty="0">
                <a:effectLst/>
                <a:latin typeface="Arial" panose="020B0604020202020204" pitchFamily="34" charset="0"/>
                <a:ea typeface="Calibri" panose="020F0502020204030204" pitchFamily="34" charset="0"/>
                <a:cs typeface="Times New Roman" panose="02020603050405020304" pitchFamily="18" charset="0"/>
              </a:rPr>
              <a:t>2</a:t>
            </a:r>
            <a:r>
              <a:rPr lang="en-GB" sz="2200" dirty="0">
                <a:effectLst/>
                <a:latin typeface="Arial" panose="020B0604020202020204" pitchFamily="34" charset="0"/>
                <a:ea typeface="Calibri" panose="020F0502020204030204" pitchFamily="34" charset="0"/>
                <a:cs typeface="Times New Roman" panose="02020603050405020304" pitchFamily="18" charset="0"/>
              </a:rPr>
              <a:t>/m</a:t>
            </a:r>
            <a:r>
              <a:rPr lang="en-GB" sz="2200" baseline="30000" dirty="0">
                <a:effectLst/>
                <a:latin typeface="Arial" panose="020B0604020202020204" pitchFamily="34" charset="0"/>
                <a:ea typeface="Calibri" panose="020F0502020204030204" pitchFamily="34" charset="0"/>
                <a:cs typeface="Times New Roman" panose="02020603050405020304" pitchFamily="18" charset="0"/>
              </a:rPr>
              <a:t>3</a:t>
            </a:r>
            <a:r>
              <a:rPr lang="en-GB" sz="2200" dirty="0">
                <a:effectLst/>
                <a:latin typeface="Arial" panose="020B0604020202020204" pitchFamily="34" charset="0"/>
                <a:ea typeface="Calibri" panose="020F0502020204030204" pitchFamily="34" charset="0"/>
                <a:cs typeface="Times New Roman" panose="02020603050405020304" pitchFamily="18" charset="0"/>
              </a:rPr>
              <a:t> is classified as being compact.  </a:t>
            </a:r>
          </a:p>
          <a:p>
            <a:pPr marL="0" indent="0">
              <a:buNone/>
            </a:pPr>
            <a:r>
              <a:rPr lang="en-GB" sz="2200" dirty="0">
                <a:latin typeface="Arial" panose="020B0604020202020204" pitchFamily="34" charset="0"/>
                <a:ea typeface="Calibri" panose="020F0502020204030204" pitchFamily="34" charset="0"/>
                <a:cs typeface="Times New Roman" panose="02020603050405020304" pitchFamily="18" charset="0"/>
              </a:rPr>
              <a:t>P</a:t>
            </a:r>
            <a:r>
              <a:rPr lang="en-GB" sz="2200" dirty="0">
                <a:effectLst/>
                <a:latin typeface="Arial" panose="020B0604020202020204" pitchFamily="34" charset="0"/>
                <a:ea typeface="Calibri" panose="020F0502020204030204" pitchFamily="34" charset="0"/>
                <a:cs typeface="Times New Roman" panose="02020603050405020304" pitchFamily="18" charset="0"/>
              </a:rPr>
              <a:t>articularly useful for heat transfer in gases, to compensate for their poor thermal properties.  In compact heat exchangers, the two fluids usually move perpendicular to each other, called </a:t>
            </a:r>
            <a:r>
              <a:rPr lang="en-GB" sz="2200" i="1" dirty="0">
                <a:effectLst/>
                <a:latin typeface="Arial" panose="020B0604020202020204" pitchFamily="34" charset="0"/>
                <a:ea typeface="Calibri" panose="020F0502020204030204" pitchFamily="34" charset="0"/>
                <a:cs typeface="Times New Roman" panose="02020603050405020304" pitchFamily="18" charset="0"/>
              </a:rPr>
              <a:t>cross-flow</a:t>
            </a:r>
            <a:r>
              <a:rPr lang="en-GB" sz="2200" dirty="0">
                <a:effectLst/>
                <a:latin typeface="Arial" panose="020B0604020202020204" pitchFamily="34" charset="0"/>
                <a:ea typeface="Calibri" panose="020F0502020204030204" pitchFamily="34" charset="0"/>
                <a:cs typeface="Times New Roman" panose="02020603050405020304" pitchFamily="18" charset="0"/>
              </a:rPr>
              <a:t>.  </a:t>
            </a:r>
          </a:p>
          <a:p>
            <a:pPr marL="0" indent="0">
              <a:buNone/>
            </a:pPr>
            <a:r>
              <a:rPr lang="en-GB" sz="2200" dirty="0">
                <a:effectLst/>
                <a:latin typeface="Arial" panose="020B0604020202020204" pitchFamily="34" charset="0"/>
                <a:ea typeface="Calibri" panose="020F0502020204030204" pitchFamily="34" charset="0"/>
                <a:cs typeface="Times New Roman" panose="02020603050405020304" pitchFamily="18" charset="0"/>
              </a:rPr>
              <a:t>The cross-flow arrangement is further classified as </a:t>
            </a:r>
            <a:r>
              <a:rPr lang="en-GB" sz="2200" i="1" dirty="0">
                <a:effectLst/>
                <a:latin typeface="Arial" panose="020B0604020202020204" pitchFamily="34" charset="0"/>
                <a:ea typeface="Calibri" panose="020F0502020204030204" pitchFamily="34" charset="0"/>
                <a:cs typeface="Times New Roman" panose="02020603050405020304" pitchFamily="18" charset="0"/>
              </a:rPr>
              <a:t>unmixed</a:t>
            </a:r>
            <a:r>
              <a:rPr lang="en-GB" sz="2200" dirty="0">
                <a:effectLst/>
                <a:latin typeface="Arial" panose="020B0604020202020204" pitchFamily="34" charset="0"/>
                <a:ea typeface="Calibri" panose="020F0502020204030204" pitchFamily="34" charset="0"/>
                <a:cs typeface="Times New Roman" panose="02020603050405020304" pitchFamily="18" charset="0"/>
              </a:rPr>
              <a:t> and </a:t>
            </a:r>
            <a:r>
              <a:rPr lang="en-GB" sz="2200" i="1" dirty="0">
                <a:effectLst/>
                <a:latin typeface="Arial" panose="020B0604020202020204" pitchFamily="34" charset="0"/>
                <a:ea typeface="Calibri" panose="020F0502020204030204" pitchFamily="34" charset="0"/>
                <a:cs typeface="Times New Roman" panose="02020603050405020304" pitchFamily="18" charset="0"/>
              </a:rPr>
              <a:t>mixed</a:t>
            </a:r>
            <a:r>
              <a:rPr lang="en-GB" sz="2200" dirty="0">
                <a:effectLst/>
                <a:latin typeface="Arial" panose="020B0604020202020204" pitchFamily="34" charset="0"/>
                <a:ea typeface="Calibri" panose="020F0502020204030204" pitchFamily="34" charset="0"/>
                <a:cs typeface="Times New Roman" panose="02020603050405020304" pitchFamily="18" charset="0"/>
              </a:rPr>
              <a:t> flow, </a:t>
            </a:r>
            <a:r>
              <a:rPr lang="en-GB" sz="2200" i="1" dirty="0">
                <a:effectLst/>
                <a:latin typeface="Arial" panose="020B0604020202020204" pitchFamily="34" charset="0"/>
                <a:ea typeface="Calibri" panose="020F0502020204030204" pitchFamily="34" charset="0"/>
                <a:cs typeface="Times New Roman" panose="02020603050405020304" pitchFamily="18" charset="0"/>
              </a:rPr>
              <a:t>finned</a:t>
            </a:r>
            <a:r>
              <a:rPr lang="en-GB" sz="2200" dirty="0">
                <a:effectLst/>
                <a:latin typeface="Arial" panose="020B0604020202020204" pitchFamily="34" charset="0"/>
                <a:ea typeface="Calibri" panose="020F0502020204030204" pitchFamily="34" charset="0"/>
                <a:cs typeface="Times New Roman" panose="02020603050405020304" pitchFamily="18" charset="0"/>
              </a:rPr>
              <a:t> or </a:t>
            </a:r>
            <a:r>
              <a:rPr lang="en-GB" sz="2200" i="1" dirty="0" err="1">
                <a:effectLst/>
                <a:latin typeface="Arial" panose="020B0604020202020204" pitchFamily="34" charset="0"/>
                <a:ea typeface="Calibri" panose="020F0502020204030204" pitchFamily="34" charset="0"/>
                <a:cs typeface="Times New Roman" panose="02020603050405020304" pitchFamily="18" charset="0"/>
              </a:rPr>
              <a:t>unfinned</a:t>
            </a:r>
            <a:r>
              <a:rPr lang="en-GB" sz="2200" dirty="0">
                <a:effectLst/>
                <a:latin typeface="Arial" panose="020B0604020202020204" pitchFamily="34" charset="0"/>
                <a:ea typeface="Calibri" panose="020F0502020204030204" pitchFamily="34" charset="0"/>
                <a:cs typeface="Times New Roman" panose="02020603050405020304" pitchFamily="18" charset="0"/>
              </a:rPr>
              <a:t>.  The flow passages are small and the flow is laminar.  Generally used in refrigeration and air conditioning.</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p>
        </p:txBody>
      </p:sp>
      <p:pic>
        <p:nvPicPr>
          <p:cNvPr id="4" name="Picture 3">
            <a:extLst>
              <a:ext uri="{FF2B5EF4-FFF2-40B4-BE49-F238E27FC236}">
                <a16:creationId xmlns:a16="http://schemas.microsoft.com/office/drawing/2014/main" id="{0FE6378D-E79C-4020-AA00-4FF6E18CCD99}"/>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977265" y="3937635"/>
            <a:ext cx="3983355" cy="2857500"/>
          </a:xfrm>
          <a:prstGeom prst="rect">
            <a:avLst/>
          </a:prstGeom>
          <a:noFill/>
          <a:ln>
            <a:noFill/>
          </a:ln>
        </p:spPr>
      </p:pic>
      <p:pic>
        <p:nvPicPr>
          <p:cNvPr id="4098" name="Picture 2" descr="Image result for industrial plate and fin heat exchanger">
            <a:extLst>
              <a:ext uri="{FF2B5EF4-FFF2-40B4-BE49-F238E27FC236}">
                <a16:creationId xmlns:a16="http://schemas.microsoft.com/office/drawing/2014/main" id="{342AB78B-8A7B-403E-A350-BDAD49287F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97930" y="3937635"/>
            <a:ext cx="4783280" cy="25255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82672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3D297-B19F-4A9D-AF03-7A274BDC1686}"/>
              </a:ext>
            </a:extLst>
          </p:cNvPr>
          <p:cNvSpPr>
            <a:spLocks noGrp="1"/>
          </p:cNvSpPr>
          <p:nvPr>
            <p:ph type="title"/>
          </p:nvPr>
        </p:nvSpPr>
        <p:spPr>
          <a:xfrm>
            <a:off x="838200" y="125095"/>
            <a:ext cx="10515600" cy="640715"/>
          </a:xfrm>
        </p:spPr>
        <p:txBody>
          <a:bodyPr>
            <a:normAutofit/>
          </a:bodyPr>
          <a:lstStyle/>
          <a:p>
            <a:pPr algn="ctr"/>
            <a:r>
              <a:rPr lang="en-GB" sz="4000" i="1" dirty="0"/>
              <a:t>Regenerative heat exchanger</a:t>
            </a:r>
          </a:p>
        </p:txBody>
      </p:sp>
      <p:sp>
        <p:nvSpPr>
          <p:cNvPr id="3" name="Content Placeholder 2">
            <a:extLst>
              <a:ext uri="{FF2B5EF4-FFF2-40B4-BE49-F238E27FC236}">
                <a16:creationId xmlns:a16="http://schemas.microsoft.com/office/drawing/2014/main" id="{CA658F5B-5BB4-4116-8695-63C034D96CD6}"/>
              </a:ext>
            </a:extLst>
          </p:cNvPr>
          <p:cNvSpPr>
            <a:spLocks noGrp="1"/>
          </p:cNvSpPr>
          <p:nvPr>
            <p:ph idx="1"/>
          </p:nvPr>
        </p:nvSpPr>
        <p:spPr>
          <a:xfrm>
            <a:off x="337185" y="828674"/>
            <a:ext cx="11544300" cy="5720715"/>
          </a:xfrm>
        </p:spPr>
        <p:txBody>
          <a:bodyPr>
            <a:normAutofit/>
          </a:bodyPr>
          <a:lstStyle/>
          <a:p>
            <a:pPr marL="0" indent="0">
              <a:buNone/>
            </a:pPr>
            <a:r>
              <a:rPr lang="en-GB" sz="2200" b="0" i="0" dirty="0">
                <a:solidFill>
                  <a:srgbClr val="202124"/>
                </a:solidFill>
                <a:effectLst/>
              </a:rPr>
              <a:t>So far we have dealt with </a:t>
            </a:r>
            <a:r>
              <a:rPr lang="en-GB" sz="2200" b="0" i="1" dirty="0">
                <a:solidFill>
                  <a:srgbClr val="202124"/>
                </a:solidFill>
              </a:rPr>
              <a:t>r</a:t>
            </a:r>
            <a:r>
              <a:rPr lang="en-GB" sz="2200" i="1" dirty="0">
                <a:solidFill>
                  <a:srgbClr val="202124"/>
                </a:solidFill>
                <a:effectLst/>
              </a:rPr>
              <a:t>ecuperative </a:t>
            </a:r>
            <a:r>
              <a:rPr lang="en-GB" sz="2200" i="1" dirty="0">
                <a:solidFill>
                  <a:srgbClr val="202124"/>
                </a:solidFill>
              </a:rPr>
              <a:t>h</a:t>
            </a:r>
            <a:r>
              <a:rPr lang="en-GB" sz="2200" i="1" dirty="0">
                <a:solidFill>
                  <a:srgbClr val="202124"/>
                </a:solidFill>
                <a:effectLst/>
              </a:rPr>
              <a:t>eat exchangers </a:t>
            </a:r>
            <a:r>
              <a:rPr lang="en-GB" sz="2200" dirty="0">
                <a:solidFill>
                  <a:srgbClr val="202124"/>
                </a:solidFill>
              </a:rPr>
              <a:t>which have</a:t>
            </a:r>
            <a:r>
              <a:rPr lang="en-GB" sz="2200" b="0" i="0" dirty="0">
                <a:solidFill>
                  <a:srgbClr val="202124"/>
                </a:solidFill>
                <a:effectLst/>
              </a:rPr>
              <a:t> separate flow paths for each fluid and fluids flow simultaneously through the</a:t>
            </a:r>
            <a:r>
              <a:rPr lang="en-GB" sz="2200" i="0" dirty="0">
                <a:solidFill>
                  <a:srgbClr val="202124"/>
                </a:solidFill>
                <a:effectLst/>
              </a:rPr>
              <a:t> exchanger </a:t>
            </a:r>
            <a:r>
              <a:rPr lang="en-GB" sz="2200" b="0" i="0" dirty="0">
                <a:solidFill>
                  <a:srgbClr val="202124"/>
                </a:solidFill>
                <a:effectLst/>
              </a:rPr>
              <a:t>exchanging </a:t>
            </a:r>
            <a:r>
              <a:rPr lang="en-GB" sz="2200" i="0" dirty="0">
                <a:solidFill>
                  <a:srgbClr val="202124"/>
                </a:solidFill>
                <a:effectLst/>
              </a:rPr>
              <a:t>heat </a:t>
            </a:r>
            <a:r>
              <a:rPr lang="en-GB" sz="2200" b="0" i="0" dirty="0">
                <a:solidFill>
                  <a:srgbClr val="202124"/>
                </a:solidFill>
                <a:effectLst/>
              </a:rPr>
              <a:t>across the wall separating the flow paths. </a:t>
            </a:r>
          </a:p>
          <a:p>
            <a:pPr marL="0" indent="0">
              <a:buNone/>
            </a:pPr>
            <a:r>
              <a:rPr lang="en-GB" sz="2200" b="0" i="0" dirty="0">
                <a:solidFill>
                  <a:srgbClr val="202124"/>
                </a:solidFill>
                <a:effectLst/>
              </a:rPr>
              <a:t>A </a:t>
            </a:r>
            <a:r>
              <a:rPr lang="en-GB" sz="2200" b="0" i="1" dirty="0">
                <a:solidFill>
                  <a:srgbClr val="202124"/>
                </a:solidFill>
              </a:rPr>
              <a:t>r</a:t>
            </a:r>
            <a:r>
              <a:rPr lang="en-GB" sz="2200" i="1" dirty="0">
                <a:solidFill>
                  <a:srgbClr val="202124"/>
                </a:solidFill>
                <a:effectLst/>
              </a:rPr>
              <a:t>egenerative </a:t>
            </a:r>
            <a:r>
              <a:rPr lang="en-GB" sz="2200" i="1" dirty="0">
                <a:solidFill>
                  <a:srgbClr val="202124"/>
                </a:solidFill>
              </a:rPr>
              <a:t>h</a:t>
            </a:r>
            <a:r>
              <a:rPr lang="en-GB" sz="2200" i="1" dirty="0">
                <a:solidFill>
                  <a:srgbClr val="202124"/>
                </a:solidFill>
                <a:effectLst/>
              </a:rPr>
              <a:t>eat </a:t>
            </a:r>
            <a:r>
              <a:rPr lang="en-GB" sz="2200" i="1" dirty="0">
                <a:solidFill>
                  <a:srgbClr val="202124"/>
                </a:solidFill>
              </a:rPr>
              <a:t>e</a:t>
            </a:r>
            <a:r>
              <a:rPr lang="en-GB" sz="2200" i="1" dirty="0">
                <a:solidFill>
                  <a:srgbClr val="202124"/>
                </a:solidFill>
                <a:effectLst/>
              </a:rPr>
              <a:t>xchanger </a:t>
            </a:r>
            <a:r>
              <a:rPr lang="en-GB" sz="2200" dirty="0">
                <a:solidFill>
                  <a:srgbClr val="202124"/>
                </a:solidFill>
                <a:effectLst/>
              </a:rPr>
              <a:t>however </a:t>
            </a:r>
            <a:r>
              <a:rPr lang="en-GB" sz="2200" b="0" i="0" dirty="0">
                <a:solidFill>
                  <a:srgbClr val="202124"/>
                </a:solidFill>
                <a:effectLst/>
              </a:rPr>
              <a:t>has a single flow path, which the hot and cold fluids alternately pass through.  The hot fluid ‘gives-up’ heat energy to the thermal mass of the containing pipework and later transmitted to a cold fluid that subsequently passes through the same pipework.</a:t>
            </a:r>
          </a:p>
          <a:p>
            <a:pPr marL="0" indent="0">
              <a:buNone/>
            </a:pPr>
            <a:endParaRPr lang="en-GB" sz="2200" dirty="0"/>
          </a:p>
        </p:txBody>
      </p:sp>
      <p:pic>
        <p:nvPicPr>
          <p:cNvPr id="4" name="Picture 3">
            <a:extLst>
              <a:ext uri="{FF2B5EF4-FFF2-40B4-BE49-F238E27FC236}">
                <a16:creationId xmlns:a16="http://schemas.microsoft.com/office/drawing/2014/main" id="{B244F0FC-DC71-4CC1-BD7A-A63E2D3BDEE4}"/>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988696" y="3046094"/>
            <a:ext cx="4069079" cy="3418205"/>
          </a:xfrm>
          <a:prstGeom prst="rect">
            <a:avLst/>
          </a:prstGeom>
          <a:noFill/>
          <a:ln>
            <a:noFill/>
          </a:ln>
        </p:spPr>
      </p:pic>
      <p:pic>
        <p:nvPicPr>
          <p:cNvPr id="5122" name="Picture 2" descr="Image result for examples of heat wheel heat exchanger">
            <a:extLst>
              <a:ext uri="{FF2B5EF4-FFF2-40B4-BE49-F238E27FC236}">
                <a16:creationId xmlns:a16="http://schemas.microsoft.com/office/drawing/2014/main" id="{A7185810-2B7D-4831-9DE8-510EC9D7B7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2961324"/>
            <a:ext cx="4311015" cy="248388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D4017D7-51B4-4092-8E92-A85E82CF40F4}"/>
              </a:ext>
            </a:extLst>
          </p:cNvPr>
          <p:cNvSpPr txBox="1"/>
          <p:nvPr/>
        </p:nvSpPr>
        <p:spPr>
          <a:xfrm>
            <a:off x="5294947" y="5508074"/>
            <a:ext cx="6349365" cy="1107996"/>
          </a:xfrm>
          <a:prstGeom prst="rect">
            <a:avLst/>
          </a:prstGeom>
          <a:noFill/>
        </p:spPr>
        <p:txBody>
          <a:bodyPr wrap="square" rtlCol="0">
            <a:spAutoFit/>
          </a:bodyPr>
          <a:lstStyle/>
          <a:p>
            <a:r>
              <a:rPr lang="en-GB" sz="2200" dirty="0"/>
              <a:t>These pictured are known as </a:t>
            </a:r>
            <a:r>
              <a:rPr lang="en-GB" sz="2200" i="1" dirty="0"/>
              <a:t>heat wheels </a:t>
            </a:r>
            <a:r>
              <a:rPr lang="en-GB" sz="2200" dirty="0"/>
              <a:t>(rotary HX) and are employed in </a:t>
            </a:r>
            <a:r>
              <a:rPr lang="en-GB" sz="2200" i="1" dirty="0"/>
              <a:t>heat recovery systems </a:t>
            </a:r>
            <a:r>
              <a:rPr lang="en-GB" sz="2200" dirty="0"/>
              <a:t>for ventilation purposes.</a:t>
            </a:r>
            <a:endParaRPr lang="en-GB" sz="2200" i="1" dirty="0"/>
          </a:p>
        </p:txBody>
      </p:sp>
    </p:spTree>
    <p:extLst>
      <p:ext uri="{BB962C8B-B14F-4D97-AF65-F5344CB8AC3E}">
        <p14:creationId xmlns:p14="http://schemas.microsoft.com/office/powerpoint/2010/main" val="19392117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7699B-75BD-4B60-A3BF-2475E53CC1D4}"/>
              </a:ext>
            </a:extLst>
          </p:cNvPr>
          <p:cNvSpPr>
            <a:spLocks noGrp="1"/>
          </p:cNvSpPr>
          <p:nvPr>
            <p:ph type="title"/>
          </p:nvPr>
        </p:nvSpPr>
        <p:spPr>
          <a:xfrm>
            <a:off x="838200" y="177165"/>
            <a:ext cx="10515600" cy="702946"/>
          </a:xfrm>
        </p:spPr>
        <p:txBody>
          <a:bodyPr>
            <a:normAutofit/>
          </a:bodyPr>
          <a:lstStyle/>
          <a:p>
            <a:pPr algn="ctr"/>
            <a:r>
              <a:rPr lang="en-GB" sz="4000" dirty="0"/>
              <a:t>Fundamentals of Heat Exchangers</a:t>
            </a:r>
          </a:p>
        </p:txBody>
      </p:sp>
      <p:sp>
        <p:nvSpPr>
          <p:cNvPr id="3" name="Content Placeholder 2">
            <a:extLst>
              <a:ext uri="{FF2B5EF4-FFF2-40B4-BE49-F238E27FC236}">
                <a16:creationId xmlns:a16="http://schemas.microsoft.com/office/drawing/2014/main" id="{226A1D2B-D570-490B-93BA-D3DD56F8027C}"/>
              </a:ext>
            </a:extLst>
          </p:cNvPr>
          <p:cNvSpPr>
            <a:spLocks noGrp="1"/>
          </p:cNvSpPr>
          <p:nvPr>
            <p:ph idx="1"/>
          </p:nvPr>
        </p:nvSpPr>
        <p:spPr>
          <a:xfrm>
            <a:off x="331470" y="948690"/>
            <a:ext cx="11544300" cy="5623560"/>
          </a:xfrm>
        </p:spPr>
        <p:txBody>
          <a:bodyPr>
            <a:normAutofit/>
          </a:bodyPr>
          <a:lstStyle/>
          <a:p>
            <a:pPr marL="0" indent="0">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A heat exchanger (HX) is a component that allows the transfer of heat from one fluid (liquid or gas) to another fluid.  We will concentrate on one particular type, </a:t>
            </a:r>
            <a:r>
              <a:rPr lang="en-GB" sz="2400" i="1" dirty="0">
                <a:effectLst/>
                <a:latin typeface="Calibri" panose="020F0502020204030204" pitchFamily="34" charset="0"/>
                <a:ea typeface="Calibri" panose="020F0502020204030204" pitchFamily="34" charset="0"/>
                <a:cs typeface="Times New Roman" panose="02020603050405020304" pitchFamily="18" charset="0"/>
              </a:rPr>
              <a:t>recuperative</a:t>
            </a:r>
            <a:r>
              <a:rPr lang="en-GB" sz="2400" dirty="0">
                <a:effectLst/>
                <a:latin typeface="Calibri" panose="020F0502020204030204" pitchFamily="34" charset="0"/>
                <a:ea typeface="Calibri" panose="020F0502020204030204" pitchFamily="34" charset="0"/>
                <a:cs typeface="Times New Roman" panose="02020603050405020304" pitchFamily="18" charset="0"/>
              </a:rPr>
              <a:t> (or non-regenerative) heat exchangers, where heat energy is transferred from one fluid to another fluid through a dividing wall.  </a:t>
            </a:r>
          </a:p>
          <a:p>
            <a:pPr marL="0" indent="0">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This dividing wall is typically referred to as the </a:t>
            </a:r>
            <a:r>
              <a:rPr lang="en-GB" sz="2400" i="1" dirty="0">
                <a:effectLst/>
                <a:latin typeface="Calibri" panose="020F0502020204030204" pitchFamily="34" charset="0"/>
                <a:ea typeface="Calibri" panose="020F0502020204030204" pitchFamily="34" charset="0"/>
                <a:cs typeface="Times New Roman" panose="02020603050405020304" pitchFamily="18" charset="0"/>
              </a:rPr>
              <a:t>interface</a:t>
            </a:r>
            <a:r>
              <a:rPr lang="en-GB" sz="2400" dirty="0">
                <a:effectLst/>
                <a:latin typeface="Calibri" panose="020F0502020204030204" pitchFamily="34" charset="0"/>
                <a:ea typeface="Calibri" panose="020F0502020204030204" pitchFamily="34" charset="0"/>
                <a:cs typeface="Times New Roman" panose="02020603050405020304" pitchFamily="18" charset="0"/>
              </a:rPr>
              <a:t> between the two fluid streams.  Reasons for heat transfer include the following: </a:t>
            </a:r>
          </a:p>
          <a:p>
            <a:pPr marL="0" indent="0">
              <a:buNone/>
            </a:pP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	1. To heat a cooler fluid by means of a hotter fluid</a:t>
            </a:r>
          </a:p>
          <a:p>
            <a:pPr marL="0" indent="0">
              <a:lnSpc>
                <a:spcPct val="107000"/>
              </a:lnSpc>
              <a:spcAft>
                <a:spcPts val="800"/>
              </a:spcAft>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	2. To reduce the temperature of a hot fluid by means of a cooler fluid</a:t>
            </a:r>
          </a:p>
          <a:p>
            <a:pPr marL="0" indent="0">
              <a:lnSpc>
                <a:spcPct val="107000"/>
              </a:lnSpc>
              <a:spcAft>
                <a:spcPts val="800"/>
              </a:spcAft>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	3. To boil a liquid by means of a hotter fluid</a:t>
            </a:r>
          </a:p>
          <a:p>
            <a:pPr marL="0" indent="0">
              <a:lnSpc>
                <a:spcPct val="107000"/>
              </a:lnSpc>
              <a:spcAft>
                <a:spcPts val="800"/>
              </a:spcAft>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	4. To condense a gaseous fluid by means of a cooler fluid</a:t>
            </a:r>
          </a:p>
          <a:p>
            <a:pPr marL="0" indent="0">
              <a:lnSpc>
                <a:spcPct val="107000"/>
              </a:lnSpc>
              <a:spcAft>
                <a:spcPts val="800"/>
              </a:spcAft>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	5. To boil a liquid while condensing a hotter gaseous fluid</a:t>
            </a:r>
          </a:p>
          <a:p>
            <a:pPr marL="0" indent="0">
              <a:buNone/>
            </a:pPr>
            <a:endParaRPr lang="en-GB" sz="2400" dirty="0"/>
          </a:p>
        </p:txBody>
      </p:sp>
    </p:spTree>
    <p:extLst>
      <p:ext uri="{BB962C8B-B14F-4D97-AF65-F5344CB8AC3E}">
        <p14:creationId xmlns:p14="http://schemas.microsoft.com/office/powerpoint/2010/main" val="20063122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E6DD9-4308-47F0-80D1-EB1BF2536CAB}"/>
              </a:ext>
            </a:extLst>
          </p:cNvPr>
          <p:cNvSpPr>
            <a:spLocks noGrp="1"/>
          </p:cNvSpPr>
          <p:nvPr>
            <p:ph type="title"/>
          </p:nvPr>
        </p:nvSpPr>
        <p:spPr>
          <a:xfrm>
            <a:off x="838200" y="81543"/>
            <a:ext cx="10515600" cy="715009"/>
          </a:xfrm>
        </p:spPr>
        <p:txBody>
          <a:bodyPr>
            <a:noAutofit/>
          </a:bodyPr>
          <a:lstStyle/>
          <a:p>
            <a:pPr algn="ctr"/>
            <a:br>
              <a:rPr lang="en-GB" sz="4000" dirty="0">
                <a:effectLst/>
                <a:ea typeface="Calibri" panose="020F0502020204030204" pitchFamily="34" charset="0"/>
                <a:cs typeface="Times New Roman" panose="02020603050405020304" pitchFamily="18" charset="0"/>
              </a:rPr>
            </a:br>
            <a:r>
              <a:rPr lang="en-GB" sz="4000" dirty="0">
                <a:effectLst/>
                <a:ea typeface="Calibri" panose="020F0502020204030204" pitchFamily="34" charset="0"/>
                <a:cs typeface="Times New Roman" panose="02020603050405020304" pitchFamily="18" charset="0"/>
              </a:rPr>
              <a:t>A basic Heat Exchanger</a:t>
            </a:r>
            <a:br>
              <a:rPr lang="en-GB" sz="4000" dirty="0">
                <a:effectLst/>
                <a:latin typeface="Calibri" panose="020F0502020204030204" pitchFamily="34" charset="0"/>
                <a:ea typeface="Calibri" panose="020F0502020204030204" pitchFamily="34" charset="0"/>
                <a:cs typeface="Times New Roman" panose="02020603050405020304" pitchFamily="18" charset="0"/>
              </a:rPr>
            </a:br>
            <a:endParaRPr lang="en-GB" sz="4000"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4B1F4691-FC10-446F-810C-95D88C945B16}"/>
                  </a:ext>
                </a:extLst>
              </p:cNvPr>
              <p:cNvSpPr>
                <a:spLocks noGrp="1"/>
              </p:cNvSpPr>
              <p:nvPr>
                <p:ph idx="1"/>
              </p:nvPr>
            </p:nvSpPr>
            <p:spPr>
              <a:xfrm>
                <a:off x="280987" y="709246"/>
                <a:ext cx="11630025" cy="6008077"/>
              </a:xfrm>
            </p:spPr>
            <p:txBody>
              <a:bodyPr>
                <a:normAutofit/>
              </a:bodyPr>
              <a:lstStyle/>
              <a:p>
                <a:pPr marL="0" indent="0">
                  <a:buNone/>
                </a:pPr>
                <a:r>
                  <a:rPr lang="en-GB" sz="2400" dirty="0">
                    <a:effectLst/>
                    <a:latin typeface="Arial" panose="020B0604020202020204" pitchFamily="34" charset="0"/>
                    <a:ea typeface="Calibri" panose="020F0502020204030204" pitchFamily="34" charset="0"/>
                    <a:cs typeface="Times New Roman" panose="02020603050405020304" pitchFamily="18" charset="0"/>
                  </a:rPr>
                  <a:t>The overall arrangement of heat exchangers (HX) can be complicated and many different designs exist, usually specific for a given application.  To help with the fundamental understanding of heat exchanger design, consider the following very simple example.</a:t>
                </a:r>
              </a:p>
              <a:p>
                <a:pPr marL="0" indent="0">
                  <a:buNone/>
                </a:pPr>
                <a:endParaRPr lang="en-GB" sz="2200" dirty="0">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sz="220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sz="2200" dirty="0">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sz="220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GB" sz="2400" dirty="0">
                    <a:latin typeface="Arial" panose="020B0604020202020204" pitchFamily="34" charset="0"/>
                    <a:ea typeface="Calibri" panose="020F0502020204030204" pitchFamily="34" charset="0"/>
                    <a:cs typeface="Times New Roman" panose="02020603050405020304" pitchFamily="18" charset="0"/>
                  </a:rPr>
                  <a:t>F</a:t>
                </a:r>
                <a:r>
                  <a:rPr lang="en-GB" sz="2400" dirty="0">
                    <a:effectLst/>
                    <a:latin typeface="Arial" panose="020B0604020202020204" pitchFamily="34" charset="0"/>
                    <a:ea typeface="Calibri" panose="020F0502020204030204" pitchFamily="34" charset="0"/>
                    <a:cs typeface="Times New Roman" panose="02020603050405020304" pitchFamily="18" charset="0"/>
                  </a:rPr>
                  <a:t>luid that enters the heat exchanger hot and cools down (losses energy) referred to as the “hot stream”; denoted by the subscript </a:t>
                </a:r>
                <a:r>
                  <a:rPr lang="en-GB" sz="2400" i="1" dirty="0">
                    <a:effectLst/>
                    <a:latin typeface="Arial" panose="020B0604020202020204" pitchFamily="34" charset="0"/>
                    <a:ea typeface="Calibri" panose="020F0502020204030204" pitchFamily="34" charset="0"/>
                    <a:cs typeface="Times New Roman" panose="02020603050405020304" pitchFamily="18" charset="0"/>
                  </a:rPr>
                  <a:t>H</a:t>
                </a:r>
                <a:r>
                  <a:rPr lang="en-GB" sz="2400" dirty="0">
                    <a:effectLst/>
                    <a:latin typeface="Arial" panose="020B0604020202020204" pitchFamily="34" charset="0"/>
                    <a:ea typeface="Calibri" panose="020F0502020204030204" pitchFamily="34" charset="0"/>
                    <a:cs typeface="Times New Roman" panose="02020603050405020304" pitchFamily="18" charset="0"/>
                  </a:rPr>
                  <a:t>.  </a:t>
                </a:r>
                <a:r>
                  <a:rPr lang="en-GB" sz="2400" dirty="0">
                    <a:latin typeface="Arial" panose="020B0604020202020204" pitchFamily="34" charset="0"/>
                    <a:ea typeface="Calibri" panose="020F0502020204030204" pitchFamily="34" charset="0"/>
                    <a:cs typeface="Times New Roman" panose="02020603050405020304" pitchFamily="18" charset="0"/>
                  </a:rPr>
                  <a:t>F</a:t>
                </a:r>
                <a:r>
                  <a:rPr lang="en-GB" sz="2400" dirty="0">
                    <a:effectLst/>
                    <a:latin typeface="Arial" panose="020B0604020202020204" pitchFamily="34" charset="0"/>
                    <a:ea typeface="Calibri" panose="020F0502020204030204" pitchFamily="34" charset="0"/>
                    <a:cs typeface="Times New Roman" panose="02020603050405020304" pitchFamily="18" charset="0"/>
                  </a:rPr>
                  <a:t>luid that enters the heat exchanger cold and warms up (gains energy) referred to as the “cold stream”; denoted by the subscript </a:t>
                </a:r>
                <a:r>
                  <a:rPr lang="en-GB" sz="2400" i="1" dirty="0">
                    <a:effectLst/>
                    <a:latin typeface="Arial" panose="020B0604020202020204" pitchFamily="34" charset="0"/>
                    <a:ea typeface="Calibri" panose="020F0502020204030204" pitchFamily="34" charset="0"/>
                    <a:cs typeface="Times New Roman" panose="02020603050405020304" pitchFamily="18" charset="0"/>
                  </a:rPr>
                  <a:t>C</a:t>
                </a:r>
                <a:r>
                  <a:rPr lang="en-GB" sz="2400" dirty="0">
                    <a:effectLst/>
                    <a:latin typeface="Arial" panose="020B0604020202020204" pitchFamily="34" charset="0"/>
                    <a:ea typeface="Calibri" panose="020F0502020204030204" pitchFamily="34" charset="0"/>
                    <a:cs typeface="Times New Roman" panose="02020603050405020304" pitchFamily="18" charset="0"/>
                  </a:rPr>
                  <a:t>.  </a:t>
                </a:r>
              </a:p>
              <a:p>
                <a:pPr marL="0" indent="0">
                  <a:buNone/>
                </a:pPr>
                <a:r>
                  <a:rPr lang="en-GB" sz="2400" dirty="0">
                    <a:effectLst/>
                    <a:latin typeface="Arial" panose="020B0604020202020204" pitchFamily="34" charset="0"/>
                    <a:ea typeface="Calibri" panose="020F0502020204030204" pitchFamily="34" charset="0"/>
                    <a:cs typeface="Times New Roman" panose="02020603050405020304" pitchFamily="18" charset="0"/>
                  </a:rPr>
                  <a:t>The solid barrier separating the hot stream and the cold stream is typically called the </a:t>
                </a:r>
                <a:r>
                  <a:rPr lang="en-GB" sz="2400" i="1" dirty="0">
                    <a:effectLst/>
                    <a:latin typeface="Arial" panose="020B0604020202020204" pitchFamily="34" charset="0"/>
                    <a:ea typeface="Calibri" panose="020F0502020204030204" pitchFamily="34" charset="0"/>
                    <a:cs typeface="Times New Roman" panose="02020603050405020304" pitchFamily="18" charset="0"/>
                  </a:rPr>
                  <a:t>interface</a:t>
                </a:r>
                <a:r>
                  <a:rPr lang="en-GB" sz="2400" dirty="0">
                    <a:effectLst/>
                    <a:latin typeface="Arial" panose="020B0604020202020204" pitchFamily="34" charset="0"/>
                    <a:ea typeface="Calibri" panose="020F0502020204030204" pitchFamily="34" charset="0"/>
                    <a:cs typeface="Times New Roman" panose="02020603050405020304" pitchFamily="18" charset="0"/>
                  </a:rPr>
                  <a:t>.  Fundamental relationshi</a:t>
                </a:r>
                <a:r>
                  <a:rPr lang="en-GB" sz="2400" dirty="0">
                    <a:latin typeface="Arial" panose="020B0604020202020204" pitchFamily="34" charset="0"/>
                    <a:ea typeface="Calibri" panose="020F0502020204030204" pitchFamily="34" charset="0"/>
                    <a:cs typeface="Times New Roman" panose="02020603050405020304" pitchFamily="18" charset="0"/>
                  </a:rPr>
                  <a:t>p for rate of heat energy transfer is:</a:t>
                </a:r>
              </a:p>
              <a:p>
                <a:pPr marL="0" marR="0" lvl="0" indent="0" algn="l" defTabSz="914400" rtl="0" eaLnBrk="1" fontAlgn="auto" latinLnBrk="0" hangingPunct="1">
                  <a:lnSpc>
                    <a:spcPct val="107000"/>
                  </a:lnSpc>
                  <a:spcBef>
                    <a:spcPts val="1000"/>
                  </a:spcBef>
                  <a:spcAft>
                    <a:spcPts val="800"/>
                  </a:spcAft>
                  <a:buClrTx/>
                  <a:buSzTx/>
                  <a:buFont typeface="Arial" panose="020B0604020202020204" pitchFamily="34" charset="0"/>
                  <a:buNone/>
                  <a:tabLst/>
                  <a:defRPr/>
                </a:pPr>
                <a14:m>
                  <m:oMathPara xmlns:m="http://schemas.openxmlformats.org/officeDocument/2006/math">
                    <m:oMathParaPr>
                      <m:jc m:val="centerGroup"/>
                    </m:oMathParaPr>
                    <m:oMath xmlns:m="http://schemas.openxmlformats.org/officeDocument/2006/math">
                      <m:acc>
                        <m:accPr>
                          <m:chr m:val="̇"/>
                          <m:ctrlP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ea typeface="Times New Roman" panose="02020603050405020304" pitchFamily="18" charset="0"/>
                              <a:cs typeface="Times New Roman" panose="02020603050405020304" pitchFamily="18" charset="0"/>
                            </a:rPr>
                          </m:ctrlPr>
                        </m:accPr>
                        <m:e>
                          <m:r>
                            <a:rPr kumimoji="0" lang="en-GB" sz="2400" b="0" i="1" u="none" strike="noStrike" kern="1200" cap="none" spc="0" normalizeH="0" baseline="0" noProof="0">
                              <a:ln>
                                <a:noFill/>
                              </a:ln>
                              <a:solidFill>
                                <a:prstClr val="black"/>
                              </a:solidFill>
                              <a:effectLst/>
                              <a:uLnTx/>
                              <a:uFillTx/>
                              <a:latin typeface="Cambria Math" panose="02040503050406030204" pitchFamily="18" charset="0"/>
                              <a:ea typeface="Times New Roman" panose="02020603050405020304" pitchFamily="18" charset="0"/>
                              <a:cs typeface="Times New Roman" panose="02020603050405020304" pitchFamily="18" charset="0"/>
                            </a:rPr>
                            <m:t>𝑄</m:t>
                          </m:r>
                        </m:e>
                      </m:acc>
                      <m:r>
                        <a:rPr kumimoji="0" lang="en-GB" sz="2400" b="0" i="1" u="none" strike="noStrike" kern="1200" cap="none" spc="0" normalizeH="0" baseline="0" noProof="0">
                          <a:ln>
                            <a:noFill/>
                          </a:ln>
                          <a:solidFill>
                            <a:prstClr val="black"/>
                          </a:solidFill>
                          <a:effectLst/>
                          <a:uLnTx/>
                          <a:uFillTx/>
                          <a:latin typeface="Cambria Math" panose="02040503050406030204" pitchFamily="18" charset="0"/>
                          <a:ea typeface="Times New Roman" panose="02020603050405020304" pitchFamily="18" charset="0"/>
                          <a:cs typeface="Times New Roman" panose="02020603050405020304" pitchFamily="18" charset="0"/>
                        </a:rPr>
                        <m:t>= </m:t>
                      </m:r>
                      <m:acc>
                        <m:accPr>
                          <m:chr m:val="̇"/>
                          <m:ctrlPr>
                            <a:rPr kumimoji="0" lang="en-GB" sz="2400" b="0" i="1" u="none" strike="noStrike" kern="1200" cap="none" spc="0" normalizeH="0" baseline="0" noProof="0">
                              <a:ln>
                                <a:noFill/>
                              </a:ln>
                              <a:solidFill>
                                <a:prstClr val="black"/>
                              </a:solidFill>
                              <a:effectLst/>
                              <a:uLnTx/>
                              <a:uFillTx/>
                              <a:latin typeface="Cambria Math" panose="02040503050406030204" pitchFamily="18" charset="0"/>
                              <a:ea typeface="Calibri" panose="020F0502020204030204" pitchFamily="34" charset="0"/>
                              <a:cs typeface="Times New Roman" panose="02020603050405020304" pitchFamily="18" charset="0"/>
                            </a:rPr>
                          </m:ctrlPr>
                        </m:accPr>
                        <m:e>
                          <m:r>
                            <a:rPr kumimoji="0" lang="en-GB" sz="2400" b="0" i="1" u="none" strike="noStrike" kern="1200" cap="none" spc="0" normalizeH="0" baseline="0" noProof="0">
                              <a:ln>
                                <a:noFill/>
                              </a:ln>
                              <a:solidFill>
                                <a:prstClr val="black"/>
                              </a:solidFill>
                              <a:effectLst/>
                              <a:uLnTx/>
                              <a:uFillTx/>
                              <a:latin typeface="Cambria Math" panose="02040503050406030204" pitchFamily="18" charset="0"/>
                              <a:ea typeface="Calibri" panose="020F0502020204030204" pitchFamily="34" charset="0"/>
                              <a:cs typeface="Times New Roman" panose="02020603050405020304" pitchFamily="18" charset="0"/>
                            </a:rPr>
                            <m:t>𝑚</m:t>
                          </m:r>
                        </m:e>
                      </m:acc>
                      <m:sSub>
                        <m:sSubPr>
                          <m:ctrlPr>
                            <a:rPr kumimoji="0" lang="en-GB" sz="2400" b="0" i="1" u="none" strike="noStrike" kern="1200" cap="none" spc="0" normalizeH="0" baseline="0" noProof="0">
                              <a:ln>
                                <a:noFill/>
                              </a:ln>
                              <a:solidFill>
                                <a:prstClr val="black"/>
                              </a:solidFill>
                              <a:effectLst/>
                              <a:uLnTx/>
                              <a:uFillTx/>
                              <a:latin typeface="Cambria Math" panose="02040503050406030204" pitchFamily="18" charset="0"/>
                              <a:ea typeface="Calibri" panose="020F0502020204030204" pitchFamily="34" charset="0"/>
                              <a:cs typeface="Times New Roman" panose="02020603050405020304" pitchFamily="18" charset="0"/>
                            </a:rPr>
                          </m:ctrlPr>
                        </m:sSubPr>
                        <m:e>
                          <m:r>
                            <a:rPr kumimoji="0" lang="en-GB" sz="2400" b="0" i="1" u="none" strike="noStrike" kern="1200" cap="none" spc="0" normalizeH="0" baseline="0" noProof="0">
                              <a:ln>
                                <a:noFill/>
                              </a:ln>
                              <a:solidFill>
                                <a:prstClr val="black"/>
                              </a:solidFill>
                              <a:effectLst/>
                              <a:uLnTx/>
                              <a:uFillTx/>
                              <a:latin typeface="Cambria Math" panose="02040503050406030204" pitchFamily="18" charset="0"/>
                              <a:ea typeface="Calibri" panose="020F0502020204030204" pitchFamily="34" charset="0"/>
                              <a:cs typeface="Times New Roman" panose="02020603050405020304" pitchFamily="18" charset="0"/>
                            </a:rPr>
                            <m:t>𝑐</m:t>
                          </m:r>
                        </m:e>
                        <m:sub>
                          <m:r>
                            <a:rPr kumimoji="0" lang="en-GB" sz="2400" b="0" i="1" u="none" strike="noStrike" kern="1200" cap="none" spc="0" normalizeH="0" baseline="0" noProof="0">
                              <a:ln>
                                <a:noFill/>
                              </a:ln>
                              <a:solidFill>
                                <a:prstClr val="black"/>
                              </a:solidFill>
                              <a:effectLst/>
                              <a:uLnTx/>
                              <a:uFillTx/>
                              <a:latin typeface="Cambria Math" panose="02040503050406030204" pitchFamily="18" charset="0"/>
                              <a:ea typeface="Calibri" panose="020F0502020204030204" pitchFamily="34" charset="0"/>
                              <a:cs typeface="Times New Roman" panose="02020603050405020304" pitchFamily="18" charset="0"/>
                            </a:rPr>
                            <m:t>𝑝</m:t>
                          </m:r>
                        </m:sub>
                      </m:sSub>
                      <m:r>
                        <a:rPr kumimoji="0" lang="en-GB" sz="2400" b="0" i="1" u="none" strike="noStrike" kern="1200" cap="none" spc="0" normalizeH="0" baseline="0" noProof="0">
                          <a:ln>
                            <a:noFill/>
                          </a:ln>
                          <a:solidFill>
                            <a:prstClr val="black"/>
                          </a:solidFill>
                          <a:effectLst/>
                          <a:uLnTx/>
                          <a:uFillTx/>
                          <a:latin typeface="Cambria Math" panose="02040503050406030204" pitchFamily="18" charset="0"/>
                          <a:ea typeface="Calibri" panose="020F0502020204030204" pitchFamily="34" charset="0"/>
                          <a:cs typeface="Times New Roman" panose="02020603050405020304" pitchFamily="18" charset="0"/>
                        </a:rPr>
                        <m:t>∆</m:t>
                      </m:r>
                      <m:r>
                        <a:rPr kumimoji="0" lang="en-GB" sz="2400" b="0" i="1" u="none" strike="noStrike" kern="1200" cap="none" spc="0" normalizeH="0" baseline="0" noProof="0">
                          <a:ln>
                            <a:noFill/>
                          </a:ln>
                          <a:solidFill>
                            <a:prstClr val="black"/>
                          </a:solidFill>
                          <a:effectLst/>
                          <a:uLnTx/>
                          <a:uFillTx/>
                          <a:latin typeface="Cambria Math" panose="02040503050406030204" pitchFamily="18" charset="0"/>
                          <a:ea typeface="Calibri" panose="020F0502020204030204" pitchFamily="34" charset="0"/>
                          <a:cs typeface="Times New Roman" panose="02020603050405020304" pitchFamily="18" charset="0"/>
                        </a:rPr>
                        <m:t>𝑇</m:t>
                      </m:r>
                    </m:oMath>
                  </m:oMathPara>
                </a14:m>
                <a:endPar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p>
            </p:txBody>
          </p:sp>
        </mc:Choice>
        <mc:Fallback xmlns="">
          <p:sp>
            <p:nvSpPr>
              <p:cNvPr id="3" name="Content Placeholder 2">
                <a:extLst>
                  <a:ext uri="{FF2B5EF4-FFF2-40B4-BE49-F238E27FC236}">
                    <a16:creationId xmlns:a16="http://schemas.microsoft.com/office/drawing/2014/main" id="{4B1F4691-FC10-446F-810C-95D88C945B16}"/>
                  </a:ext>
                </a:extLst>
              </p:cNvPr>
              <p:cNvSpPr>
                <a:spLocks noGrp="1" noRot="1" noChangeAspect="1" noMove="1" noResize="1" noEditPoints="1" noAdjustHandles="1" noChangeArrowheads="1" noChangeShapeType="1" noTextEdit="1"/>
              </p:cNvSpPr>
              <p:nvPr>
                <p:ph idx="1"/>
              </p:nvPr>
            </p:nvSpPr>
            <p:spPr>
              <a:xfrm>
                <a:off x="280987" y="709246"/>
                <a:ext cx="11630025" cy="6008077"/>
              </a:xfrm>
              <a:blipFill>
                <a:blip r:embed="rId2"/>
                <a:stretch>
                  <a:fillRect l="-786" t="-1318" r="-943"/>
                </a:stretch>
              </a:blipFill>
            </p:spPr>
            <p:txBody>
              <a:bodyPr/>
              <a:lstStyle/>
              <a:p>
                <a:r>
                  <a:rPr lang="en-GB">
                    <a:noFill/>
                  </a:rPr>
                  <a:t> </a:t>
                </a:r>
              </a:p>
            </p:txBody>
          </p:sp>
        </mc:Fallback>
      </mc:AlternateContent>
      <p:cxnSp>
        <p:nvCxnSpPr>
          <p:cNvPr id="5" name="Straight Connector 4">
            <a:extLst>
              <a:ext uri="{FF2B5EF4-FFF2-40B4-BE49-F238E27FC236}">
                <a16:creationId xmlns:a16="http://schemas.microsoft.com/office/drawing/2014/main" id="{82D610DD-247C-4C87-8177-2348924715AB}"/>
              </a:ext>
            </a:extLst>
          </p:cNvPr>
          <p:cNvCxnSpPr/>
          <p:nvPr/>
        </p:nvCxnSpPr>
        <p:spPr>
          <a:xfrm flipV="1">
            <a:off x="2560320" y="2468880"/>
            <a:ext cx="7172325" cy="45720"/>
          </a:xfrm>
          <a:prstGeom prst="line">
            <a:avLst/>
          </a:prstGeom>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4BCF2765-3955-45C9-A95C-38FDD11C3C2A}"/>
              </a:ext>
            </a:extLst>
          </p:cNvPr>
          <p:cNvCxnSpPr/>
          <p:nvPr/>
        </p:nvCxnSpPr>
        <p:spPr>
          <a:xfrm flipV="1">
            <a:off x="2560320" y="3112770"/>
            <a:ext cx="7172325" cy="45720"/>
          </a:xfrm>
          <a:prstGeom prst="line">
            <a:avLst/>
          </a:prstGeom>
          <a:ln w="38100"/>
        </p:spPr>
        <p:style>
          <a:lnRef idx="2">
            <a:schemeClr val="dk1"/>
          </a:lnRef>
          <a:fillRef idx="0">
            <a:schemeClr val="dk1"/>
          </a:fillRef>
          <a:effectRef idx="1">
            <a:schemeClr val="dk1"/>
          </a:effectRef>
          <a:fontRef idx="minor">
            <a:schemeClr val="tx1"/>
          </a:fontRef>
        </p:style>
      </p:cxnSp>
      <p:cxnSp>
        <p:nvCxnSpPr>
          <p:cNvPr id="7" name="Straight Connector 6">
            <a:extLst>
              <a:ext uri="{FF2B5EF4-FFF2-40B4-BE49-F238E27FC236}">
                <a16:creationId xmlns:a16="http://schemas.microsoft.com/office/drawing/2014/main" id="{AB7AA7DE-F725-4DEF-8825-603D60226476}"/>
              </a:ext>
            </a:extLst>
          </p:cNvPr>
          <p:cNvCxnSpPr/>
          <p:nvPr/>
        </p:nvCxnSpPr>
        <p:spPr>
          <a:xfrm flipV="1">
            <a:off x="2560320" y="3756660"/>
            <a:ext cx="7172325" cy="45720"/>
          </a:xfrm>
          <a:prstGeom prst="line">
            <a:avLst/>
          </a:prstGeom>
        </p:spPr>
        <p:style>
          <a:lnRef idx="2">
            <a:schemeClr val="dk1"/>
          </a:lnRef>
          <a:fillRef idx="0">
            <a:schemeClr val="dk1"/>
          </a:fillRef>
          <a:effectRef idx="1">
            <a:schemeClr val="dk1"/>
          </a:effectRef>
          <a:fontRef idx="minor">
            <a:schemeClr val="tx1"/>
          </a:fontRef>
        </p:style>
      </p:cxnSp>
      <p:sp>
        <p:nvSpPr>
          <p:cNvPr id="8" name="Arrow: Right 7">
            <a:extLst>
              <a:ext uri="{FF2B5EF4-FFF2-40B4-BE49-F238E27FC236}">
                <a16:creationId xmlns:a16="http://schemas.microsoft.com/office/drawing/2014/main" id="{86F473A3-3403-4218-B7DB-8C70BC6FC605}"/>
              </a:ext>
            </a:extLst>
          </p:cNvPr>
          <p:cNvSpPr/>
          <p:nvPr/>
        </p:nvSpPr>
        <p:spPr>
          <a:xfrm>
            <a:off x="1879282" y="2667261"/>
            <a:ext cx="2014070" cy="292847"/>
          </a:xfrm>
          <a:prstGeom prst="rightArrow">
            <a:avLst/>
          </a:prstGeom>
          <a:solidFill>
            <a:srgbClr val="FF0000"/>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EBFF748F-AC37-4409-AF2D-E2C2614AADF9}"/>
              </a:ext>
            </a:extLst>
          </p:cNvPr>
          <p:cNvSpPr/>
          <p:nvPr/>
        </p:nvSpPr>
        <p:spPr>
          <a:xfrm>
            <a:off x="8021712" y="2633494"/>
            <a:ext cx="2014070" cy="292847"/>
          </a:xfrm>
          <a:prstGeom prst="rightArrow">
            <a:avLst/>
          </a:prstGeom>
          <a:gradFill flip="none" rotWithShape="1">
            <a:gsLst>
              <a:gs pos="0">
                <a:srgbClr val="FF0000">
                  <a:tint val="66000"/>
                  <a:satMod val="160000"/>
                </a:srgbClr>
              </a:gs>
              <a:gs pos="50000">
                <a:srgbClr val="FF0000">
                  <a:tint val="44500"/>
                  <a:satMod val="160000"/>
                </a:srgbClr>
              </a:gs>
              <a:gs pos="100000">
                <a:srgbClr val="FF0000">
                  <a:tint val="23500"/>
                  <a:satMod val="160000"/>
                </a:srgbClr>
              </a:gs>
            </a:gsLst>
            <a:lin ang="0" scaled="1"/>
            <a:tileRect/>
          </a:gra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0" name="Arrow: Right 9">
            <a:extLst>
              <a:ext uri="{FF2B5EF4-FFF2-40B4-BE49-F238E27FC236}">
                <a16:creationId xmlns:a16="http://schemas.microsoft.com/office/drawing/2014/main" id="{6312B132-980D-478C-8755-5E22F0AE9CE1}"/>
              </a:ext>
            </a:extLst>
          </p:cNvPr>
          <p:cNvSpPr/>
          <p:nvPr/>
        </p:nvSpPr>
        <p:spPr>
          <a:xfrm>
            <a:off x="1861034" y="3360700"/>
            <a:ext cx="2014070" cy="292847"/>
          </a:xfrm>
          <a:prstGeom prst="rightArrow">
            <a:avLst/>
          </a:prstGeom>
          <a:solidFill>
            <a:schemeClr val="accent1"/>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21A935FF-8C92-49F5-B608-0494469D5568}"/>
              </a:ext>
            </a:extLst>
          </p:cNvPr>
          <p:cNvSpPr/>
          <p:nvPr/>
        </p:nvSpPr>
        <p:spPr>
          <a:xfrm>
            <a:off x="8021712" y="3360364"/>
            <a:ext cx="2014070" cy="292847"/>
          </a:xfrm>
          <a:prstGeom prst="rightArrow">
            <a:avLst/>
          </a:prstGeom>
          <a:solidFill>
            <a:schemeClr val="accent1">
              <a:lumMod val="40000"/>
              <a:lumOff val="60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2E085FEA-7938-46B0-A128-EFC276223CF0}"/>
              </a:ext>
            </a:extLst>
          </p:cNvPr>
          <p:cNvSpPr txBox="1"/>
          <p:nvPr/>
        </p:nvSpPr>
        <p:spPr>
          <a:xfrm>
            <a:off x="4930587" y="2564473"/>
            <a:ext cx="2014069" cy="430887"/>
          </a:xfrm>
          <a:prstGeom prst="rect">
            <a:avLst/>
          </a:prstGeom>
          <a:noFill/>
        </p:spPr>
        <p:txBody>
          <a:bodyPr wrap="square" rtlCol="0">
            <a:spAutoFit/>
          </a:bodyPr>
          <a:lstStyle/>
          <a:p>
            <a:r>
              <a:rPr lang="en-GB" sz="2200" dirty="0"/>
              <a:t>Hot Stream  </a:t>
            </a:r>
            <a:r>
              <a:rPr lang="en-GB" sz="2200" i="1" dirty="0"/>
              <a:t>H</a:t>
            </a:r>
          </a:p>
        </p:txBody>
      </p:sp>
      <p:sp>
        <p:nvSpPr>
          <p:cNvPr id="13" name="TextBox 12">
            <a:extLst>
              <a:ext uri="{FF2B5EF4-FFF2-40B4-BE49-F238E27FC236}">
                <a16:creationId xmlns:a16="http://schemas.microsoft.com/office/drawing/2014/main" id="{DE621913-04A8-40C2-BE00-404A51696BD0}"/>
              </a:ext>
            </a:extLst>
          </p:cNvPr>
          <p:cNvSpPr txBox="1"/>
          <p:nvPr/>
        </p:nvSpPr>
        <p:spPr>
          <a:xfrm>
            <a:off x="4930588" y="3222324"/>
            <a:ext cx="1930400" cy="430887"/>
          </a:xfrm>
          <a:prstGeom prst="rect">
            <a:avLst/>
          </a:prstGeom>
          <a:noFill/>
        </p:spPr>
        <p:txBody>
          <a:bodyPr wrap="square" rtlCol="0">
            <a:spAutoFit/>
          </a:bodyPr>
          <a:lstStyle/>
          <a:p>
            <a:r>
              <a:rPr lang="en-GB" sz="2200" dirty="0"/>
              <a:t>Cold Stream  </a:t>
            </a:r>
            <a:r>
              <a:rPr lang="en-GB" sz="2200" i="1" dirty="0"/>
              <a:t>C</a:t>
            </a:r>
          </a:p>
        </p:txBody>
      </p:sp>
    </p:spTree>
    <p:extLst>
      <p:ext uri="{BB962C8B-B14F-4D97-AF65-F5344CB8AC3E}">
        <p14:creationId xmlns:p14="http://schemas.microsoft.com/office/powerpoint/2010/main" val="6624073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B0CE2-3938-4DFE-A3BF-EF8D3598D141}"/>
              </a:ext>
            </a:extLst>
          </p:cNvPr>
          <p:cNvSpPr>
            <a:spLocks noGrp="1"/>
          </p:cNvSpPr>
          <p:nvPr>
            <p:ph type="title"/>
          </p:nvPr>
        </p:nvSpPr>
        <p:spPr>
          <a:xfrm>
            <a:off x="838200" y="102235"/>
            <a:ext cx="10515600" cy="640715"/>
          </a:xfrm>
        </p:spPr>
        <p:txBody>
          <a:bodyPr>
            <a:normAutofit/>
          </a:bodyPr>
          <a:lstStyle/>
          <a:p>
            <a:pPr algn="ctr"/>
            <a:r>
              <a:rPr lang="en-GB" sz="4000" dirty="0"/>
              <a:t>Stream energy balances</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255AB1B9-F240-49DD-A6DA-877F77A01F8C}"/>
                  </a:ext>
                </a:extLst>
              </p:cNvPr>
              <p:cNvSpPr>
                <a:spLocks noGrp="1"/>
              </p:cNvSpPr>
              <p:nvPr>
                <p:ph idx="1"/>
              </p:nvPr>
            </p:nvSpPr>
            <p:spPr>
              <a:xfrm>
                <a:off x="325755" y="742950"/>
                <a:ext cx="11590020" cy="5863590"/>
              </a:xfrm>
            </p:spPr>
            <p:txBody>
              <a:bodyPr>
                <a:normAutofit lnSpcReduction="10000"/>
              </a:bodyPr>
              <a:lstStyle/>
              <a:p>
                <a:pPr marL="0" indent="0">
                  <a:lnSpc>
                    <a:spcPct val="115000"/>
                  </a:lnSpc>
                  <a:spcAft>
                    <a:spcPts val="1000"/>
                  </a:spcAft>
                  <a:buNone/>
                </a:pPr>
                <a:r>
                  <a:rPr lang="en-GB" b="1" i="1" dirty="0">
                    <a:effectLst/>
                    <a:latin typeface="+mj-lt"/>
                    <a:ea typeface="Times New Roman" panose="02020603050405020304" pitchFamily="18" charset="0"/>
                    <a:cs typeface="Times New Roman" panose="02020603050405020304" pitchFamily="18" charset="0"/>
                  </a:rPr>
                  <a:t>Cold Stream Energy Balance</a:t>
                </a:r>
                <a:endParaRPr lang="en-GB" b="1" i="1" dirty="0">
                  <a:effectLst/>
                  <a:latin typeface="+mj-lt"/>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latin typeface="Arial" panose="020B0604020202020204" pitchFamily="34" charset="0"/>
                    <a:ea typeface="Times New Roman" panose="02020603050405020304" pitchFamily="18" charset="0"/>
                    <a:cs typeface="Times New Roman" panose="02020603050405020304" pitchFamily="18" charset="0"/>
                  </a:rPr>
                  <a:t>Applying the Principle of Conservation of Energy to the cold stream control volume:</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latin typeface="Arial" panose="020B0604020202020204" pitchFamily="34" charset="0"/>
                    <a:ea typeface="Times New Roman" panose="02020603050405020304" pitchFamily="18" charset="0"/>
                    <a:cs typeface="Times New Roman" panose="02020603050405020304" pitchFamily="18" charset="0"/>
                  </a:rPr>
                  <a:t>	</a:t>
                </a:r>
                <a14:m>
                  <m:oMath xmlns:m="http://schemas.openxmlformats.org/officeDocument/2006/math">
                    <m:acc>
                      <m:accPr>
                        <m:chr m:val="̇"/>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acc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𝑚</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sub>
                        </m:sSub>
                      </m:e>
                    </m:acc>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𝑝</m:t>
                            </m:r>
                          </m:sub>
                        </m:sSub>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sub>
                    </m:sSub>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sub>
                        </m:sSub>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𝑖𝑛</m:t>
                        </m:r>
                        <m:r>
                          <a:rPr lang="en-GB" sz="2200" i="1">
                            <a:effectLst/>
                            <a:latin typeface="Cambria Math" panose="02040503050406030204" pitchFamily="18" charset="0"/>
                            <a:ea typeface="Times New Roman" panose="02020603050405020304" pitchFamily="18" charset="0"/>
                            <a:cs typeface="Arial" panose="020B0604020202020204" pitchFamily="34" charset="0"/>
                          </a:rPr>
                          <m:t>  </m:t>
                        </m:r>
                      </m:sub>
                    </m:sSub>
                    <m:r>
                      <a:rPr lang="en-GB" sz="2200" i="1">
                        <a:effectLst/>
                        <a:latin typeface="Cambria Math" panose="02040503050406030204" pitchFamily="18" charset="0"/>
                        <a:ea typeface="Times New Roman" panose="02020603050405020304" pitchFamily="18" charset="0"/>
                        <a:cs typeface="Arial" panose="020B0604020202020204" pitchFamily="34" charset="0"/>
                      </a:rPr>
                      <m:t>+ </m:t>
                    </m:r>
                    <m:acc>
                      <m:accPr>
                        <m:chr m:val="̇"/>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accPr>
                      <m:e>
                        <m:r>
                          <a:rPr lang="en-GB" sz="2200" i="1">
                            <a:effectLst/>
                            <a:latin typeface="Cambria Math" panose="02040503050406030204" pitchFamily="18" charset="0"/>
                            <a:ea typeface="Times New Roman" panose="02020603050405020304" pitchFamily="18" charset="0"/>
                            <a:cs typeface="Arial" panose="020B0604020202020204" pitchFamily="34" charset="0"/>
                          </a:rPr>
                          <m:t>𝑄</m:t>
                        </m:r>
                        <m:r>
                          <a:rPr lang="en-GB" sz="2200" i="1">
                            <a:effectLst/>
                            <a:latin typeface="Cambria Math" panose="02040503050406030204" pitchFamily="18" charset="0"/>
                            <a:ea typeface="Times New Roman" panose="02020603050405020304" pitchFamily="18" charset="0"/>
                            <a:cs typeface="Arial" panose="020B0604020202020204" pitchFamily="34" charset="0"/>
                          </a:rPr>
                          <m:t> </m:t>
                        </m:r>
                      </m:e>
                    </m:acc>
                    <m:r>
                      <a:rPr lang="en-GB" sz="2200" i="1">
                        <a:effectLst/>
                        <a:latin typeface="Cambria Math" panose="02040503050406030204" pitchFamily="18" charset="0"/>
                        <a:ea typeface="Times New Roman" panose="02020603050405020304" pitchFamily="18" charset="0"/>
                        <a:cs typeface="Arial" panose="020B0604020202020204" pitchFamily="34" charset="0"/>
                      </a:rPr>
                      <m:t>= </m:t>
                    </m:r>
                    <m:acc>
                      <m:accPr>
                        <m:chr m:val="̇"/>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acc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𝑚</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sub>
                        </m:sSub>
                      </m:e>
                    </m:acc>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𝑝</m:t>
                            </m:r>
                          </m:sub>
                        </m:sSub>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sub>
                    </m:sSub>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sub>
                        </m:sSub>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𝑜𝑢𝑡</m:t>
                        </m:r>
                        <m:r>
                          <a:rPr lang="en-GB" sz="2200" i="1">
                            <a:effectLst/>
                            <a:latin typeface="Cambria Math" panose="02040503050406030204" pitchFamily="18" charset="0"/>
                            <a:ea typeface="Times New Roman" panose="02020603050405020304" pitchFamily="18" charset="0"/>
                            <a:cs typeface="Arial" panose="020B0604020202020204" pitchFamily="34" charset="0"/>
                          </a:rPr>
                          <m:t>  </m:t>
                        </m:r>
                      </m:sub>
                    </m:sSub>
                  </m:oMath>
                </a14:m>
                <a:r>
                  <a:rPr lang="en-GB" sz="2200" dirty="0">
                    <a:effectLst/>
                    <a:latin typeface="Arial" panose="020B0604020202020204" pitchFamily="34" charset="0"/>
                    <a:ea typeface="Times New Roman" panose="02020603050405020304" pitchFamily="18" charset="0"/>
                    <a:cs typeface="Times New Roman" panose="02020603050405020304" pitchFamily="18" charset="0"/>
                  </a:rPr>
                  <a:t>  	or, 		</a:t>
                </a:r>
                <a14:m>
                  <m:oMath xmlns:m="http://schemas.openxmlformats.org/officeDocument/2006/math">
                    <m:acc>
                      <m:accPr>
                        <m:chr m:val="̇"/>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accPr>
                      <m:e>
                        <m:r>
                          <a:rPr lang="en-GB" sz="2200" i="1">
                            <a:effectLst/>
                            <a:latin typeface="Cambria Math" panose="02040503050406030204" pitchFamily="18" charset="0"/>
                            <a:ea typeface="Times New Roman" panose="02020603050405020304" pitchFamily="18" charset="0"/>
                            <a:cs typeface="Arial" panose="020B0604020202020204" pitchFamily="34" charset="0"/>
                          </a:rPr>
                          <m:t>𝑄</m:t>
                        </m:r>
                      </m:e>
                    </m:acc>
                    <m:r>
                      <a:rPr lang="en-GB" sz="2200" i="1">
                        <a:effectLst/>
                        <a:latin typeface="Cambria Math" panose="02040503050406030204" pitchFamily="18" charset="0"/>
                        <a:ea typeface="Times New Roman" panose="02020603050405020304" pitchFamily="18" charset="0"/>
                        <a:cs typeface="Arial" panose="020B0604020202020204" pitchFamily="34" charset="0"/>
                      </a:rPr>
                      <m:t>= </m:t>
                    </m:r>
                    <m:acc>
                      <m:accPr>
                        <m:chr m:val="̇"/>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acc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𝑚</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sub>
                        </m:sSub>
                      </m:e>
                    </m:acc>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𝑝</m:t>
                            </m:r>
                          </m:sub>
                        </m:sSub>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sub>
                    </m:sSub>
                    <m:r>
                      <a:rPr lang="en-GB" sz="22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sub>
                        </m:sSub>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𝑜𝑢𝑡</m:t>
                        </m:r>
                        <m:r>
                          <a:rPr lang="en-GB" sz="2200" i="1">
                            <a:effectLst/>
                            <a:latin typeface="Cambria Math" panose="02040503050406030204" pitchFamily="18" charset="0"/>
                            <a:ea typeface="Times New Roman" panose="02020603050405020304" pitchFamily="18" charset="0"/>
                            <a:cs typeface="Arial" panose="020B0604020202020204" pitchFamily="34" charset="0"/>
                          </a:rPr>
                          <m:t>  </m:t>
                        </m:r>
                      </m:sub>
                    </m:sSub>
                    <m:r>
                      <a:rPr lang="en-GB" sz="22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sub>
                        </m:sSub>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𝑖𝑛</m:t>
                        </m:r>
                      </m:sub>
                    </m:sSub>
                    <m:r>
                      <a:rPr lang="en-GB" sz="2200" i="1">
                        <a:effectLst/>
                        <a:latin typeface="Cambria Math" panose="02040503050406030204" pitchFamily="18" charset="0"/>
                        <a:ea typeface="Times New Roman" panose="02020603050405020304" pitchFamily="18" charset="0"/>
                        <a:cs typeface="Arial" panose="020B0604020202020204" pitchFamily="34" charset="0"/>
                      </a:rPr>
                      <m:t>)</m:t>
                    </m:r>
                  </m:oMath>
                </a14:m>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latin typeface="Arial" panose="020B0604020202020204" pitchFamily="34" charset="0"/>
                    <a:ea typeface="Times New Roman" panose="02020603050405020304" pitchFamily="18" charset="0"/>
                    <a:cs typeface="Times New Roman" panose="02020603050405020304" pitchFamily="18" charset="0"/>
                  </a:rPr>
                  <a:t>where </a:t>
                </a:r>
                <a14:m>
                  <m:oMath xmlns:m="http://schemas.openxmlformats.org/officeDocument/2006/math">
                    <m:acc>
                      <m:accPr>
                        <m:chr m:val="̇"/>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acc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𝑚</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sub>
                        </m:sSub>
                      </m:e>
                    </m:acc>
                    <m:r>
                      <a:rPr lang="en-GB" sz="2200" i="1">
                        <a:effectLst/>
                        <a:latin typeface="Cambria Math" panose="02040503050406030204" pitchFamily="18" charset="0"/>
                        <a:ea typeface="Times New Roman" panose="02020603050405020304" pitchFamily="18" charset="0"/>
                        <a:cs typeface="Arial" panose="020B0604020202020204" pitchFamily="34" charset="0"/>
                      </a:rPr>
                      <m:t> </m:t>
                    </m:r>
                  </m:oMath>
                </a14:m>
                <a:r>
                  <a:rPr lang="en-GB" sz="2200" dirty="0">
                    <a:effectLst/>
                    <a:latin typeface="Arial" panose="020B0604020202020204" pitchFamily="34" charset="0"/>
                    <a:ea typeface="Times New Roman" panose="02020603050405020304" pitchFamily="18" charset="0"/>
                    <a:cs typeface="Times New Roman" panose="02020603050405020304" pitchFamily="18" charset="0"/>
                  </a:rPr>
                  <a:t>is the mass flow rate of the cold stream.</a:t>
                </a:r>
                <a:r>
                  <a:rPr lang="en-GB" sz="2200" b="1"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b="1" i="1" dirty="0">
                    <a:effectLst/>
                    <a:latin typeface="+mj-lt"/>
                    <a:ea typeface="Times New Roman" panose="02020603050405020304" pitchFamily="18" charset="0"/>
                    <a:cs typeface="Times New Roman" panose="02020603050405020304" pitchFamily="18" charset="0"/>
                  </a:rPr>
                  <a:t>Hot Stream Energy Balance</a:t>
                </a:r>
                <a:endParaRPr lang="en-GB" b="1" i="1" dirty="0">
                  <a:effectLst/>
                  <a:latin typeface="+mj-lt"/>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latin typeface="Arial" panose="020B0604020202020204" pitchFamily="34" charset="0"/>
                    <a:ea typeface="Times New Roman" panose="02020603050405020304" pitchFamily="18" charset="0"/>
                    <a:cs typeface="Times New Roman" panose="02020603050405020304" pitchFamily="18" charset="0"/>
                  </a:rPr>
                  <a:t>Again, applying the Principle of Conservation of Energy to the hot stream control volume:</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latin typeface="Arial" panose="020B0604020202020204" pitchFamily="34" charset="0"/>
                    <a:ea typeface="Times New Roman" panose="02020603050405020304" pitchFamily="18" charset="0"/>
                    <a:cs typeface="Times New Roman" panose="02020603050405020304" pitchFamily="18" charset="0"/>
                  </a:rPr>
                  <a:t>	</a:t>
                </a:r>
                <a14:m>
                  <m:oMath xmlns:m="http://schemas.openxmlformats.org/officeDocument/2006/math">
                    <m:acc>
                      <m:accPr>
                        <m:chr m:val="̇"/>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acc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𝑚</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𝐻</m:t>
                            </m:r>
                          </m:sub>
                        </m:sSub>
                      </m:e>
                    </m:acc>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𝑝</m:t>
                            </m:r>
                          </m:sub>
                        </m:sSub>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𝐻</m:t>
                        </m:r>
                      </m:sub>
                    </m:sSub>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𝐻</m:t>
                            </m:r>
                          </m:sub>
                        </m:sSub>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𝑖𝑛</m:t>
                        </m:r>
                        <m:r>
                          <a:rPr lang="en-GB" sz="2200" i="1">
                            <a:effectLst/>
                            <a:latin typeface="Cambria Math" panose="02040503050406030204" pitchFamily="18" charset="0"/>
                            <a:ea typeface="Times New Roman" panose="02020603050405020304" pitchFamily="18" charset="0"/>
                            <a:cs typeface="Arial" panose="020B0604020202020204" pitchFamily="34" charset="0"/>
                          </a:rPr>
                          <m:t>  </m:t>
                        </m:r>
                      </m:sub>
                    </m:sSub>
                    <m:r>
                      <a:rPr lang="en-GB" sz="2200" i="1">
                        <a:effectLst/>
                        <a:latin typeface="Cambria Math" panose="02040503050406030204" pitchFamily="18" charset="0"/>
                        <a:ea typeface="Times New Roman" panose="02020603050405020304" pitchFamily="18" charset="0"/>
                        <a:cs typeface="Arial" panose="020B0604020202020204" pitchFamily="34" charset="0"/>
                      </a:rPr>
                      <m:t>= </m:t>
                    </m:r>
                    <m:acc>
                      <m:accPr>
                        <m:chr m:val="̇"/>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acc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𝑚</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𝐻</m:t>
                            </m:r>
                          </m:sub>
                        </m:sSub>
                      </m:e>
                    </m:acc>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𝑝</m:t>
                            </m:r>
                          </m:sub>
                        </m:sSub>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𝐻</m:t>
                        </m:r>
                      </m:sub>
                    </m:sSub>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𝐻</m:t>
                            </m:r>
                          </m:sub>
                        </m:sSub>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𝑜𝑢𝑡</m:t>
                        </m:r>
                        <m:r>
                          <a:rPr lang="en-GB" sz="2200" i="1">
                            <a:effectLst/>
                            <a:latin typeface="Cambria Math" panose="02040503050406030204" pitchFamily="18" charset="0"/>
                            <a:ea typeface="Times New Roman" panose="02020603050405020304" pitchFamily="18" charset="0"/>
                            <a:cs typeface="Arial" panose="020B0604020202020204" pitchFamily="34" charset="0"/>
                          </a:rPr>
                          <m:t>  </m:t>
                        </m:r>
                      </m:sub>
                    </m:sSub>
                    <m:r>
                      <a:rPr lang="en-GB" sz="2200" i="1">
                        <a:effectLst/>
                        <a:latin typeface="Cambria Math" panose="02040503050406030204" pitchFamily="18" charset="0"/>
                        <a:ea typeface="Times New Roman" panose="02020603050405020304" pitchFamily="18" charset="0"/>
                        <a:cs typeface="Arial" panose="020B0604020202020204" pitchFamily="34" charset="0"/>
                      </a:rPr>
                      <m:t>+ </m:t>
                    </m:r>
                    <m:acc>
                      <m:accPr>
                        <m:chr m:val="̇"/>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accPr>
                      <m:e>
                        <m:r>
                          <a:rPr lang="en-GB" sz="2200" i="1">
                            <a:effectLst/>
                            <a:latin typeface="Cambria Math" panose="02040503050406030204" pitchFamily="18" charset="0"/>
                            <a:ea typeface="Times New Roman" panose="02020603050405020304" pitchFamily="18" charset="0"/>
                            <a:cs typeface="Arial" panose="020B0604020202020204" pitchFamily="34" charset="0"/>
                          </a:rPr>
                          <m:t>𝑄</m:t>
                        </m:r>
                      </m:e>
                    </m:acc>
                    <m:r>
                      <a:rPr lang="en-GB" sz="2200" i="1">
                        <a:effectLst/>
                        <a:latin typeface="Cambria Math" panose="02040503050406030204" pitchFamily="18" charset="0"/>
                        <a:ea typeface="Times New Roman" panose="02020603050405020304" pitchFamily="18" charset="0"/>
                        <a:cs typeface="Arial" panose="020B0604020202020204" pitchFamily="34" charset="0"/>
                      </a:rPr>
                      <m:t> </m:t>
                    </m:r>
                  </m:oMath>
                </a14:m>
                <a:r>
                  <a:rPr lang="en-GB" sz="2200" dirty="0">
                    <a:effectLst/>
                    <a:latin typeface="Calibri" panose="020F0502020204030204" pitchFamily="34" charset="0"/>
                    <a:ea typeface="Calibri" panose="020F0502020204030204" pitchFamily="34" charset="0"/>
                    <a:cs typeface="Times New Roman" panose="02020603050405020304" pitchFamily="18" charset="0"/>
                  </a:rPr>
                  <a:t> </a:t>
                </a:r>
                <a:r>
                  <a:rPr lang="en-GB" sz="2200" dirty="0">
                    <a:latin typeface="Calibri" panose="020F0502020204030204" pitchFamily="34" charset="0"/>
                    <a:ea typeface="Calibri" panose="020F0502020204030204" pitchFamily="34" charset="0"/>
                    <a:cs typeface="Times New Roman" panose="02020603050405020304" pitchFamily="18" charset="0"/>
                  </a:rPr>
                  <a:t>	</a:t>
                </a:r>
                <a:r>
                  <a:rPr lang="en-GB" sz="2200" dirty="0">
                    <a:effectLst/>
                    <a:latin typeface="Arial" panose="020B0604020202020204" pitchFamily="34" charset="0"/>
                    <a:ea typeface="Times New Roman" panose="02020603050405020304" pitchFamily="18" charset="0"/>
                    <a:cs typeface="Times New Roman" panose="02020603050405020304" pitchFamily="18" charset="0"/>
                  </a:rPr>
                  <a:t>or,		</a:t>
                </a:r>
                <a14:m>
                  <m:oMath xmlns:m="http://schemas.openxmlformats.org/officeDocument/2006/math">
                    <m:acc>
                      <m:accPr>
                        <m:chr m:val="̇"/>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accPr>
                      <m:e>
                        <m:r>
                          <a:rPr lang="en-GB" sz="2200" i="1">
                            <a:effectLst/>
                            <a:latin typeface="Cambria Math" panose="02040503050406030204" pitchFamily="18" charset="0"/>
                            <a:ea typeface="Times New Roman" panose="02020603050405020304" pitchFamily="18" charset="0"/>
                            <a:cs typeface="Arial" panose="020B0604020202020204" pitchFamily="34" charset="0"/>
                          </a:rPr>
                          <m:t>𝑄</m:t>
                        </m:r>
                      </m:e>
                    </m:acc>
                    <m:r>
                      <a:rPr lang="en-GB" sz="2200" i="1">
                        <a:effectLst/>
                        <a:latin typeface="Cambria Math" panose="02040503050406030204" pitchFamily="18" charset="0"/>
                        <a:ea typeface="Times New Roman" panose="02020603050405020304" pitchFamily="18" charset="0"/>
                        <a:cs typeface="Arial" panose="020B0604020202020204" pitchFamily="34" charset="0"/>
                      </a:rPr>
                      <m:t>= </m:t>
                    </m:r>
                    <m:acc>
                      <m:accPr>
                        <m:chr m:val="̇"/>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acc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𝑚</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𝐻</m:t>
                            </m:r>
                          </m:sub>
                        </m:sSub>
                      </m:e>
                    </m:acc>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𝑝</m:t>
                            </m:r>
                          </m:sub>
                        </m:sSub>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𝐻</m:t>
                        </m:r>
                      </m:sub>
                    </m:sSub>
                    <m:r>
                      <a:rPr lang="en-GB" sz="22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𝐻</m:t>
                            </m:r>
                          </m:sub>
                        </m:sSub>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𝑖𝑛</m:t>
                        </m:r>
                        <m:r>
                          <a:rPr lang="en-GB" sz="2200" i="1">
                            <a:effectLst/>
                            <a:latin typeface="Cambria Math" panose="02040503050406030204" pitchFamily="18" charset="0"/>
                            <a:ea typeface="Times New Roman" panose="02020603050405020304" pitchFamily="18" charset="0"/>
                            <a:cs typeface="Arial" panose="020B0604020202020204" pitchFamily="34" charset="0"/>
                          </a:rPr>
                          <m:t>  </m:t>
                        </m:r>
                      </m:sub>
                    </m:sSub>
                    <m:r>
                      <a:rPr lang="en-GB" sz="22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𝐻</m:t>
                            </m:r>
                          </m:sub>
                        </m:sSub>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𝑜𝑢𝑡</m:t>
                        </m:r>
                      </m:sub>
                    </m:sSub>
                    <m:r>
                      <a:rPr lang="en-GB" sz="2200" i="1">
                        <a:effectLst/>
                        <a:latin typeface="Cambria Math" panose="02040503050406030204" pitchFamily="18" charset="0"/>
                        <a:ea typeface="Times New Roman" panose="02020603050405020304" pitchFamily="18" charset="0"/>
                        <a:cs typeface="Arial" panose="020B0604020202020204" pitchFamily="34" charset="0"/>
                      </a:rPr>
                      <m:t>)</m:t>
                    </m:r>
                  </m:oMath>
                </a14:m>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latin typeface="Arial" panose="020B0604020202020204" pitchFamily="34" charset="0"/>
                    <a:ea typeface="Times New Roman" panose="02020603050405020304" pitchFamily="18" charset="0"/>
                    <a:cs typeface="Times New Roman" panose="02020603050405020304" pitchFamily="18" charset="0"/>
                  </a:rPr>
                  <a:t>where </a:t>
                </a:r>
                <a14:m>
                  <m:oMath xmlns:m="http://schemas.openxmlformats.org/officeDocument/2006/math">
                    <m:acc>
                      <m:accPr>
                        <m:chr m:val="̇"/>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accPr>
                      <m:e>
                        <m:r>
                          <a:rPr lang="en-GB" sz="2200" i="1">
                            <a:effectLst/>
                            <a:latin typeface="Cambria Math" panose="02040503050406030204" pitchFamily="18" charset="0"/>
                            <a:ea typeface="Times New Roman" panose="02020603050405020304" pitchFamily="18" charset="0"/>
                            <a:cs typeface="Arial" panose="020B0604020202020204" pitchFamily="34" charset="0"/>
                          </a:rPr>
                          <m:t>𝑄</m:t>
                        </m:r>
                      </m:e>
                    </m:acc>
                  </m:oMath>
                </a14:m>
                <a:r>
                  <a:rPr lang="en-GB" sz="2200" dirty="0">
                    <a:effectLst/>
                    <a:latin typeface="Arial" panose="020B0604020202020204" pitchFamily="34" charset="0"/>
                    <a:ea typeface="Times New Roman" panose="02020603050405020304" pitchFamily="18" charset="0"/>
                    <a:cs typeface="Times New Roman" panose="02020603050405020304" pitchFamily="18" charset="0"/>
                  </a:rPr>
                  <a:t> is the rate of heat energy transferred across the heat exchanger interface, and  </a:t>
                </a:r>
                <a14:m>
                  <m:oMath xmlns:m="http://schemas.openxmlformats.org/officeDocument/2006/math">
                    <m:acc>
                      <m:accPr>
                        <m:chr m:val="̇"/>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acc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𝑚</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𝐻</m:t>
                            </m:r>
                          </m:sub>
                        </m:sSub>
                      </m:e>
                    </m:acc>
                    <m:r>
                      <a:rPr lang="en-GB" sz="2200" i="1">
                        <a:effectLst/>
                        <a:latin typeface="Cambria Math" panose="02040503050406030204" pitchFamily="18" charset="0"/>
                        <a:ea typeface="Times New Roman" panose="02020603050405020304" pitchFamily="18" charset="0"/>
                        <a:cs typeface="Arial" panose="020B0604020202020204" pitchFamily="34" charset="0"/>
                      </a:rPr>
                      <m:t> </m:t>
                    </m:r>
                  </m:oMath>
                </a14:m>
                <a:r>
                  <a:rPr lang="en-GB" sz="2200" dirty="0">
                    <a:effectLst/>
                    <a:latin typeface="Arial" panose="020B0604020202020204" pitchFamily="34" charset="0"/>
                    <a:ea typeface="Times New Roman" panose="02020603050405020304" pitchFamily="18" charset="0"/>
                    <a:cs typeface="Times New Roman" panose="02020603050405020304" pitchFamily="18" charset="0"/>
                  </a:rPr>
                  <a:t>is the mass flow rate of the hot stream.</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p>
            </p:txBody>
          </p:sp>
        </mc:Choice>
        <mc:Fallback xmlns="">
          <p:sp>
            <p:nvSpPr>
              <p:cNvPr id="3" name="Content Placeholder 2">
                <a:extLst>
                  <a:ext uri="{FF2B5EF4-FFF2-40B4-BE49-F238E27FC236}">
                    <a16:creationId xmlns:a16="http://schemas.microsoft.com/office/drawing/2014/main" id="{255AB1B9-F240-49DD-A6DA-877F77A01F8C}"/>
                  </a:ext>
                </a:extLst>
              </p:cNvPr>
              <p:cNvSpPr>
                <a:spLocks noGrp="1" noRot="1" noChangeAspect="1" noMove="1" noResize="1" noEditPoints="1" noAdjustHandles="1" noChangeArrowheads="1" noChangeShapeType="1" noTextEdit="1"/>
              </p:cNvSpPr>
              <p:nvPr>
                <p:ph idx="1"/>
              </p:nvPr>
            </p:nvSpPr>
            <p:spPr>
              <a:xfrm>
                <a:off x="325755" y="742950"/>
                <a:ext cx="11590020" cy="5863590"/>
              </a:xfrm>
              <a:blipFill>
                <a:blip r:embed="rId2"/>
                <a:stretch>
                  <a:fillRect l="-1052" t="-1040"/>
                </a:stretch>
              </a:blipFill>
            </p:spPr>
            <p:txBody>
              <a:bodyPr/>
              <a:lstStyle/>
              <a:p>
                <a:r>
                  <a:rPr lang="en-GB">
                    <a:noFill/>
                  </a:rPr>
                  <a:t> </a:t>
                </a:r>
              </a:p>
            </p:txBody>
          </p:sp>
        </mc:Fallback>
      </mc:AlternateContent>
    </p:spTree>
    <p:extLst>
      <p:ext uri="{BB962C8B-B14F-4D97-AF65-F5344CB8AC3E}">
        <p14:creationId xmlns:p14="http://schemas.microsoft.com/office/powerpoint/2010/main" val="33067441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96330-AFCA-4256-9058-9C71E039EE5D}"/>
              </a:ext>
            </a:extLst>
          </p:cNvPr>
          <p:cNvSpPr>
            <a:spLocks noGrp="1"/>
          </p:cNvSpPr>
          <p:nvPr>
            <p:ph type="title"/>
          </p:nvPr>
        </p:nvSpPr>
        <p:spPr>
          <a:xfrm>
            <a:off x="838200" y="210821"/>
            <a:ext cx="10515600" cy="657860"/>
          </a:xfrm>
        </p:spPr>
        <p:txBody>
          <a:bodyPr>
            <a:normAutofit/>
          </a:bodyPr>
          <a:lstStyle/>
          <a:p>
            <a:pPr algn="ctr"/>
            <a:r>
              <a:rPr lang="en-GB" sz="4000" dirty="0">
                <a:effectLst/>
                <a:ea typeface="Times New Roman" panose="02020603050405020304" pitchFamily="18" charset="0"/>
                <a:cs typeface="Times New Roman" panose="02020603050405020304" pitchFamily="18" charset="0"/>
              </a:rPr>
              <a:t>Overall Heat Exchanger Energy Balance</a:t>
            </a:r>
            <a:endParaRPr lang="en-GB" sz="4000"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77CC5CCE-05DB-418A-8BBC-9CAE18577D05}"/>
                  </a:ext>
                </a:extLst>
              </p:cNvPr>
              <p:cNvSpPr>
                <a:spLocks noGrp="1"/>
              </p:cNvSpPr>
              <p:nvPr>
                <p:ph idx="1"/>
              </p:nvPr>
            </p:nvSpPr>
            <p:spPr>
              <a:xfrm>
                <a:off x="320040" y="954405"/>
                <a:ext cx="11521440" cy="5692774"/>
              </a:xfrm>
            </p:spPr>
            <p:txBody>
              <a:bodyPr>
                <a:normAutofit/>
              </a:bodyPr>
              <a:lstStyle/>
              <a:p>
                <a:pPr marL="0" indent="0">
                  <a:lnSpc>
                    <a:spcPct val="115000"/>
                  </a:lnSpc>
                  <a:spcAft>
                    <a:spcPts val="1000"/>
                  </a:spcAft>
                  <a:buNone/>
                </a:pPr>
                <a:r>
                  <a:rPr lang="en-GB" sz="2200" dirty="0">
                    <a:effectLst/>
                    <a:latin typeface="Arial" panose="020B0604020202020204" pitchFamily="34" charset="0"/>
                    <a:ea typeface="Times New Roman" panose="02020603050405020304" pitchFamily="18" charset="0"/>
                    <a:cs typeface="Times New Roman" panose="02020603050405020304" pitchFamily="18" charset="0"/>
                  </a:rPr>
                  <a:t>Once again, by consideration of the </a:t>
                </a:r>
                <a:r>
                  <a:rPr lang="en-GB" sz="2200" i="1" dirty="0">
                    <a:effectLst/>
                    <a:latin typeface="Arial" panose="020B0604020202020204" pitchFamily="34" charset="0"/>
                    <a:ea typeface="Times New Roman" panose="02020603050405020304" pitchFamily="18" charset="0"/>
                    <a:cs typeface="Times New Roman" panose="02020603050405020304" pitchFamily="18" charset="0"/>
                  </a:rPr>
                  <a:t>Principle of Conservation of Energy</a:t>
                </a:r>
                <a:r>
                  <a:rPr lang="en-GB" sz="2200" dirty="0">
                    <a:effectLst/>
                    <a:latin typeface="Arial" panose="020B0604020202020204" pitchFamily="34" charset="0"/>
                    <a:ea typeface="Times New Roman" panose="02020603050405020304" pitchFamily="18" charset="0"/>
                    <a:cs typeface="Times New Roman" panose="02020603050405020304" pitchFamily="18" charset="0"/>
                  </a:rPr>
                  <a:t>, and knowing that the rate of heat transferred through the interface by leaving the hot stream, </a:t>
                </a:r>
                <a14:m>
                  <m:oMath xmlns:m="http://schemas.openxmlformats.org/officeDocument/2006/math">
                    <m:acc>
                      <m:accPr>
                        <m:chr m:val="̇"/>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accPr>
                      <m:e>
                        <m:r>
                          <a:rPr lang="en-GB" sz="2200" i="1">
                            <a:effectLst/>
                            <a:latin typeface="Cambria Math" panose="02040503050406030204" pitchFamily="18" charset="0"/>
                            <a:ea typeface="Times New Roman" panose="02020603050405020304" pitchFamily="18" charset="0"/>
                            <a:cs typeface="Arial" panose="020B0604020202020204" pitchFamily="34" charset="0"/>
                          </a:rPr>
                          <m:t>𝑄</m:t>
                        </m:r>
                      </m:e>
                    </m:acc>
                  </m:oMath>
                </a14:m>
                <a:r>
                  <a:rPr lang="en-GB" sz="2200" dirty="0">
                    <a:effectLst/>
                    <a:latin typeface="Arial" panose="020B0604020202020204" pitchFamily="34" charset="0"/>
                    <a:ea typeface="Times New Roman" panose="02020603050405020304" pitchFamily="18" charset="0"/>
                    <a:cs typeface="Times New Roman" panose="02020603050405020304" pitchFamily="18" charset="0"/>
                  </a:rPr>
                  <a:t>, is the same as the amount of heat entering the cold stream, </a:t>
                </a:r>
                <a:r>
                  <a:rPr lang="en-GB" sz="2200" dirty="0">
                    <a:latin typeface="Arial" panose="020B0604020202020204" pitchFamily="34" charset="0"/>
                    <a:ea typeface="Times New Roman" panose="02020603050405020304" pitchFamily="18" charset="0"/>
                    <a:cs typeface="Times New Roman" panose="02020603050405020304" pitchFamily="18" charset="0"/>
                  </a:rPr>
                  <a:t>energy balance</a:t>
                </a:r>
                <a:r>
                  <a:rPr lang="en-GB" sz="2200" dirty="0">
                    <a:effectLst/>
                    <a:latin typeface="Arial" panose="020B0604020202020204" pitchFamily="34" charset="0"/>
                    <a:ea typeface="Times New Roman" panose="02020603050405020304" pitchFamily="18" charset="0"/>
                    <a:cs typeface="Times New Roman" panose="02020603050405020304" pitchFamily="18" charset="0"/>
                  </a:rPr>
                  <a:t> analysis shows that:</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latin typeface="Arial" panose="020B0604020202020204" pitchFamily="34" charset="0"/>
                    <a:ea typeface="Times New Roman" panose="02020603050405020304" pitchFamily="18" charset="0"/>
                    <a:cs typeface="Times New Roman" panose="02020603050405020304" pitchFamily="18" charset="0"/>
                  </a:rPr>
                  <a:t>			</a:t>
                </a:r>
                <a14:m>
                  <m:oMath xmlns:m="http://schemas.openxmlformats.org/officeDocument/2006/math">
                    <m:acc>
                      <m:accPr>
                        <m:chr m:val="̇"/>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acc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𝑚</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sub>
                        </m:sSub>
                      </m:e>
                    </m:acc>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𝑝</m:t>
                            </m:r>
                          </m:sub>
                        </m:sSub>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sub>
                    </m:sSub>
                    <m:r>
                      <a:rPr lang="en-GB" sz="2200" i="1">
                        <a:effectLst/>
                        <a:latin typeface="Cambria Math" panose="02040503050406030204" pitchFamily="18" charset="0"/>
                        <a:ea typeface="Times New Roman" panose="02020603050405020304" pitchFamily="18" charset="0"/>
                        <a:cs typeface="Arial" panose="020B0604020202020204" pitchFamily="34" charset="0"/>
                      </a:rPr>
                      <m:t> </m:t>
                    </m:r>
                    <m:d>
                      <m:d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d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sub>
                            </m:sSub>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𝑜𝑢𝑡</m:t>
                            </m:r>
                            <m:r>
                              <a:rPr lang="en-GB" sz="2200" i="1">
                                <a:effectLst/>
                                <a:latin typeface="Cambria Math" panose="02040503050406030204" pitchFamily="18" charset="0"/>
                                <a:ea typeface="Times New Roman" panose="02020603050405020304" pitchFamily="18" charset="0"/>
                                <a:cs typeface="Arial" panose="020B0604020202020204" pitchFamily="34" charset="0"/>
                              </a:rPr>
                              <m:t>  </m:t>
                            </m:r>
                          </m:sub>
                        </m:sSub>
                        <m:r>
                          <a:rPr lang="en-GB" sz="22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sub>
                            </m:sSub>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𝑖𝑛</m:t>
                            </m:r>
                          </m:sub>
                        </m:sSub>
                      </m:e>
                    </m:d>
                    <m:r>
                      <a:rPr lang="en-GB" sz="2200" i="1">
                        <a:effectLst/>
                        <a:latin typeface="Cambria Math" panose="02040503050406030204" pitchFamily="18" charset="0"/>
                        <a:ea typeface="Times New Roman" panose="02020603050405020304" pitchFamily="18" charset="0"/>
                        <a:cs typeface="Arial" panose="020B0604020202020204" pitchFamily="34" charset="0"/>
                      </a:rPr>
                      <m:t>= </m:t>
                    </m:r>
                    <m:acc>
                      <m:accPr>
                        <m:chr m:val="̇"/>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acc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𝑚</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𝐻</m:t>
                            </m:r>
                          </m:sub>
                        </m:sSub>
                      </m:e>
                    </m:acc>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𝑝</m:t>
                            </m:r>
                          </m:sub>
                        </m:sSub>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𝐻</m:t>
                        </m:r>
                      </m:sub>
                    </m:sSub>
                    <m:r>
                      <a:rPr lang="en-GB" sz="22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𝐻</m:t>
                            </m:r>
                          </m:sub>
                        </m:sSub>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𝑖𝑛</m:t>
                        </m:r>
                        <m:r>
                          <a:rPr lang="en-GB" sz="2200" i="1">
                            <a:effectLst/>
                            <a:latin typeface="Cambria Math" panose="02040503050406030204" pitchFamily="18" charset="0"/>
                            <a:ea typeface="Times New Roman" panose="02020603050405020304" pitchFamily="18" charset="0"/>
                            <a:cs typeface="Arial" panose="020B0604020202020204" pitchFamily="34" charset="0"/>
                          </a:rPr>
                          <m:t>  </m:t>
                        </m:r>
                      </m:sub>
                    </m:sSub>
                    <m:r>
                      <a:rPr lang="en-GB" sz="22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𝐻</m:t>
                            </m:r>
                          </m:sub>
                        </m:sSub>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𝑜𝑢𝑡</m:t>
                        </m:r>
                      </m:sub>
                    </m:sSub>
                    <m:r>
                      <a:rPr lang="en-GB" sz="2200" i="1">
                        <a:effectLst/>
                        <a:latin typeface="Cambria Math" panose="02040503050406030204" pitchFamily="18" charset="0"/>
                        <a:ea typeface="Times New Roman" panose="02020603050405020304" pitchFamily="18" charset="0"/>
                        <a:cs typeface="Arial" panose="020B0604020202020204" pitchFamily="34" charset="0"/>
                      </a:rPr>
                      <m:t>)</m:t>
                    </m:r>
                  </m:oMath>
                </a14:m>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p>
            </p:txBody>
          </p:sp>
        </mc:Choice>
        <mc:Fallback xmlns="">
          <p:sp>
            <p:nvSpPr>
              <p:cNvPr id="3" name="Content Placeholder 2">
                <a:extLst>
                  <a:ext uri="{FF2B5EF4-FFF2-40B4-BE49-F238E27FC236}">
                    <a16:creationId xmlns:a16="http://schemas.microsoft.com/office/drawing/2014/main" id="{77CC5CCE-05DB-418A-8BBC-9CAE18577D05}"/>
                  </a:ext>
                </a:extLst>
              </p:cNvPr>
              <p:cNvSpPr>
                <a:spLocks noGrp="1" noRot="1" noChangeAspect="1" noMove="1" noResize="1" noEditPoints="1" noAdjustHandles="1" noChangeArrowheads="1" noChangeShapeType="1" noTextEdit="1"/>
              </p:cNvSpPr>
              <p:nvPr>
                <p:ph idx="1"/>
              </p:nvPr>
            </p:nvSpPr>
            <p:spPr>
              <a:xfrm>
                <a:off x="320040" y="954405"/>
                <a:ext cx="11521440" cy="5692774"/>
              </a:xfrm>
              <a:blipFill>
                <a:blip r:embed="rId2"/>
                <a:stretch>
                  <a:fillRect l="-688" t="-429"/>
                </a:stretch>
              </a:blipFill>
            </p:spPr>
            <p:txBody>
              <a:bodyPr/>
              <a:lstStyle/>
              <a:p>
                <a:r>
                  <a:rPr lang="en-GB">
                    <a:noFill/>
                  </a:rPr>
                  <a:t> </a:t>
                </a:r>
              </a:p>
            </p:txBody>
          </p:sp>
        </mc:Fallback>
      </mc:AlternateContent>
      <p:grpSp>
        <p:nvGrpSpPr>
          <p:cNvPr id="4" name="Group 3">
            <a:extLst>
              <a:ext uri="{FF2B5EF4-FFF2-40B4-BE49-F238E27FC236}">
                <a16:creationId xmlns:a16="http://schemas.microsoft.com/office/drawing/2014/main" id="{4EA4B7B4-84E5-4173-9BB8-66C29245EC59}"/>
              </a:ext>
            </a:extLst>
          </p:cNvPr>
          <p:cNvGrpSpPr/>
          <p:nvPr/>
        </p:nvGrpSpPr>
        <p:grpSpPr>
          <a:xfrm>
            <a:off x="4152974" y="3741009"/>
            <a:ext cx="3613807" cy="2428875"/>
            <a:chOff x="4130114" y="2095089"/>
            <a:chExt cx="3613807" cy="2428875"/>
          </a:xfrm>
        </p:grpSpPr>
        <p:grpSp>
          <p:nvGrpSpPr>
            <p:cNvPr id="5" name="Group 4">
              <a:extLst>
                <a:ext uri="{FF2B5EF4-FFF2-40B4-BE49-F238E27FC236}">
                  <a16:creationId xmlns:a16="http://schemas.microsoft.com/office/drawing/2014/main" id="{2C41677D-EA17-4686-A605-FF5E2E278A99}"/>
                </a:ext>
              </a:extLst>
            </p:cNvPr>
            <p:cNvGrpSpPr/>
            <p:nvPr/>
          </p:nvGrpSpPr>
          <p:grpSpPr>
            <a:xfrm>
              <a:off x="4130114" y="2095089"/>
              <a:ext cx="3613807" cy="2428875"/>
              <a:chOff x="3257549" y="2017395"/>
              <a:chExt cx="3613807" cy="2428875"/>
            </a:xfrm>
          </p:grpSpPr>
          <p:grpSp>
            <p:nvGrpSpPr>
              <p:cNvPr id="14" name="Group 13">
                <a:extLst>
                  <a:ext uri="{FF2B5EF4-FFF2-40B4-BE49-F238E27FC236}">
                    <a16:creationId xmlns:a16="http://schemas.microsoft.com/office/drawing/2014/main" id="{A7E1B974-DEF2-42C1-97F9-F65D53CC1335}"/>
                  </a:ext>
                </a:extLst>
              </p:cNvPr>
              <p:cNvGrpSpPr/>
              <p:nvPr/>
            </p:nvGrpSpPr>
            <p:grpSpPr>
              <a:xfrm rot="10800000">
                <a:off x="6284595" y="3231833"/>
                <a:ext cx="548640" cy="1214437"/>
                <a:chOff x="3257550" y="2017395"/>
                <a:chExt cx="548640" cy="1214437"/>
              </a:xfrm>
            </p:grpSpPr>
            <p:cxnSp>
              <p:nvCxnSpPr>
                <p:cNvPr id="38" name="Straight Connector 37">
                  <a:extLst>
                    <a:ext uri="{FF2B5EF4-FFF2-40B4-BE49-F238E27FC236}">
                      <a16:creationId xmlns:a16="http://schemas.microsoft.com/office/drawing/2014/main" id="{CF9F6B1E-37F9-4906-A800-9D5679FAA319}"/>
                    </a:ext>
                  </a:extLst>
                </p:cNvPr>
                <p:cNvCxnSpPr/>
                <p:nvPr/>
              </p:nvCxnSpPr>
              <p:spPr>
                <a:xfrm>
                  <a:off x="3257550" y="2017395"/>
                  <a:ext cx="0" cy="1017270"/>
                </a:xfrm>
                <a:prstGeom prst="line">
                  <a:avLst/>
                </a:prstGeom>
              </p:spPr>
              <p:style>
                <a:lnRef idx="2">
                  <a:schemeClr val="dk1"/>
                </a:lnRef>
                <a:fillRef idx="0">
                  <a:schemeClr val="dk1"/>
                </a:fillRef>
                <a:effectRef idx="1">
                  <a:schemeClr val="dk1"/>
                </a:effectRef>
                <a:fontRef idx="minor">
                  <a:schemeClr val="tx1"/>
                </a:fontRef>
              </p:style>
            </p:cxnSp>
            <p:sp>
              <p:nvSpPr>
                <p:cNvPr id="39" name="Arc 38">
                  <a:extLst>
                    <a:ext uri="{FF2B5EF4-FFF2-40B4-BE49-F238E27FC236}">
                      <a16:creationId xmlns:a16="http://schemas.microsoft.com/office/drawing/2014/main" id="{00744A91-B744-46BC-BFDC-664A95F3E0A1}"/>
                    </a:ext>
                  </a:extLst>
                </p:cNvPr>
                <p:cNvSpPr/>
                <p:nvPr/>
              </p:nvSpPr>
              <p:spPr>
                <a:xfrm rot="10800000">
                  <a:off x="3257550" y="2803207"/>
                  <a:ext cx="548640" cy="428625"/>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grpSp>
          <p:grpSp>
            <p:nvGrpSpPr>
              <p:cNvPr id="15" name="Group 14">
                <a:extLst>
                  <a:ext uri="{FF2B5EF4-FFF2-40B4-BE49-F238E27FC236}">
                    <a16:creationId xmlns:a16="http://schemas.microsoft.com/office/drawing/2014/main" id="{A0BA47D3-1257-4472-8DFC-0E75DDD18D03}"/>
                  </a:ext>
                </a:extLst>
              </p:cNvPr>
              <p:cNvGrpSpPr/>
              <p:nvPr/>
            </p:nvGrpSpPr>
            <p:grpSpPr>
              <a:xfrm>
                <a:off x="3257550" y="2017395"/>
                <a:ext cx="3613806" cy="1214438"/>
                <a:chOff x="3257550" y="2017395"/>
                <a:chExt cx="3613806" cy="1214438"/>
              </a:xfrm>
            </p:grpSpPr>
            <p:grpSp>
              <p:nvGrpSpPr>
                <p:cNvPr id="32" name="Group 31">
                  <a:extLst>
                    <a:ext uri="{FF2B5EF4-FFF2-40B4-BE49-F238E27FC236}">
                      <a16:creationId xmlns:a16="http://schemas.microsoft.com/office/drawing/2014/main" id="{EB7D0697-DA70-471E-961A-7CFCE30CA11B}"/>
                    </a:ext>
                  </a:extLst>
                </p:cNvPr>
                <p:cNvGrpSpPr/>
                <p:nvPr/>
              </p:nvGrpSpPr>
              <p:grpSpPr>
                <a:xfrm>
                  <a:off x="3257550" y="2017395"/>
                  <a:ext cx="548640" cy="1214437"/>
                  <a:chOff x="3257550" y="2017395"/>
                  <a:chExt cx="548640" cy="1214437"/>
                </a:xfrm>
              </p:grpSpPr>
              <p:cxnSp>
                <p:nvCxnSpPr>
                  <p:cNvPr id="36" name="Straight Connector 35">
                    <a:extLst>
                      <a:ext uri="{FF2B5EF4-FFF2-40B4-BE49-F238E27FC236}">
                        <a16:creationId xmlns:a16="http://schemas.microsoft.com/office/drawing/2014/main" id="{BC6C980F-2137-4FB7-ABCE-CC9942B565E6}"/>
                      </a:ext>
                    </a:extLst>
                  </p:cNvPr>
                  <p:cNvCxnSpPr/>
                  <p:nvPr/>
                </p:nvCxnSpPr>
                <p:spPr>
                  <a:xfrm>
                    <a:off x="3257550" y="2017395"/>
                    <a:ext cx="0" cy="1017270"/>
                  </a:xfrm>
                  <a:prstGeom prst="line">
                    <a:avLst/>
                  </a:prstGeom>
                </p:spPr>
                <p:style>
                  <a:lnRef idx="2">
                    <a:schemeClr val="dk1"/>
                  </a:lnRef>
                  <a:fillRef idx="0">
                    <a:schemeClr val="dk1"/>
                  </a:fillRef>
                  <a:effectRef idx="1">
                    <a:schemeClr val="dk1"/>
                  </a:effectRef>
                  <a:fontRef idx="minor">
                    <a:schemeClr val="tx1"/>
                  </a:fontRef>
                </p:style>
              </p:cxnSp>
              <p:sp>
                <p:nvSpPr>
                  <p:cNvPr id="37" name="Arc 36">
                    <a:extLst>
                      <a:ext uri="{FF2B5EF4-FFF2-40B4-BE49-F238E27FC236}">
                        <a16:creationId xmlns:a16="http://schemas.microsoft.com/office/drawing/2014/main" id="{FE6B9712-9640-4855-A1B1-7FC3705D54B4}"/>
                      </a:ext>
                    </a:extLst>
                  </p:cNvPr>
                  <p:cNvSpPr/>
                  <p:nvPr/>
                </p:nvSpPr>
                <p:spPr>
                  <a:xfrm rot="10800000">
                    <a:off x="3257550" y="2803207"/>
                    <a:ext cx="548640" cy="428625"/>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grpSp>
            <p:cxnSp>
              <p:nvCxnSpPr>
                <p:cNvPr id="33" name="Straight Connector 32">
                  <a:extLst>
                    <a:ext uri="{FF2B5EF4-FFF2-40B4-BE49-F238E27FC236}">
                      <a16:creationId xmlns:a16="http://schemas.microsoft.com/office/drawing/2014/main" id="{8FA2B952-24BA-4D5D-BC2A-F9D75EEBD0D8}"/>
                    </a:ext>
                  </a:extLst>
                </p:cNvPr>
                <p:cNvCxnSpPr>
                  <a:stCxn id="37" idx="0"/>
                  <a:endCxn id="39" idx="0"/>
                </p:cNvCxnSpPr>
                <p:nvPr/>
              </p:nvCxnSpPr>
              <p:spPr>
                <a:xfrm>
                  <a:off x="3531870" y="3231832"/>
                  <a:ext cx="3027045" cy="1"/>
                </a:xfrm>
                <a:prstGeom prst="line">
                  <a:avLst/>
                </a:prstGeom>
              </p:spPr>
              <p:style>
                <a:lnRef idx="3">
                  <a:schemeClr val="dk1"/>
                </a:lnRef>
                <a:fillRef idx="0">
                  <a:schemeClr val="dk1"/>
                </a:fillRef>
                <a:effectRef idx="2">
                  <a:schemeClr val="dk1"/>
                </a:effectRef>
                <a:fontRef idx="minor">
                  <a:schemeClr val="tx1"/>
                </a:fontRef>
              </p:style>
            </p:cxnSp>
            <p:sp>
              <p:nvSpPr>
                <p:cNvPr id="34" name="Arc 33">
                  <a:extLst>
                    <a:ext uri="{FF2B5EF4-FFF2-40B4-BE49-F238E27FC236}">
                      <a16:creationId xmlns:a16="http://schemas.microsoft.com/office/drawing/2014/main" id="{D0DA2B60-412B-4F75-B860-3D39C0B693E2}"/>
                    </a:ext>
                  </a:extLst>
                </p:cNvPr>
                <p:cNvSpPr/>
                <p:nvPr/>
              </p:nvSpPr>
              <p:spPr>
                <a:xfrm rot="5400000">
                  <a:off x="6337787" y="2685416"/>
                  <a:ext cx="548625" cy="518513"/>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cxnSp>
              <p:nvCxnSpPr>
                <p:cNvPr id="35" name="Straight Connector 34">
                  <a:extLst>
                    <a:ext uri="{FF2B5EF4-FFF2-40B4-BE49-F238E27FC236}">
                      <a16:creationId xmlns:a16="http://schemas.microsoft.com/office/drawing/2014/main" id="{6290E91A-5C26-4D9A-8B20-5D55FA131A02}"/>
                    </a:ext>
                  </a:extLst>
                </p:cNvPr>
                <p:cNvCxnSpPr>
                  <a:cxnSpLocks/>
                </p:cNvCxnSpPr>
                <p:nvPr/>
              </p:nvCxnSpPr>
              <p:spPr>
                <a:xfrm flipV="1">
                  <a:off x="6871356" y="2017395"/>
                  <a:ext cx="0" cy="927277"/>
                </a:xfrm>
                <a:prstGeom prst="line">
                  <a:avLst/>
                </a:prstGeom>
              </p:spPr>
              <p:style>
                <a:lnRef idx="2">
                  <a:schemeClr val="dk1"/>
                </a:lnRef>
                <a:fillRef idx="0">
                  <a:schemeClr val="dk1"/>
                </a:fillRef>
                <a:effectRef idx="1">
                  <a:schemeClr val="dk1"/>
                </a:effectRef>
                <a:fontRef idx="minor">
                  <a:schemeClr val="tx1"/>
                </a:fontRef>
              </p:style>
            </p:cxnSp>
          </p:grpSp>
          <p:sp>
            <p:nvSpPr>
              <p:cNvPr id="16" name="Arc 15">
                <a:extLst>
                  <a:ext uri="{FF2B5EF4-FFF2-40B4-BE49-F238E27FC236}">
                    <a16:creationId xmlns:a16="http://schemas.microsoft.com/office/drawing/2014/main" id="{02E5112B-9EB5-4EB1-9956-4FD75A040382}"/>
                  </a:ext>
                </a:extLst>
              </p:cNvPr>
              <p:cNvSpPr/>
              <p:nvPr/>
            </p:nvSpPr>
            <p:spPr>
              <a:xfrm rot="16200000">
                <a:off x="3242493" y="3259736"/>
                <a:ext cx="548625" cy="518513"/>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cxnSp>
            <p:nvCxnSpPr>
              <p:cNvPr id="17" name="Straight Connector 16">
                <a:extLst>
                  <a:ext uri="{FF2B5EF4-FFF2-40B4-BE49-F238E27FC236}">
                    <a16:creationId xmlns:a16="http://schemas.microsoft.com/office/drawing/2014/main" id="{20441B44-A773-4E0E-A66F-D95E605F4F63}"/>
                  </a:ext>
                </a:extLst>
              </p:cNvPr>
              <p:cNvCxnSpPr/>
              <p:nvPr/>
            </p:nvCxnSpPr>
            <p:spPr>
              <a:xfrm>
                <a:off x="3257549" y="3518992"/>
                <a:ext cx="0" cy="927278"/>
              </a:xfrm>
              <a:prstGeom prst="line">
                <a:avLst/>
              </a:prstGeom>
            </p:spPr>
            <p:style>
              <a:lnRef idx="2">
                <a:schemeClr val="dk1"/>
              </a:lnRef>
              <a:fillRef idx="0">
                <a:schemeClr val="dk1"/>
              </a:fillRef>
              <a:effectRef idx="1">
                <a:schemeClr val="dk1"/>
              </a:effectRef>
              <a:fontRef idx="minor">
                <a:schemeClr val="tx1"/>
              </a:fontRef>
            </p:style>
          </p:cxnSp>
          <p:grpSp>
            <p:nvGrpSpPr>
              <p:cNvPr id="18" name="Group 17">
                <a:extLst>
                  <a:ext uri="{FF2B5EF4-FFF2-40B4-BE49-F238E27FC236}">
                    <a16:creationId xmlns:a16="http://schemas.microsoft.com/office/drawing/2014/main" id="{F7EBA07F-AB01-43CF-BCB0-712CEC8B505C}"/>
                  </a:ext>
                </a:extLst>
              </p:cNvPr>
              <p:cNvGrpSpPr/>
              <p:nvPr/>
            </p:nvGrpSpPr>
            <p:grpSpPr>
              <a:xfrm>
                <a:off x="3721787" y="2044205"/>
                <a:ext cx="2756555" cy="832279"/>
                <a:chOff x="3257550" y="2017395"/>
                <a:chExt cx="3613806" cy="1214438"/>
              </a:xfrm>
            </p:grpSpPr>
            <p:grpSp>
              <p:nvGrpSpPr>
                <p:cNvPr id="26" name="Group 25">
                  <a:extLst>
                    <a:ext uri="{FF2B5EF4-FFF2-40B4-BE49-F238E27FC236}">
                      <a16:creationId xmlns:a16="http://schemas.microsoft.com/office/drawing/2014/main" id="{CF6CD108-8AB3-4FA7-8790-0CB97BD66017}"/>
                    </a:ext>
                  </a:extLst>
                </p:cNvPr>
                <p:cNvGrpSpPr/>
                <p:nvPr/>
              </p:nvGrpSpPr>
              <p:grpSpPr>
                <a:xfrm>
                  <a:off x="3257550" y="2017395"/>
                  <a:ext cx="548640" cy="1214437"/>
                  <a:chOff x="3257550" y="2017395"/>
                  <a:chExt cx="548640" cy="1214437"/>
                </a:xfrm>
              </p:grpSpPr>
              <p:cxnSp>
                <p:nvCxnSpPr>
                  <p:cNvPr id="30" name="Straight Connector 29">
                    <a:extLst>
                      <a:ext uri="{FF2B5EF4-FFF2-40B4-BE49-F238E27FC236}">
                        <a16:creationId xmlns:a16="http://schemas.microsoft.com/office/drawing/2014/main" id="{DDF77087-9D78-4716-9D6B-2879E07E439D}"/>
                      </a:ext>
                    </a:extLst>
                  </p:cNvPr>
                  <p:cNvCxnSpPr/>
                  <p:nvPr/>
                </p:nvCxnSpPr>
                <p:spPr>
                  <a:xfrm>
                    <a:off x="3257550" y="2017395"/>
                    <a:ext cx="0" cy="1017270"/>
                  </a:xfrm>
                  <a:prstGeom prst="line">
                    <a:avLst/>
                  </a:prstGeom>
                </p:spPr>
                <p:style>
                  <a:lnRef idx="2">
                    <a:schemeClr val="dk1"/>
                  </a:lnRef>
                  <a:fillRef idx="0">
                    <a:schemeClr val="dk1"/>
                  </a:fillRef>
                  <a:effectRef idx="1">
                    <a:schemeClr val="dk1"/>
                  </a:effectRef>
                  <a:fontRef idx="minor">
                    <a:schemeClr val="tx1"/>
                  </a:fontRef>
                </p:style>
              </p:cxnSp>
              <p:sp>
                <p:nvSpPr>
                  <p:cNvPr id="31" name="Arc 30">
                    <a:extLst>
                      <a:ext uri="{FF2B5EF4-FFF2-40B4-BE49-F238E27FC236}">
                        <a16:creationId xmlns:a16="http://schemas.microsoft.com/office/drawing/2014/main" id="{2116BC56-503C-4901-899F-467D1F73CB61}"/>
                      </a:ext>
                    </a:extLst>
                  </p:cNvPr>
                  <p:cNvSpPr/>
                  <p:nvPr/>
                </p:nvSpPr>
                <p:spPr>
                  <a:xfrm rot="10800000">
                    <a:off x="3257550" y="2803207"/>
                    <a:ext cx="548640" cy="428625"/>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grpSp>
            <p:cxnSp>
              <p:nvCxnSpPr>
                <p:cNvPr id="27" name="Straight Connector 26">
                  <a:extLst>
                    <a:ext uri="{FF2B5EF4-FFF2-40B4-BE49-F238E27FC236}">
                      <a16:creationId xmlns:a16="http://schemas.microsoft.com/office/drawing/2014/main" id="{ACC7E5D6-8956-4831-A7BA-C882A9EF7C1F}"/>
                    </a:ext>
                  </a:extLst>
                </p:cNvPr>
                <p:cNvCxnSpPr>
                  <a:stCxn id="31" idx="0"/>
                </p:cNvCxnSpPr>
                <p:nvPr/>
              </p:nvCxnSpPr>
              <p:spPr>
                <a:xfrm>
                  <a:off x="3531870" y="3231832"/>
                  <a:ext cx="3027045" cy="1"/>
                </a:xfrm>
                <a:prstGeom prst="line">
                  <a:avLst/>
                </a:prstGeom>
              </p:spPr>
              <p:style>
                <a:lnRef idx="3">
                  <a:schemeClr val="dk1"/>
                </a:lnRef>
                <a:fillRef idx="0">
                  <a:schemeClr val="dk1"/>
                </a:fillRef>
                <a:effectRef idx="2">
                  <a:schemeClr val="dk1"/>
                </a:effectRef>
                <a:fontRef idx="minor">
                  <a:schemeClr val="tx1"/>
                </a:fontRef>
              </p:style>
            </p:cxnSp>
            <p:sp>
              <p:nvSpPr>
                <p:cNvPr id="28" name="Arc 27">
                  <a:extLst>
                    <a:ext uri="{FF2B5EF4-FFF2-40B4-BE49-F238E27FC236}">
                      <a16:creationId xmlns:a16="http://schemas.microsoft.com/office/drawing/2014/main" id="{96CD7538-8EDE-4D86-9315-AFC180D74BA2}"/>
                    </a:ext>
                  </a:extLst>
                </p:cNvPr>
                <p:cNvSpPr/>
                <p:nvPr/>
              </p:nvSpPr>
              <p:spPr>
                <a:xfrm rot="5400000">
                  <a:off x="6337787" y="2685416"/>
                  <a:ext cx="548625" cy="518513"/>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cxnSp>
              <p:nvCxnSpPr>
                <p:cNvPr id="29" name="Straight Connector 28">
                  <a:extLst>
                    <a:ext uri="{FF2B5EF4-FFF2-40B4-BE49-F238E27FC236}">
                      <a16:creationId xmlns:a16="http://schemas.microsoft.com/office/drawing/2014/main" id="{0F0AC815-A96F-4CC5-9F22-DA44DB47249F}"/>
                    </a:ext>
                  </a:extLst>
                </p:cNvPr>
                <p:cNvCxnSpPr>
                  <a:cxnSpLocks/>
                </p:cNvCxnSpPr>
                <p:nvPr/>
              </p:nvCxnSpPr>
              <p:spPr>
                <a:xfrm flipV="1">
                  <a:off x="6871356" y="2017395"/>
                  <a:ext cx="0" cy="927277"/>
                </a:xfrm>
                <a:prstGeom prst="line">
                  <a:avLst/>
                </a:prstGeom>
              </p:spPr>
              <p:style>
                <a:lnRef idx="2">
                  <a:schemeClr val="dk1"/>
                </a:lnRef>
                <a:fillRef idx="0">
                  <a:schemeClr val="dk1"/>
                </a:fillRef>
                <a:effectRef idx="1">
                  <a:schemeClr val="dk1"/>
                </a:effectRef>
                <a:fontRef idx="minor">
                  <a:schemeClr val="tx1"/>
                </a:fontRef>
              </p:style>
            </p:cxnSp>
          </p:grpSp>
          <p:grpSp>
            <p:nvGrpSpPr>
              <p:cNvPr id="19" name="Group 18">
                <a:extLst>
                  <a:ext uri="{FF2B5EF4-FFF2-40B4-BE49-F238E27FC236}">
                    <a16:creationId xmlns:a16="http://schemas.microsoft.com/office/drawing/2014/main" id="{942F1407-1465-479A-9C2C-E8A85E98F958}"/>
                  </a:ext>
                </a:extLst>
              </p:cNvPr>
              <p:cNvGrpSpPr/>
              <p:nvPr/>
            </p:nvGrpSpPr>
            <p:grpSpPr>
              <a:xfrm rot="10800000">
                <a:off x="3667114" y="3570801"/>
                <a:ext cx="2756555" cy="832279"/>
                <a:chOff x="3257550" y="2017395"/>
                <a:chExt cx="3613806" cy="1214438"/>
              </a:xfrm>
            </p:grpSpPr>
            <p:grpSp>
              <p:nvGrpSpPr>
                <p:cNvPr id="20" name="Group 19">
                  <a:extLst>
                    <a:ext uri="{FF2B5EF4-FFF2-40B4-BE49-F238E27FC236}">
                      <a16:creationId xmlns:a16="http://schemas.microsoft.com/office/drawing/2014/main" id="{1B83CCA1-F17F-4DDD-9153-D02061C33A73}"/>
                    </a:ext>
                  </a:extLst>
                </p:cNvPr>
                <p:cNvGrpSpPr/>
                <p:nvPr/>
              </p:nvGrpSpPr>
              <p:grpSpPr>
                <a:xfrm>
                  <a:off x="3257550" y="2017395"/>
                  <a:ext cx="548640" cy="1214437"/>
                  <a:chOff x="3257550" y="2017395"/>
                  <a:chExt cx="548640" cy="1214437"/>
                </a:xfrm>
              </p:grpSpPr>
              <p:cxnSp>
                <p:nvCxnSpPr>
                  <p:cNvPr id="24" name="Straight Connector 23">
                    <a:extLst>
                      <a:ext uri="{FF2B5EF4-FFF2-40B4-BE49-F238E27FC236}">
                        <a16:creationId xmlns:a16="http://schemas.microsoft.com/office/drawing/2014/main" id="{159FE820-8DE8-4D46-9782-1C45C3304483}"/>
                      </a:ext>
                    </a:extLst>
                  </p:cNvPr>
                  <p:cNvCxnSpPr/>
                  <p:nvPr/>
                </p:nvCxnSpPr>
                <p:spPr>
                  <a:xfrm>
                    <a:off x="3257550" y="2017395"/>
                    <a:ext cx="0" cy="1017270"/>
                  </a:xfrm>
                  <a:prstGeom prst="line">
                    <a:avLst/>
                  </a:prstGeom>
                </p:spPr>
                <p:style>
                  <a:lnRef idx="2">
                    <a:schemeClr val="dk1"/>
                  </a:lnRef>
                  <a:fillRef idx="0">
                    <a:schemeClr val="dk1"/>
                  </a:fillRef>
                  <a:effectRef idx="1">
                    <a:schemeClr val="dk1"/>
                  </a:effectRef>
                  <a:fontRef idx="minor">
                    <a:schemeClr val="tx1"/>
                  </a:fontRef>
                </p:style>
              </p:cxnSp>
              <p:sp>
                <p:nvSpPr>
                  <p:cNvPr id="25" name="Arc 24">
                    <a:extLst>
                      <a:ext uri="{FF2B5EF4-FFF2-40B4-BE49-F238E27FC236}">
                        <a16:creationId xmlns:a16="http://schemas.microsoft.com/office/drawing/2014/main" id="{8082653C-F362-4F7A-A576-A6F7E28BD10B}"/>
                      </a:ext>
                    </a:extLst>
                  </p:cNvPr>
                  <p:cNvSpPr/>
                  <p:nvPr/>
                </p:nvSpPr>
                <p:spPr>
                  <a:xfrm rot="10800000">
                    <a:off x="3257550" y="2803207"/>
                    <a:ext cx="548640" cy="428625"/>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grpSp>
            <p:cxnSp>
              <p:nvCxnSpPr>
                <p:cNvPr id="21" name="Straight Connector 20">
                  <a:extLst>
                    <a:ext uri="{FF2B5EF4-FFF2-40B4-BE49-F238E27FC236}">
                      <a16:creationId xmlns:a16="http://schemas.microsoft.com/office/drawing/2014/main" id="{2A59C6B2-16A5-44E4-BE4D-D65E952D8AD0}"/>
                    </a:ext>
                  </a:extLst>
                </p:cNvPr>
                <p:cNvCxnSpPr>
                  <a:stCxn id="25" idx="0"/>
                </p:cNvCxnSpPr>
                <p:nvPr/>
              </p:nvCxnSpPr>
              <p:spPr>
                <a:xfrm>
                  <a:off x="3531870" y="3231832"/>
                  <a:ext cx="3027045" cy="1"/>
                </a:xfrm>
                <a:prstGeom prst="line">
                  <a:avLst/>
                </a:prstGeom>
              </p:spPr>
              <p:style>
                <a:lnRef idx="3">
                  <a:schemeClr val="dk1"/>
                </a:lnRef>
                <a:fillRef idx="0">
                  <a:schemeClr val="dk1"/>
                </a:fillRef>
                <a:effectRef idx="2">
                  <a:schemeClr val="dk1"/>
                </a:effectRef>
                <a:fontRef idx="minor">
                  <a:schemeClr val="tx1"/>
                </a:fontRef>
              </p:style>
            </p:cxnSp>
            <p:sp>
              <p:nvSpPr>
                <p:cNvPr id="22" name="Arc 21">
                  <a:extLst>
                    <a:ext uri="{FF2B5EF4-FFF2-40B4-BE49-F238E27FC236}">
                      <a16:creationId xmlns:a16="http://schemas.microsoft.com/office/drawing/2014/main" id="{D094E863-010B-4D6B-9502-B9591F364E41}"/>
                    </a:ext>
                  </a:extLst>
                </p:cNvPr>
                <p:cNvSpPr/>
                <p:nvPr/>
              </p:nvSpPr>
              <p:spPr>
                <a:xfrm rot="5400000">
                  <a:off x="6337787" y="2685416"/>
                  <a:ext cx="548625" cy="518513"/>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cxnSp>
              <p:nvCxnSpPr>
                <p:cNvPr id="23" name="Straight Connector 22">
                  <a:extLst>
                    <a:ext uri="{FF2B5EF4-FFF2-40B4-BE49-F238E27FC236}">
                      <a16:creationId xmlns:a16="http://schemas.microsoft.com/office/drawing/2014/main" id="{D551905E-B814-4E6E-B56E-55966CEEC4B2}"/>
                    </a:ext>
                  </a:extLst>
                </p:cNvPr>
                <p:cNvCxnSpPr>
                  <a:cxnSpLocks/>
                </p:cNvCxnSpPr>
                <p:nvPr/>
              </p:nvCxnSpPr>
              <p:spPr>
                <a:xfrm flipV="1">
                  <a:off x="6871356" y="2017395"/>
                  <a:ext cx="0" cy="927277"/>
                </a:xfrm>
                <a:prstGeom prst="line">
                  <a:avLst/>
                </a:prstGeom>
              </p:spPr>
              <p:style>
                <a:lnRef idx="2">
                  <a:schemeClr val="dk1"/>
                </a:lnRef>
                <a:fillRef idx="0">
                  <a:schemeClr val="dk1"/>
                </a:fillRef>
                <a:effectRef idx="1">
                  <a:schemeClr val="dk1"/>
                </a:effectRef>
                <a:fontRef idx="minor">
                  <a:schemeClr val="tx1"/>
                </a:fontRef>
              </p:style>
            </p:cxnSp>
          </p:grpSp>
        </p:grpSp>
        <p:cxnSp>
          <p:nvCxnSpPr>
            <p:cNvPr id="6" name="Straight Arrow Connector 5">
              <a:extLst>
                <a:ext uri="{FF2B5EF4-FFF2-40B4-BE49-F238E27FC236}">
                  <a16:creationId xmlns:a16="http://schemas.microsoft.com/office/drawing/2014/main" id="{23A51991-2AA4-4B25-BAD7-37078E4AE245}"/>
                </a:ext>
              </a:extLst>
            </p:cNvPr>
            <p:cNvCxnSpPr/>
            <p:nvPr/>
          </p:nvCxnSpPr>
          <p:spPr>
            <a:xfrm flipV="1">
              <a:off x="4326965" y="3806190"/>
              <a:ext cx="0" cy="622375"/>
            </a:xfrm>
            <a:prstGeom prst="straightConnector1">
              <a:avLst/>
            </a:prstGeom>
            <a:ln>
              <a:solidFill>
                <a:srgbClr val="FF0000"/>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cxnSp>
          <p:nvCxnSpPr>
            <p:cNvPr id="7" name="Straight Arrow Connector 6">
              <a:extLst>
                <a:ext uri="{FF2B5EF4-FFF2-40B4-BE49-F238E27FC236}">
                  <a16:creationId xmlns:a16="http://schemas.microsoft.com/office/drawing/2014/main" id="{E0BF8C55-6B19-4460-999E-BF3E36BF4708}"/>
                </a:ext>
              </a:extLst>
            </p:cNvPr>
            <p:cNvCxnSpPr>
              <a:cxnSpLocks/>
            </p:cNvCxnSpPr>
            <p:nvPr/>
          </p:nvCxnSpPr>
          <p:spPr>
            <a:xfrm flipV="1">
              <a:off x="5012846" y="3483439"/>
              <a:ext cx="1772023" cy="1"/>
            </a:xfrm>
            <a:prstGeom prst="straightConnector1">
              <a:avLst/>
            </a:prstGeom>
            <a:ln>
              <a:solidFill>
                <a:srgbClr val="FF0000"/>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cxnSp>
          <p:nvCxnSpPr>
            <p:cNvPr id="8" name="Straight Arrow Connector 7">
              <a:extLst>
                <a:ext uri="{FF2B5EF4-FFF2-40B4-BE49-F238E27FC236}">
                  <a16:creationId xmlns:a16="http://schemas.microsoft.com/office/drawing/2014/main" id="{2AD0251F-F37F-46E5-A07B-96EB35BD00DB}"/>
                </a:ext>
              </a:extLst>
            </p:cNvPr>
            <p:cNvCxnSpPr>
              <a:cxnSpLocks/>
            </p:cNvCxnSpPr>
            <p:nvPr/>
          </p:nvCxnSpPr>
          <p:spPr>
            <a:xfrm>
              <a:off x="7505582" y="3749825"/>
              <a:ext cx="0" cy="636493"/>
            </a:xfrm>
            <a:prstGeom prst="straightConnector1">
              <a:avLst/>
            </a:prstGeom>
            <a:ln>
              <a:solidFill>
                <a:srgbClr val="FF0000"/>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cxnSp>
          <p:nvCxnSpPr>
            <p:cNvPr id="9" name="Straight Arrow Connector 8">
              <a:extLst>
                <a:ext uri="{FF2B5EF4-FFF2-40B4-BE49-F238E27FC236}">
                  <a16:creationId xmlns:a16="http://schemas.microsoft.com/office/drawing/2014/main" id="{718005E2-CCD1-4C5F-A367-B72FC25F769B}"/>
                </a:ext>
              </a:extLst>
            </p:cNvPr>
            <p:cNvCxnSpPr/>
            <p:nvPr/>
          </p:nvCxnSpPr>
          <p:spPr>
            <a:xfrm flipV="1">
              <a:off x="7532476" y="2125679"/>
              <a:ext cx="0" cy="622375"/>
            </a:xfrm>
            <a:prstGeom prst="straightConnector1">
              <a:avLst/>
            </a:prstGeom>
            <a:ln>
              <a:solidFill>
                <a:schemeClr val="accent1"/>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cxnSp>
          <p:nvCxnSpPr>
            <p:cNvPr id="10" name="Straight Arrow Connector 9">
              <a:extLst>
                <a:ext uri="{FF2B5EF4-FFF2-40B4-BE49-F238E27FC236}">
                  <a16:creationId xmlns:a16="http://schemas.microsoft.com/office/drawing/2014/main" id="{10DF17D3-59F4-4632-B5D5-5D87DC00E073}"/>
                </a:ext>
              </a:extLst>
            </p:cNvPr>
            <p:cNvCxnSpPr>
              <a:cxnSpLocks/>
            </p:cNvCxnSpPr>
            <p:nvPr/>
          </p:nvCxnSpPr>
          <p:spPr>
            <a:xfrm>
              <a:off x="5056094" y="3089479"/>
              <a:ext cx="1724695" cy="1"/>
            </a:xfrm>
            <a:prstGeom prst="straightConnector1">
              <a:avLst/>
            </a:prstGeom>
            <a:ln>
              <a:solidFill>
                <a:schemeClr val="accent1"/>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cxnSp>
          <p:nvCxnSpPr>
            <p:cNvPr id="11" name="Straight Arrow Connector 10">
              <a:extLst>
                <a:ext uri="{FF2B5EF4-FFF2-40B4-BE49-F238E27FC236}">
                  <a16:creationId xmlns:a16="http://schemas.microsoft.com/office/drawing/2014/main" id="{BD108D74-2A99-4BDE-807A-A180643D9782}"/>
                </a:ext>
              </a:extLst>
            </p:cNvPr>
            <p:cNvCxnSpPr>
              <a:cxnSpLocks/>
            </p:cNvCxnSpPr>
            <p:nvPr/>
          </p:nvCxnSpPr>
          <p:spPr>
            <a:xfrm>
              <a:off x="4388505" y="2121899"/>
              <a:ext cx="0" cy="756844"/>
            </a:xfrm>
            <a:prstGeom prst="straightConnector1">
              <a:avLst/>
            </a:prstGeom>
            <a:ln>
              <a:solidFill>
                <a:schemeClr val="accent1"/>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sp>
          <p:nvSpPr>
            <p:cNvPr id="12" name="TextBox 11">
              <a:extLst>
                <a:ext uri="{FF2B5EF4-FFF2-40B4-BE49-F238E27FC236}">
                  <a16:creationId xmlns:a16="http://schemas.microsoft.com/office/drawing/2014/main" id="{C55F7E15-F409-4C99-81BB-03C87C67C3CE}"/>
                </a:ext>
              </a:extLst>
            </p:cNvPr>
            <p:cNvSpPr txBox="1"/>
            <p:nvPr/>
          </p:nvSpPr>
          <p:spPr>
            <a:xfrm>
              <a:off x="5007844" y="3860523"/>
              <a:ext cx="2014069" cy="430887"/>
            </a:xfrm>
            <a:prstGeom prst="rect">
              <a:avLst/>
            </a:prstGeom>
            <a:noFill/>
          </p:spPr>
          <p:txBody>
            <a:bodyPr wrap="square" rtlCol="0">
              <a:spAutoFit/>
            </a:bodyPr>
            <a:lstStyle/>
            <a:p>
              <a:r>
                <a:rPr lang="en-GB" sz="2200" dirty="0"/>
                <a:t>Hot Stream  </a:t>
              </a:r>
              <a:r>
                <a:rPr lang="en-GB" sz="2200" i="1" dirty="0"/>
                <a:t>H</a:t>
              </a:r>
            </a:p>
          </p:txBody>
        </p:sp>
        <p:sp>
          <p:nvSpPr>
            <p:cNvPr id="13" name="TextBox 12">
              <a:extLst>
                <a:ext uri="{FF2B5EF4-FFF2-40B4-BE49-F238E27FC236}">
                  <a16:creationId xmlns:a16="http://schemas.microsoft.com/office/drawing/2014/main" id="{4CC32929-60C4-449B-A75D-C23D3253D0D7}"/>
                </a:ext>
              </a:extLst>
            </p:cNvPr>
            <p:cNvSpPr txBox="1"/>
            <p:nvPr/>
          </p:nvSpPr>
          <p:spPr>
            <a:xfrm>
              <a:off x="4962244" y="2245124"/>
              <a:ext cx="1930400" cy="430887"/>
            </a:xfrm>
            <a:prstGeom prst="rect">
              <a:avLst/>
            </a:prstGeom>
            <a:noFill/>
          </p:spPr>
          <p:txBody>
            <a:bodyPr wrap="square" rtlCol="0">
              <a:spAutoFit/>
            </a:bodyPr>
            <a:lstStyle/>
            <a:p>
              <a:r>
                <a:rPr lang="en-GB" sz="2200" dirty="0"/>
                <a:t>Cold Stream  </a:t>
              </a:r>
              <a:r>
                <a:rPr lang="en-GB" sz="2200" i="1" dirty="0"/>
                <a:t>C</a:t>
              </a:r>
            </a:p>
          </p:txBody>
        </p:sp>
      </p:grpSp>
      <p:sp>
        <p:nvSpPr>
          <p:cNvPr id="40" name="Rectangle: Rounded Corners 39">
            <a:extLst>
              <a:ext uri="{FF2B5EF4-FFF2-40B4-BE49-F238E27FC236}">
                <a16:creationId xmlns:a16="http://schemas.microsoft.com/office/drawing/2014/main" id="{C568341E-D34E-4497-A84C-E3F5C50F04CF}"/>
              </a:ext>
            </a:extLst>
          </p:cNvPr>
          <p:cNvSpPr/>
          <p:nvPr/>
        </p:nvSpPr>
        <p:spPr>
          <a:xfrm>
            <a:off x="3943425" y="5046939"/>
            <a:ext cx="4063995" cy="1212816"/>
          </a:xfrm>
          <a:prstGeom prst="roundRect">
            <a:avLst/>
          </a:prstGeom>
          <a:noFill/>
          <a:ln w="19050">
            <a:solidFill>
              <a:schemeClr val="accent1">
                <a:shade val="5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Rectangle: Rounded Corners 40">
            <a:extLst>
              <a:ext uri="{FF2B5EF4-FFF2-40B4-BE49-F238E27FC236}">
                <a16:creationId xmlns:a16="http://schemas.microsoft.com/office/drawing/2014/main" id="{78295BA0-D481-451A-AB17-E3EFB9373669}"/>
              </a:ext>
            </a:extLst>
          </p:cNvPr>
          <p:cNvSpPr/>
          <p:nvPr/>
        </p:nvSpPr>
        <p:spPr>
          <a:xfrm>
            <a:off x="3943424" y="3631538"/>
            <a:ext cx="4063995" cy="1212816"/>
          </a:xfrm>
          <a:prstGeom prst="roundRect">
            <a:avLst/>
          </a:prstGeom>
          <a:noFill/>
          <a:ln w="19050">
            <a:solidFill>
              <a:schemeClr val="accent1">
                <a:shade val="5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Arrow: Up 47">
            <a:extLst>
              <a:ext uri="{FF2B5EF4-FFF2-40B4-BE49-F238E27FC236}">
                <a16:creationId xmlns:a16="http://schemas.microsoft.com/office/drawing/2014/main" id="{6A3C5EEF-17E1-4399-B7F7-BD7FED818510}"/>
              </a:ext>
            </a:extLst>
          </p:cNvPr>
          <p:cNvSpPr/>
          <p:nvPr/>
        </p:nvSpPr>
        <p:spPr>
          <a:xfrm>
            <a:off x="4525267" y="4756148"/>
            <a:ext cx="121462" cy="414688"/>
          </a:xfrm>
          <a:prstGeom prst="upArrow">
            <a:avLst>
              <a:gd name="adj1" fmla="val 50000"/>
              <a:gd name="adj2" fmla="val 53923"/>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49" name="Arrow: Up 48">
            <a:extLst>
              <a:ext uri="{FF2B5EF4-FFF2-40B4-BE49-F238E27FC236}">
                <a16:creationId xmlns:a16="http://schemas.microsoft.com/office/drawing/2014/main" id="{6FE67405-C7EF-4746-B82E-EC8CB6655754}"/>
              </a:ext>
            </a:extLst>
          </p:cNvPr>
          <p:cNvSpPr/>
          <p:nvPr/>
        </p:nvSpPr>
        <p:spPr>
          <a:xfrm>
            <a:off x="4845725" y="4756148"/>
            <a:ext cx="121462" cy="414688"/>
          </a:xfrm>
          <a:prstGeom prst="upArrow">
            <a:avLst>
              <a:gd name="adj1" fmla="val 50000"/>
              <a:gd name="adj2" fmla="val 53923"/>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50" name="Arrow: Up 49">
            <a:extLst>
              <a:ext uri="{FF2B5EF4-FFF2-40B4-BE49-F238E27FC236}">
                <a16:creationId xmlns:a16="http://schemas.microsoft.com/office/drawing/2014/main" id="{E4E5DCE4-9EB1-4A31-A80E-14D595143DED}"/>
              </a:ext>
            </a:extLst>
          </p:cNvPr>
          <p:cNvSpPr/>
          <p:nvPr/>
        </p:nvSpPr>
        <p:spPr>
          <a:xfrm>
            <a:off x="5149176" y="4755071"/>
            <a:ext cx="121462" cy="414688"/>
          </a:xfrm>
          <a:prstGeom prst="upArrow">
            <a:avLst>
              <a:gd name="adj1" fmla="val 50000"/>
              <a:gd name="adj2" fmla="val 53923"/>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54" name="Arrow: Up 53">
            <a:extLst>
              <a:ext uri="{FF2B5EF4-FFF2-40B4-BE49-F238E27FC236}">
                <a16:creationId xmlns:a16="http://schemas.microsoft.com/office/drawing/2014/main" id="{5F4F88A1-C3C1-4EBF-AAF4-61167121753C}"/>
              </a:ext>
            </a:extLst>
          </p:cNvPr>
          <p:cNvSpPr/>
          <p:nvPr/>
        </p:nvSpPr>
        <p:spPr>
          <a:xfrm>
            <a:off x="6431245" y="4755071"/>
            <a:ext cx="121462" cy="414688"/>
          </a:xfrm>
          <a:prstGeom prst="upArrow">
            <a:avLst>
              <a:gd name="adj1" fmla="val 50000"/>
              <a:gd name="adj2" fmla="val 53923"/>
            </a:avLst>
          </a:prstGeom>
          <a:gradFill>
            <a:gsLst>
              <a:gs pos="52759">
                <a:srgbClr val="D55F71"/>
              </a:gs>
              <a:gs pos="72000">
                <a:srgbClr val="E53B46"/>
              </a:gs>
              <a:gs pos="100000">
                <a:srgbClr val="FF0000"/>
              </a:gs>
              <a:gs pos="0">
                <a:schemeClr val="accent1">
                  <a:lumMod val="45000"/>
                  <a:lumOff val="55000"/>
                </a:schemeClr>
              </a:gs>
              <a:gs pos="1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55" name="Arrow: Up 54">
            <a:extLst>
              <a:ext uri="{FF2B5EF4-FFF2-40B4-BE49-F238E27FC236}">
                <a16:creationId xmlns:a16="http://schemas.microsoft.com/office/drawing/2014/main" id="{1C60983A-E198-48CC-8519-E220C3AF439C}"/>
              </a:ext>
            </a:extLst>
          </p:cNvPr>
          <p:cNvSpPr/>
          <p:nvPr/>
        </p:nvSpPr>
        <p:spPr>
          <a:xfrm>
            <a:off x="6799093" y="4764128"/>
            <a:ext cx="121462" cy="414688"/>
          </a:xfrm>
          <a:prstGeom prst="upArrow">
            <a:avLst>
              <a:gd name="adj1" fmla="val 50000"/>
              <a:gd name="adj2" fmla="val 53923"/>
            </a:avLst>
          </a:prstGeom>
          <a:gradFill>
            <a:gsLst>
              <a:gs pos="69409">
                <a:srgbClr val="E53B46"/>
              </a:gs>
              <a:gs pos="100000">
                <a:srgbClr val="FF0000"/>
              </a:gs>
              <a:gs pos="0">
                <a:schemeClr val="accent1">
                  <a:lumMod val="45000"/>
                  <a:lumOff val="55000"/>
                </a:schemeClr>
              </a:gs>
              <a:gs pos="1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56" name="Arrow: Up 55">
            <a:extLst>
              <a:ext uri="{FF2B5EF4-FFF2-40B4-BE49-F238E27FC236}">
                <a16:creationId xmlns:a16="http://schemas.microsoft.com/office/drawing/2014/main" id="{902C0E3B-4CBD-4B92-98F0-81215FD89A0E}"/>
              </a:ext>
            </a:extLst>
          </p:cNvPr>
          <p:cNvSpPr/>
          <p:nvPr/>
        </p:nvSpPr>
        <p:spPr>
          <a:xfrm>
            <a:off x="7139244" y="4760949"/>
            <a:ext cx="121462" cy="414688"/>
          </a:xfrm>
          <a:prstGeom prst="upArrow">
            <a:avLst>
              <a:gd name="adj1" fmla="val 50000"/>
              <a:gd name="adj2" fmla="val 53923"/>
            </a:avLst>
          </a:prstGeom>
          <a:gradFill>
            <a:gsLst>
              <a:gs pos="100000">
                <a:srgbClr val="FF0000"/>
              </a:gs>
              <a:gs pos="0">
                <a:schemeClr val="accent1">
                  <a:lumMod val="45000"/>
                  <a:lumOff val="55000"/>
                </a:schemeClr>
              </a:gs>
              <a:gs pos="1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59" name="Arrow: Up 58">
            <a:extLst>
              <a:ext uri="{FF2B5EF4-FFF2-40B4-BE49-F238E27FC236}">
                <a16:creationId xmlns:a16="http://schemas.microsoft.com/office/drawing/2014/main" id="{5A638408-9BDA-430D-9BD8-E9C084F3ED60}"/>
              </a:ext>
            </a:extLst>
          </p:cNvPr>
          <p:cNvSpPr/>
          <p:nvPr/>
        </p:nvSpPr>
        <p:spPr>
          <a:xfrm>
            <a:off x="6044510" y="4750508"/>
            <a:ext cx="121462" cy="414688"/>
          </a:xfrm>
          <a:prstGeom prst="upArrow">
            <a:avLst>
              <a:gd name="adj1" fmla="val 50000"/>
              <a:gd name="adj2" fmla="val 53923"/>
            </a:avLst>
          </a:prstGeom>
          <a:gradFill>
            <a:gsLst>
              <a:gs pos="52759">
                <a:srgbClr val="D55F71"/>
              </a:gs>
              <a:gs pos="72000">
                <a:srgbClr val="E53B46"/>
              </a:gs>
              <a:gs pos="100000">
                <a:srgbClr val="FF0000"/>
              </a:gs>
              <a:gs pos="0">
                <a:schemeClr val="accent1">
                  <a:lumMod val="45000"/>
                  <a:lumOff val="55000"/>
                </a:schemeClr>
              </a:gs>
              <a:gs pos="1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60" name="Arrow: Up 59">
            <a:extLst>
              <a:ext uri="{FF2B5EF4-FFF2-40B4-BE49-F238E27FC236}">
                <a16:creationId xmlns:a16="http://schemas.microsoft.com/office/drawing/2014/main" id="{318D22F2-5866-4B2A-9403-02E13459E36A}"/>
              </a:ext>
            </a:extLst>
          </p:cNvPr>
          <p:cNvSpPr/>
          <p:nvPr/>
        </p:nvSpPr>
        <p:spPr>
          <a:xfrm>
            <a:off x="5724711" y="4755071"/>
            <a:ext cx="121462" cy="414688"/>
          </a:xfrm>
          <a:prstGeom prst="upArrow">
            <a:avLst>
              <a:gd name="adj1" fmla="val 50000"/>
              <a:gd name="adj2" fmla="val 53923"/>
            </a:avLst>
          </a:prstGeom>
          <a:gradFill>
            <a:gsLst>
              <a:gs pos="52759">
                <a:srgbClr val="D55F71"/>
              </a:gs>
              <a:gs pos="72000">
                <a:srgbClr val="E53B46"/>
              </a:gs>
              <a:gs pos="100000">
                <a:srgbClr val="FF0000"/>
              </a:gs>
              <a:gs pos="0">
                <a:schemeClr val="accent1">
                  <a:lumMod val="45000"/>
                  <a:lumOff val="55000"/>
                </a:schemeClr>
              </a:gs>
              <a:gs pos="1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61" name="Arrow: Up 60">
            <a:extLst>
              <a:ext uri="{FF2B5EF4-FFF2-40B4-BE49-F238E27FC236}">
                <a16:creationId xmlns:a16="http://schemas.microsoft.com/office/drawing/2014/main" id="{446FEFD4-A2DE-4314-9FF2-ACA8C2D89189}"/>
              </a:ext>
            </a:extLst>
          </p:cNvPr>
          <p:cNvSpPr/>
          <p:nvPr/>
        </p:nvSpPr>
        <p:spPr>
          <a:xfrm>
            <a:off x="5455095" y="4747995"/>
            <a:ext cx="121462" cy="414688"/>
          </a:xfrm>
          <a:prstGeom prst="upArrow">
            <a:avLst>
              <a:gd name="adj1" fmla="val 50000"/>
              <a:gd name="adj2" fmla="val 53923"/>
            </a:avLst>
          </a:prstGeom>
          <a:gradFill>
            <a:gsLst>
              <a:gs pos="52759">
                <a:srgbClr val="D55F71"/>
              </a:gs>
              <a:gs pos="72000">
                <a:srgbClr val="E53B46"/>
              </a:gs>
              <a:gs pos="100000">
                <a:srgbClr val="FF0000"/>
              </a:gs>
              <a:gs pos="0">
                <a:schemeClr val="accent1">
                  <a:lumMod val="45000"/>
                  <a:lumOff val="55000"/>
                </a:schemeClr>
              </a:gs>
              <a:gs pos="1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mc:AlternateContent xmlns:mc="http://schemas.openxmlformats.org/markup-compatibility/2006" xmlns:a14="http://schemas.microsoft.com/office/drawing/2010/main">
        <mc:Choice Requires="a14">
          <p:sp>
            <p:nvSpPr>
              <p:cNvPr id="62" name="TextBox 61">
                <a:extLst>
                  <a:ext uri="{FF2B5EF4-FFF2-40B4-BE49-F238E27FC236}">
                    <a16:creationId xmlns:a16="http://schemas.microsoft.com/office/drawing/2014/main" id="{8E9EEBB3-1BAE-41B1-9F12-CCDF32724AD9}"/>
                  </a:ext>
                </a:extLst>
              </p:cNvPr>
              <p:cNvSpPr txBox="1"/>
              <p:nvPr/>
            </p:nvSpPr>
            <p:spPr>
              <a:xfrm>
                <a:off x="609600" y="4146241"/>
                <a:ext cx="2915331" cy="443776"/>
              </a:xfrm>
              <a:prstGeom prst="rect">
                <a:avLst/>
              </a:prstGeom>
              <a:noFill/>
            </p:spPr>
            <p:txBody>
              <a:bodyPr wrap="square" rtlCol="0">
                <a:spAutoFit/>
              </a:bodyPr>
              <a:lstStyle/>
              <a:p>
                <a:r>
                  <a:rPr lang="en-GB" sz="2200" dirty="0"/>
                  <a:t>Rate of Heat Transfer, </a:t>
                </a:r>
                <a14:m>
                  <m:oMath xmlns:m="http://schemas.openxmlformats.org/officeDocument/2006/math">
                    <m:acc>
                      <m:accPr>
                        <m:chr m:val="̇"/>
                        <m:ctrlPr>
                          <a:rPr lang="en-GB" sz="2200" i="1" smtClean="0">
                            <a:effectLst/>
                            <a:latin typeface="Cambria Math" panose="02040503050406030204" pitchFamily="18" charset="0"/>
                            <a:ea typeface="Times New Roman" panose="02020603050405020304" pitchFamily="18" charset="0"/>
                            <a:cs typeface="Arial" panose="020B0604020202020204" pitchFamily="34" charset="0"/>
                          </a:rPr>
                        </m:ctrlPr>
                      </m:accPr>
                      <m:e>
                        <m:r>
                          <a:rPr lang="en-GB" sz="2200" i="1">
                            <a:effectLst/>
                            <a:latin typeface="Cambria Math" panose="02040503050406030204" pitchFamily="18" charset="0"/>
                            <a:ea typeface="Times New Roman" panose="02020603050405020304" pitchFamily="18" charset="0"/>
                            <a:cs typeface="Arial" panose="020B0604020202020204" pitchFamily="34" charset="0"/>
                          </a:rPr>
                          <m:t>𝑄</m:t>
                        </m:r>
                      </m:e>
                    </m:acc>
                  </m:oMath>
                </a14:m>
                <a:endParaRPr lang="en-GB" sz="2200" dirty="0"/>
              </a:p>
            </p:txBody>
          </p:sp>
        </mc:Choice>
        <mc:Fallback xmlns="">
          <p:sp>
            <p:nvSpPr>
              <p:cNvPr id="62" name="TextBox 61">
                <a:extLst>
                  <a:ext uri="{FF2B5EF4-FFF2-40B4-BE49-F238E27FC236}">
                    <a16:creationId xmlns:a16="http://schemas.microsoft.com/office/drawing/2014/main" id="{8E9EEBB3-1BAE-41B1-9F12-CCDF32724AD9}"/>
                  </a:ext>
                </a:extLst>
              </p:cNvPr>
              <p:cNvSpPr txBox="1">
                <a:spLocks noRot="1" noChangeAspect="1" noMove="1" noResize="1" noEditPoints="1" noAdjustHandles="1" noChangeArrowheads="1" noChangeShapeType="1" noTextEdit="1"/>
              </p:cNvSpPr>
              <p:nvPr/>
            </p:nvSpPr>
            <p:spPr>
              <a:xfrm>
                <a:off x="609600" y="4146241"/>
                <a:ext cx="2915331" cy="443776"/>
              </a:xfrm>
              <a:prstGeom prst="rect">
                <a:avLst/>
              </a:prstGeom>
              <a:blipFill>
                <a:blip r:embed="rId3"/>
                <a:stretch>
                  <a:fillRect l="-2720" t="-6849" r="-418" b="-27397"/>
                </a:stretch>
              </a:blipFill>
            </p:spPr>
            <p:txBody>
              <a:bodyPr/>
              <a:lstStyle/>
              <a:p>
                <a:r>
                  <a:rPr lang="en-GB">
                    <a:noFill/>
                  </a:rPr>
                  <a:t> </a:t>
                </a:r>
              </a:p>
            </p:txBody>
          </p:sp>
        </mc:Fallback>
      </mc:AlternateContent>
      <p:cxnSp>
        <p:nvCxnSpPr>
          <p:cNvPr id="64" name="Straight Arrow Connector 63">
            <a:extLst>
              <a:ext uri="{FF2B5EF4-FFF2-40B4-BE49-F238E27FC236}">
                <a16:creationId xmlns:a16="http://schemas.microsoft.com/office/drawing/2014/main" id="{3E1C8E24-A7ED-4408-BB52-04BDED776483}"/>
              </a:ext>
            </a:extLst>
          </p:cNvPr>
          <p:cNvCxnSpPr>
            <a:cxnSpLocks/>
          </p:cNvCxnSpPr>
          <p:nvPr/>
        </p:nvCxnSpPr>
        <p:spPr>
          <a:xfrm>
            <a:off x="3438362" y="4453225"/>
            <a:ext cx="1085738" cy="58679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18969418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8226E-DC13-4843-8933-B01A220B1342}"/>
              </a:ext>
            </a:extLst>
          </p:cNvPr>
          <p:cNvSpPr>
            <a:spLocks noGrp="1"/>
          </p:cNvSpPr>
          <p:nvPr>
            <p:ph type="title"/>
          </p:nvPr>
        </p:nvSpPr>
        <p:spPr>
          <a:xfrm>
            <a:off x="838200" y="45166"/>
            <a:ext cx="10515600" cy="737870"/>
          </a:xfrm>
        </p:spPr>
        <p:txBody>
          <a:bodyPr>
            <a:normAutofit/>
          </a:bodyPr>
          <a:lstStyle/>
          <a:p>
            <a:pPr algn="ctr"/>
            <a:r>
              <a:rPr lang="en-GB" sz="4000" dirty="0">
                <a:effectLst/>
                <a:ea typeface="Calibri" panose="020F0502020204030204" pitchFamily="34" charset="0"/>
                <a:cs typeface="Times New Roman" panose="02020603050405020304" pitchFamily="18" charset="0"/>
              </a:rPr>
              <a:t>Interface energy balance method</a:t>
            </a:r>
            <a:endParaRPr lang="en-GB" sz="4000" dirty="0"/>
          </a:p>
        </p:txBody>
      </p:sp>
      <p:sp>
        <p:nvSpPr>
          <p:cNvPr id="3" name="Content Placeholder 2">
            <a:extLst>
              <a:ext uri="{FF2B5EF4-FFF2-40B4-BE49-F238E27FC236}">
                <a16:creationId xmlns:a16="http://schemas.microsoft.com/office/drawing/2014/main" id="{F3AFC456-02DF-4BAE-91A7-10FF1C15416C}"/>
              </a:ext>
            </a:extLst>
          </p:cNvPr>
          <p:cNvSpPr>
            <a:spLocks noGrp="1"/>
          </p:cNvSpPr>
          <p:nvPr>
            <p:ph idx="1"/>
          </p:nvPr>
        </p:nvSpPr>
        <p:spPr>
          <a:xfrm>
            <a:off x="409575" y="833177"/>
            <a:ext cx="11372850" cy="5886450"/>
          </a:xfrm>
        </p:spPr>
        <p:txBody>
          <a:bodyPr>
            <a:normAutofit/>
          </a:bodyPr>
          <a:lstStyle/>
          <a:p>
            <a:pPr marL="0" indent="0">
              <a:buNone/>
            </a:pPr>
            <a:r>
              <a:rPr lang="en-GB" sz="2200" dirty="0">
                <a:latin typeface="Arial" panose="020B0604020202020204" pitchFamily="34" charset="0"/>
                <a:ea typeface="Calibri" panose="020F0502020204030204" pitchFamily="34" charset="0"/>
                <a:cs typeface="Times New Roman" panose="02020603050405020304" pitchFamily="18" charset="0"/>
              </a:rPr>
              <a:t>A</a:t>
            </a:r>
            <a:r>
              <a:rPr lang="en-GB" sz="2200" dirty="0">
                <a:effectLst/>
                <a:latin typeface="Arial" panose="020B0604020202020204" pitchFamily="34" charset="0"/>
                <a:ea typeface="Calibri" panose="020F0502020204030204" pitchFamily="34" charset="0"/>
                <a:cs typeface="Times New Roman" panose="02020603050405020304" pitchFamily="18" charset="0"/>
              </a:rPr>
              <a:t>lternative approach to analysing a </a:t>
            </a:r>
            <a:r>
              <a:rPr lang="en-GB" sz="2200" i="1" dirty="0">
                <a:effectLst/>
                <a:latin typeface="Arial" panose="020B0604020202020204" pitchFamily="34" charset="0"/>
                <a:ea typeface="Calibri" panose="020F0502020204030204" pitchFamily="34" charset="0"/>
                <a:cs typeface="Times New Roman" panose="02020603050405020304" pitchFamily="18" charset="0"/>
              </a:rPr>
              <a:t>control volume </a:t>
            </a:r>
            <a:r>
              <a:rPr lang="en-GB" sz="2200" dirty="0">
                <a:effectLst/>
                <a:latin typeface="Arial" panose="020B0604020202020204" pitchFamily="34" charset="0"/>
                <a:ea typeface="Calibri" panose="020F0502020204030204" pitchFamily="34" charset="0"/>
                <a:cs typeface="Times New Roman" panose="02020603050405020304" pitchFamily="18" charset="0"/>
              </a:rPr>
              <a:t>around the hot and cold stream is to place a control volume </a:t>
            </a:r>
            <a:r>
              <a:rPr lang="en-GB" sz="2200" i="1" dirty="0">
                <a:effectLst/>
                <a:latin typeface="Arial" panose="020B0604020202020204" pitchFamily="34" charset="0"/>
                <a:ea typeface="Calibri" panose="020F0502020204030204" pitchFamily="34" charset="0"/>
                <a:cs typeface="Times New Roman" panose="02020603050405020304" pitchFamily="18" charset="0"/>
              </a:rPr>
              <a:t>around the interface</a:t>
            </a:r>
            <a:r>
              <a:rPr lang="en-GB" sz="2200" dirty="0">
                <a:effectLst/>
                <a:latin typeface="Arial" panose="020B0604020202020204" pitchFamily="34" charset="0"/>
                <a:ea typeface="Calibri" panose="020F0502020204030204" pitchFamily="34" charset="0"/>
                <a:cs typeface="Times New Roman" panose="02020603050405020304" pitchFamily="18" charset="0"/>
              </a:rPr>
              <a:t>, between the hot and cold streams, as shown in the following diagram.</a:t>
            </a:r>
          </a:p>
          <a:p>
            <a:pPr marL="0" indent="0">
              <a:buNone/>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p>
          <a:p>
            <a:pPr marL="0" indent="0">
              <a:buNone/>
            </a:pPr>
            <a:endParaRPr lang="en-GB" sz="2200" dirty="0"/>
          </a:p>
          <a:p>
            <a:pPr marL="0" indent="0">
              <a:buNone/>
            </a:pPr>
            <a:endParaRPr lang="en-GB" sz="2200" dirty="0"/>
          </a:p>
          <a:p>
            <a:pPr marL="0" indent="0">
              <a:buNone/>
            </a:pPr>
            <a:endParaRPr lang="en-GB" sz="2200" dirty="0"/>
          </a:p>
          <a:p>
            <a:pPr marL="0" indent="0">
              <a:buNone/>
            </a:pPr>
            <a:endParaRPr lang="en-GB" sz="200" dirty="0"/>
          </a:p>
          <a:p>
            <a:pPr marL="0" indent="0">
              <a:buNone/>
            </a:pPr>
            <a:endParaRPr lang="en-GB" sz="2200" dirty="0">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GB" sz="2200" dirty="0">
                <a:latin typeface="Arial" panose="020B0604020202020204" pitchFamily="34" charset="0"/>
                <a:ea typeface="Calibri" panose="020F0502020204030204" pitchFamily="34" charset="0"/>
                <a:cs typeface="Times New Roman" panose="02020603050405020304" pitchFamily="18" charset="0"/>
              </a:rPr>
              <a:t>H</a:t>
            </a:r>
            <a:r>
              <a:rPr lang="en-GB" sz="2200" dirty="0">
                <a:effectLst/>
                <a:latin typeface="Arial" panose="020B0604020202020204" pitchFamily="34" charset="0"/>
                <a:ea typeface="Calibri" panose="020F0502020204030204" pitchFamily="34" charset="0"/>
                <a:cs typeface="Times New Roman" panose="02020603050405020304" pitchFamily="18" charset="0"/>
              </a:rPr>
              <a:t>eat energy from hot stream enters the control volume, passes through the heat exchanger interface, and then into the cold stream.  This analysis requires an understanding of heat transfer mechanisms taking place </a:t>
            </a:r>
            <a:r>
              <a:rPr lang="en-GB" sz="2200" i="1" dirty="0">
                <a:effectLst/>
                <a:latin typeface="Arial" panose="020B0604020202020204" pitchFamily="34" charset="0"/>
                <a:ea typeface="Calibri" panose="020F0502020204030204" pitchFamily="34" charset="0"/>
                <a:cs typeface="Times New Roman" panose="02020603050405020304" pitchFamily="18" charset="0"/>
              </a:rPr>
              <a:t>across the solid interface</a:t>
            </a:r>
            <a:r>
              <a:rPr lang="en-GB" sz="2200" dirty="0">
                <a:effectLst/>
                <a:latin typeface="Arial" panose="020B0604020202020204" pitchFamily="34" charset="0"/>
                <a:ea typeface="Calibri" panose="020F0502020204030204" pitchFamily="34" charset="0"/>
                <a:cs typeface="Times New Roman" panose="02020603050405020304" pitchFamily="18" charset="0"/>
              </a:rPr>
              <a:t>.  </a:t>
            </a:r>
          </a:p>
          <a:p>
            <a:pPr marL="0" indent="0">
              <a:buNone/>
            </a:pPr>
            <a:endParaRPr lang="en-GB" sz="2200" dirty="0"/>
          </a:p>
          <a:p>
            <a:pPr marL="0" indent="0">
              <a:buNone/>
            </a:pPr>
            <a:endParaRPr lang="en-GB" sz="2200" dirty="0"/>
          </a:p>
        </p:txBody>
      </p:sp>
      <p:grpSp>
        <p:nvGrpSpPr>
          <p:cNvPr id="4" name="Group 3">
            <a:extLst>
              <a:ext uri="{FF2B5EF4-FFF2-40B4-BE49-F238E27FC236}">
                <a16:creationId xmlns:a16="http://schemas.microsoft.com/office/drawing/2014/main" id="{4B428DCD-6BF4-49FD-BC1C-1C27B07F348A}"/>
              </a:ext>
            </a:extLst>
          </p:cNvPr>
          <p:cNvGrpSpPr/>
          <p:nvPr/>
        </p:nvGrpSpPr>
        <p:grpSpPr>
          <a:xfrm>
            <a:off x="4139628" y="1708458"/>
            <a:ext cx="3613807" cy="2428875"/>
            <a:chOff x="4130114" y="2095089"/>
            <a:chExt cx="3613807" cy="2428875"/>
          </a:xfrm>
        </p:grpSpPr>
        <p:grpSp>
          <p:nvGrpSpPr>
            <p:cNvPr id="5" name="Group 4">
              <a:extLst>
                <a:ext uri="{FF2B5EF4-FFF2-40B4-BE49-F238E27FC236}">
                  <a16:creationId xmlns:a16="http://schemas.microsoft.com/office/drawing/2014/main" id="{E875F8D3-C56F-489C-9523-82A35F3FB393}"/>
                </a:ext>
              </a:extLst>
            </p:cNvPr>
            <p:cNvGrpSpPr/>
            <p:nvPr/>
          </p:nvGrpSpPr>
          <p:grpSpPr>
            <a:xfrm>
              <a:off x="4130114" y="2095089"/>
              <a:ext cx="3613807" cy="2428875"/>
              <a:chOff x="3257549" y="2017395"/>
              <a:chExt cx="3613807" cy="2428875"/>
            </a:xfrm>
          </p:grpSpPr>
          <p:grpSp>
            <p:nvGrpSpPr>
              <p:cNvPr id="14" name="Group 13">
                <a:extLst>
                  <a:ext uri="{FF2B5EF4-FFF2-40B4-BE49-F238E27FC236}">
                    <a16:creationId xmlns:a16="http://schemas.microsoft.com/office/drawing/2014/main" id="{27F0E0FA-BEA4-4848-A4EB-AFC87FF71109}"/>
                  </a:ext>
                </a:extLst>
              </p:cNvPr>
              <p:cNvGrpSpPr/>
              <p:nvPr/>
            </p:nvGrpSpPr>
            <p:grpSpPr>
              <a:xfrm rot="10800000">
                <a:off x="6284595" y="3231833"/>
                <a:ext cx="548640" cy="1214437"/>
                <a:chOff x="3257550" y="2017395"/>
                <a:chExt cx="548640" cy="1214437"/>
              </a:xfrm>
            </p:grpSpPr>
            <p:cxnSp>
              <p:nvCxnSpPr>
                <p:cNvPr id="38" name="Straight Connector 37">
                  <a:extLst>
                    <a:ext uri="{FF2B5EF4-FFF2-40B4-BE49-F238E27FC236}">
                      <a16:creationId xmlns:a16="http://schemas.microsoft.com/office/drawing/2014/main" id="{1402EFB0-DFA0-45B1-8BB5-D3C657BD0778}"/>
                    </a:ext>
                  </a:extLst>
                </p:cNvPr>
                <p:cNvCxnSpPr/>
                <p:nvPr/>
              </p:nvCxnSpPr>
              <p:spPr>
                <a:xfrm>
                  <a:off x="3257550" y="2017395"/>
                  <a:ext cx="0" cy="1017270"/>
                </a:xfrm>
                <a:prstGeom prst="line">
                  <a:avLst/>
                </a:prstGeom>
              </p:spPr>
              <p:style>
                <a:lnRef idx="2">
                  <a:schemeClr val="dk1"/>
                </a:lnRef>
                <a:fillRef idx="0">
                  <a:schemeClr val="dk1"/>
                </a:fillRef>
                <a:effectRef idx="1">
                  <a:schemeClr val="dk1"/>
                </a:effectRef>
                <a:fontRef idx="minor">
                  <a:schemeClr val="tx1"/>
                </a:fontRef>
              </p:style>
            </p:cxnSp>
            <p:sp>
              <p:nvSpPr>
                <p:cNvPr id="39" name="Arc 38">
                  <a:extLst>
                    <a:ext uri="{FF2B5EF4-FFF2-40B4-BE49-F238E27FC236}">
                      <a16:creationId xmlns:a16="http://schemas.microsoft.com/office/drawing/2014/main" id="{C7AEB0F6-A791-4E4F-A27C-54EF43731B76}"/>
                    </a:ext>
                  </a:extLst>
                </p:cNvPr>
                <p:cNvSpPr/>
                <p:nvPr/>
              </p:nvSpPr>
              <p:spPr>
                <a:xfrm rot="10800000">
                  <a:off x="3257550" y="2803207"/>
                  <a:ext cx="548640" cy="428625"/>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grpSp>
          <p:grpSp>
            <p:nvGrpSpPr>
              <p:cNvPr id="15" name="Group 14">
                <a:extLst>
                  <a:ext uri="{FF2B5EF4-FFF2-40B4-BE49-F238E27FC236}">
                    <a16:creationId xmlns:a16="http://schemas.microsoft.com/office/drawing/2014/main" id="{9B32936C-C3C2-4709-881D-1AB9D031A6E7}"/>
                  </a:ext>
                </a:extLst>
              </p:cNvPr>
              <p:cNvGrpSpPr/>
              <p:nvPr/>
            </p:nvGrpSpPr>
            <p:grpSpPr>
              <a:xfrm>
                <a:off x="3257550" y="2017395"/>
                <a:ext cx="3613806" cy="1214438"/>
                <a:chOff x="3257550" y="2017395"/>
                <a:chExt cx="3613806" cy="1214438"/>
              </a:xfrm>
            </p:grpSpPr>
            <p:grpSp>
              <p:nvGrpSpPr>
                <p:cNvPr id="32" name="Group 31">
                  <a:extLst>
                    <a:ext uri="{FF2B5EF4-FFF2-40B4-BE49-F238E27FC236}">
                      <a16:creationId xmlns:a16="http://schemas.microsoft.com/office/drawing/2014/main" id="{75F6AF15-3899-4361-BCB5-1806CA20CBE5}"/>
                    </a:ext>
                  </a:extLst>
                </p:cNvPr>
                <p:cNvGrpSpPr/>
                <p:nvPr/>
              </p:nvGrpSpPr>
              <p:grpSpPr>
                <a:xfrm>
                  <a:off x="3257550" y="2017395"/>
                  <a:ext cx="548640" cy="1214437"/>
                  <a:chOff x="3257550" y="2017395"/>
                  <a:chExt cx="548640" cy="1214437"/>
                </a:xfrm>
              </p:grpSpPr>
              <p:cxnSp>
                <p:nvCxnSpPr>
                  <p:cNvPr id="36" name="Straight Connector 35">
                    <a:extLst>
                      <a:ext uri="{FF2B5EF4-FFF2-40B4-BE49-F238E27FC236}">
                        <a16:creationId xmlns:a16="http://schemas.microsoft.com/office/drawing/2014/main" id="{DE0B65BE-1A72-4B44-9B89-98C0D665B524}"/>
                      </a:ext>
                    </a:extLst>
                  </p:cNvPr>
                  <p:cNvCxnSpPr/>
                  <p:nvPr/>
                </p:nvCxnSpPr>
                <p:spPr>
                  <a:xfrm>
                    <a:off x="3257550" y="2017395"/>
                    <a:ext cx="0" cy="1017270"/>
                  </a:xfrm>
                  <a:prstGeom prst="line">
                    <a:avLst/>
                  </a:prstGeom>
                </p:spPr>
                <p:style>
                  <a:lnRef idx="2">
                    <a:schemeClr val="dk1"/>
                  </a:lnRef>
                  <a:fillRef idx="0">
                    <a:schemeClr val="dk1"/>
                  </a:fillRef>
                  <a:effectRef idx="1">
                    <a:schemeClr val="dk1"/>
                  </a:effectRef>
                  <a:fontRef idx="minor">
                    <a:schemeClr val="tx1"/>
                  </a:fontRef>
                </p:style>
              </p:cxnSp>
              <p:sp>
                <p:nvSpPr>
                  <p:cNvPr id="37" name="Arc 36">
                    <a:extLst>
                      <a:ext uri="{FF2B5EF4-FFF2-40B4-BE49-F238E27FC236}">
                        <a16:creationId xmlns:a16="http://schemas.microsoft.com/office/drawing/2014/main" id="{DF10E28C-B60D-4A89-B669-927B288EFE36}"/>
                      </a:ext>
                    </a:extLst>
                  </p:cNvPr>
                  <p:cNvSpPr/>
                  <p:nvPr/>
                </p:nvSpPr>
                <p:spPr>
                  <a:xfrm rot="10800000">
                    <a:off x="3257550" y="2803207"/>
                    <a:ext cx="548640" cy="428625"/>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grpSp>
            <p:cxnSp>
              <p:nvCxnSpPr>
                <p:cNvPr id="33" name="Straight Connector 32">
                  <a:extLst>
                    <a:ext uri="{FF2B5EF4-FFF2-40B4-BE49-F238E27FC236}">
                      <a16:creationId xmlns:a16="http://schemas.microsoft.com/office/drawing/2014/main" id="{154F3C4C-DF13-4719-A50C-0402AB026D33}"/>
                    </a:ext>
                  </a:extLst>
                </p:cNvPr>
                <p:cNvCxnSpPr>
                  <a:stCxn id="37" idx="0"/>
                  <a:endCxn id="39" idx="0"/>
                </p:cNvCxnSpPr>
                <p:nvPr/>
              </p:nvCxnSpPr>
              <p:spPr>
                <a:xfrm>
                  <a:off x="3531870" y="3231832"/>
                  <a:ext cx="3027045" cy="1"/>
                </a:xfrm>
                <a:prstGeom prst="line">
                  <a:avLst/>
                </a:prstGeom>
              </p:spPr>
              <p:style>
                <a:lnRef idx="3">
                  <a:schemeClr val="dk1"/>
                </a:lnRef>
                <a:fillRef idx="0">
                  <a:schemeClr val="dk1"/>
                </a:fillRef>
                <a:effectRef idx="2">
                  <a:schemeClr val="dk1"/>
                </a:effectRef>
                <a:fontRef idx="minor">
                  <a:schemeClr val="tx1"/>
                </a:fontRef>
              </p:style>
            </p:cxnSp>
            <p:sp>
              <p:nvSpPr>
                <p:cNvPr id="34" name="Arc 33">
                  <a:extLst>
                    <a:ext uri="{FF2B5EF4-FFF2-40B4-BE49-F238E27FC236}">
                      <a16:creationId xmlns:a16="http://schemas.microsoft.com/office/drawing/2014/main" id="{A5BDD03B-7D42-4847-BABF-B9C7A2F276B7}"/>
                    </a:ext>
                  </a:extLst>
                </p:cNvPr>
                <p:cNvSpPr/>
                <p:nvPr/>
              </p:nvSpPr>
              <p:spPr>
                <a:xfrm rot="5400000">
                  <a:off x="6337787" y="2685416"/>
                  <a:ext cx="548625" cy="518513"/>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cxnSp>
              <p:nvCxnSpPr>
                <p:cNvPr id="35" name="Straight Connector 34">
                  <a:extLst>
                    <a:ext uri="{FF2B5EF4-FFF2-40B4-BE49-F238E27FC236}">
                      <a16:creationId xmlns:a16="http://schemas.microsoft.com/office/drawing/2014/main" id="{C83F943A-18C0-4737-BECA-4537881C4600}"/>
                    </a:ext>
                  </a:extLst>
                </p:cNvPr>
                <p:cNvCxnSpPr>
                  <a:cxnSpLocks/>
                </p:cNvCxnSpPr>
                <p:nvPr/>
              </p:nvCxnSpPr>
              <p:spPr>
                <a:xfrm flipV="1">
                  <a:off x="6871356" y="2017395"/>
                  <a:ext cx="0" cy="927277"/>
                </a:xfrm>
                <a:prstGeom prst="line">
                  <a:avLst/>
                </a:prstGeom>
              </p:spPr>
              <p:style>
                <a:lnRef idx="2">
                  <a:schemeClr val="dk1"/>
                </a:lnRef>
                <a:fillRef idx="0">
                  <a:schemeClr val="dk1"/>
                </a:fillRef>
                <a:effectRef idx="1">
                  <a:schemeClr val="dk1"/>
                </a:effectRef>
                <a:fontRef idx="minor">
                  <a:schemeClr val="tx1"/>
                </a:fontRef>
              </p:style>
            </p:cxnSp>
          </p:grpSp>
          <p:sp>
            <p:nvSpPr>
              <p:cNvPr id="16" name="Arc 15">
                <a:extLst>
                  <a:ext uri="{FF2B5EF4-FFF2-40B4-BE49-F238E27FC236}">
                    <a16:creationId xmlns:a16="http://schemas.microsoft.com/office/drawing/2014/main" id="{1199BC74-D81B-4DF2-A9F4-320E2B4FAF86}"/>
                  </a:ext>
                </a:extLst>
              </p:cNvPr>
              <p:cNvSpPr/>
              <p:nvPr/>
            </p:nvSpPr>
            <p:spPr>
              <a:xfrm rot="16200000">
                <a:off x="3242493" y="3259736"/>
                <a:ext cx="548625" cy="518513"/>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cxnSp>
            <p:nvCxnSpPr>
              <p:cNvPr id="17" name="Straight Connector 16">
                <a:extLst>
                  <a:ext uri="{FF2B5EF4-FFF2-40B4-BE49-F238E27FC236}">
                    <a16:creationId xmlns:a16="http://schemas.microsoft.com/office/drawing/2014/main" id="{F612EF2C-1A0A-4643-8393-16E06F3BB0FB}"/>
                  </a:ext>
                </a:extLst>
              </p:cNvPr>
              <p:cNvCxnSpPr/>
              <p:nvPr/>
            </p:nvCxnSpPr>
            <p:spPr>
              <a:xfrm>
                <a:off x="3257549" y="3518992"/>
                <a:ext cx="0" cy="927278"/>
              </a:xfrm>
              <a:prstGeom prst="line">
                <a:avLst/>
              </a:prstGeom>
            </p:spPr>
            <p:style>
              <a:lnRef idx="2">
                <a:schemeClr val="dk1"/>
              </a:lnRef>
              <a:fillRef idx="0">
                <a:schemeClr val="dk1"/>
              </a:fillRef>
              <a:effectRef idx="1">
                <a:schemeClr val="dk1"/>
              </a:effectRef>
              <a:fontRef idx="minor">
                <a:schemeClr val="tx1"/>
              </a:fontRef>
            </p:style>
          </p:cxnSp>
          <p:grpSp>
            <p:nvGrpSpPr>
              <p:cNvPr id="18" name="Group 17">
                <a:extLst>
                  <a:ext uri="{FF2B5EF4-FFF2-40B4-BE49-F238E27FC236}">
                    <a16:creationId xmlns:a16="http://schemas.microsoft.com/office/drawing/2014/main" id="{15BE0E4E-65DC-4E54-8426-F4A1BEE7369C}"/>
                  </a:ext>
                </a:extLst>
              </p:cNvPr>
              <p:cNvGrpSpPr/>
              <p:nvPr/>
            </p:nvGrpSpPr>
            <p:grpSpPr>
              <a:xfrm>
                <a:off x="3721787" y="2044205"/>
                <a:ext cx="2756555" cy="832279"/>
                <a:chOff x="3257550" y="2017395"/>
                <a:chExt cx="3613806" cy="1214438"/>
              </a:xfrm>
            </p:grpSpPr>
            <p:grpSp>
              <p:nvGrpSpPr>
                <p:cNvPr id="26" name="Group 25">
                  <a:extLst>
                    <a:ext uri="{FF2B5EF4-FFF2-40B4-BE49-F238E27FC236}">
                      <a16:creationId xmlns:a16="http://schemas.microsoft.com/office/drawing/2014/main" id="{1DD4079F-7082-4CCE-A671-AE27D59A134B}"/>
                    </a:ext>
                  </a:extLst>
                </p:cNvPr>
                <p:cNvGrpSpPr/>
                <p:nvPr/>
              </p:nvGrpSpPr>
              <p:grpSpPr>
                <a:xfrm>
                  <a:off x="3257550" y="2017395"/>
                  <a:ext cx="548640" cy="1214437"/>
                  <a:chOff x="3257550" y="2017395"/>
                  <a:chExt cx="548640" cy="1214437"/>
                </a:xfrm>
              </p:grpSpPr>
              <p:cxnSp>
                <p:nvCxnSpPr>
                  <p:cNvPr id="30" name="Straight Connector 29">
                    <a:extLst>
                      <a:ext uri="{FF2B5EF4-FFF2-40B4-BE49-F238E27FC236}">
                        <a16:creationId xmlns:a16="http://schemas.microsoft.com/office/drawing/2014/main" id="{8FE21FCE-5C06-40B5-93A9-CEF6C08954E0}"/>
                      </a:ext>
                    </a:extLst>
                  </p:cNvPr>
                  <p:cNvCxnSpPr/>
                  <p:nvPr/>
                </p:nvCxnSpPr>
                <p:spPr>
                  <a:xfrm>
                    <a:off x="3257550" y="2017395"/>
                    <a:ext cx="0" cy="1017270"/>
                  </a:xfrm>
                  <a:prstGeom prst="line">
                    <a:avLst/>
                  </a:prstGeom>
                </p:spPr>
                <p:style>
                  <a:lnRef idx="2">
                    <a:schemeClr val="dk1"/>
                  </a:lnRef>
                  <a:fillRef idx="0">
                    <a:schemeClr val="dk1"/>
                  </a:fillRef>
                  <a:effectRef idx="1">
                    <a:schemeClr val="dk1"/>
                  </a:effectRef>
                  <a:fontRef idx="minor">
                    <a:schemeClr val="tx1"/>
                  </a:fontRef>
                </p:style>
              </p:cxnSp>
              <p:sp>
                <p:nvSpPr>
                  <p:cNvPr id="31" name="Arc 30">
                    <a:extLst>
                      <a:ext uri="{FF2B5EF4-FFF2-40B4-BE49-F238E27FC236}">
                        <a16:creationId xmlns:a16="http://schemas.microsoft.com/office/drawing/2014/main" id="{4F61874B-475E-46DC-A066-66F98623E3C0}"/>
                      </a:ext>
                    </a:extLst>
                  </p:cNvPr>
                  <p:cNvSpPr/>
                  <p:nvPr/>
                </p:nvSpPr>
                <p:spPr>
                  <a:xfrm rot="10800000">
                    <a:off x="3257550" y="2803207"/>
                    <a:ext cx="548640" cy="428625"/>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grpSp>
            <p:cxnSp>
              <p:nvCxnSpPr>
                <p:cNvPr id="27" name="Straight Connector 26">
                  <a:extLst>
                    <a:ext uri="{FF2B5EF4-FFF2-40B4-BE49-F238E27FC236}">
                      <a16:creationId xmlns:a16="http://schemas.microsoft.com/office/drawing/2014/main" id="{E404B13B-585C-4D62-9281-7601FD25408D}"/>
                    </a:ext>
                  </a:extLst>
                </p:cNvPr>
                <p:cNvCxnSpPr>
                  <a:stCxn id="31" idx="0"/>
                </p:cNvCxnSpPr>
                <p:nvPr/>
              </p:nvCxnSpPr>
              <p:spPr>
                <a:xfrm>
                  <a:off x="3531870" y="3231832"/>
                  <a:ext cx="3027045" cy="1"/>
                </a:xfrm>
                <a:prstGeom prst="line">
                  <a:avLst/>
                </a:prstGeom>
              </p:spPr>
              <p:style>
                <a:lnRef idx="3">
                  <a:schemeClr val="dk1"/>
                </a:lnRef>
                <a:fillRef idx="0">
                  <a:schemeClr val="dk1"/>
                </a:fillRef>
                <a:effectRef idx="2">
                  <a:schemeClr val="dk1"/>
                </a:effectRef>
                <a:fontRef idx="minor">
                  <a:schemeClr val="tx1"/>
                </a:fontRef>
              </p:style>
            </p:cxnSp>
            <p:sp>
              <p:nvSpPr>
                <p:cNvPr id="28" name="Arc 27">
                  <a:extLst>
                    <a:ext uri="{FF2B5EF4-FFF2-40B4-BE49-F238E27FC236}">
                      <a16:creationId xmlns:a16="http://schemas.microsoft.com/office/drawing/2014/main" id="{29FE9E69-37BA-462E-AECD-D81063893E67}"/>
                    </a:ext>
                  </a:extLst>
                </p:cNvPr>
                <p:cNvSpPr/>
                <p:nvPr/>
              </p:nvSpPr>
              <p:spPr>
                <a:xfrm rot="5400000">
                  <a:off x="6337787" y="2685416"/>
                  <a:ext cx="548625" cy="518513"/>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cxnSp>
              <p:nvCxnSpPr>
                <p:cNvPr id="29" name="Straight Connector 28">
                  <a:extLst>
                    <a:ext uri="{FF2B5EF4-FFF2-40B4-BE49-F238E27FC236}">
                      <a16:creationId xmlns:a16="http://schemas.microsoft.com/office/drawing/2014/main" id="{B639F344-46C8-442F-AE26-F15DCCA03300}"/>
                    </a:ext>
                  </a:extLst>
                </p:cNvPr>
                <p:cNvCxnSpPr>
                  <a:cxnSpLocks/>
                </p:cNvCxnSpPr>
                <p:nvPr/>
              </p:nvCxnSpPr>
              <p:spPr>
                <a:xfrm flipV="1">
                  <a:off x="6871356" y="2017395"/>
                  <a:ext cx="0" cy="927277"/>
                </a:xfrm>
                <a:prstGeom prst="line">
                  <a:avLst/>
                </a:prstGeom>
              </p:spPr>
              <p:style>
                <a:lnRef idx="2">
                  <a:schemeClr val="dk1"/>
                </a:lnRef>
                <a:fillRef idx="0">
                  <a:schemeClr val="dk1"/>
                </a:fillRef>
                <a:effectRef idx="1">
                  <a:schemeClr val="dk1"/>
                </a:effectRef>
                <a:fontRef idx="minor">
                  <a:schemeClr val="tx1"/>
                </a:fontRef>
              </p:style>
            </p:cxnSp>
          </p:grpSp>
          <p:grpSp>
            <p:nvGrpSpPr>
              <p:cNvPr id="19" name="Group 18">
                <a:extLst>
                  <a:ext uri="{FF2B5EF4-FFF2-40B4-BE49-F238E27FC236}">
                    <a16:creationId xmlns:a16="http://schemas.microsoft.com/office/drawing/2014/main" id="{5AE1B2D0-2021-4FBB-9E51-7D5CEA27D8BC}"/>
                  </a:ext>
                </a:extLst>
              </p:cNvPr>
              <p:cNvGrpSpPr/>
              <p:nvPr/>
            </p:nvGrpSpPr>
            <p:grpSpPr>
              <a:xfrm rot="10800000">
                <a:off x="3667114" y="3570801"/>
                <a:ext cx="2756555" cy="832279"/>
                <a:chOff x="3257550" y="2017395"/>
                <a:chExt cx="3613806" cy="1214438"/>
              </a:xfrm>
            </p:grpSpPr>
            <p:grpSp>
              <p:nvGrpSpPr>
                <p:cNvPr id="20" name="Group 19">
                  <a:extLst>
                    <a:ext uri="{FF2B5EF4-FFF2-40B4-BE49-F238E27FC236}">
                      <a16:creationId xmlns:a16="http://schemas.microsoft.com/office/drawing/2014/main" id="{60B0D402-163D-4187-80F6-D01C404B227E}"/>
                    </a:ext>
                  </a:extLst>
                </p:cNvPr>
                <p:cNvGrpSpPr/>
                <p:nvPr/>
              </p:nvGrpSpPr>
              <p:grpSpPr>
                <a:xfrm>
                  <a:off x="3257550" y="2017395"/>
                  <a:ext cx="548640" cy="1214437"/>
                  <a:chOff x="3257550" y="2017395"/>
                  <a:chExt cx="548640" cy="1214437"/>
                </a:xfrm>
              </p:grpSpPr>
              <p:cxnSp>
                <p:nvCxnSpPr>
                  <p:cNvPr id="24" name="Straight Connector 23">
                    <a:extLst>
                      <a:ext uri="{FF2B5EF4-FFF2-40B4-BE49-F238E27FC236}">
                        <a16:creationId xmlns:a16="http://schemas.microsoft.com/office/drawing/2014/main" id="{1296B743-E94B-4F6A-ACA6-9CE044EF22F5}"/>
                      </a:ext>
                    </a:extLst>
                  </p:cNvPr>
                  <p:cNvCxnSpPr/>
                  <p:nvPr/>
                </p:nvCxnSpPr>
                <p:spPr>
                  <a:xfrm>
                    <a:off x="3257550" y="2017395"/>
                    <a:ext cx="0" cy="1017270"/>
                  </a:xfrm>
                  <a:prstGeom prst="line">
                    <a:avLst/>
                  </a:prstGeom>
                </p:spPr>
                <p:style>
                  <a:lnRef idx="2">
                    <a:schemeClr val="dk1"/>
                  </a:lnRef>
                  <a:fillRef idx="0">
                    <a:schemeClr val="dk1"/>
                  </a:fillRef>
                  <a:effectRef idx="1">
                    <a:schemeClr val="dk1"/>
                  </a:effectRef>
                  <a:fontRef idx="minor">
                    <a:schemeClr val="tx1"/>
                  </a:fontRef>
                </p:style>
              </p:cxnSp>
              <p:sp>
                <p:nvSpPr>
                  <p:cNvPr id="25" name="Arc 24">
                    <a:extLst>
                      <a:ext uri="{FF2B5EF4-FFF2-40B4-BE49-F238E27FC236}">
                        <a16:creationId xmlns:a16="http://schemas.microsoft.com/office/drawing/2014/main" id="{D90ABA65-173B-43D5-A9F1-F8B2F1BAD959}"/>
                      </a:ext>
                    </a:extLst>
                  </p:cNvPr>
                  <p:cNvSpPr/>
                  <p:nvPr/>
                </p:nvSpPr>
                <p:spPr>
                  <a:xfrm rot="10800000">
                    <a:off x="3257550" y="2803207"/>
                    <a:ext cx="548640" cy="428625"/>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grpSp>
            <p:cxnSp>
              <p:nvCxnSpPr>
                <p:cNvPr id="21" name="Straight Connector 20">
                  <a:extLst>
                    <a:ext uri="{FF2B5EF4-FFF2-40B4-BE49-F238E27FC236}">
                      <a16:creationId xmlns:a16="http://schemas.microsoft.com/office/drawing/2014/main" id="{876E484E-39A2-4687-9F5F-2997EBB6D7EC}"/>
                    </a:ext>
                  </a:extLst>
                </p:cNvPr>
                <p:cNvCxnSpPr>
                  <a:stCxn id="25" idx="0"/>
                </p:cNvCxnSpPr>
                <p:nvPr/>
              </p:nvCxnSpPr>
              <p:spPr>
                <a:xfrm>
                  <a:off x="3531870" y="3231832"/>
                  <a:ext cx="3027045" cy="1"/>
                </a:xfrm>
                <a:prstGeom prst="line">
                  <a:avLst/>
                </a:prstGeom>
              </p:spPr>
              <p:style>
                <a:lnRef idx="3">
                  <a:schemeClr val="dk1"/>
                </a:lnRef>
                <a:fillRef idx="0">
                  <a:schemeClr val="dk1"/>
                </a:fillRef>
                <a:effectRef idx="2">
                  <a:schemeClr val="dk1"/>
                </a:effectRef>
                <a:fontRef idx="minor">
                  <a:schemeClr val="tx1"/>
                </a:fontRef>
              </p:style>
            </p:cxnSp>
            <p:sp>
              <p:nvSpPr>
                <p:cNvPr id="22" name="Arc 21">
                  <a:extLst>
                    <a:ext uri="{FF2B5EF4-FFF2-40B4-BE49-F238E27FC236}">
                      <a16:creationId xmlns:a16="http://schemas.microsoft.com/office/drawing/2014/main" id="{5F02E9CA-6C4B-4D32-B94C-5A2813EA825D}"/>
                    </a:ext>
                  </a:extLst>
                </p:cNvPr>
                <p:cNvSpPr/>
                <p:nvPr/>
              </p:nvSpPr>
              <p:spPr>
                <a:xfrm rot="5400000">
                  <a:off x="6337787" y="2685416"/>
                  <a:ext cx="548625" cy="518513"/>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cxnSp>
              <p:nvCxnSpPr>
                <p:cNvPr id="23" name="Straight Connector 22">
                  <a:extLst>
                    <a:ext uri="{FF2B5EF4-FFF2-40B4-BE49-F238E27FC236}">
                      <a16:creationId xmlns:a16="http://schemas.microsoft.com/office/drawing/2014/main" id="{E29F6951-F4E0-41B9-B444-CDAA181D8261}"/>
                    </a:ext>
                  </a:extLst>
                </p:cNvPr>
                <p:cNvCxnSpPr>
                  <a:cxnSpLocks/>
                </p:cNvCxnSpPr>
                <p:nvPr/>
              </p:nvCxnSpPr>
              <p:spPr>
                <a:xfrm flipV="1">
                  <a:off x="6871356" y="2017395"/>
                  <a:ext cx="0" cy="927277"/>
                </a:xfrm>
                <a:prstGeom prst="line">
                  <a:avLst/>
                </a:prstGeom>
              </p:spPr>
              <p:style>
                <a:lnRef idx="2">
                  <a:schemeClr val="dk1"/>
                </a:lnRef>
                <a:fillRef idx="0">
                  <a:schemeClr val="dk1"/>
                </a:fillRef>
                <a:effectRef idx="1">
                  <a:schemeClr val="dk1"/>
                </a:effectRef>
                <a:fontRef idx="minor">
                  <a:schemeClr val="tx1"/>
                </a:fontRef>
              </p:style>
            </p:cxnSp>
          </p:grpSp>
        </p:grpSp>
        <p:cxnSp>
          <p:nvCxnSpPr>
            <p:cNvPr id="6" name="Straight Arrow Connector 5">
              <a:extLst>
                <a:ext uri="{FF2B5EF4-FFF2-40B4-BE49-F238E27FC236}">
                  <a16:creationId xmlns:a16="http://schemas.microsoft.com/office/drawing/2014/main" id="{5AF27ED8-F7E2-4F23-ABA4-C35C3D9587AB}"/>
                </a:ext>
              </a:extLst>
            </p:cNvPr>
            <p:cNvCxnSpPr/>
            <p:nvPr/>
          </p:nvCxnSpPr>
          <p:spPr>
            <a:xfrm flipV="1">
              <a:off x="4326965" y="3806190"/>
              <a:ext cx="0" cy="622375"/>
            </a:xfrm>
            <a:prstGeom prst="straightConnector1">
              <a:avLst/>
            </a:prstGeom>
            <a:ln>
              <a:solidFill>
                <a:srgbClr val="FF0000"/>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cxnSp>
          <p:nvCxnSpPr>
            <p:cNvPr id="7" name="Straight Arrow Connector 6">
              <a:extLst>
                <a:ext uri="{FF2B5EF4-FFF2-40B4-BE49-F238E27FC236}">
                  <a16:creationId xmlns:a16="http://schemas.microsoft.com/office/drawing/2014/main" id="{0EA5D823-C1DB-4CA7-BBA8-E668A54EF182}"/>
                </a:ext>
              </a:extLst>
            </p:cNvPr>
            <p:cNvCxnSpPr>
              <a:cxnSpLocks/>
            </p:cNvCxnSpPr>
            <p:nvPr/>
          </p:nvCxnSpPr>
          <p:spPr>
            <a:xfrm flipV="1">
              <a:off x="5012846" y="3483439"/>
              <a:ext cx="1772023" cy="1"/>
            </a:xfrm>
            <a:prstGeom prst="straightConnector1">
              <a:avLst/>
            </a:prstGeom>
            <a:ln>
              <a:solidFill>
                <a:srgbClr val="FF0000"/>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cxnSp>
          <p:nvCxnSpPr>
            <p:cNvPr id="8" name="Straight Arrow Connector 7">
              <a:extLst>
                <a:ext uri="{FF2B5EF4-FFF2-40B4-BE49-F238E27FC236}">
                  <a16:creationId xmlns:a16="http://schemas.microsoft.com/office/drawing/2014/main" id="{199C5D43-2BF3-4B9D-85FD-4C38DAA27EE5}"/>
                </a:ext>
              </a:extLst>
            </p:cNvPr>
            <p:cNvCxnSpPr>
              <a:cxnSpLocks/>
            </p:cNvCxnSpPr>
            <p:nvPr/>
          </p:nvCxnSpPr>
          <p:spPr>
            <a:xfrm>
              <a:off x="7505582" y="3749825"/>
              <a:ext cx="0" cy="636493"/>
            </a:xfrm>
            <a:prstGeom prst="straightConnector1">
              <a:avLst/>
            </a:prstGeom>
            <a:ln>
              <a:solidFill>
                <a:srgbClr val="FF0000"/>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cxnSp>
          <p:nvCxnSpPr>
            <p:cNvPr id="9" name="Straight Arrow Connector 8">
              <a:extLst>
                <a:ext uri="{FF2B5EF4-FFF2-40B4-BE49-F238E27FC236}">
                  <a16:creationId xmlns:a16="http://schemas.microsoft.com/office/drawing/2014/main" id="{159F3640-34D6-4199-A4BB-98F5D17A21F2}"/>
                </a:ext>
              </a:extLst>
            </p:cNvPr>
            <p:cNvCxnSpPr/>
            <p:nvPr/>
          </p:nvCxnSpPr>
          <p:spPr>
            <a:xfrm flipV="1">
              <a:off x="7532476" y="2125679"/>
              <a:ext cx="0" cy="622375"/>
            </a:xfrm>
            <a:prstGeom prst="straightConnector1">
              <a:avLst/>
            </a:prstGeom>
            <a:ln>
              <a:solidFill>
                <a:schemeClr val="accent1"/>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cxnSp>
          <p:nvCxnSpPr>
            <p:cNvPr id="10" name="Straight Arrow Connector 9">
              <a:extLst>
                <a:ext uri="{FF2B5EF4-FFF2-40B4-BE49-F238E27FC236}">
                  <a16:creationId xmlns:a16="http://schemas.microsoft.com/office/drawing/2014/main" id="{C9511CB2-C97F-4592-898D-798F15566219}"/>
                </a:ext>
              </a:extLst>
            </p:cNvPr>
            <p:cNvCxnSpPr>
              <a:cxnSpLocks/>
            </p:cNvCxnSpPr>
            <p:nvPr/>
          </p:nvCxnSpPr>
          <p:spPr>
            <a:xfrm>
              <a:off x="5056094" y="3089479"/>
              <a:ext cx="1724695" cy="1"/>
            </a:xfrm>
            <a:prstGeom prst="straightConnector1">
              <a:avLst/>
            </a:prstGeom>
            <a:ln>
              <a:solidFill>
                <a:schemeClr val="accent1"/>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cxnSp>
          <p:nvCxnSpPr>
            <p:cNvPr id="11" name="Straight Arrow Connector 10">
              <a:extLst>
                <a:ext uri="{FF2B5EF4-FFF2-40B4-BE49-F238E27FC236}">
                  <a16:creationId xmlns:a16="http://schemas.microsoft.com/office/drawing/2014/main" id="{6C4AA36F-CFF7-4333-91A3-EAB36B444D11}"/>
                </a:ext>
              </a:extLst>
            </p:cNvPr>
            <p:cNvCxnSpPr>
              <a:cxnSpLocks/>
            </p:cNvCxnSpPr>
            <p:nvPr/>
          </p:nvCxnSpPr>
          <p:spPr>
            <a:xfrm>
              <a:off x="4388505" y="2121899"/>
              <a:ext cx="0" cy="756844"/>
            </a:xfrm>
            <a:prstGeom prst="straightConnector1">
              <a:avLst/>
            </a:prstGeom>
            <a:ln>
              <a:solidFill>
                <a:schemeClr val="accent1"/>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sp>
          <p:nvSpPr>
            <p:cNvPr id="12" name="TextBox 11">
              <a:extLst>
                <a:ext uri="{FF2B5EF4-FFF2-40B4-BE49-F238E27FC236}">
                  <a16:creationId xmlns:a16="http://schemas.microsoft.com/office/drawing/2014/main" id="{A4EB75C3-2695-441B-B94D-700CFECF2D25}"/>
                </a:ext>
              </a:extLst>
            </p:cNvPr>
            <p:cNvSpPr txBox="1"/>
            <p:nvPr/>
          </p:nvSpPr>
          <p:spPr>
            <a:xfrm>
              <a:off x="5007844" y="3860523"/>
              <a:ext cx="2014069" cy="430887"/>
            </a:xfrm>
            <a:prstGeom prst="rect">
              <a:avLst/>
            </a:prstGeom>
            <a:noFill/>
          </p:spPr>
          <p:txBody>
            <a:bodyPr wrap="square" rtlCol="0">
              <a:spAutoFit/>
            </a:bodyPr>
            <a:lstStyle/>
            <a:p>
              <a:r>
                <a:rPr lang="en-GB" sz="2200" dirty="0"/>
                <a:t>Hot Stream  </a:t>
              </a:r>
              <a:r>
                <a:rPr lang="en-GB" sz="2200" i="1" dirty="0"/>
                <a:t>H</a:t>
              </a:r>
            </a:p>
          </p:txBody>
        </p:sp>
        <p:sp>
          <p:nvSpPr>
            <p:cNvPr id="13" name="TextBox 12">
              <a:extLst>
                <a:ext uri="{FF2B5EF4-FFF2-40B4-BE49-F238E27FC236}">
                  <a16:creationId xmlns:a16="http://schemas.microsoft.com/office/drawing/2014/main" id="{5DAC36D1-57C5-452A-82B9-E47F3536FF05}"/>
                </a:ext>
              </a:extLst>
            </p:cNvPr>
            <p:cNvSpPr txBox="1"/>
            <p:nvPr/>
          </p:nvSpPr>
          <p:spPr>
            <a:xfrm>
              <a:off x="4962244" y="2245124"/>
              <a:ext cx="1930400" cy="430887"/>
            </a:xfrm>
            <a:prstGeom prst="rect">
              <a:avLst/>
            </a:prstGeom>
            <a:noFill/>
          </p:spPr>
          <p:txBody>
            <a:bodyPr wrap="square" rtlCol="0">
              <a:spAutoFit/>
            </a:bodyPr>
            <a:lstStyle/>
            <a:p>
              <a:r>
                <a:rPr lang="en-GB" sz="2200" dirty="0"/>
                <a:t>Cold Stream  </a:t>
              </a:r>
              <a:r>
                <a:rPr lang="en-GB" sz="2200" i="1" dirty="0"/>
                <a:t>C</a:t>
              </a:r>
            </a:p>
          </p:txBody>
        </p:sp>
      </p:grpSp>
      <p:sp>
        <p:nvSpPr>
          <p:cNvPr id="40" name="Rectangle: Rounded Corners 39">
            <a:extLst>
              <a:ext uri="{FF2B5EF4-FFF2-40B4-BE49-F238E27FC236}">
                <a16:creationId xmlns:a16="http://schemas.microsoft.com/office/drawing/2014/main" id="{8173BE49-8BDD-4EAB-82FC-8A599B207042}"/>
              </a:ext>
            </a:extLst>
          </p:cNvPr>
          <p:cNvSpPr/>
          <p:nvPr/>
        </p:nvSpPr>
        <p:spPr>
          <a:xfrm>
            <a:off x="4413949" y="2619332"/>
            <a:ext cx="3052158" cy="556625"/>
          </a:xfrm>
          <a:prstGeom prst="roundRect">
            <a:avLst/>
          </a:prstGeom>
          <a:noFill/>
          <a:ln w="19050">
            <a:solidFill>
              <a:schemeClr val="accent1">
                <a:shade val="5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TextBox 40">
            <a:extLst>
              <a:ext uri="{FF2B5EF4-FFF2-40B4-BE49-F238E27FC236}">
                <a16:creationId xmlns:a16="http://schemas.microsoft.com/office/drawing/2014/main" id="{2B0B6893-2430-49DC-A04E-0824EC741C1A}"/>
              </a:ext>
            </a:extLst>
          </p:cNvPr>
          <p:cNvSpPr txBox="1"/>
          <p:nvPr/>
        </p:nvSpPr>
        <p:spPr>
          <a:xfrm>
            <a:off x="8377775" y="2213091"/>
            <a:ext cx="2026115" cy="430887"/>
          </a:xfrm>
          <a:prstGeom prst="rect">
            <a:avLst/>
          </a:prstGeom>
          <a:noFill/>
        </p:spPr>
        <p:txBody>
          <a:bodyPr wrap="square" rtlCol="0">
            <a:spAutoFit/>
          </a:bodyPr>
          <a:lstStyle/>
          <a:p>
            <a:r>
              <a:rPr lang="en-GB" sz="2200" dirty="0"/>
              <a:t>Control volume</a:t>
            </a:r>
          </a:p>
        </p:txBody>
      </p:sp>
      <p:cxnSp>
        <p:nvCxnSpPr>
          <p:cNvPr id="42" name="Straight Arrow Connector 41">
            <a:extLst>
              <a:ext uri="{FF2B5EF4-FFF2-40B4-BE49-F238E27FC236}">
                <a16:creationId xmlns:a16="http://schemas.microsoft.com/office/drawing/2014/main" id="{15D0D5F0-C933-4813-A004-C00843EB7317}"/>
              </a:ext>
            </a:extLst>
          </p:cNvPr>
          <p:cNvCxnSpPr>
            <a:cxnSpLocks/>
          </p:cNvCxnSpPr>
          <p:nvPr/>
        </p:nvCxnSpPr>
        <p:spPr>
          <a:xfrm flipH="1">
            <a:off x="7538252" y="2461706"/>
            <a:ext cx="862678" cy="38666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id="{4FF1A7F8-2C2B-4287-984C-56FD70A39909}"/>
              </a:ext>
            </a:extLst>
          </p:cNvPr>
          <p:cNvSpPr txBox="1"/>
          <p:nvPr/>
        </p:nvSpPr>
        <p:spPr>
          <a:xfrm>
            <a:off x="683558" y="3181543"/>
            <a:ext cx="3027045" cy="430887"/>
          </a:xfrm>
          <a:prstGeom prst="rect">
            <a:avLst/>
          </a:prstGeom>
          <a:noFill/>
        </p:spPr>
        <p:txBody>
          <a:bodyPr wrap="square" rtlCol="0">
            <a:spAutoFit/>
          </a:bodyPr>
          <a:lstStyle/>
          <a:p>
            <a:r>
              <a:rPr lang="en-GB" sz="2200" dirty="0"/>
              <a:t>Heat Exchanger interface</a:t>
            </a:r>
          </a:p>
        </p:txBody>
      </p:sp>
      <p:cxnSp>
        <p:nvCxnSpPr>
          <p:cNvPr id="45" name="Straight Arrow Connector 44">
            <a:extLst>
              <a:ext uri="{FF2B5EF4-FFF2-40B4-BE49-F238E27FC236}">
                <a16:creationId xmlns:a16="http://schemas.microsoft.com/office/drawing/2014/main" id="{6D2A5091-D86A-428C-826C-402194258DDB}"/>
              </a:ext>
            </a:extLst>
          </p:cNvPr>
          <p:cNvCxnSpPr>
            <a:cxnSpLocks/>
          </p:cNvCxnSpPr>
          <p:nvPr/>
        </p:nvCxnSpPr>
        <p:spPr>
          <a:xfrm flipV="1">
            <a:off x="3732427" y="2944175"/>
            <a:ext cx="943569" cy="462537"/>
          </a:xfrm>
          <a:prstGeom prst="straightConnector1">
            <a:avLst/>
          </a:prstGeom>
          <a:ln w="12700">
            <a:tailEnd type="triangle"/>
          </a:ln>
        </p:spPr>
        <p:style>
          <a:lnRef idx="1">
            <a:schemeClr val="accent1"/>
          </a:lnRef>
          <a:fillRef idx="0">
            <a:schemeClr val="accent1"/>
          </a:fillRef>
          <a:effectRef idx="0">
            <a:schemeClr val="accent1"/>
          </a:effectRef>
          <a:fontRef idx="minor">
            <a:schemeClr val="tx1"/>
          </a:fontRef>
        </p:style>
      </p:cxnSp>
      <p:sp>
        <p:nvSpPr>
          <p:cNvPr id="49" name="Arrow: Up 48">
            <a:extLst>
              <a:ext uri="{FF2B5EF4-FFF2-40B4-BE49-F238E27FC236}">
                <a16:creationId xmlns:a16="http://schemas.microsoft.com/office/drawing/2014/main" id="{A2AB3C44-B63A-4799-BDF7-89859D9622F8}"/>
              </a:ext>
            </a:extLst>
          </p:cNvPr>
          <p:cNvSpPr/>
          <p:nvPr/>
        </p:nvSpPr>
        <p:spPr>
          <a:xfrm>
            <a:off x="4816099" y="2662259"/>
            <a:ext cx="121462" cy="414688"/>
          </a:xfrm>
          <a:prstGeom prst="upArrow">
            <a:avLst>
              <a:gd name="adj1" fmla="val 50000"/>
              <a:gd name="adj2" fmla="val 53923"/>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50" name="Arrow: Up 49">
            <a:extLst>
              <a:ext uri="{FF2B5EF4-FFF2-40B4-BE49-F238E27FC236}">
                <a16:creationId xmlns:a16="http://schemas.microsoft.com/office/drawing/2014/main" id="{1FC97F73-0DC2-413F-975D-0DC023893AF4}"/>
              </a:ext>
            </a:extLst>
          </p:cNvPr>
          <p:cNvSpPr/>
          <p:nvPr/>
        </p:nvSpPr>
        <p:spPr>
          <a:xfrm>
            <a:off x="7077388" y="2662566"/>
            <a:ext cx="121462" cy="414688"/>
          </a:xfrm>
          <a:prstGeom prst="upArrow">
            <a:avLst>
              <a:gd name="adj1" fmla="val 50000"/>
              <a:gd name="adj2" fmla="val 53923"/>
            </a:avLst>
          </a:prstGeom>
          <a:gradFill>
            <a:gsLst>
              <a:gs pos="100000">
                <a:srgbClr val="FF0000"/>
              </a:gs>
              <a:gs pos="0">
                <a:schemeClr val="accent1">
                  <a:lumMod val="45000"/>
                  <a:lumOff val="55000"/>
                </a:schemeClr>
              </a:gs>
              <a:gs pos="1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mc:AlternateContent xmlns:mc="http://schemas.openxmlformats.org/markup-compatibility/2006" xmlns:a14="http://schemas.microsoft.com/office/drawing/2010/main">
        <mc:Choice Requires="a14">
          <p:sp>
            <p:nvSpPr>
              <p:cNvPr id="51" name="TextBox 50">
                <a:extLst>
                  <a:ext uri="{FF2B5EF4-FFF2-40B4-BE49-F238E27FC236}">
                    <a16:creationId xmlns:a16="http://schemas.microsoft.com/office/drawing/2014/main" id="{345AE728-CBAB-4334-989E-A8BC5CE03028}"/>
                  </a:ext>
                </a:extLst>
              </p:cNvPr>
              <p:cNvSpPr txBox="1"/>
              <p:nvPr/>
            </p:nvSpPr>
            <p:spPr>
              <a:xfrm>
                <a:off x="683558" y="2132090"/>
                <a:ext cx="2915331" cy="443776"/>
              </a:xfrm>
              <a:prstGeom prst="rect">
                <a:avLst/>
              </a:prstGeom>
              <a:noFill/>
            </p:spPr>
            <p:txBody>
              <a:bodyPr wrap="square" rtlCol="0">
                <a:spAutoFit/>
              </a:bodyPr>
              <a:lstStyle/>
              <a:p>
                <a:r>
                  <a:rPr lang="en-GB" sz="2200" dirty="0"/>
                  <a:t>Rate of Heat Transfer, </a:t>
                </a:r>
                <a14:m>
                  <m:oMath xmlns:m="http://schemas.openxmlformats.org/officeDocument/2006/math">
                    <m:acc>
                      <m:accPr>
                        <m:chr m:val="̇"/>
                        <m:ctrlPr>
                          <a:rPr lang="en-GB" sz="2200" i="1" smtClean="0">
                            <a:effectLst/>
                            <a:latin typeface="Cambria Math" panose="02040503050406030204" pitchFamily="18" charset="0"/>
                            <a:ea typeface="Times New Roman" panose="02020603050405020304" pitchFamily="18" charset="0"/>
                            <a:cs typeface="Arial" panose="020B0604020202020204" pitchFamily="34" charset="0"/>
                          </a:rPr>
                        </m:ctrlPr>
                      </m:accPr>
                      <m:e>
                        <m:r>
                          <a:rPr lang="en-GB" sz="2200" i="1">
                            <a:effectLst/>
                            <a:latin typeface="Cambria Math" panose="02040503050406030204" pitchFamily="18" charset="0"/>
                            <a:ea typeface="Times New Roman" panose="02020603050405020304" pitchFamily="18" charset="0"/>
                            <a:cs typeface="Arial" panose="020B0604020202020204" pitchFamily="34" charset="0"/>
                          </a:rPr>
                          <m:t>𝑄</m:t>
                        </m:r>
                      </m:e>
                    </m:acc>
                  </m:oMath>
                </a14:m>
                <a:endParaRPr lang="en-GB" sz="2200" dirty="0"/>
              </a:p>
            </p:txBody>
          </p:sp>
        </mc:Choice>
        <mc:Fallback xmlns="">
          <p:sp>
            <p:nvSpPr>
              <p:cNvPr id="51" name="TextBox 50">
                <a:extLst>
                  <a:ext uri="{FF2B5EF4-FFF2-40B4-BE49-F238E27FC236}">
                    <a16:creationId xmlns:a16="http://schemas.microsoft.com/office/drawing/2014/main" id="{345AE728-CBAB-4334-989E-A8BC5CE03028}"/>
                  </a:ext>
                </a:extLst>
              </p:cNvPr>
              <p:cNvSpPr txBox="1">
                <a:spLocks noRot="1" noChangeAspect="1" noMove="1" noResize="1" noEditPoints="1" noAdjustHandles="1" noChangeArrowheads="1" noChangeShapeType="1" noTextEdit="1"/>
              </p:cNvSpPr>
              <p:nvPr/>
            </p:nvSpPr>
            <p:spPr>
              <a:xfrm>
                <a:off x="683558" y="2132090"/>
                <a:ext cx="2915331" cy="443776"/>
              </a:xfrm>
              <a:prstGeom prst="rect">
                <a:avLst/>
              </a:prstGeom>
              <a:blipFill>
                <a:blip r:embed="rId2"/>
                <a:stretch>
                  <a:fillRect l="-2720" t="-6849" r="-628" b="-26027"/>
                </a:stretch>
              </a:blipFill>
            </p:spPr>
            <p:txBody>
              <a:bodyPr/>
              <a:lstStyle/>
              <a:p>
                <a:r>
                  <a:rPr lang="en-GB">
                    <a:noFill/>
                  </a:rPr>
                  <a:t> </a:t>
                </a:r>
              </a:p>
            </p:txBody>
          </p:sp>
        </mc:Fallback>
      </mc:AlternateContent>
      <p:cxnSp>
        <p:nvCxnSpPr>
          <p:cNvPr id="52" name="Straight Arrow Connector 51">
            <a:extLst>
              <a:ext uri="{FF2B5EF4-FFF2-40B4-BE49-F238E27FC236}">
                <a16:creationId xmlns:a16="http://schemas.microsoft.com/office/drawing/2014/main" id="{DAF08593-6323-4181-984B-1575953DD267}"/>
              </a:ext>
            </a:extLst>
          </p:cNvPr>
          <p:cNvCxnSpPr>
            <a:cxnSpLocks/>
          </p:cNvCxnSpPr>
          <p:nvPr/>
        </p:nvCxnSpPr>
        <p:spPr>
          <a:xfrm>
            <a:off x="3514283" y="2357378"/>
            <a:ext cx="1250999" cy="424513"/>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18696293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1997D-9BE2-49AB-B159-82FB1A8594EE}"/>
              </a:ext>
            </a:extLst>
          </p:cNvPr>
          <p:cNvSpPr>
            <a:spLocks noGrp="1"/>
          </p:cNvSpPr>
          <p:nvPr>
            <p:ph type="title"/>
          </p:nvPr>
        </p:nvSpPr>
        <p:spPr>
          <a:xfrm>
            <a:off x="838200" y="18255"/>
            <a:ext cx="10515600" cy="1325563"/>
          </a:xfrm>
        </p:spPr>
        <p:txBody>
          <a:bodyPr/>
          <a:lstStyle/>
          <a:p>
            <a:pPr algn="ctr"/>
            <a:r>
              <a:rPr kumimoji="0" lang="en-GB" sz="4000" b="0" i="0" u="none" strike="noStrike" kern="1200" cap="none" spc="0" normalizeH="0" baseline="0" noProof="0" dirty="0">
                <a:ln>
                  <a:noFill/>
                </a:ln>
                <a:solidFill>
                  <a:prstClr val="black"/>
                </a:solidFill>
                <a:effectLst/>
                <a:uLnTx/>
                <a:uFillTx/>
                <a:latin typeface="Calibri Light" panose="020F0302020204030204"/>
                <a:ea typeface="Calibri" panose="020F0502020204030204" pitchFamily="34" charset="0"/>
                <a:cs typeface="Times New Roman" panose="02020603050405020304" pitchFamily="18" charset="0"/>
              </a:rPr>
              <a:t>Interface energy balance method</a:t>
            </a:r>
            <a:endParaRPr lang="en-GB"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B4B7B0CA-888B-4578-8D8A-FCB2664A1183}"/>
                  </a:ext>
                </a:extLst>
              </p:cNvPr>
              <p:cNvSpPr>
                <a:spLocks noGrp="1"/>
              </p:cNvSpPr>
              <p:nvPr>
                <p:ph idx="1"/>
              </p:nvPr>
            </p:nvSpPr>
            <p:spPr>
              <a:xfrm>
                <a:off x="521677" y="1271954"/>
                <a:ext cx="11131061" cy="4905009"/>
              </a:xfrm>
            </p:spPr>
            <p:txBody>
              <a:bodyPr>
                <a:normAutofit lnSpcReduction="10000"/>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2400" dirty="0">
                    <a:solidFill>
                      <a:prstClr val="black"/>
                    </a:solidFill>
                    <a:latin typeface="Arial" panose="020B0604020202020204" pitchFamily="34" charset="0"/>
                    <a:ea typeface="Calibri" panose="020F0502020204030204" pitchFamily="34" charset="0"/>
                    <a:cs typeface="Times New Roman" panose="02020603050405020304" pitchFamily="18" charset="0"/>
                  </a:rPr>
                  <a:t>T</a:t>
                </a:r>
                <a:r>
                  <a:rPr kumimoji="0" lang="en-GB" sz="24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rPr>
                  <a:t>ypical</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rPr>
                  <a:t> of any heat energy transfer from one fluid to another fluid across a solid boundary, heat is transferred from the </a:t>
                </a:r>
                <a:r>
                  <a:rPr kumimoji="0" lang="en-GB" sz="2400" b="0" i="1"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rPr>
                  <a:t>hot stream </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rPr>
                  <a:t>to the surface of the solid interface by </a:t>
                </a:r>
                <a:r>
                  <a:rPr kumimoji="0" lang="en-GB" sz="2400" b="0" i="1"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rPr>
                  <a:t>convection</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rPr>
                  <a:t>, then </a:t>
                </a:r>
                <a:r>
                  <a:rPr kumimoji="0" lang="en-GB" sz="2400" b="0" i="1"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rPr>
                  <a:t>through the solid interface by conduction</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rPr>
                  <a:t>, and from the other opposite surface of the solid interface into the </a:t>
                </a:r>
                <a:r>
                  <a:rPr kumimoji="0" lang="en-GB" sz="2400" b="0" i="1"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rPr>
                  <a:t>cold stream by convection</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rPr>
                  <a:t>.</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lang="en-GB" sz="800" noProof="0" dirty="0">
                  <a:solidFill>
                    <a:prstClr val="black"/>
                  </a:solidFill>
                  <a:latin typeface="Arial" panose="020B0604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rPr>
                  <a:t>The rate of heat energy transfer applying an interface energy ba</a:t>
                </a:r>
                <a:r>
                  <a:rPr lang="en-GB" sz="2400" dirty="0">
                    <a:solidFill>
                      <a:prstClr val="black"/>
                    </a:solidFill>
                    <a:latin typeface="Arial" panose="020B0604020202020204" pitchFamily="34" charset="0"/>
                    <a:ea typeface="Calibri" panose="020F0502020204030204" pitchFamily="34" charset="0"/>
                    <a:cs typeface="Times New Roman" panose="02020603050405020304" pitchFamily="18" charset="0"/>
                  </a:rPr>
                  <a:t>lance is simply: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lang="en-GB" sz="2400" dirty="0">
                  <a:solidFill>
                    <a:prstClr val="black"/>
                  </a:solidFill>
                  <a:latin typeface="Arial" panose="020B0604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14:m>
                  <m:oMathPara xmlns:m="http://schemas.openxmlformats.org/officeDocument/2006/math">
                    <m:oMathParaPr>
                      <m:jc m:val="centerGroup"/>
                    </m:oMathParaPr>
                    <m:oMath xmlns:m="http://schemas.openxmlformats.org/officeDocument/2006/math">
                      <m:acc>
                        <m:accPr>
                          <m:chr m:val="̇"/>
                          <m:ctrlPr>
                            <a:rPr lang="en-GB" sz="2400" i="1" smtClean="0">
                              <a:effectLst/>
                              <a:latin typeface="Cambria Math" panose="02040503050406030204" pitchFamily="18" charset="0"/>
                              <a:ea typeface="Times New Roman" panose="02020603050405020304" pitchFamily="18" charset="0"/>
                              <a:cs typeface="Arial" panose="020B0604020202020204" pitchFamily="34" charset="0"/>
                            </a:rPr>
                          </m:ctrlPr>
                        </m:accPr>
                        <m:e>
                          <m:r>
                            <a:rPr lang="en-GB" sz="2400" i="1">
                              <a:effectLst/>
                              <a:latin typeface="Cambria Math" panose="02040503050406030204" pitchFamily="18" charset="0"/>
                              <a:ea typeface="Times New Roman" panose="02020603050405020304" pitchFamily="18" charset="0"/>
                              <a:cs typeface="Arial" panose="020B0604020202020204" pitchFamily="34" charset="0"/>
                            </a:rPr>
                            <m:t>𝑄</m:t>
                          </m:r>
                        </m:e>
                      </m:acc>
                      <m:r>
                        <a:rPr lang="en-GB" sz="2400" i="1">
                          <a:effectLst/>
                          <a:latin typeface="Cambria Math" panose="02040503050406030204" pitchFamily="18" charset="0"/>
                          <a:ea typeface="Times New Roman" panose="02020603050405020304" pitchFamily="18" charset="0"/>
                          <a:cs typeface="Arial" panose="020B0604020202020204" pitchFamily="34" charset="0"/>
                        </a:rPr>
                        <m:t>= </m:t>
                      </m:r>
                      <m:f>
                        <m:fPr>
                          <m:ctrlPr>
                            <a:rPr lang="en-GB" sz="2400" i="1">
                              <a:effectLst/>
                              <a:latin typeface="Cambria Math" panose="02040503050406030204" pitchFamily="18" charset="0"/>
                              <a:ea typeface="Times New Roman" panose="02020603050405020304" pitchFamily="18" charset="0"/>
                              <a:cs typeface="Arial" panose="020B0604020202020204" pitchFamily="34" charset="0"/>
                            </a:rPr>
                          </m:ctrlPr>
                        </m:fPr>
                        <m:num>
                          <m:sSub>
                            <m:sSubPr>
                              <m:ctrlPr>
                                <a:rPr lang="en-GB" sz="24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4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400" i="1">
                                  <a:effectLst/>
                                  <a:latin typeface="Cambria Math" panose="02040503050406030204" pitchFamily="18" charset="0"/>
                                  <a:ea typeface="Times New Roman" panose="02020603050405020304" pitchFamily="18" charset="0"/>
                                  <a:cs typeface="Arial" panose="020B0604020202020204" pitchFamily="34" charset="0"/>
                                </a:rPr>
                                <m:t>𝐻𝑜𝑡</m:t>
                              </m:r>
                            </m:sub>
                          </m:sSub>
                          <m:r>
                            <a:rPr lang="en-GB" sz="24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24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4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400" i="1">
                                  <a:effectLst/>
                                  <a:latin typeface="Cambria Math" panose="02040503050406030204" pitchFamily="18" charset="0"/>
                                  <a:ea typeface="Times New Roman" panose="02020603050405020304" pitchFamily="18" charset="0"/>
                                  <a:cs typeface="Arial" panose="020B0604020202020204" pitchFamily="34" charset="0"/>
                                </a:rPr>
                                <m:t>𝐶𝑜𝑙𝑑</m:t>
                              </m:r>
                            </m:sub>
                          </m:sSub>
                        </m:num>
                        <m:den>
                          <m:r>
                            <a:rPr lang="en-GB" sz="2400" i="1">
                              <a:effectLst/>
                              <a:latin typeface="Cambria Math" panose="02040503050406030204" pitchFamily="18" charset="0"/>
                              <a:ea typeface="Times New Roman" panose="02020603050405020304" pitchFamily="18" charset="0"/>
                              <a:cs typeface="Arial" panose="020B0604020202020204" pitchFamily="34" charset="0"/>
                            </a:rPr>
                            <m:t>𝑅</m:t>
                          </m:r>
                        </m:den>
                      </m:f>
                    </m:oMath>
                  </m:oMathPara>
                </a14:m>
                <a:endPar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2400" dirty="0">
                    <a:solidFill>
                      <a:prstClr val="black"/>
                    </a:solidFill>
                    <a:latin typeface="Calibri" panose="020F0502020204030204" pitchFamily="34" charset="0"/>
                    <a:ea typeface="Calibri" panose="020F0502020204030204" pitchFamily="34" charset="0"/>
                    <a:cs typeface="Times New Roman" panose="02020603050405020304" pitchFamily="18" charset="0"/>
                  </a:rPr>
                  <a:t>where,	 </a:t>
                </a:r>
                <a14:m>
                  <m:oMath xmlns:m="http://schemas.openxmlformats.org/officeDocument/2006/math">
                    <m:r>
                      <a:rPr lang="en-GB" b="0" i="1" smtClean="0">
                        <a:solidFill>
                          <a:prstClr val="black"/>
                        </a:solidFill>
                        <a:latin typeface="Cambria Math" panose="02040503050406030204" pitchFamily="18" charset="0"/>
                        <a:ea typeface="Calibri" panose="020F0502020204030204" pitchFamily="34" charset="0"/>
                        <a:cs typeface="Times New Roman" panose="02020603050405020304" pitchFamily="18" charset="0"/>
                      </a:rPr>
                      <m:t>𝑅</m:t>
                    </m:r>
                    <m:r>
                      <a:rPr lang="en-GB" b="0" i="1" smtClean="0">
                        <a:solidFill>
                          <a:prstClr val="black"/>
                        </a:solidFill>
                        <a:latin typeface="Cambria Math" panose="02040503050406030204" pitchFamily="18" charset="0"/>
                        <a:ea typeface="Calibri" panose="020F0502020204030204" pitchFamily="34" charset="0"/>
                        <a:cs typeface="Times New Roman" panose="02020603050405020304" pitchFamily="18" charset="0"/>
                      </a:rPr>
                      <m:t>= </m:t>
                    </m:r>
                    <m:f>
                      <m:fPr>
                        <m:type m:val="skw"/>
                        <m:ctrlPr>
                          <a:rPr lang="en-GB" b="0" i="1" smtClean="0">
                            <a:solidFill>
                              <a:prstClr val="black"/>
                            </a:solidFill>
                            <a:latin typeface="Cambria Math" panose="02040503050406030204" pitchFamily="18" charset="0"/>
                            <a:cs typeface="Times New Roman" panose="02020603050405020304" pitchFamily="18" charset="0"/>
                          </a:rPr>
                        </m:ctrlPr>
                      </m:fPr>
                      <m:num>
                        <m:r>
                          <a:rPr lang="en-GB" b="0" i="1" smtClean="0">
                            <a:solidFill>
                              <a:prstClr val="black"/>
                            </a:solidFill>
                            <a:latin typeface="Cambria Math" panose="02040503050406030204" pitchFamily="18" charset="0"/>
                            <a:cs typeface="Times New Roman" panose="02020603050405020304" pitchFamily="18" charset="0"/>
                          </a:rPr>
                          <m:t>1</m:t>
                        </m:r>
                      </m:num>
                      <m:den>
                        <m:r>
                          <a:rPr lang="en-GB" b="0" i="1" smtClean="0">
                            <a:solidFill>
                              <a:prstClr val="black"/>
                            </a:solidFill>
                            <a:latin typeface="Cambria Math" panose="02040503050406030204" pitchFamily="18" charset="0"/>
                            <a:cs typeface="Times New Roman" panose="02020603050405020304" pitchFamily="18" charset="0"/>
                          </a:rPr>
                          <m:t>𝑈</m:t>
                        </m:r>
                        <m:r>
                          <a:rPr lang="en-GB" b="0" i="1" smtClean="0">
                            <a:solidFill>
                              <a:prstClr val="black"/>
                            </a:solidFill>
                            <a:latin typeface="Cambria Math" panose="02040503050406030204" pitchFamily="18" charset="0"/>
                            <a:cs typeface="Times New Roman" panose="02020603050405020304" pitchFamily="18" charset="0"/>
                          </a:rPr>
                          <m:t>.</m:t>
                        </m:r>
                        <m:r>
                          <a:rPr lang="en-GB" b="0" i="1" smtClean="0">
                            <a:solidFill>
                              <a:prstClr val="black"/>
                            </a:solidFill>
                            <a:latin typeface="Cambria Math" panose="02040503050406030204" pitchFamily="18" charset="0"/>
                            <a:cs typeface="Times New Roman" panose="02020603050405020304" pitchFamily="18" charset="0"/>
                          </a:rPr>
                          <m:t>𝐴</m:t>
                        </m:r>
                      </m:den>
                    </m:f>
                  </m:oMath>
                </a14:m>
                <a:r>
                  <a:rPr kumimoji="0" lang="en-GB"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a:t>
                </a:r>
                <a:r>
                  <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and, </a:t>
                </a:r>
                <a:r>
                  <a:rPr kumimoji="0" lang="en-GB" sz="24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U</a:t>
                </a:r>
                <a:r>
                  <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is the overall heat transfer coefficient;</a:t>
                </a:r>
                <a:r>
                  <a:rPr kumimoji="0" lang="en-GB" sz="2400" b="0" i="0" u="none" strike="noStrike" kern="1200" cap="none" spc="0" normalizeH="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a:t>
                </a:r>
                <a:r>
                  <a:rPr kumimoji="0" lang="en-GB" sz="2400" b="0" i="1" u="none" strike="noStrike" kern="1200" cap="none" spc="0" normalizeH="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a:t>
                </a:r>
                <a:r>
                  <a:rPr kumimoji="0" lang="en-GB" sz="2400" b="0" i="0" u="none" strike="noStrike" kern="1200" cap="none" spc="0" normalizeH="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is interface area.</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mn-cs"/>
                  </a:rPr>
                  <a:t>Depending if HX includes plates or tubes, </a:t>
                </a:r>
                <a14:m>
                  <m:oMath xmlns:m="http://schemas.openxmlformats.org/officeDocument/2006/math">
                    <m:acc>
                      <m:accPr>
                        <m:chr m:val="̇"/>
                        <m:ctrlP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ea typeface="Times New Roman" panose="02020603050405020304" pitchFamily="18" charset="0"/>
                            <a:cs typeface="Arial" panose="020B0604020202020204" pitchFamily="34" charset="0"/>
                          </a:rPr>
                        </m:ctrlPr>
                      </m:accPr>
                      <m:e>
                        <m:r>
                          <a:rPr kumimoji="0" lang="en-GB" sz="2400" b="0" i="1" u="none" strike="noStrike" kern="1200" cap="none" spc="0" normalizeH="0" baseline="0" noProof="0">
                            <a:ln>
                              <a:noFill/>
                            </a:ln>
                            <a:solidFill>
                              <a:prstClr val="black"/>
                            </a:solidFill>
                            <a:effectLst/>
                            <a:uLnTx/>
                            <a:uFillTx/>
                            <a:latin typeface="Cambria Math" panose="02040503050406030204" pitchFamily="18" charset="0"/>
                            <a:ea typeface="Times New Roman" panose="02020603050405020304" pitchFamily="18" charset="0"/>
                            <a:cs typeface="Arial" panose="020B0604020202020204" pitchFamily="34" charset="0"/>
                          </a:rPr>
                          <m:t>𝑄</m:t>
                        </m:r>
                      </m:e>
                    </m:acc>
                  </m:oMath>
                </a14:m>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mn-cs"/>
                  </a:rPr>
                  <a:t> involves appropriate equations for planar or cylindrical system.</a:t>
                </a: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indent="0">
                  <a:buNone/>
                </a:pPr>
                <a:endParaRPr lang="en-GB" dirty="0"/>
              </a:p>
            </p:txBody>
          </p:sp>
        </mc:Choice>
        <mc:Fallback xmlns="">
          <p:sp>
            <p:nvSpPr>
              <p:cNvPr id="3" name="Content Placeholder 2">
                <a:extLst>
                  <a:ext uri="{FF2B5EF4-FFF2-40B4-BE49-F238E27FC236}">
                    <a16:creationId xmlns:a16="http://schemas.microsoft.com/office/drawing/2014/main" id="{B4B7B0CA-888B-4578-8D8A-FCB2664A1183}"/>
                  </a:ext>
                </a:extLst>
              </p:cNvPr>
              <p:cNvSpPr>
                <a:spLocks noGrp="1" noRot="1" noChangeAspect="1" noMove="1" noResize="1" noEditPoints="1" noAdjustHandles="1" noChangeArrowheads="1" noChangeShapeType="1" noTextEdit="1"/>
              </p:cNvSpPr>
              <p:nvPr>
                <p:ph idx="1"/>
              </p:nvPr>
            </p:nvSpPr>
            <p:spPr>
              <a:xfrm>
                <a:off x="521677" y="1271954"/>
                <a:ext cx="11131061" cy="4905009"/>
              </a:xfrm>
              <a:blipFill>
                <a:blip r:embed="rId2"/>
                <a:stretch>
                  <a:fillRect l="-876" t="-2363" r="-383"/>
                </a:stretch>
              </a:blipFill>
            </p:spPr>
            <p:txBody>
              <a:bodyPr/>
              <a:lstStyle/>
              <a:p>
                <a:r>
                  <a:rPr lang="en-GB">
                    <a:noFill/>
                  </a:rPr>
                  <a:t> </a:t>
                </a:r>
              </a:p>
            </p:txBody>
          </p:sp>
        </mc:Fallback>
      </mc:AlternateContent>
    </p:spTree>
    <p:extLst>
      <p:ext uri="{BB962C8B-B14F-4D97-AF65-F5344CB8AC3E}">
        <p14:creationId xmlns:p14="http://schemas.microsoft.com/office/powerpoint/2010/main" val="15866859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A11B1-EB1C-4020-B87A-DD9B06D38B0F}"/>
              </a:ext>
            </a:extLst>
          </p:cNvPr>
          <p:cNvSpPr>
            <a:spLocks noGrp="1"/>
          </p:cNvSpPr>
          <p:nvPr>
            <p:ph type="title"/>
          </p:nvPr>
        </p:nvSpPr>
        <p:spPr>
          <a:xfrm>
            <a:off x="838200" y="114301"/>
            <a:ext cx="10515600" cy="742950"/>
          </a:xfrm>
        </p:spPr>
        <p:txBody>
          <a:bodyPr>
            <a:normAutofit/>
          </a:bodyPr>
          <a:lstStyle/>
          <a:p>
            <a:pPr algn="ctr"/>
            <a:r>
              <a:rPr lang="en-GB" sz="4000" dirty="0"/>
              <a:t>Problems with Energy Balance Methods</a:t>
            </a:r>
          </a:p>
        </p:txBody>
      </p:sp>
      <p:sp>
        <p:nvSpPr>
          <p:cNvPr id="3" name="Content Placeholder 2">
            <a:extLst>
              <a:ext uri="{FF2B5EF4-FFF2-40B4-BE49-F238E27FC236}">
                <a16:creationId xmlns:a16="http://schemas.microsoft.com/office/drawing/2014/main" id="{DB9FC6CC-15DF-4D5C-86FB-4474DF412F06}"/>
              </a:ext>
            </a:extLst>
          </p:cNvPr>
          <p:cNvSpPr>
            <a:spLocks noGrp="1"/>
          </p:cNvSpPr>
          <p:nvPr>
            <p:ph idx="1"/>
          </p:nvPr>
        </p:nvSpPr>
        <p:spPr>
          <a:xfrm>
            <a:off x="302895" y="954405"/>
            <a:ext cx="11584305" cy="5669280"/>
          </a:xfrm>
        </p:spPr>
        <p:txBody>
          <a:bodyPr>
            <a:normAutofit/>
          </a:bodyPr>
          <a:lstStyle/>
          <a:p>
            <a:pPr marL="0" indent="0">
              <a:buNone/>
            </a:pPr>
            <a:r>
              <a:rPr lang="en-GB" sz="2200" dirty="0">
                <a:effectLst/>
                <a:latin typeface="Arial" panose="020B0604020202020204" pitchFamily="34" charset="0"/>
                <a:ea typeface="Calibri" panose="020F0502020204030204" pitchFamily="34" charset="0"/>
              </a:rPr>
              <a:t>These methods are based on fundamental science and </a:t>
            </a:r>
            <a:r>
              <a:rPr lang="en-GB" sz="2200" i="1" dirty="0">
                <a:effectLst/>
                <a:latin typeface="Arial" panose="020B0604020202020204" pitchFamily="34" charset="0"/>
                <a:ea typeface="Calibri" panose="020F0502020204030204" pitchFamily="34" charset="0"/>
              </a:rPr>
              <a:t>can be applied </a:t>
            </a:r>
            <a:r>
              <a:rPr lang="en-GB" sz="2200" dirty="0">
                <a:effectLst/>
                <a:latin typeface="Arial" panose="020B0604020202020204" pitchFamily="34" charset="0"/>
                <a:ea typeface="Calibri" panose="020F0502020204030204" pitchFamily="34" charset="0"/>
              </a:rPr>
              <a:t>to analyse heat exchangers.  However, both have problems concerning amount of information they require to be able to </a:t>
            </a:r>
            <a:r>
              <a:rPr lang="en-GB" sz="2200" i="1" dirty="0">
                <a:effectLst/>
                <a:latin typeface="Arial" panose="020B0604020202020204" pitchFamily="34" charset="0"/>
                <a:ea typeface="Calibri" panose="020F0502020204030204" pitchFamily="34" charset="0"/>
              </a:rPr>
              <a:t>design a heat exchanger</a:t>
            </a:r>
            <a:r>
              <a:rPr lang="en-GB" sz="2200" dirty="0">
                <a:effectLst/>
                <a:latin typeface="Arial" panose="020B0604020202020204" pitchFamily="34" charset="0"/>
                <a:ea typeface="Calibri" panose="020F0502020204030204" pitchFamily="34" charset="0"/>
              </a:rPr>
              <a:t>.</a:t>
            </a:r>
          </a:p>
          <a:p>
            <a:pPr marL="0" indent="0">
              <a:buNone/>
            </a:pPr>
            <a:r>
              <a:rPr lang="en-GB" sz="2200" dirty="0">
                <a:latin typeface="Arial" panose="020B0604020202020204" pitchFamily="34" charset="0"/>
                <a:ea typeface="Calibri" panose="020F0502020204030204" pitchFamily="34" charset="0"/>
              </a:rPr>
              <a:t>G</a:t>
            </a:r>
            <a:r>
              <a:rPr lang="en-GB" sz="2200" dirty="0">
                <a:effectLst/>
                <a:latin typeface="Arial" panose="020B0604020202020204" pitchFamily="34" charset="0"/>
                <a:ea typeface="Calibri" panose="020F0502020204030204" pitchFamily="34" charset="0"/>
              </a:rPr>
              <a:t>iven the task to design a heat exchanger, the mass flow rate and inlet temperature to the hot and cold stream would typically be known, but the outlet temperatures and size of the interface would not.</a:t>
            </a:r>
          </a:p>
          <a:p>
            <a:pPr marL="0" indent="0">
              <a:buNone/>
            </a:pPr>
            <a:endParaRPr lang="en-GB" sz="2200" dirty="0"/>
          </a:p>
        </p:txBody>
      </p:sp>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CE37C818-8AD9-4690-9ED8-E940E371CD8C}"/>
                  </a:ext>
                </a:extLst>
              </p:cNvPr>
              <p:cNvSpPr txBox="1"/>
              <p:nvPr/>
            </p:nvSpPr>
            <p:spPr>
              <a:xfrm>
                <a:off x="411480" y="3183369"/>
                <a:ext cx="5526405" cy="3219536"/>
              </a:xfrm>
              <a:prstGeom prst="rect">
                <a:avLst/>
              </a:prstGeom>
              <a:noFill/>
            </p:spPr>
            <p:txBody>
              <a:bodyPr wrap="square" rtlCol="0">
                <a:spAutoFit/>
              </a:bodyPr>
              <a:lstStyle/>
              <a:p>
                <a:r>
                  <a:rPr lang="en-GB" sz="2200" i="1" dirty="0"/>
                  <a:t>Stream Energy Balance Method</a:t>
                </a:r>
                <a:r>
                  <a:rPr lang="en-GB" sz="2000" dirty="0"/>
                  <a:t>:</a:t>
                </a:r>
              </a:p>
              <a:p>
                <a:endParaRPr lang="en-GB" sz="800" dirty="0"/>
              </a:p>
              <a:p>
                <a:pPr>
                  <a:lnSpc>
                    <a:spcPct val="115000"/>
                  </a:lnSpc>
                  <a:spcAft>
                    <a:spcPts val="1000"/>
                  </a:spcAft>
                </a:pPr>
                <a14:m>
                  <m:oMathPara xmlns:m="http://schemas.openxmlformats.org/officeDocument/2006/math">
                    <m:oMathParaPr>
                      <m:jc m:val="centerGroup"/>
                    </m:oMathParaPr>
                    <m:oMath xmlns:m="http://schemas.openxmlformats.org/officeDocument/2006/math">
                      <m:acc>
                        <m:accPr>
                          <m:chr m:val="̇"/>
                          <m:ctrlPr>
                            <a:rPr lang="en-GB" sz="1800" i="1" smtClean="0">
                              <a:effectLst/>
                              <a:latin typeface="Cambria Math" panose="02040503050406030204" pitchFamily="18" charset="0"/>
                              <a:ea typeface="Times New Roman" panose="02020603050405020304" pitchFamily="18" charset="0"/>
                              <a:cs typeface="Arial" panose="020B0604020202020204" pitchFamily="34" charset="0"/>
                            </a:rPr>
                          </m:ctrlPr>
                        </m:accPr>
                        <m:e>
                          <m:sSub>
                            <m:sSub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1800" i="1">
                                  <a:effectLst/>
                                  <a:latin typeface="Cambria Math" panose="02040503050406030204" pitchFamily="18" charset="0"/>
                                  <a:ea typeface="Times New Roman" panose="02020603050405020304" pitchFamily="18" charset="0"/>
                                  <a:cs typeface="Arial" panose="020B0604020202020204" pitchFamily="34" charset="0"/>
                                </a:rPr>
                                <m:t>𝑚</m:t>
                              </m:r>
                            </m:e>
                            <m:sub>
                              <m:r>
                                <a:rPr lang="en-GB" sz="1800" i="1">
                                  <a:effectLst/>
                                  <a:latin typeface="Cambria Math" panose="02040503050406030204" pitchFamily="18" charset="0"/>
                                  <a:ea typeface="Times New Roman" panose="02020603050405020304" pitchFamily="18" charset="0"/>
                                  <a:cs typeface="Arial" panose="020B0604020202020204" pitchFamily="34" charset="0"/>
                                </a:rPr>
                                <m:t>𝑐</m:t>
                              </m:r>
                            </m:sub>
                          </m:sSub>
                        </m:e>
                      </m:acc>
                      <m:sSub>
                        <m:sSub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1800" i="1">
                                  <a:effectLst/>
                                  <a:latin typeface="Cambria Math" panose="02040503050406030204" pitchFamily="18" charset="0"/>
                                  <a:ea typeface="Times New Roman" panose="02020603050405020304" pitchFamily="18" charset="0"/>
                                  <a:cs typeface="Arial" panose="020B0604020202020204" pitchFamily="34" charset="0"/>
                                </a:rPr>
                                <m:t>𝑐</m:t>
                              </m:r>
                            </m:e>
                            <m:sub>
                              <m:r>
                                <a:rPr lang="en-GB" sz="1800" i="1">
                                  <a:effectLst/>
                                  <a:latin typeface="Cambria Math" panose="02040503050406030204" pitchFamily="18" charset="0"/>
                                  <a:ea typeface="Times New Roman" panose="02020603050405020304" pitchFamily="18" charset="0"/>
                                  <a:cs typeface="Arial" panose="020B0604020202020204" pitchFamily="34" charset="0"/>
                                </a:rPr>
                                <m:t>𝑝</m:t>
                              </m:r>
                            </m:sub>
                          </m:sSub>
                        </m:e>
                        <m:sub>
                          <m:r>
                            <a:rPr lang="en-GB" sz="1800" i="1">
                              <a:effectLst/>
                              <a:latin typeface="Cambria Math" panose="02040503050406030204" pitchFamily="18" charset="0"/>
                              <a:ea typeface="Times New Roman" panose="02020603050405020304" pitchFamily="18" charset="0"/>
                              <a:cs typeface="Arial" panose="020B0604020202020204" pitchFamily="34" charset="0"/>
                            </a:rPr>
                            <m:t>𝑐</m:t>
                          </m:r>
                        </m:sub>
                      </m:sSub>
                      <m:r>
                        <a:rPr lang="en-GB" sz="1800" i="1">
                          <a:effectLst/>
                          <a:latin typeface="Cambria Math" panose="02040503050406030204" pitchFamily="18" charset="0"/>
                          <a:ea typeface="Times New Roman" panose="02020603050405020304" pitchFamily="18" charset="0"/>
                          <a:cs typeface="Arial" panose="020B0604020202020204" pitchFamily="34" charset="0"/>
                        </a:rPr>
                        <m:t> </m:t>
                      </m:r>
                      <m:d>
                        <m:d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dPr>
                        <m:e>
                          <m:sSub>
                            <m:sSub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18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1800" i="1">
                                      <a:effectLst/>
                                      <a:latin typeface="Cambria Math" panose="02040503050406030204" pitchFamily="18" charset="0"/>
                                      <a:ea typeface="Times New Roman" panose="02020603050405020304" pitchFamily="18" charset="0"/>
                                      <a:cs typeface="Arial" panose="020B0604020202020204" pitchFamily="34" charset="0"/>
                                    </a:rPr>
                                    <m:t>𝑐</m:t>
                                  </m:r>
                                </m:sub>
                              </m:sSub>
                            </m:e>
                            <m:sub>
                              <m:r>
                                <a:rPr lang="en-GB" sz="1800" i="1">
                                  <a:effectLst/>
                                  <a:latin typeface="Cambria Math" panose="02040503050406030204" pitchFamily="18" charset="0"/>
                                  <a:ea typeface="Times New Roman" panose="02020603050405020304" pitchFamily="18" charset="0"/>
                                  <a:cs typeface="Arial" panose="020B0604020202020204" pitchFamily="34" charset="0"/>
                                </a:rPr>
                                <m:t>𝑜𝑢𝑡</m:t>
                              </m:r>
                              <m:r>
                                <a:rPr lang="en-GB" sz="1800" i="1">
                                  <a:effectLst/>
                                  <a:latin typeface="Cambria Math" panose="02040503050406030204" pitchFamily="18" charset="0"/>
                                  <a:ea typeface="Times New Roman" panose="02020603050405020304" pitchFamily="18" charset="0"/>
                                  <a:cs typeface="Arial" panose="020B0604020202020204" pitchFamily="34" charset="0"/>
                                </a:rPr>
                                <m:t>  </m:t>
                              </m:r>
                            </m:sub>
                          </m:sSub>
                          <m:r>
                            <a:rPr lang="en-GB" sz="18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18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1800" i="1">
                                      <a:effectLst/>
                                      <a:latin typeface="Cambria Math" panose="02040503050406030204" pitchFamily="18" charset="0"/>
                                      <a:ea typeface="Times New Roman" panose="02020603050405020304" pitchFamily="18" charset="0"/>
                                      <a:cs typeface="Arial" panose="020B0604020202020204" pitchFamily="34" charset="0"/>
                                    </a:rPr>
                                    <m:t>𝑐</m:t>
                                  </m:r>
                                </m:sub>
                              </m:sSub>
                            </m:e>
                            <m:sub>
                              <m:r>
                                <a:rPr lang="en-GB" sz="1800" i="1">
                                  <a:effectLst/>
                                  <a:latin typeface="Cambria Math" panose="02040503050406030204" pitchFamily="18" charset="0"/>
                                  <a:ea typeface="Times New Roman" panose="02020603050405020304" pitchFamily="18" charset="0"/>
                                  <a:cs typeface="Arial" panose="020B0604020202020204" pitchFamily="34" charset="0"/>
                                </a:rPr>
                                <m:t>𝑖𝑛</m:t>
                              </m:r>
                            </m:sub>
                          </m:sSub>
                        </m:e>
                      </m:d>
                      <m:r>
                        <a:rPr lang="en-GB" sz="1800" i="1">
                          <a:effectLst/>
                          <a:latin typeface="Cambria Math" panose="02040503050406030204" pitchFamily="18" charset="0"/>
                          <a:ea typeface="Times New Roman" panose="02020603050405020304" pitchFamily="18" charset="0"/>
                          <a:cs typeface="Arial" panose="020B0604020202020204" pitchFamily="34" charset="0"/>
                        </a:rPr>
                        <m:t>= </m:t>
                      </m:r>
                      <m:acc>
                        <m:accPr>
                          <m:chr m:val="̇"/>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accPr>
                        <m:e>
                          <m:sSub>
                            <m:sSub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1800" i="1">
                                  <a:effectLst/>
                                  <a:latin typeface="Cambria Math" panose="02040503050406030204" pitchFamily="18" charset="0"/>
                                  <a:ea typeface="Times New Roman" panose="02020603050405020304" pitchFamily="18" charset="0"/>
                                  <a:cs typeface="Arial" panose="020B0604020202020204" pitchFamily="34" charset="0"/>
                                </a:rPr>
                                <m:t>𝑚</m:t>
                              </m:r>
                            </m:e>
                            <m:sub>
                              <m:r>
                                <a:rPr lang="en-GB" sz="1800" i="1">
                                  <a:effectLst/>
                                  <a:latin typeface="Cambria Math" panose="02040503050406030204" pitchFamily="18" charset="0"/>
                                  <a:ea typeface="Times New Roman" panose="02020603050405020304" pitchFamily="18" charset="0"/>
                                  <a:cs typeface="Arial" panose="020B0604020202020204" pitchFamily="34" charset="0"/>
                                </a:rPr>
                                <m:t>𝐻</m:t>
                              </m:r>
                            </m:sub>
                          </m:sSub>
                        </m:e>
                      </m:acc>
                      <m:sSub>
                        <m:sSub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1800" i="1">
                                  <a:effectLst/>
                                  <a:latin typeface="Cambria Math" panose="02040503050406030204" pitchFamily="18" charset="0"/>
                                  <a:ea typeface="Times New Roman" panose="02020603050405020304" pitchFamily="18" charset="0"/>
                                  <a:cs typeface="Arial" panose="020B0604020202020204" pitchFamily="34" charset="0"/>
                                </a:rPr>
                                <m:t>𝑐</m:t>
                              </m:r>
                            </m:e>
                            <m:sub>
                              <m:r>
                                <a:rPr lang="en-GB" sz="1800" i="1">
                                  <a:effectLst/>
                                  <a:latin typeface="Cambria Math" panose="02040503050406030204" pitchFamily="18" charset="0"/>
                                  <a:ea typeface="Times New Roman" panose="02020603050405020304" pitchFamily="18" charset="0"/>
                                  <a:cs typeface="Arial" panose="020B0604020202020204" pitchFamily="34" charset="0"/>
                                </a:rPr>
                                <m:t>𝑝</m:t>
                              </m:r>
                            </m:sub>
                          </m:sSub>
                        </m:e>
                        <m:sub>
                          <m:r>
                            <a:rPr lang="en-GB" sz="1800" i="1">
                              <a:effectLst/>
                              <a:latin typeface="Cambria Math" panose="02040503050406030204" pitchFamily="18" charset="0"/>
                              <a:ea typeface="Times New Roman" panose="02020603050405020304" pitchFamily="18" charset="0"/>
                              <a:cs typeface="Arial" panose="020B0604020202020204" pitchFamily="34" charset="0"/>
                            </a:rPr>
                            <m:t>𝐻</m:t>
                          </m:r>
                        </m:sub>
                      </m:sSub>
                      <m:r>
                        <a:rPr lang="en-GB" sz="18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18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1800" i="1">
                                  <a:effectLst/>
                                  <a:latin typeface="Cambria Math" panose="02040503050406030204" pitchFamily="18" charset="0"/>
                                  <a:ea typeface="Times New Roman" panose="02020603050405020304" pitchFamily="18" charset="0"/>
                                  <a:cs typeface="Arial" panose="020B0604020202020204" pitchFamily="34" charset="0"/>
                                </a:rPr>
                                <m:t>𝐻</m:t>
                              </m:r>
                            </m:sub>
                          </m:sSub>
                        </m:e>
                        <m:sub>
                          <m:r>
                            <a:rPr lang="en-GB" sz="1800" i="1">
                              <a:effectLst/>
                              <a:latin typeface="Cambria Math" panose="02040503050406030204" pitchFamily="18" charset="0"/>
                              <a:ea typeface="Times New Roman" panose="02020603050405020304" pitchFamily="18" charset="0"/>
                              <a:cs typeface="Arial" panose="020B0604020202020204" pitchFamily="34" charset="0"/>
                            </a:rPr>
                            <m:t>𝑖𝑛</m:t>
                          </m:r>
                          <m:r>
                            <a:rPr lang="en-GB" sz="1800" i="1">
                              <a:effectLst/>
                              <a:latin typeface="Cambria Math" panose="02040503050406030204" pitchFamily="18" charset="0"/>
                              <a:ea typeface="Times New Roman" panose="02020603050405020304" pitchFamily="18" charset="0"/>
                              <a:cs typeface="Arial" panose="020B0604020202020204" pitchFamily="34" charset="0"/>
                            </a:rPr>
                            <m:t>  </m:t>
                          </m:r>
                        </m:sub>
                      </m:sSub>
                      <m:r>
                        <a:rPr lang="en-GB" sz="18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18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1800" i="1">
                                  <a:effectLst/>
                                  <a:latin typeface="Cambria Math" panose="02040503050406030204" pitchFamily="18" charset="0"/>
                                  <a:ea typeface="Times New Roman" panose="02020603050405020304" pitchFamily="18" charset="0"/>
                                  <a:cs typeface="Arial" panose="020B0604020202020204" pitchFamily="34" charset="0"/>
                                </a:rPr>
                                <m:t>𝐻</m:t>
                              </m:r>
                            </m:sub>
                          </m:sSub>
                        </m:e>
                        <m:sub>
                          <m:r>
                            <a:rPr lang="en-GB" sz="1800" i="1">
                              <a:effectLst/>
                              <a:latin typeface="Cambria Math" panose="02040503050406030204" pitchFamily="18" charset="0"/>
                              <a:ea typeface="Times New Roman" panose="02020603050405020304" pitchFamily="18" charset="0"/>
                              <a:cs typeface="Arial" panose="020B0604020202020204" pitchFamily="34" charset="0"/>
                            </a:rPr>
                            <m:t>𝑜𝑢𝑡</m:t>
                          </m:r>
                        </m:sub>
                      </m:sSub>
                      <m:r>
                        <a:rPr lang="en-GB" sz="1800" i="1">
                          <a:effectLst/>
                          <a:latin typeface="Cambria Math" panose="02040503050406030204" pitchFamily="18" charset="0"/>
                          <a:ea typeface="Times New Roman" panose="02020603050405020304" pitchFamily="18" charset="0"/>
                          <a:cs typeface="Arial" panose="020B0604020202020204" pitchFamily="34" charset="0"/>
                        </a:rPr>
                        <m:t>)</m:t>
                      </m:r>
                    </m:oMath>
                  </m:oMathPara>
                </a14:m>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000" dirty="0">
                    <a:effectLst/>
                    <a:latin typeface="Arial" panose="020B0604020202020204" pitchFamily="34" charset="0"/>
                    <a:ea typeface="Times New Roman" panose="02020603050405020304" pitchFamily="18" charset="0"/>
                  </a:rPr>
                  <a:t>Unless the rate of heat transfer </a:t>
                </a:r>
                <a14:m>
                  <m:oMath xmlns:m="http://schemas.openxmlformats.org/officeDocument/2006/math">
                    <m:acc>
                      <m:accPr>
                        <m:chr m:val="̇"/>
                        <m:ctrlPr>
                          <a:rPr lang="en-GB" sz="2000" i="1" smtClean="0">
                            <a:effectLst/>
                            <a:latin typeface="Cambria Math" panose="02040503050406030204" pitchFamily="18" charset="0"/>
                            <a:ea typeface="Times New Roman" panose="02020603050405020304" pitchFamily="18" charset="0"/>
                            <a:cs typeface="Arial" panose="020B0604020202020204" pitchFamily="34" charset="0"/>
                          </a:rPr>
                        </m:ctrlPr>
                      </m:accPr>
                      <m:e>
                        <m:r>
                          <a:rPr lang="en-GB" sz="2000" i="1">
                            <a:effectLst/>
                            <a:latin typeface="Cambria Math" panose="02040503050406030204" pitchFamily="18" charset="0"/>
                            <a:ea typeface="Times New Roman" panose="02020603050405020304" pitchFamily="18" charset="0"/>
                            <a:cs typeface="Arial" panose="020B0604020202020204" pitchFamily="34" charset="0"/>
                          </a:rPr>
                          <m:t>𝑄</m:t>
                        </m:r>
                      </m:e>
                    </m:acc>
                  </m:oMath>
                </a14:m>
                <a:r>
                  <a:rPr lang="en-GB" sz="2000" dirty="0">
                    <a:effectLst/>
                    <a:latin typeface="Arial" panose="020B0604020202020204" pitchFamily="34" charset="0"/>
                    <a:ea typeface="Times New Roman" panose="02020603050405020304" pitchFamily="18" charset="0"/>
                  </a:rPr>
                  <a:t> or one of the outlet temperatures is known, </a:t>
                </a:r>
                <a:r>
                  <a:rPr lang="en-GB" sz="2000" dirty="0">
                    <a:latin typeface="Arial" panose="020B0604020202020204" pitchFamily="34" charset="0"/>
                    <a:ea typeface="Times New Roman" panose="02020603050405020304" pitchFamily="18" charset="0"/>
                  </a:rPr>
                  <a:t>this stream</a:t>
                </a:r>
                <a:r>
                  <a:rPr lang="en-GB" sz="2000" dirty="0">
                    <a:effectLst/>
                    <a:latin typeface="Arial" panose="020B0604020202020204" pitchFamily="34" charset="0"/>
                    <a:ea typeface="Times New Roman" panose="02020603050405020304" pitchFamily="18" charset="0"/>
                  </a:rPr>
                  <a:t> method cannot be used; note that the outlet temperatures depend on the size (length) of the interface.</a:t>
                </a:r>
                <a:endParaRPr lang="en-GB" sz="2000" dirty="0"/>
              </a:p>
              <a:p>
                <a:endParaRPr lang="en-GB" sz="2000" dirty="0"/>
              </a:p>
            </p:txBody>
          </p:sp>
        </mc:Choice>
        <mc:Fallback xmlns="">
          <p:sp>
            <p:nvSpPr>
              <p:cNvPr id="4" name="TextBox 3">
                <a:extLst>
                  <a:ext uri="{FF2B5EF4-FFF2-40B4-BE49-F238E27FC236}">
                    <a16:creationId xmlns:a16="http://schemas.microsoft.com/office/drawing/2014/main" id="{CE37C818-8AD9-4690-9ED8-E940E371CD8C}"/>
                  </a:ext>
                </a:extLst>
              </p:cNvPr>
              <p:cNvSpPr txBox="1">
                <a:spLocks noRot="1" noChangeAspect="1" noMove="1" noResize="1" noEditPoints="1" noAdjustHandles="1" noChangeArrowheads="1" noChangeShapeType="1" noTextEdit="1"/>
              </p:cNvSpPr>
              <p:nvPr/>
            </p:nvSpPr>
            <p:spPr>
              <a:xfrm>
                <a:off x="411480" y="3183369"/>
                <a:ext cx="5526405" cy="3219536"/>
              </a:xfrm>
              <a:prstGeom prst="rect">
                <a:avLst/>
              </a:prstGeom>
              <a:blipFill>
                <a:blip r:embed="rId2"/>
                <a:stretch>
                  <a:fillRect l="-1435" t="-1326" r="-2428"/>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0AD01656-4BD5-4388-ADD9-77845D9660A7}"/>
                  </a:ext>
                </a:extLst>
              </p:cNvPr>
              <p:cNvSpPr txBox="1"/>
              <p:nvPr/>
            </p:nvSpPr>
            <p:spPr>
              <a:xfrm>
                <a:off x="6309360" y="3183369"/>
                <a:ext cx="5577840" cy="3451458"/>
              </a:xfrm>
              <a:prstGeom prst="rect">
                <a:avLst/>
              </a:prstGeom>
              <a:noFill/>
            </p:spPr>
            <p:txBody>
              <a:bodyPr wrap="square" rtlCol="0">
                <a:spAutoFit/>
              </a:bodyPr>
              <a:lstStyle/>
              <a:p>
                <a:r>
                  <a:rPr lang="en-GB" sz="2200" i="1" dirty="0"/>
                  <a:t>Interface Energy Balance Method</a:t>
                </a:r>
                <a:r>
                  <a:rPr lang="en-GB" sz="2000" dirty="0"/>
                  <a:t>:</a:t>
                </a:r>
              </a:p>
              <a:p>
                <a:endParaRPr lang="en-GB" sz="800" dirty="0"/>
              </a:p>
              <a:p>
                <a:pPr>
                  <a:lnSpc>
                    <a:spcPct val="115000"/>
                  </a:lnSpc>
                  <a:spcAft>
                    <a:spcPts val="1000"/>
                  </a:spcAft>
                </a:pPr>
                <a14:m>
                  <m:oMathPara xmlns:m="http://schemas.openxmlformats.org/officeDocument/2006/math">
                    <m:oMathParaPr>
                      <m:jc m:val="centerGroup"/>
                    </m:oMathParaPr>
                    <m:oMath xmlns:m="http://schemas.openxmlformats.org/officeDocument/2006/math">
                      <m:acc>
                        <m:accPr>
                          <m:chr m:val="̇"/>
                          <m:ctrlPr>
                            <a:rPr lang="en-GB" sz="1800" i="1" smtClean="0">
                              <a:effectLst/>
                              <a:latin typeface="Cambria Math" panose="02040503050406030204" pitchFamily="18" charset="0"/>
                              <a:ea typeface="Times New Roman" panose="02020603050405020304" pitchFamily="18" charset="0"/>
                              <a:cs typeface="Arial" panose="020B0604020202020204" pitchFamily="34" charset="0"/>
                            </a:rPr>
                          </m:ctrlPr>
                        </m:accPr>
                        <m:e>
                          <m:r>
                            <a:rPr lang="en-GB" sz="1800" i="1">
                              <a:effectLst/>
                              <a:latin typeface="Cambria Math" panose="02040503050406030204" pitchFamily="18" charset="0"/>
                              <a:ea typeface="Times New Roman" panose="02020603050405020304" pitchFamily="18" charset="0"/>
                              <a:cs typeface="Arial" panose="020B0604020202020204" pitchFamily="34" charset="0"/>
                            </a:rPr>
                            <m:t>𝑄</m:t>
                          </m:r>
                        </m:e>
                      </m:acc>
                      <m:r>
                        <a:rPr lang="en-GB" sz="1800" i="1">
                          <a:effectLst/>
                          <a:latin typeface="Cambria Math" panose="02040503050406030204" pitchFamily="18" charset="0"/>
                          <a:ea typeface="Times New Roman" panose="02020603050405020304" pitchFamily="18" charset="0"/>
                          <a:cs typeface="Arial" panose="020B0604020202020204" pitchFamily="34" charset="0"/>
                        </a:rPr>
                        <m:t>= </m:t>
                      </m:r>
                      <m:f>
                        <m:f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fPr>
                        <m:num>
                          <m:sSub>
                            <m:sSub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18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1800" i="1">
                                  <a:effectLst/>
                                  <a:latin typeface="Cambria Math" panose="02040503050406030204" pitchFamily="18" charset="0"/>
                                  <a:ea typeface="Times New Roman" panose="02020603050405020304" pitchFamily="18" charset="0"/>
                                  <a:cs typeface="Arial" panose="020B0604020202020204" pitchFamily="34" charset="0"/>
                                </a:rPr>
                                <m:t>𝐻𝑜𝑡</m:t>
                              </m:r>
                            </m:sub>
                          </m:sSub>
                          <m:r>
                            <a:rPr lang="en-GB" sz="18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18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1800" i="1">
                                  <a:effectLst/>
                                  <a:latin typeface="Cambria Math" panose="02040503050406030204" pitchFamily="18" charset="0"/>
                                  <a:ea typeface="Times New Roman" panose="02020603050405020304" pitchFamily="18" charset="0"/>
                                  <a:cs typeface="Arial" panose="020B0604020202020204" pitchFamily="34" charset="0"/>
                                </a:rPr>
                                <m:t>𝐶𝑜𝑙𝑑</m:t>
                              </m:r>
                            </m:sub>
                          </m:sSub>
                        </m:num>
                        <m:den>
                          <m:r>
                            <a:rPr lang="en-GB" sz="1800" i="1">
                              <a:effectLst/>
                              <a:latin typeface="Cambria Math" panose="02040503050406030204" pitchFamily="18" charset="0"/>
                              <a:ea typeface="Times New Roman" panose="02020603050405020304" pitchFamily="18" charset="0"/>
                              <a:cs typeface="Arial" panose="020B0604020202020204" pitchFamily="34" charset="0"/>
                            </a:rPr>
                            <m:t>𝑅</m:t>
                          </m:r>
                        </m:den>
                      </m:f>
                    </m:oMath>
                  </m:oMathPara>
                </a14:m>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15000"/>
                  </a:lnSpc>
                  <a:spcAft>
                    <a:spcPts val="1000"/>
                  </a:spcAft>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If the interface temperature difference is known, the area of the interface can be found, but the temperature difference across the interface varies with length of the interface, i.e. </a:t>
                </a:r>
                <a:r>
                  <a:rPr lang="en-GB" sz="2000" i="1" dirty="0">
                    <a:effectLst/>
                    <a:latin typeface="Arial" panose="020B0604020202020204" pitchFamily="34" charset="0"/>
                    <a:ea typeface="Times New Roman" panose="02020603050405020304" pitchFamily="18" charset="0"/>
                    <a:cs typeface="Times New Roman" panose="02020603050405020304" pitchFamily="18" charset="0"/>
                  </a:rPr>
                  <a:t>there is no single value of</a:t>
                </a:r>
                <a:r>
                  <a:rPr lang="en-GB" sz="2000" dirty="0">
                    <a:effectLst/>
                    <a:latin typeface="Arial" panose="020B0604020202020204" pitchFamily="34" charset="0"/>
                    <a:ea typeface="Times New Roman" panose="02020603050405020304" pitchFamily="18" charset="0"/>
                    <a:cs typeface="Times New Roman" panose="02020603050405020304" pitchFamily="18" charset="0"/>
                  </a:rPr>
                  <a:t>  (</a:t>
                </a:r>
                <a14:m>
                  <m:oMath xmlns:m="http://schemas.openxmlformats.org/officeDocument/2006/math">
                    <m:sSub>
                      <m:sSubPr>
                        <m:ctrlPr>
                          <a:rPr lang="en-GB" sz="20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0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000" i="1">
                            <a:effectLst/>
                            <a:latin typeface="Cambria Math" panose="02040503050406030204" pitchFamily="18" charset="0"/>
                            <a:ea typeface="Times New Roman" panose="02020603050405020304" pitchFamily="18" charset="0"/>
                            <a:cs typeface="Arial" panose="020B0604020202020204" pitchFamily="34" charset="0"/>
                          </a:rPr>
                          <m:t>𝐻𝑜𝑡</m:t>
                        </m:r>
                      </m:sub>
                    </m:sSub>
                    <m:r>
                      <a:rPr lang="en-GB" sz="20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20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0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000" i="1">
                            <a:effectLst/>
                            <a:latin typeface="Cambria Math" panose="02040503050406030204" pitchFamily="18" charset="0"/>
                            <a:ea typeface="Times New Roman" panose="02020603050405020304" pitchFamily="18" charset="0"/>
                            <a:cs typeface="Arial" panose="020B0604020202020204" pitchFamily="34" charset="0"/>
                          </a:rPr>
                          <m:t>𝐶𝑜𝑙𝑑</m:t>
                        </m:r>
                      </m:sub>
                    </m:sSub>
                  </m:oMath>
                </a14:m>
                <a:r>
                  <a:rPr lang="en-GB" sz="2000" dirty="0">
                    <a:effectLst/>
                    <a:latin typeface="Arial" panose="020B0604020202020204" pitchFamily="34" charset="0"/>
                    <a:ea typeface="Times New Roman" panose="02020603050405020304" pitchFamily="18" charset="0"/>
                    <a:cs typeface="Times New Roman" panose="02020603050405020304" pitchFamily="18" charset="0"/>
                  </a:rPr>
                  <a: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dirty="0"/>
              </a:p>
            </p:txBody>
          </p:sp>
        </mc:Choice>
        <mc:Fallback xmlns="">
          <p:sp>
            <p:nvSpPr>
              <p:cNvPr id="5" name="TextBox 4">
                <a:extLst>
                  <a:ext uri="{FF2B5EF4-FFF2-40B4-BE49-F238E27FC236}">
                    <a16:creationId xmlns:a16="http://schemas.microsoft.com/office/drawing/2014/main" id="{0AD01656-4BD5-4388-ADD9-77845D9660A7}"/>
                  </a:ext>
                </a:extLst>
              </p:cNvPr>
              <p:cNvSpPr txBox="1">
                <a:spLocks noRot="1" noChangeAspect="1" noMove="1" noResize="1" noEditPoints="1" noAdjustHandles="1" noChangeArrowheads="1" noChangeShapeType="1" noTextEdit="1"/>
              </p:cNvSpPr>
              <p:nvPr/>
            </p:nvSpPr>
            <p:spPr>
              <a:xfrm>
                <a:off x="6309360" y="3183369"/>
                <a:ext cx="5577840" cy="3451458"/>
              </a:xfrm>
              <a:prstGeom prst="rect">
                <a:avLst/>
              </a:prstGeom>
              <a:blipFill>
                <a:blip r:embed="rId3"/>
                <a:stretch>
                  <a:fillRect l="-1421" t="-1237" r="-1530"/>
                </a:stretch>
              </a:blipFill>
            </p:spPr>
            <p:txBody>
              <a:bodyPr/>
              <a:lstStyle/>
              <a:p>
                <a:r>
                  <a:rPr lang="en-GB">
                    <a:noFill/>
                  </a:rPr>
                  <a:t> </a:t>
                </a:r>
              </a:p>
            </p:txBody>
          </p:sp>
        </mc:Fallback>
      </mc:AlternateContent>
    </p:spTree>
    <p:extLst>
      <p:ext uri="{BB962C8B-B14F-4D97-AF65-F5344CB8AC3E}">
        <p14:creationId xmlns:p14="http://schemas.microsoft.com/office/powerpoint/2010/main" val="34927757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60382EA-4366-4808-A21F-FBCF0E8DF7D6}"/>
              </a:ext>
            </a:extLst>
          </p:cNvPr>
          <p:cNvSpPr>
            <a:spLocks noGrp="1"/>
          </p:cNvSpPr>
          <p:nvPr>
            <p:ph idx="1"/>
          </p:nvPr>
        </p:nvSpPr>
        <p:spPr>
          <a:xfrm>
            <a:off x="674369" y="1114424"/>
            <a:ext cx="10955655" cy="5320665"/>
          </a:xfrm>
        </p:spPr>
        <p:txBody>
          <a:bodyPr>
            <a:normAutofit/>
          </a:bodyPr>
          <a:lstStyle/>
          <a:p>
            <a:pPr marL="0" indent="0">
              <a:lnSpc>
                <a:spcPct val="107000"/>
              </a:lnSpc>
              <a:spcAft>
                <a:spcPts val="800"/>
              </a:spcAft>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Regardless of the function the heat exchanger fulfils, in order to transfer heat the fluids involved must be at </a:t>
            </a:r>
            <a:r>
              <a:rPr lang="en-GB" sz="2400" i="1" dirty="0">
                <a:effectLst/>
                <a:latin typeface="Calibri" panose="020F0502020204030204" pitchFamily="34" charset="0"/>
                <a:ea typeface="Calibri" panose="020F0502020204030204" pitchFamily="34" charset="0"/>
                <a:cs typeface="Times New Roman" panose="02020603050405020304" pitchFamily="18" charset="0"/>
              </a:rPr>
              <a:t>different temperatures </a:t>
            </a:r>
            <a:r>
              <a:rPr lang="en-GB" sz="2400" dirty="0">
                <a:effectLst/>
                <a:latin typeface="Calibri" panose="020F0502020204030204" pitchFamily="34" charset="0"/>
                <a:ea typeface="Calibri" panose="020F0502020204030204" pitchFamily="34" charset="0"/>
                <a:cs typeface="Times New Roman" panose="02020603050405020304" pitchFamily="18" charset="0"/>
              </a:rPr>
              <a:t>and they must come into thermal contact. </a:t>
            </a:r>
          </a:p>
          <a:p>
            <a:pPr marL="0" indent="0">
              <a:lnSpc>
                <a:spcPct val="107000"/>
              </a:lnSpc>
              <a:spcAft>
                <a:spcPts val="800"/>
              </a:spcAft>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Heat can flow only from the hotter to the cooler fluid.  It is important to note however, that there is no mass transfer between the fluids in question, i.e. the fluids do not mix with one another.</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As a result of heat exchangers coming in so many shapes, sizes, makes, and models, they are categorised according to common characteristics. </a:t>
            </a:r>
          </a:p>
          <a:p>
            <a:pPr marL="0" indent="0">
              <a:lnSpc>
                <a:spcPct val="107000"/>
              </a:lnSpc>
              <a:spcAft>
                <a:spcPts val="800"/>
              </a:spcAft>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One common characteristic that can be used to categorise them is the </a:t>
            </a:r>
            <a:r>
              <a:rPr lang="en-GB" sz="2400" i="1" dirty="0">
                <a:effectLst/>
                <a:latin typeface="Calibri" panose="020F0502020204030204" pitchFamily="34" charset="0"/>
                <a:ea typeface="Calibri" panose="020F0502020204030204" pitchFamily="34" charset="0"/>
                <a:cs typeface="Times New Roman" panose="02020603050405020304" pitchFamily="18" charset="0"/>
              </a:rPr>
              <a:t>direction of flow </a:t>
            </a:r>
            <a:r>
              <a:rPr lang="en-GB" sz="2400" dirty="0">
                <a:effectLst/>
                <a:latin typeface="Calibri" panose="020F0502020204030204" pitchFamily="34" charset="0"/>
                <a:ea typeface="Calibri" panose="020F0502020204030204" pitchFamily="34" charset="0"/>
                <a:cs typeface="Times New Roman" panose="02020603050405020304" pitchFamily="18" charset="0"/>
              </a:rPr>
              <a:t>the two fluids have relative to each other. The three categories are </a:t>
            </a:r>
            <a:r>
              <a:rPr lang="en-GB" sz="2400" i="1" dirty="0">
                <a:effectLst/>
                <a:latin typeface="Calibri" panose="020F0502020204030204" pitchFamily="34" charset="0"/>
                <a:ea typeface="Calibri" panose="020F0502020204030204" pitchFamily="34" charset="0"/>
                <a:cs typeface="Times New Roman" panose="02020603050405020304" pitchFamily="18" charset="0"/>
              </a:rPr>
              <a:t>parallel flow</a:t>
            </a:r>
            <a:r>
              <a:rPr lang="en-GB" sz="2400" dirty="0">
                <a:effectLst/>
                <a:latin typeface="Calibri" panose="020F0502020204030204" pitchFamily="34" charset="0"/>
                <a:ea typeface="Calibri" panose="020F0502020204030204" pitchFamily="34" charset="0"/>
                <a:cs typeface="Times New Roman" panose="02020603050405020304" pitchFamily="18" charset="0"/>
              </a:rPr>
              <a:t>, </a:t>
            </a:r>
            <a:r>
              <a:rPr lang="en-GB" sz="2400" i="1" dirty="0">
                <a:effectLst/>
                <a:latin typeface="Calibri" panose="020F0502020204030204" pitchFamily="34" charset="0"/>
                <a:ea typeface="Calibri" panose="020F0502020204030204" pitchFamily="34" charset="0"/>
                <a:cs typeface="Times New Roman" panose="02020603050405020304" pitchFamily="18" charset="0"/>
              </a:rPr>
              <a:t>counter flow </a:t>
            </a:r>
            <a:r>
              <a:rPr lang="en-GB" sz="2400" dirty="0">
                <a:effectLst/>
                <a:latin typeface="Calibri" panose="020F0502020204030204" pitchFamily="34" charset="0"/>
                <a:ea typeface="Calibri" panose="020F0502020204030204" pitchFamily="34" charset="0"/>
                <a:cs typeface="Times New Roman" panose="02020603050405020304" pitchFamily="18" charset="0"/>
              </a:rPr>
              <a:t>and </a:t>
            </a:r>
            <a:r>
              <a:rPr lang="en-GB" sz="2400" i="1" dirty="0">
                <a:effectLst/>
                <a:latin typeface="Calibri" panose="020F0502020204030204" pitchFamily="34" charset="0"/>
                <a:ea typeface="Calibri" panose="020F0502020204030204" pitchFamily="34" charset="0"/>
                <a:cs typeface="Times New Roman" panose="02020603050405020304" pitchFamily="18" charset="0"/>
              </a:rPr>
              <a:t>cross flow</a:t>
            </a:r>
            <a:r>
              <a:rPr lang="en-GB" sz="2400" dirty="0">
                <a:effectLst/>
                <a:latin typeface="Calibri" panose="020F0502020204030204" pitchFamily="34" charset="0"/>
                <a:ea typeface="Calibri" panose="020F0502020204030204" pitchFamily="34" charset="0"/>
                <a:cs typeface="Times New Roman" panose="02020603050405020304" pitchFamily="18" charset="0"/>
              </a:rPr>
              <a: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400" dirty="0"/>
          </a:p>
        </p:txBody>
      </p:sp>
      <p:sp>
        <p:nvSpPr>
          <p:cNvPr id="4" name="Title 1">
            <a:extLst>
              <a:ext uri="{FF2B5EF4-FFF2-40B4-BE49-F238E27FC236}">
                <a16:creationId xmlns:a16="http://schemas.microsoft.com/office/drawing/2014/main" id="{9A3EF33A-DD8D-479D-A223-4ACB7A904E04}"/>
              </a:ext>
            </a:extLst>
          </p:cNvPr>
          <p:cNvSpPr>
            <a:spLocks noGrp="1"/>
          </p:cNvSpPr>
          <p:nvPr>
            <p:ph type="title"/>
          </p:nvPr>
        </p:nvSpPr>
        <p:spPr>
          <a:xfrm>
            <a:off x="838200" y="199391"/>
            <a:ext cx="10515600" cy="669290"/>
          </a:xfrm>
        </p:spPr>
        <p:txBody>
          <a:bodyPr>
            <a:normAutofit/>
          </a:bodyPr>
          <a:lstStyle/>
          <a:p>
            <a:pPr algn="ctr"/>
            <a:r>
              <a:rPr lang="en-GB" sz="4000" dirty="0"/>
              <a:t>Fundamentals of Heat Exchangers</a:t>
            </a:r>
          </a:p>
        </p:txBody>
      </p:sp>
    </p:spTree>
    <p:extLst>
      <p:ext uri="{BB962C8B-B14F-4D97-AF65-F5344CB8AC3E}">
        <p14:creationId xmlns:p14="http://schemas.microsoft.com/office/powerpoint/2010/main" val="6759156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5813D-8A49-4FBF-BA39-BCEA591925BC}"/>
              </a:ext>
            </a:extLst>
          </p:cNvPr>
          <p:cNvSpPr>
            <a:spLocks noGrp="1"/>
          </p:cNvSpPr>
          <p:nvPr>
            <p:ph type="title"/>
          </p:nvPr>
        </p:nvSpPr>
        <p:spPr>
          <a:xfrm>
            <a:off x="838200" y="131445"/>
            <a:ext cx="10515600" cy="708661"/>
          </a:xfrm>
        </p:spPr>
        <p:txBody>
          <a:bodyPr>
            <a:normAutofit/>
          </a:bodyPr>
          <a:lstStyle/>
          <a:p>
            <a:pPr algn="ctr"/>
            <a:r>
              <a:rPr lang="en-GB" sz="4000" dirty="0"/>
              <a:t>Configuration of Heat Exchangers</a:t>
            </a:r>
          </a:p>
        </p:txBody>
      </p:sp>
      <p:sp>
        <p:nvSpPr>
          <p:cNvPr id="3" name="Content Placeholder 2">
            <a:extLst>
              <a:ext uri="{FF2B5EF4-FFF2-40B4-BE49-F238E27FC236}">
                <a16:creationId xmlns:a16="http://schemas.microsoft.com/office/drawing/2014/main" id="{46A480D9-CD12-4D7A-84B9-B3F4BB910BAE}"/>
              </a:ext>
            </a:extLst>
          </p:cNvPr>
          <p:cNvSpPr>
            <a:spLocks noGrp="1"/>
          </p:cNvSpPr>
          <p:nvPr>
            <p:ph idx="1"/>
          </p:nvPr>
        </p:nvSpPr>
        <p:spPr>
          <a:xfrm>
            <a:off x="335280" y="977265"/>
            <a:ext cx="11521440" cy="5498389"/>
          </a:xfrm>
        </p:spPr>
        <p:txBody>
          <a:bodyPr>
            <a:normAutofit/>
          </a:bodyPr>
          <a:lstStyle/>
          <a:p>
            <a:pPr marL="0" indent="0">
              <a:buNone/>
            </a:pPr>
            <a:r>
              <a:rPr lang="en-GB" sz="2200" dirty="0">
                <a:effectLst/>
                <a:ea typeface="Calibri" panose="020F0502020204030204" pitchFamily="34" charset="0"/>
                <a:cs typeface="Times New Roman" panose="02020603050405020304" pitchFamily="18" charset="0"/>
              </a:rPr>
              <a:t>At the left end the interface separates the inlet of the hot and the cold streams, where the hot stream is at its hottest temperature and the cold stream is at its coldest temperature; i.e. the greatest temperature difference between the two streams.</a:t>
            </a:r>
          </a:p>
          <a:p>
            <a:pPr marL="0" indent="0">
              <a:buNone/>
            </a:pPr>
            <a:endParaRPr lang="en-GB" sz="2200" dirty="0"/>
          </a:p>
          <a:p>
            <a:pPr marL="0" indent="0">
              <a:buNone/>
            </a:pPr>
            <a:endParaRPr lang="en-GB" sz="2200" dirty="0"/>
          </a:p>
          <a:p>
            <a:pPr marL="0" indent="0">
              <a:buNone/>
            </a:pPr>
            <a:endParaRPr lang="en-GB" sz="2200" dirty="0"/>
          </a:p>
          <a:p>
            <a:pPr marL="0" indent="0">
              <a:buNone/>
            </a:pPr>
            <a:endParaRPr lang="en-GB" sz="2200" dirty="0"/>
          </a:p>
          <a:p>
            <a:pPr marL="0" indent="0">
              <a:buNone/>
            </a:pPr>
            <a:endParaRPr lang="en-GB" sz="2200" dirty="0"/>
          </a:p>
          <a:p>
            <a:pPr marL="0" indent="0">
              <a:buNone/>
            </a:pPr>
            <a:endParaRPr lang="en-GB" sz="2200" dirty="0"/>
          </a:p>
          <a:p>
            <a:pPr marL="0" indent="0">
              <a:buNone/>
            </a:pPr>
            <a:endParaRPr lang="en-GB" sz="2200" dirty="0"/>
          </a:p>
          <a:p>
            <a:pPr marL="0" indent="0">
              <a:buNone/>
            </a:pPr>
            <a:r>
              <a:rPr lang="en-GB" sz="2200" dirty="0"/>
              <a:t>It should be obvious from this diagram that both streams are flowing in the same direction, hence this configuration of heat exchanger is known as a </a:t>
            </a:r>
            <a:r>
              <a:rPr lang="en-GB" i="1" dirty="0"/>
              <a:t>parallel flow </a:t>
            </a:r>
            <a:r>
              <a:rPr lang="en-GB" sz="2200" dirty="0"/>
              <a:t>heat exchanger.</a:t>
            </a:r>
          </a:p>
        </p:txBody>
      </p:sp>
      <p:grpSp>
        <p:nvGrpSpPr>
          <p:cNvPr id="4" name="Group 3">
            <a:extLst>
              <a:ext uri="{FF2B5EF4-FFF2-40B4-BE49-F238E27FC236}">
                <a16:creationId xmlns:a16="http://schemas.microsoft.com/office/drawing/2014/main" id="{C7D9BDE0-C641-4773-85EF-342DBB70418C}"/>
              </a:ext>
            </a:extLst>
          </p:cNvPr>
          <p:cNvGrpSpPr/>
          <p:nvPr/>
        </p:nvGrpSpPr>
        <p:grpSpPr>
          <a:xfrm>
            <a:off x="4289096" y="2167654"/>
            <a:ext cx="3613807" cy="2428875"/>
            <a:chOff x="4130114" y="2095089"/>
            <a:chExt cx="3613807" cy="2428875"/>
          </a:xfrm>
        </p:grpSpPr>
        <p:grpSp>
          <p:nvGrpSpPr>
            <p:cNvPr id="5" name="Group 4">
              <a:extLst>
                <a:ext uri="{FF2B5EF4-FFF2-40B4-BE49-F238E27FC236}">
                  <a16:creationId xmlns:a16="http://schemas.microsoft.com/office/drawing/2014/main" id="{24850138-635D-4795-AA1E-703697712B6F}"/>
                </a:ext>
              </a:extLst>
            </p:cNvPr>
            <p:cNvGrpSpPr/>
            <p:nvPr/>
          </p:nvGrpSpPr>
          <p:grpSpPr>
            <a:xfrm>
              <a:off x="4130114" y="2095089"/>
              <a:ext cx="3613807" cy="2428875"/>
              <a:chOff x="3257549" y="2017395"/>
              <a:chExt cx="3613807" cy="2428875"/>
            </a:xfrm>
          </p:grpSpPr>
          <p:grpSp>
            <p:nvGrpSpPr>
              <p:cNvPr id="14" name="Group 13">
                <a:extLst>
                  <a:ext uri="{FF2B5EF4-FFF2-40B4-BE49-F238E27FC236}">
                    <a16:creationId xmlns:a16="http://schemas.microsoft.com/office/drawing/2014/main" id="{7E7EA7CC-495C-4AAE-B79F-FB1565BA2D4B}"/>
                  </a:ext>
                </a:extLst>
              </p:cNvPr>
              <p:cNvGrpSpPr/>
              <p:nvPr/>
            </p:nvGrpSpPr>
            <p:grpSpPr>
              <a:xfrm rot="10800000">
                <a:off x="6284595" y="3231833"/>
                <a:ext cx="548640" cy="1214437"/>
                <a:chOff x="3257550" y="2017395"/>
                <a:chExt cx="548640" cy="1214437"/>
              </a:xfrm>
            </p:grpSpPr>
            <p:cxnSp>
              <p:nvCxnSpPr>
                <p:cNvPr id="38" name="Straight Connector 37">
                  <a:extLst>
                    <a:ext uri="{FF2B5EF4-FFF2-40B4-BE49-F238E27FC236}">
                      <a16:creationId xmlns:a16="http://schemas.microsoft.com/office/drawing/2014/main" id="{AC3DDE7F-DF06-4032-9F6C-54DFCBF8EBD7}"/>
                    </a:ext>
                  </a:extLst>
                </p:cNvPr>
                <p:cNvCxnSpPr/>
                <p:nvPr/>
              </p:nvCxnSpPr>
              <p:spPr>
                <a:xfrm>
                  <a:off x="3257550" y="2017395"/>
                  <a:ext cx="0" cy="1017270"/>
                </a:xfrm>
                <a:prstGeom prst="line">
                  <a:avLst/>
                </a:prstGeom>
              </p:spPr>
              <p:style>
                <a:lnRef idx="2">
                  <a:schemeClr val="dk1"/>
                </a:lnRef>
                <a:fillRef idx="0">
                  <a:schemeClr val="dk1"/>
                </a:fillRef>
                <a:effectRef idx="1">
                  <a:schemeClr val="dk1"/>
                </a:effectRef>
                <a:fontRef idx="minor">
                  <a:schemeClr val="tx1"/>
                </a:fontRef>
              </p:style>
            </p:cxnSp>
            <p:sp>
              <p:nvSpPr>
                <p:cNvPr id="39" name="Arc 38">
                  <a:extLst>
                    <a:ext uri="{FF2B5EF4-FFF2-40B4-BE49-F238E27FC236}">
                      <a16:creationId xmlns:a16="http://schemas.microsoft.com/office/drawing/2014/main" id="{EEAAD438-D586-4886-BA83-00CAF0CF150E}"/>
                    </a:ext>
                  </a:extLst>
                </p:cNvPr>
                <p:cNvSpPr/>
                <p:nvPr/>
              </p:nvSpPr>
              <p:spPr>
                <a:xfrm rot="10800000">
                  <a:off x="3257550" y="2803207"/>
                  <a:ext cx="548640" cy="428625"/>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grpSp>
          <p:grpSp>
            <p:nvGrpSpPr>
              <p:cNvPr id="15" name="Group 14">
                <a:extLst>
                  <a:ext uri="{FF2B5EF4-FFF2-40B4-BE49-F238E27FC236}">
                    <a16:creationId xmlns:a16="http://schemas.microsoft.com/office/drawing/2014/main" id="{D7B9776A-04BA-4031-8DB2-811BB06D9BDC}"/>
                  </a:ext>
                </a:extLst>
              </p:cNvPr>
              <p:cNvGrpSpPr/>
              <p:nvPr/>
            </p:nvGrpSpPr>
            <p:grpSpPr>
              <a:xfrm>
                <a:off x="3257550" y="2017395"/>
                <a:ext cx="3613806" cy="1214438"/>
                <a:chOff x="3257550" y="2017395"/>
                <a:chExt cx="3613806" cy="1214438"/>
              </a:xfrm>
            </p:grpSpPr>
            <p:grpSp>
              <p:nvGrpSpPr>
                <p:cNvPr id="32" name="Group 31">
                  <a:extLst>
                    <a:ext uri="{FF2B5EF4-FFF2-40B4-BE49-F238E27FC236}">
                      <a16:creationId xmlns:a16="http://schemas.microsoft.com/office/drawing/2014/main" id="{3C6F0772-CD92-43EB-9640-2CBD67253CB4}"/>
                    </a:ext>
                  </a:extLst>
                </p:cNvPr>
                <p:cNvGrpSpPr/>
                <p:nvPr/>
              </p:nvGrpSpPr>
              <p:grpSpPr>
                <a:xfrm>
                  <a:off x="3257550" y="2017395"/>
                  <a:ext cx="548640" cy="1214437"/>
                  <a:chOff x="3257550" y="2017395"/>
                  <a:chExt cx="548640" cy="1214437"/>
                </a:xfrm>
              </p:grpSpPr>
              <p:cxnSp>
                <p:nvCxnSpPr>
                  <p:cNvPr id="36" name="Straight Connector 35">
                    <a:extLst>
                      <a:ext uri="{FF2B5EF4-FFF2-40B4-BE49-F238E27FC236}">
                        <a16:creationId xmlns:a16="http://schemas.microsoft.com/office/drawing/2014/main" id="{94ECE3A2-5499-4BA8-94A2-765B8E794B99}"/>
                      </a:ext>
                    </a:extLst>
                  </p:cNvPr>
                  <p:cNvCxnSpPr/>
                  <p:nvPr/>
                </p:nvCxnSpPr>
                <p:spPr>
                  <a:xfrm>
                    <a:off x="3257550" y="2017395"/>
                    <a:ext cx="0" cy="1017270"/>
                  </a:xfrm>
                  <a:prstGeom prst="line">
                    <a:avLst/>
                  </a:prstGeom>
                </p:spPr>
                <p:style>
                  <a:lnRef idx="2">
                    <a:schemeClr val="dk1"/>
                  </a:lnRef>
                  <a:fillRef idx="0">
                    <a:schemeClr val="dk1"/>
                  </a:fillRef>
                  <a:effectRef idx="1">
                    <a:schemeClr val="dk1"/>
                  </a:effectRef>
                  <a:fontRef idx="minor">
                    <a:schemeClr val="tx1"/>
                  </a:fontRef>
                </p:style>
              </p:cxnSp>
              <p:sp>
                <p:nvSpPr>
                  <p:cNvPr id="37" name="Arc 36">
                    <a:extLst>
                      <a:ext uri="{FF2B5EF4-FFF2-40B4-BE49-F238E27FC236}">
                        <a16:creationId xmlns:a16="http://schemas.microsoft.com/office/drawing/2014/main" id="{B6C456DD-C126-4600-B8D2-D2F8CC8EEFBB}"/>
                      </a:ext>
                    </a:extLst>
                  </p:cNvPr>
                  <p:cNvSpPr/>
                  <p:nvPr/>
                </p:nvSpPr>
                <p:spPr>
                  <a:xfrm rot="10800000">
                    <a:off x="3257550" y="2803207"/>
                    <a:ext cx="548640" cy="428625"/>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grpSp>
            <p:cxnSp>
              <p:nvCxnSpPr>
                <p:cNvPr id="33" name="Straight Connector 32">
                  <a:extLst>
                    <a:ext uri="{FF2B5EF4-FFF2-40B4-BE49-F238E27FC236}">
                      <a16:creationId xmlns:a16="http://schemas.microsoft.com/office/drawing/2014/main" id="{A12D5F0C-FD54-4BE0-949D-67181C2A3A85}"/>
                    </a:ext>
                  </a:extLst>
                </p:cNvPr>
                <p:cNvCxnSpPr>
                  <a:stCxn id="37" idx="0"/>
                  <a:endCxn id="39" idx="0"/>
                </p:cNvCxnSpPr>
                <p:nvPr/>
              </p:nvCxnSpPr>
              <p:spPr>
                <a:xfrm>
                  <a:off x="3531870" y="3231832"/>
                  <a:ext cx="3027045" cy="1"/>
                </a:xfrm>
                <a:prstGeom prst="line">
                  <a:avLst/>
                </a:prstGeom>
              </p:spPr>
              <p:style>
                <a:lnRef idx="3">
                  <a:schemeClr val="dk1"/>
                </a:lnRef>
                <a:fillRef idx="0">
                  <a:schemeClr val="dk1"/>
                </a:fillRef>
                <a:effectRef idx="2">
                  <a:schemeClr val="dk1"/>
                </a:effectRef>
                <a:fontRef idx="minor">
                  <a:schemeClr val="tx1"/>
                </a:fontRef>
              </p:style>
            </p:cxnSp>
            <p:sp>
              <p:nvSpPr>
                <p:cNvPr id="34" name="Arc 33">
                  <a:extLst>
                    <a:ext uri="{FF2B5EF4-FFF2-40B4-BE49-F238E27FC236}">
                      <a16:creationId xmlns:a16="http://schemas.microsoft.com/office/drawing/2014/main" id="{B0DCDD80-1362-4CA1-82FE-2942054F629D}"/>
                    </a:ext>
                  </a:extLst>
                </p:cNvPr>
                <p:cNvSpPr/>
                <p:nvPr/>
              </p:nvSpPr>
              <p:spPr>
                <a:xfrm rot="5400000">
                  <a:off x="6337787" y="2685416"/>
                  <a:ext cx="548625" cy="518513"/>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cxnSp>
              <p:nvCxnSpPr>
                <p:cNvPr id="35" name="Straight Connector 34">
                  <a:extLst>
                    <a:ext uri="{FF2B5EF4-FFF2-40B4-BE49-F238E27FC236}">
                      <a16:creationId xmlns:a16="http://schemas.microsoft.com/office/drawing/2014/main" id="{15013C96-8447-4DBC-B981-A7E284C31A4E}"/>
                    </a:ext>
                  </a:extLst>
                </p:cNvPr>
                <p:cNvCxnSpPr>
                  <a:cxnSpLocks/>
                </p:cNvCxnSpPr>
                <p:nvPr/>
              </p:nvCxnSpPr>
              <p:spPr>
                <a:xfrm flipV="1">
                  <a:off x="6871356" y="2017395"/>
                  <a:ext cx="0" cy="927277"/>
                </a:xfrm>
                <a:prstGeom prst="line">
                  <a:avLst/>
                </a:prstGeom>
              </p:spPr>
              <p:style>
                <a:lnRef idx="2">
                  <a:schemeClr val="dk1"/>
                </a:lnRef>
                <a:fillRef idx="0">
                  <a:schemeClr val="dk1"/>
                </a:fillRef>
                <a:effectRef idx="1">
                  <a:schemeClr val="dk1"/>
                </a:effectRef>
                <a:fontRef idx="minor">
                  <a:schemeClr val="tx1"/>
                </a:fontRef>
              </p:style>
            </p:cxnSp>
          </p:grpSp>
          <p:sp>
            <p:nvSpPr>
              <p:cNvPr id="16" name="Arc 15">
                <a:extLst>
                  <a:ext uri="{FF2B5EF4-FFF2-40B4-BE49-F238E27FC236}">
                    <a16:creationId xmlns:a16="http://schemas.microsoft.com/office/drawing/2014/main" id="{C058FCBF-0AE9-47D0-8418-F0A7AC0CD049}"/>
                  </a:ext>
                </a:extLst>
              </p:cNvPr>
              <p:cNvSpPr/>
              <p:nvPr/>
            </p:nvSpPr>
            <p:spPr>
              <a:xfrm rot="16200000">
                <a:off x="3242493" y="3259736"/>
                <a:ext cx="548625" cy="518513"/>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cxnSp>
            <p:nvCxnSpPr>
              <p:cNvPr id="17" name="Straight Connector 16">
                <a:extLst>
                  <a:ext uri="{FF2B5EF4-FFF2-40B4-BE49-F238E27FC236}">
                    <a16:creationId xmlns:a16="http://schemas.microsoft.com/office/drawing/2014/main" id="{FA9633B2-EE37-4E31-A25B-8D4DBACC8B86}"/>
                  </a:ext>
                </a:extLst>
              </p:cNvPr>
              <p:cNvCxnSpPr/>
              <p:nvPr/>
            </p:nvCxnSpPr>
            <p:spPr>
              <a:xfrm>
                <a:off x="3257549" y="3518992"/>
                <a:ext cx="0" cy="927278"/>
              </a:xfrm>
              <a:prstGeom prst="line">
                <a:avLst/>
              </a:prstGeom>
            </p:spPr>
            <p:style>
              <a:lnRef idx="2">
                <a:schemeClr val="dk1"/>
              </a:lnRef>
              <a:fillRef idx="0">
                <a:schemeClr val="dk1"/>
              </a:fillRef>
              <a:effectRef idx="1">
                <a:schemeClr val="dk1"/>
              </a:effectRef>
              <a:fontRef idx="minor">
                <a:schemeClr val="tx1"/>
              </a:fontRef>
            </p:style>
          </p:cxnSp>
          <p:grpSp>
            <p:nvGrpSpPr>
              <p:cNvPr id="18" name="Group 17">
                <a:extLst>
                  <a:ext uri="{FF2B5EF4-FFF2-40B4-BE49-F238E27FC236}">
                    <a16:creationId xmlns:a16="http://schemas.microsoft.com/office/drawing/2014/main" id="{A2ABF814-6F99-4E45-BB86-C96E3B06F7A0}"/>
                  </a:ext>
                </a:extLst>
              </p:cNvPr>
              <p:cNvGrpSpPr/>
              <p:nvPr/>
            </p:nvGrpSpPr>
            <p:grpSpPr>
              <a:xfrm>
                <a:off x="3721787" y="2044205"/>
                <a:ext cx="2756555" cy="832279"/>
                <a:chOff x="3257550" y="2017395"/>
                <a:chExt cx="3613806" cy="1214438"/>
              </a:xfrm>
            </p:grpSpPr>
            <p:grpSp>
              <p:nvGrpSpPr>
                <p:cNvPr id="26" name="Group 25">
                  <a:extLst>
                    <a:ext uri="{FF2B5EF4-FFF2-40B4-BE49-F238E27FC236}">
                      <a16:creationId xmlns:a16="http://schemas.microsoft.com/office/drawing/2014/main" id="{3EBADF66-20A5-46BB-A40C-CA924761E25F}"/>
                    </a:ext>
                  </a:extLst>
                </p:cNvPr>
                <p:cNvGrpSpPr/>
                <p:nvPr/>
              </p:nvGrpSpPr>
              <p:grpSpPr>
                <a:xfrm>
                  <a:off x="3257550" y="2017395"/>
                  <a:ext cx="548640" cy="1214437"/>
                  <a:chOff x="3257550" y="2017395"/>
                  <a:chExt cx="548640" cy="1214437"/>
                </a:xfrm>
              </p:grpSpPr>
              <p:cxnSp>
                <p:nvCxnSpPr>
                  <p:cNvPr id="30" name="Straight Connector 29">
                    <a:extLst>
                      <a:ext uri="{FF2B5EF4-FFF2-40B4-BE49-F238E27FC236}">
                        <a16:creationId xmlns:a16="http://schemas.microsoft.com/office/drawing/2014/main" id="{5BC5E14F-37C2-4E8E-BEF4-8ACC64487562}"/>
                      </a:ext>
                    </a:extLst>
                  </p:cNvPr>
                  <p:cNvCxnSpPr/>
                  <p:nvPr/>
                </p:nvCxnSpPr>
                <p:spPr>
                  <a:xfrm>
                    <a:off x="3257550" y="2017395"/>
                    <a:ext cx="0" cy="1017270"/>
                  </a:xfrm>
                  <a:prstGeom prst="line">
                    <a:avLst/>
                  </a:prstGeom>
                </p:spPr>
                <p:style>
                  <a:lnRef idx="2">
                    <a:schemeClr val="dk1"/>
                  </a:lnRef>
                  <a:fillRef idx="0">
                    <a:schemeClr val="dk1"/>
                  </a:fillRef>
                  <a:effectRef idx="1">
                    <a:schemeClr val="dk1"/>
                  </a:effectRef>
                  <a:fontRef idx="minor">
                    <a:schemeClr val="tx1"/>
                  </a:fontRef>
                </p:style>
              </p:cxnSp>
              <p:sp>
                <p:nvSpPr>
                  <p:cNvPr id="31" name="Arc 30">
                    <a:extLst>
                      <a:ext uri="{FF2B5EF4-FFF2-40B4-BE49-F238E27FC236}">
                        <a16:creationId xmlns:a16="http://schemas.microsoft.com/office/drawing/2014/main" id="{259DFD01-A420-424B-B634-991591C6A877}"/>
                      </a:ext>
                    </a:extLst>
                  </p:cNvPr>
                  <p:cNvSpPr/>
                  <p:nvPr/>
                </p:nvSpPr>
                <p:spPr>
                  <a:xfrm rot="10800000">
                    <a:off x="3257550" y="2803207"/>
                    <a:ext cx="548640" cy="428625"/>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grpSp>
            <p:cxnSp>
              <p:nvCxnSpPr>
                <p:cNvPr id="27" name="Straight Connector 26">
                  <a:extLst>
                    <a:ext uri="{FF2B5EF4-FFF2-40B4-BE49-F238E27FC236}">
                      <a16:creationId xmlns:a16="http://schemas.microsoft.com/office/drawing/2014/main" id="{59F9182B-478B-4013-AF3B-33EBB0F6A244}"/>
                    </a:ext>
                  </a:extLst>
                </p:cNvPr>
                <p:cNvCxnSpPr>
                  <a:stCxn id="31" idx="0"/>
                </p:cNvCxnSpPr>
                <p:nvPr/>
              </p:nvCxnSpPr>
              <p:spPr>
                <a:xfrm>
                  <a:off x="3531870" y="3231832"/>
                  <a:ext cx="3027045" cy="1"/>
                </a:xfrm>
                <a:prstGeom prst="line">
                  <a:avLst/>
                </a:prstGeom>
              </p:spPr>
              <p:style>
                <a:lnRef idx="3">
                  <a:schemeClr val="dk1"/>
                </a:lnRef>
                <a:fillRef idx="0">
                  <a:schemeClr val="dk1"/>
                </a:fillRef>
                <a:effectRef idx="2">
                  <a:schemeClr val="dk1"/>
                </a:effectRef>
                <a:fontRef idx="minor">
                  <a:schemeClr val="tx1"/>
                </a:fontRef>
              </p:style>
            </p:cxnSp>
            <p:sp>
              <p:nvSpPr>
                <p:cNvPr id="28" name="Arc 27">
                  <a:extLst>
                    <a:ext uri="{FF2B5EF4-FFF2-40B4-BE49-F238E27FC236}">
                      <a16:creationId xmlns:a16="http://schemas.microsoft.com/office/drawing/2014/main" id="{04C894BD-83F4-47A5-B406-EFC8BDAF0002}"/>
                    </a:ext>
                  </a:extLst>
                </p:cNvPr>
                <p:cNvSpPr/>
                <p:nvPr/>
              </p:nvSpPr>
              <p:spPr>
                <a:xfrm rot="5400000">
                  <a:off x="6337787" y="2685416"/>
                  <a:ext cx="548625" cy="518513"/>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cxnSp>
              <p:nvCxnSpPr>
                <p:cNvPr id="29" name="Straight Connector 28">
                  <a:extLst>
                    <a:ext uri="{FF2B5EF4-FFF2-40B4-BE49-F238E27FC236}">
                      <a16:creationId xmlns:a16="http://schemas.microsoft.com/office/drawing/2014/main" id="{90AEBD04-5510-4125-800F-1FE1B81FA00D}"/>
                    </a:ext>
                  </a:extLst>
                </p:cNvPr>
                <p:cNvCxnSpPr>
                  <a:cxnSpLocks/>
                </p:cNvCxnSpPr>
                <p:nvPr/>
              </p:nvCxnSpPr>
              <p:spPr>
                <a:xfrm flipV="1">
                  <a:off x="6871356" y="2017395"/>
                  <a:ext cx="0" cy="927277"/>
                </a:xfrm>
                <a:prstGeom prst="line">
                  <a:avLst/>
                </a:prstGeom>
              </p:spPr>
              <p:style>
                <a:lnRef idx="2">
                  <a:schemeClr val="dk1"/>
                </a:lnRef>
                <a:fillRef idx="0">
                  <a:schemeClr val="dk1"/>
                </a:fillRef>
                <a:effectRef idx="1">
                  <a:schemeClr val="dk1"/>
                </a:effectRef>
                <a:fontRef idx="minor">
                  <a:schemeClr val="tx1"/>
                </a:fontRef>
              </p:style>
            </p:cxnSp>
          </p:grpSp>
          <p:grpSp>
            <p:nvGrpSpPr>
              <p:cNvPr id="19" name="Group 18">
                <a:extLst>
                  <a:ext uri="{FF2B5EF4-FFF2-40B4-BE49-F238E27FC236}">
                    <a16:creationId xmlns:a16="http://schemas.microsoft.com/office/drawing/2014/main" id="{A5F2AA63-9654-4B8A-B05E-AEEFC1E60C45}"/>
                  </a:ext>
                </a:extLst>
              </p:cNvPr>
              <p:cNvGrpSpPr/>
              <p:nvPr/>
            </p:nvGrpSpPr>
            <p:grpSpPr>
              <a:xfrm rot="10800000">
                <a:off x="3667114" y="3570801"/>
                <a:ext cx="2756555" cy="832279"/>
                <a:chOff x="3257550" y="2017395"/>
                <a:chExt cx="3613806" cy="1214438"/>
              </a:xfrm>
            </p:grpSpPr>
            <p:grpSp>
              <p:nvGrpSpPr>
                <p:cNvPr id="20" name="Group 19">
                  <a:extLst>
                    <a:ext uri="{FF2B5EF4-FFF2-40B4-BE49-F238E27FC236}">
                      <a16:creationId xmlns:a16="http://schemas.microsoft.com/office/drawing/2014/main" id="{4093074B-4014-4692-9036-D81FF5E8C070}"/>
                    </a:ext>
                  </a:extLst>
                </p:cNvPr>
                <p:cNvGrpSpPr/>
                <p:nvPr/>
              </p:nvGrpSpPr>
              <p:grpSpPr>
                <a:xfrm>
                  <a:off x="3257550" y="2017395"/>
                  <a:ext cx="548640" cy="1214437"/>
                  <a:chOff x="3257550" y="2017395"/>
                  <a:chExt cx="548640" cy="1214437"/>
                </a:xfrm>
              </p:grpSpPr>
              <p:cxnSp>
                <p:nvCxnSpPr>
                  <p:cNvPr id="24" name="Straight Connector 23">
                    <a:extLst>
                      <a:ext uri="{FF2B5EF4-FFF2-40B4-BE49-F238E27FC236}">
                        <a16:creationId xmlns:a16="http://schemas.microsoft.com/office/drawing/2014/main" id="{24FD37CB-E858-4D29-9BD9-D54CD174B4BD}"/>
                      </a:ext>
                    </a:extLst>
                  </p:cNvPr>
                  <p:cNvCxnSpPr/>
                  <p:nvPr/>
                </p:nvCxnSpPr>
                <p:spPr>
                  <a:xfrm>
                    <a:off x="3257550" y="2017395"/>
                    <a:ext cx="0" cy="1017270"/>
                  </a:xfrm>
                  <a:prstGeom prst="line">
                    <a:avLst/>
                  </a:prstGeom>
                </p:spPr>
                <p:style>
                  <a:lnRef idx="2">
                    <a:schemeClr val="dk1"/>
                  </a:lnRef>
                  <a:fillRef idx="0">
                    <a:schemeClr val="dk1"/>
                  </a:fillRef>
                  <a:effectRef idx="1">
                    <a:schemeClr val="dk1"/>
                  </a:effectRef>
                  <a:fontRef idx="minor">
                    <a:schemeClr val="tx1"/>
                  </a:fontRef>
                </p:style>
              </p:cxnSp>
              <p:sp>
                <p:nvSpPr>
                  <p:cNvPr id="25" name="Arc 24">
                    <a:extLst>
                      <a:ext uri="{FF2B5EF4-FFF2-40B4-BE49-F238E27FC236}">
                        <a16:creationId xmlns:a16="http://schemas.microsoft.com/office/drawing/2014/main" id="{B30877FB-1872-48D9-A00A-508951F8E0C8}"/>
                      </a:ext>
                    </a:extLst>
                  </p:cNvPr>
                  <p:cNvSpPr/>
                  <p:nvPr/>
                </p:nvSpPr>
                <p:spPr>
                  <a:xfrm rot="10800000">
                    <a:off x="3257550" y="2803207"/>
                    <a:ext cx="548640" cy="428625"/>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grpSp>
            <p:cxnSp>
              <p:nvCxnSpPr>
                <p:cNvPr id="21" name="Straight Connector 20">
                  <a:extLst>
                    <a:ext uri="{FF2B5EF4-FFF2-40B4-BE49-F238E27FC236}">
                      <a16:creationId xmlns:a16="http://schemas.microsoft.com/office/drawing/2014/main" id="{04967CA6-BCF3-4EBB-9FAB-318E82C657DA}"/>
                    </a:ext>
                  </a:extLst>
                </p:cNvPr>
                <p:cNvCxnSpPr>
                  <a:stCxn id="25" idx="0"/>
                </p:cNvCxnSpPr>
                <p:nvPr/>
              </p:nvCxnSpPr>
              <p:spPr>
                <a:xfrm>
                  <a:off x="3531870" y="3231832"/>
                  <a:ext cx="3027045" cy="1"/>
                </a:xfrm>
                <a:prstGeom prst="line">
                  <a:avLst/>
                </a:prstGeom>
              </p:spPr>
              <p:style>
                <a:lnRef idx="3">
                  <a:schemeClr val="dk1"/>
                </a:lnRef>
                <a:fillRef idx="0">
                  <a:schemeClr val="dk1"/>
                </a:fillRef>
                <a:effectRef idx="2">
                  <a:schemeClr val="dk1"/>
                </a:effectRef>
                <a:fontRef idx="minor">
                  <a:schemeClr val="tx1"/>
                </a:fontRef>
              </p:style>
            </p:cxnSp>
            <p:sp>
              <p:nvSpPr>
                <p:cNvPr id="22" name="Arc 21">
                  <a:extLst>
                    <a:ext uri="{FF2B5EF4-FFF2-40B4-BE49-F238E27FC236}">
                      <a16:creationId xmlns:a16="http://schemas.microsoft.com/office/drawing/2014/main" id="{82DAF0FC-C3C4-4428-BF7F-21A6B242AEA0}"/>
                    </a:ext>
                  </a:extLst>
                </p:cNvPr>
                <p:cNvSpPr/>
                <p:nvPr/>
              </p:nvSpPr>
              <p:spPr>
                <a:xfrm rot="5400000">
                  <a:off x="6337787" y="2685416"/>
                  <a:ext cx="548625" cy="518513"/>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cxnSp>
              <p:nvCxnSpPr>
                <p:cNvPr id="23" name="Straight Connector 22">
                  <a:extLst>
                    <a:ext uri="{FF2B5EF4-FFF2-40B4-BE49-F238E27FC236}">
                      <a16:creationId xmlns:a16="http://schemas.microsoft.com/office/drawing/2014/main" id="{30A1CA82-AADD-4CF6-BCFB-5D2D93064FAB}"/>
                    </a:ext>
                  </a:extLst>
                </p:cNvPr>
                <p:cNvCxnSpPr>
                  <a:cxnSpLocks/>
                </p:cNvCxnSpPr>
                <p:nvPr/>
              </p:nvCxnSpPr>
              <p:spPr>
                <a:xfrm flipV="1">
                  <a:off x="6871356" y="2017395"/>
                  <a:ext cx="0" cy="927277"/>
                </a:xfrm>
                <a:prstGeom prst="line">
                  <a:avLst/>
                </a:prstGeom>
              </p:spPr>
              <p:style>
                <a:lnRef idx="2">
                  <a:schemeClr val="dk1"/>
                </a:lnRef>
                <a:fillRef idx="0">
                  <a:schemeClr val="dk1"/>
                </a:fillRef>
                <a:effectRef idx="1">
                  <a:schemeClr val="dk1"/>
                </a:effectRef>
                <a:fontRef idx="minor">
                  <a:schemeClr val="tx1"/>
                </a:fontRef>
              </p:style>
            </p:cxnSp>
          </p:grpSp>
        </p:grpSp>
        <p:cxnSp>
          <p:nvCxnSpPr>
            <p:cNvPr id="6" name="Straight Arrow Connector 5">
              <a:extLst>
                <a:ext uri="{FF2B5EF4-FFF2-40B4-BE49-F238E27FC236}">
                  <a16:creationId xmlns:a16="http://schemas.microsoft.com/office/drawing/2014/main" id="{03FB0B59-5E0D-45A6-99A7-D5198DC0B2F1}"/>
                </a:ext>
              </a:extLst>
            </p:cNvPr>
            <p:cNvCxnSpPr/>
            <p:nvPr/>
          </p:nvCxnSpPr>
          <p:spPr>
            <a:xfrm flipV="1">
              <a:off x="4326965" y="3806190"/>
              <a:ext cx="0" cy="622375"/>
            </a:xfrm>
            <a:prstGeom prst="straightConnector1">
              <a:avLst/>
            </a:prstGeom>
            <a:ln>
              <a:solidFill>
                <a:srgbClr val="FF0000"/>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cxnSp>
          <p:nvCxnSpPr>
            <p:cNvPr id="7" name="Straight Arrow Connector 6">
              <a:extLst>
                <a:ext uri="{FF2B5EF4-FFF2-40B4-BE49-F238E27FC236}">
                  <a16:creationId xmlns:a16="http://schemas.microsoft.com/office/drawing/2014/main" id="{65CA42B2-D05F-4080-A176-4CD024AEBD4E}"/>
                </a:ext>
              </a:extLst>
            </p:cNvPr>
            <p:cNvCxnSpPr>
              <a:cxnSpLocks/>
            </p:cNvCxnSpPr>
            <p:nvPr/>
          </p:nvCxnSpPr>
          <p:spPr>
            <a:xfrm flipV="1">
              <a:off x="5012846" y="3483439"/>
              <a:ext cx="1772023" cy="1"/>
            </a:xfrm>
            <a:prstGeom prst="straightConnector1">
              <a:avLst/>
            </a:prstGeom>
            <a:ln>
              <a:solidFill>
                <a:srgbClr val="FF0000"/>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cxnSp>
          <p:nvCxnSpPr>
            <p:cNvPr id="8" name="Straight Arrow Connector 7">
              <a:extLst>
                <a:ext uri="{FF2B5EF4-FFF2-40B4-BE49-F238E27FC236}">
                  <a16:creationId xmlns:a16="http://schemas.microsoft.com/office/drawing/2014/main" id="{9944C247-CA0F-4FC0-9472-1F838478C7DD}"/>
                </a:ext>
              </a:extLst>
            </p:cNvPr>
            <p:cNvCxnSpPr>
              <a:cxnSpLocks/>
            </p:cNvCxnSpPr>
            <p:nvPr/>
          </p:nvCxnSpPr>
          <p:spPr>
            <a:xfrm>
              <a:off x="7505582" y="3749825"/>
              <a:ext cx="0" cy="636493"/>
            </a:xfrm>
            <a:prstGeom prst="straightConnector1">
              <a:avLst/>
            </a:prstGeom>
            <a:ln>
              <a:solidFill>
                <a:srgbClr val="FF0000"/>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cxnSp>
          <p:nvCxnSpPr>
            <p:cNvPr id="9" name="Straight Arrow Connector 8">
              <a:extLst>
                <a:ext uri="{FF2B5EF4-FFF2-40B4-BE49-F238E27FC236}">
                  <a16:creationId xmlns:a16="http://schemas.microsoft.com/office/drawing/2014/main" id="{098C60FA-3AC2-4078-AD1E-3D09D8D64D75}"/>
                </a:ext>
              </a:extLst>
            </p:cNvPr>
            <p:cNvCxnSpPr/>
            <p:nvPr/>
          </p:nvCxnSpPr>
          <p:spPr>
            <a:xfrm flipV="1">
              <a:off x="7532476" y="2125679"/>
              <a:ext cx="0" cy="622375"/>
            </a:xfrm>
            <a:prstGeom prst="straightConnector1">
              <a:avLst/>
            </a:prstGeom>
            <a:ln>
              <a:solidFill>
                <a:schemeClr val="accent1"/>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cxnSp>
          <p:nvCxnSpPr>
            <p:cNvPr id="10" name="Straight Arrow Connector 9">
              <a:extLst>
                <a:ext uri="{FF2B5EF4-FFF2-40B4-BE49-F238E27FC236}">
                  <a16:creationId xmlns:a16="http://schemas.microsoft.com/office/drawing/2014/main" id="{7A3EFA18-2CCE-44F3-B8B5-6FFEBCA58653}"/>
                </a:ext>
              </a:extLst>
            </p:cNvPr>
            <p:cNvCxnSpPr>
              <a:cxnSpLocks/>
            </p:cNvCxnSpPr>
            <p:nvPr/>
          </p:nvCxnSpPr>
          <p:spPr>
            <a:xfrm>
              <a:off x="5056094" y="3089479"/>
              <a:ext cx="1724695" cy="1"/>
            </a:xfrm>
            <a:prstGeom prst="straightConnector1">
              <a:avLst/>
            </a:prstGeom>
            <a:ln>
              <a:solidFill>
                <a:schemeClr val="accent1"/>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cxnSp>
          <p:nvCxnSpPr>
            <p:cNvPr id="11" name="Straight Arrow Connector 10">
              <a:extLst>
                <a:ext uri="{FF2B5EF4-FFF2-40B4-BE49-F238E27FC236}">
                  <a16:creationId xmlns:a16="http://schemas.microsoft.com/office/drawing/2014/main" id="{47100C85-7D3D-4821-A180-3C277AB8D03A}"/>
                </a:ext>
              </a:extLst>
            </p:cNvPr>
            <p:cNvCxnSpPr>
              <a:cxnSpLocks/>
            </p:cNvCxnSpPr>
            <p:nvPr/>
          </p:nvCxnSpPr>
          <p:spPr>
            <a:xfrm>
              <a:off x="4388505" y="2121899"/>
              <a:ext cx="0" cy="756844"/>
            </a:xfrm>
            <a:prstGeom prst="straightConnector1">
              <a:avLst/>
            </a:prstGeom>
            <a:ln>
              <a:solidFill>
                <a:schemeClr val="accent1"/>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sp>
          <p:nvSpPr>
            <p:cNvPr id="12" name="TextBox 11">
              <a:extLst>
                <a:ext uri="{FF2B5EF4-FFF2-40B4-BE49-F238E27FC236}">
                  <a16:creationId xmlns:a16="http://schemas.microsoft.com/office/drawing/2014/main" id="{571B61E4-74FE-43C0-8CD5-C12B04D6DA78}"/>
                </a:ext>
              </a:extLst>
            </p:cNvPr>
            <p:cNvSpPr txBox="1"/>
            <p:nvPr/>
          </p:nvSpPr>
          <p:spPr>
            <a:xfrm>
              <a:off x="5007844" y="3860523"/>
              <a:ext cx="2014069" cy="430887"/>
            </a:xfrm>
            <a:prstGeom prst="rect">
              <a:avLst/>
            </a:prstGeom>
            <a:noFill/>
          </p:spPr>
          <p:txBody>
            <a:bodyPr wrap="square" rtlCol="0">
              <a:spAutoFit/>
            </a:bodyPr>
            <a:lstStyle/>
            <a:p>
              <a:r>
                <a:rPr lang="en-GB" sz="2200" dirty="0"/>
                <a:t>Hot Stream  </a:t>
              </a:r>
              <a:r>
                <a:rPr lang="en-GB" sz="2200" i="1" dirty="0"/>
                <a:t>H</a:t>
              </a:r>
            </a:p>
          </p:txBody>
        </p:sp>
        <p:sp>
          <p:nvSpPr>
            <p:cNvPr id="13" name="TextBox 12">
              <a:extLst>
                <a:ext uri="{FF2B5EF4-FFF2-40B4-BE49-F238E27FC236}">
                  <a16:creationId xmlns:a16="http://schemas.microsoft.com/office/drawing/2014/main" id="{022F6F6C-5609-4C9B-AA9A-91798EB1AA38}"/>
                </a:ext>
              </a:extLst>
            </p:cNvPr>
            <p:cNvSpPr txBox="1"/>
            <p:nvPr/>
          </p:nvSpPr>
          <p:spPr>
            <a:xfrm>
              <a:off x="4962244" y="2245124"/>
              <a:ext cx="1930400" cy="430887"/>
            </a:xfrm>
            <a:prstGeom prst="rect">
              <a:avLst/>
            </a:prstGeom>
            <a:noFill/>
          </p:spPr>
          <p:txBody>
            <a:bodyPr wrap="square" rtlCol="0">
              <a:spAutoFit/>
            </a:bodyPr>
            <a:lstStyle/>
            <a:p>
              <a:r>
                <a:rPr lang="en-GB" sz="2200" dirty="0"/>
                <a:t>Cold Stream  </a:t>
              </a:r>
              <a:r>
                <a:rPr lang="en-GB" sz="2200" i="1" dirty="0"/>
                <a:t>C</a:t>
              </a:r>
            </a:p>
          </p:txBody>
        </p:sp>
      </p:grpSp>
      <p:sp>
        <p:nvSpPr>
          <p:cNvPr id="40" name="TextBox 39">
            <a:extLst>
              <a:ext uri="{FF2B5EF4-FFF2-40B4-BE49-F238E27FC236}">
                <a16:creationId xmlns:a16="http://schemas.microsoft.com/office/drawing/2014/main" id="{AF1310B4-BF77-481E-B8C7-6C7ED1E87F82}"/>
              </a:ext>
            </a:extLst>
          </p:cNvPr>
          <p:cNvSpPr txBox="1"/>
          <p:nvPr/>
        </p:nvSpPr>
        <p:spPr>
          <a:xfrm>
            <a:off x="3356875" y="2041924"/>
            <a:ext cx="818767" cy="430887"/>
          </a:xfrm>
          <a:prstGeom prst="rect">
            <a:avLst/>
          </a:prstGeom>
          <a:noFill/>
        </p:spPr>
        <p:txBody>
          <a:bodyPr wrap="square" rtlCol="0">
            <a:spAutoFit/>
          </a:bodyPr>
          <a:lstStyle/>
          <a:p>
            <a:r>
              <a:rPr lang="en-GB" sz="2200" dirty="0" err="1"/>
              <a:t>T</a:t>
            </a:r>
            <a:r>
              <a:rPr lang="en-GB" sz="2200" baseline="-25000" dirty="0" err="1"/>
              <a:t>C,in</a:t>
            </a:r>
            <a:endParaRPr lang="en-GB" sz="2200" dirty="0"/>
          </a:p>
        </p:txBody>
      </p:sp>
      <p:sp>
        <p:nvSpPr>
          <p:cNvPr id="41" name="TextBox 40">
            <a:extLst>
              <a:ext uri="{FF2B5EF4-FFF2-40B4-BE49-F238E27FC236}">
                <a16:creationId xmlns:a16="http://schemas.microsoft.com/office/drawing/2014/main" id="{1460BFEE-43D5-450C-A636-D58056A186B7}"/>
              </a:ext>
            </a:extLst>
          </p:cNvPr>
          <p:cNvSpPr txBox="1"/>
          <p:nvPr/>
        </p:nvSpPr>
        <p:spPr>
          <a:xfrm>
            <a:off x="3362784" y="4119003"/>
            <a:ext cx="818767" cy="430887"/>
          </a:xfrm>
          <a:prstGeom prst="rect">
            <a:avLst/>
          </a:prstGeom>
          <a:noFill/>
        </p:spPr>
        <p:txBody>
          <a:bodyPr wrap="square" rtlCol="0">
            <a:spAutoFit/>
          </a:bodyPr>
          <a:lstStyle/>
          <a:p>
            <a:r>
              <a:rPr lang="en-GB" sz="2200" dirty="0" err="1"/>
              <a:t>T</a:t>
            </a:r>
            <a:r>
              <a:rPr lang="en-GB" sz="2200" baseline="-25000" dirty="0" err="1"/>
              <a:t>H,in</a:t>
            </a:r>
            <a:endParaRPr lang="en-GB" sz="2200" dirty="0"/>
          </a:p>
        </p:txBody>
      </p:sp>
      <p:sp>
        <p:nvSpPr>
          <p:cNvPr id="42" name="TextBox 41">
            <a:extLst>
              <a:ext uri="{FF2B5EF4-FFF2-40B4-BE49-F238E27FC236}">
                <a16:creationId xmlns:a16="http://schemas.microsoft.com/office/drawing/2014/main" id="{5C8A1DFC-D88E-44C2-89CC-83478C984429}"/>
              </a:ext>
            </a:extLst>
          </p:cNvPr>
          <p:cNvSpPr txBox="1"/>
          <p:nvPr/>
        </p:nvSpPr>
        <p:spPr>
          <a:xfrm>
            <a:off x="8108750" y="2041924"/>
            <a:ext cx="818767" cy="430887"/>
          </a:xfrm>
          <a:prstGeom prst="rect">
            <a:avLst/>
          </a:prstGeom>
          <a:noFill/>
        </p:spPr>
        <p:txBody>
          <a:bodyPr wrap="square" rtlCol="0">
            <a:spAutoFit/>
          </a:bodyPr>
          <a:lstStyle/>
          <a:p>
            <a:r>
              <a:rPr lang="en-GB" sz="2200" dirty="0" err="1"/>
              <a:t>T</a:t>
            </a:r>
            <a:r>
              <a:rPr lang="en-GB" sz="2200" baseline="-25000" dirty="0" err="1"/>
              <a:t>C,out</a:t>
            </a:r>
            <a:endParaRPr lang="en-GB" sz="2200" dirty="0"/>
          </a:p>
        </p:txBody>
      </p:sp>
      <p:sp>
        <p:nvSpPr>
          <p:cNvPr id="43" name="TextBox 42">
            <a:extLst>
              <a:ext uri="{FF2B5EF4-FFF2-40B4-BE49-F238E27FC236}">
                <a16:creationId xmlns:a16="http://schemas.microsoft.com/office/drawing/2014/main" id="{A88CE991-E7CD-4624-8CD1-864B22AD03CF}"/>
              </a:ext>
            </a:extLst>
          </p:cNvPr>
          <p:cNvSpPr txBox="1"/>
          <p:nvPr/>
        </p:nvSpPr>
        <p:spPr>
          <a:xfrm>
            <a:off x="8108750" y="4070243"/>
            <a:ext cx="818767" cy="430887"/>
          </a:xfrm>
          <a:prstGeom prst="rect">
            <a:avLst/>
          </a:prstGeom>
          <a:noFill/>
        </p:spPr>
        <p:txBody>
          <a:bodyPr wrap="square" rtlCol="0">
            <a:spAutoFit/>
          </a:bodyPr>
          <a:lstStyle/>
          <a:p>
            <a:r>
              <a:rPr lang="en-GB" sz="2200" dirty="0" err="1"/>
              <a:t>T</a:t>
            </a:r>
            <a:r>
              <a:rPr lang="en-GB" sz="2200" baseline="-25000" dirty="0" err="1"/>
              <a:t>H,out</a:t>
            </a:r>
            <a:endParaRPr lang="en-GB" sz="2200" dirty="0"/>
          </a:p>
        </p:txBody>
      </p:sp>
      <p:sp>
        <p:nvSpPr>
          <p:cNvPr id="44" name="TextBox 43">
            <a:extLst>
              <a:ext uri="{FF2B5EF4-FFF2-40B4-BE49-F238E27FC236}">
                <a16:creationId xmlns:a16="http://schemas.microsoft.com/office/drawing/2014/main" id="{42945F73-0C8B-4CDD-BE21-A3554678DDDB}"/>
              </a:ext>
            </a:extLst>
          </p:cNvPr>
          <p:cNvSpPr txBox="1"/>
          <p:nvPr/>
        </p:nvSpPr>
        <p:spPr>
          <a:xfrm>
            <a:off x="662209" y="2853971"/>
            <a:ext cx="3027045" cy="430887"/>
          </a:xfrm>
          <a:prstGeom prst="rect">
            <a:avLst/>
          </a:prstGeom>
          <a:noFill/>
        </p:spPr>
        <p:txBody>
          <a:bodyPr wrap="square" rtlCol="0">
            <a:spAutoFit/>
          </a:bodyPr>
          <a:lstStyle/>
          <a:p>
            <a:r>
              <a:rPr lang="en-GB" sz="2200" dirty="0"/>
              <a:t>Heat Exchanger interface</a:t>
            </a:r>
          </a:p>
        </p:txBody>
      </p:sp>
      <p:cxnSp>
        <p:nvCxnSpPr>
          <p:cNvPr id="46" name="Straight Arrow Connector 45">
            <a:extLst>
              <a:ext uri="{FF2B5EF4-FFF2-40B4-BE49-F238E27FC236}">
                <a16:creationId xmlns:a16="http://schemas.microsoft.com/office/drawing/2014/main" id="{B634DA95-B6CE-46C4-9544-967726383BE4}"/>
              </a:ext>
            </a:extLst>
          </p:cNvPr>
          <p:cNvCxnSpPr/>
          <p:nvPr/>
        </p:nvCxnSpPr>
        <p:spPr>
          <a:xfrm>
            <a:off x="3671911" y="3048278"/>
            <a:ext cx="1135698" cy="333813"/>
          </a:xfrm>
          <a:prstGeom prst="straightConnector1">
            <a:avLst/>
          </a:prstGeom>
          <a:ln>
            <a:tailEnd type="triangle"/>
          </a:ln>
        </p:spPr>
        <p:style>
          <a:lnRef idx="3">
            <a:schemeClr val="accent3"/>
          </a:lnRef>
          <a:fillRef idx="0">
            <a:schemeClr val="accent3"/>
          </a:fillRef>
          <a:effectRef idx="2">
            <a:schemeClr val="accent3"/>
          </a:effectRef>
          <a:fontRef idx="minor">
            <a:schemeClr val="tx1"/>
          </a:fontRef>
        </p:style>
      </p:cxnSp>
      <p:sp>
        <p:nvSpPr>
          <p:cNvPr id="47" name="TextBox 46">
            <a:extLst>
              <a:ext uri="{FF2B5EF4-FFF2-40B4-BE49-F238E27FC236}">
                <a16:creationId xmlns:a16="http://schemas.microsoft.com/office/drawing/2014/main" id="{C7C13770-918D-49B5-A1CF-0C4AF899D848}"/>
              </a:ext>
            </a:extLst>
          </p:cNvPr>
          <p:cNvSpPr txBox="1"/>
          <p:nvPr/>
        </p:nvSpPr>
        <p:spPr>
          <a:xfrm>
            <a:off x="3932872" y="3184924"/>
            <a:ext cx="340158" cy="461665"/>
          </a:xfrm>
          <a:prstGeom prst="rect">
            <a:avLst/>
          </a:prstGeom>
          <a:noFill/>
        </p:spPr>
        <p:txBody>
          <a:bodyPr wrap="none" rtlCol="0">
            <a:spAutoFit/>
          </a:bodyPr>
          <a:lstStyle/>
          <a:p>
            <a:r>
              <a:rPr lang="en-GB" sz="2400" dirty="0"/>
              <a:t>1</a:t>
            </a:r>
          </a:p>
        </p:txBody>
      </p:sp>
      <p:sp>
        <p:nvSpPr>
          <p:cNvPr id="48" name="TextBox 47">
            <a:extLst>
              <a:ext uri="{FF2B5EF4-FFF2-40B4-BE49-F238E27FC236}">
                <a16:creationId xmlns:a16="http://schemas.microsoft.com/office/drawing/2014/main" id="{EF081D2B-4134-4513-BA1E-65045815769C}"/>
              </a:ext>
            </a:extLst>
          </p:cNvPr>
          <p:cNvSpPr txBox="1"/>
          <p:nvPr/>
        </p:nvSpPr>
        <p:spPr>
          <a:xfrm>
            <a:off x="7897030" y="3151258"/>
            <a:ext cx="340158" cy="461665"/>
          </a:xfrm>
          <a:prstGeom prst="rect">
            <a:avLst/>
          </a:prstGeom>
          <a:noFill/>
        </p:spPr>
        <p:txBody>
          <a:bodyPr wrap="none" rtlCol="0">
            <a:spAutoFit/>
          </a:bodyPr>
          <a:lstStyle/>
          <a:p>
            <a:r>
              <a:rPr lang="en-GB" sz="2400" dirty="0"/>
              <a:t>2</a:t>
            </a:r>
          </a:p>
        </p:txBody>
      </p:sp>
    </p:spTree>
    <p:extLst>
      <p:ext uri="{BB962C8B-B14F-4D97-AF65-F5344CB8AC3E}">
        <p14:creationId xmlns:p14="http://schemas.microsoft.com/office/powerpoint/2010/main" val="33367095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5ED56-D0CD-4DB5-B21D-8644B3849588}"/>
              </a:ext>
            </a:extLst>
          </p:cNvPr>
          <p:cNvSpPr>
            <a:spLocks noGrp="1"/>
          </p:cNvSpPr>
          <p:nvPr>
            <p:ph type="title"/>
          </p:nvPr>
        </p:nvSpPr>
        <p:spPr>
          <a:xfrm>
            <a:off x="838200" y="108586"/>
            <a:ext cx="10515600" cy="674370"/>
          </a:xfrm>
        </p:spPr>
        <p:txBody>
          <a:bodyPr>
            <a:normAutofit/>
          </a:bodyPr>
          <a:lstStyle/>
          <a:p>
            <a:pPr algn="ctr"/>
            <a:r>
              <a:rPr lang="en-GB" sz="4000" dirty="0"/>
              <a:t>Parallel flow heat exchanger</a:t>
            </a:r>
          </a:p>
        </p:txBody>
      </p:sp>
      <p:sp>
        <p:nvSpPr>
          <p:cNvPr id="3" name="Content Placeholder 2">
            <a:extLst>
              <a:ext uri="{FF2B5EF4-FFF2-40B4-BE49-F238E27FC236}">
                <a16:creationId xmlns:a16="http://schemas.microsoft.com/office/drawing/2014/main" id="{CA8B5361-FACD-4CD7-8D57-027C2273336B}"/>
              </a:ext>
            </a:extLst>
          </p:cNvPr>
          <p:cNvSpPr>
            <a:spLocks noGrp="1"/>
          </p:cNvSpPr>
          <p:nvPr>
            <p:ph idx="1"/>
          </p:nvPr>
        </p:nvSpPr>
        <p:spPr>
          <a:xfrm>
            <a:off x="320040" y="782956"/>
            <a:ext cx="11544300" cy="5755004"/>
          </a:xfrm>
        </p:spPr>
        <p:txBody>
          <a:bodyPr>
            <a:normAutofit/>
          </a:bodyPr>
          <a:lstStyle/>
          <a:p>
            <a:pPr marL="0" indent="0">
              <a:buNone/>
            </a:pPr>
            <a:r>
              <a:rPr lang="en-GB" sz="2200" dirty="0">
                <a:ea typeface="Calibri" panose="020F0502020204030204" pitchFamily="34" charset="0"/>
              </a:rPr>
              <a:t>I</a:t>
            </a:r>
            <a:r>
              <a:rPr lang="en-GB" sz="2200" dirty="0">
                <a:effectLst/>
                <a:ea typeface="Calibri" panose="020F0502020204030204" pitchFamily="34" charset="0"/>
              </a:rPr>
              <a:t>n the parallel heat exchanger shown previously, the rate of heat transfer will be at its greatest at the left-hand end (inlet of both streams).</a:t>
            </a:r>
          </a:p>
          <a:p>
            <a:pPr marL="0" indent="0">
              <a:buNone/>
            </a:pPr>
            <a:r>
              <a:rPr lang="en-GB" sz="2200" dirty="0">
                <a:effectLst/>
                <a:ea typeface="Calibri" panose="020F0502020204030204" pitchFamily="34" charset="0"/>
              </a:rPr>
              <a:t>As the hot stream cools as it passes along the length of the interface, and consequently, the cold stream warms, the rate of heat transfer will diminish.  </a:t>
            </a:r>
          </a:p>
          <a:p>
            <a:pPr marL="0" indent="0">
              <a:buNone/>
            </a:pPr>
            <a:r>
              <a:rPr lang="en-GB" sz="2200">
                <a:effectLst/>
                <a:ea typeface="Calibri" panose="020F0502020204030204" pitchFamily="34" charset="0"/>
              </a:rPr>
              <a:t>As </a:t>
            </a:r>
            <a:r>
              <a:rPr lang="en-GB" sz="2200" dirty="0">
                <a:effectLst/>
                <a:ea typeface="Calibri" panose="020F0502020204030204" pitchFamily="34" charset="0"/>
              </a:rPr>
              <a:t>can be seen in the following graph, there is essentially an exponential decay in the temperature of the hot stream along the length of the interface, and an exponential rise in the temperature of the cold </a:t>
            </a:r>
            <a:r>
              <a:rPr lang="en-GB" sz="2200">
                <a:effectLst/>
                <a:ea typeface="Calibri" panose="020F0502020204030204" pitchFamily="34" charset="0"/>
              </a:rPr>
              <a:t>stream.</a:t>
            </a:r>
          </a:p>
          <a:p>
            <a:pPr marL="0" indent="0">
              <a:buNone/>
            </a:pPr>
            <a:endParaRPr lang="en-GB" sz="2200" dirty="0"/>
          </a:p>
        </p:txBody>
      </p:sp>
      <p:pic>
        <p:nvPicPr>
          <p:cNvPr id="1026" name="Picture 2" descr="LMTD of parallel flow heat exchanger Counter flow heat exchanger | Download  Scientific Diagram">
            <a:extLst>
              <a:ext uri="{FF2B5EF4-FFF2-40B4-BE49-F238E27FC236}">
                <a16:creationId xmlns:a16="http://schemas.microsoft.com/office/drawing/2014/main" id="{71A1E687-BD38-4E93-B67F-2EC85578D7D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5948" y="3007522"/>
            <a:ext cx="6100103" cy="37418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89848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8E1638-D1A9-44E8-B391-CC38DEA786E3}"/>
              </a:ext>
            </a:extLst>
          </p:cNvPr>
          <p:cNvSpPr>
            <a:spLocks noGrp="1"/>
          </p:cNvSpPr>
          <p:nvPr>
            <p:ph idx="1"/>
          </p:nvPr>
        </p:nvSpPr>
        <p:spPr>
          <a:xfrm>
            <a:off x="245745" y="908686"/>
            <a:ext cx="11681460" cy="5566409"/>
          </a:xfrm>
        </p:spPr>
        <p:txBody>
          <a:bodyPr>
            <a:normAutofit/>
          </a:bodyPr>
          <a:lstStyle/>
          <a:p>
            <a:pPr marL="0" indent="0">
              <a:buNone/>
            </a:pPr>
            <a:r>
              <a:rPr lang="en-GB" sz="2200" dirty="0">
                <a:effectLst/>
                <a:ea typeface="Calibri" panose="020F0502020204030204" pitchFamily="34" charset="0"/>
                <a:cs typeface="Times New Roman" panose="02020603050405020304" pitchFamily="18" charset="0"/>
              </a:rPr>
              <a:t>This means that most of the heat transfer for a parallel flow heat exchanger occurs near the inlet of the hot and cold streams; i.e. the left end in the diagram below.  </a:t>
            </a:r>
          </a:p>
          <a:p>
            <a:pPr marL="0" indent="0">
              <a:buNone/>
            </a:pPr>
            <a:r>
              <a:rPr lang="en-GB" sz="2200" dirty="0">
                <a:effectLst/>
                <a:ea typeface="Calibri" panose="020F0502020204030204" pitchFamily="34" charset="0"/>
                <a:cs typeface="Times New Roman" panose="02020603050405020304" pitchFamily="18" charset="0"/>
              </a:rPr>
              <a:t>As the temperatures of the two streams approach one another, less heat is transferred as a result of a diminishing temperature difference </a:t>
            </a:r>
            <a:r>
              <a:rPr lang="el-GR" sz="2200" i="1" dirty="0">
                <a:effectLst/>
                <a:ea typeface="Calibri" panose="020F0502020204030204" pitchFamily="34" charset="0"/>
                <a:cs typeface="Times New Roman" panose="02020603050405020304" pitchFamily="18" charset="0"/>
              </a:rPr>
              <a:t>Δ</a:t>
            </a:r>
            <a:r>
              <a:rPr lang="en-GB" sz="2200" i="1" dirty="0">
                <a:effectLst/>
                <a:ea typeface="Calibri" panose="020F0502020204030204" pitchFamily="34" charset="0"/>
                <a:cs typeface="Times New Roman" panose="02020603050405020304" pitchFamily="18" charset="0"/>
              </a:rPr>
              <a:t>T</a:t>
            </a:r>
            <a:r>
              <a:rPr lang="en-GB" sz="2200" dirty="0">
                <a:effectLst/>
                <a:ea typeface="Calibri" panose="020F0502020204030204" pitchFamily="34" charset="0"/>
                <a:cs typeface="Times New Roman" panose="02020603050405020304" pitchFamily="18" charset="0"/>
              </a:rPr>
              <a:t>.  </a:t>
            </a:r>
          </a:p>
          <a:p>
            <a:pPr marL="0" indent="0">
              <a:buNone/>
            </a:pPr>
            <a:r>
              <a:rPr lang="en-GB" sz="2200" i="1" dirty="0">
                <a:effectLst/>
                <a:ea typeface="Calibri" panose="020F0502020204030204" pitchFamily="34" charset="0"/>
                <a:cs typeface="Times New Roman" panose="02020603050405020304" pitchFamily="18" charset="0"/>
              </a:rPr>
              <a:t>NOTE</a:t>
            </a:r>
            <a:r>
              <a:rPr lang="en-GB" sz="2200" dirty="0">
                <a:effectLst/>
                <a:ea typeface="Calibri" panose="020F0502020204030204" pitchFamily="34" charset="0"/>
                <a:cs typeface="Times New Roman" panose="02020603050405020304" pitchFamily="18" charset="0"/>
              </a:rPr>
              <a:t>: It is the case that the outlet temperature of the cold stream can never reach the outlet temperature of the hot stream.</a:t>
            </a:r>
          </a:p>
          <a:p>
            <a:pPr marL="0" indent="0">
              <a:buNone/>
            </a:pPr>
            <a:endParaRPr lang="en-GB" sz="2200" dirty="0"/>
          </a:p>
        </p:txBody>
      </p:sp>
      <p:sp>
        <p:nvSpPr>
          <p:cNvPr id="4" name="Title 1">
            <a:extLst>
              <a:ext uri="{FF2B5EF4-FFF2-40B4-BE49-F238E27FC236}">
                <a16:creationId xmlns:a16="http://schemas.microsoft.com/office/drawing/2014/main" id="{AEE031F2-9434-4F5C-B8F2-CCF4B8659F95}"/>
              </a:ext>
            </a:extLst>
          </p:cNvPr>
          <p:cNvSpPr>
            <a:spLocks noGrp="1"/>
          </p:cNvSpPr>
          <p:nvPr>
            <p:ph type="title"/>
          </p:nvPr>
        </p:nvSpPr>
        <p:spPr>
          <a:xfrm>
            <a:off x="838200" y="142875"/>
            <a:ext cx="10515600" cy="765811"/>
          </a:xfrm>
        </p:spPr>
        <p:txBody>
          <a:bodyPr>
            <a:normAutofit/>
          </a:bodyPr>
          <a:lstStyle/>
          <a:p>
            <a:pPr algn="ctr"/>
            <a:r>
              <a:rPr lang="en-GB" sz="4000" dirty="0"/>
              <a:t>Parallel flow heat exchanger</a:t>
            </a:r>
          </a:p>
        </p:txBody>
      </p:sp>
      <p:pic>
        <p:nvPicPr>
          <p:cNvPr id="5" name="Picture 2" descr="LMTD of parallel flow heat exchanger Counter flow heat exchanger | Download  Scientific Diagram">
            <a:extLst>
              <a:ext uri="{FF2B5EF4-FFF2-40B4-BE49-F238E27FC236}">
                <a16:creationId xmlns:a16="http://schemas.microsoft.com/office/drawing/2014/main" id="{D4F8ED65-2855-415C-AE17-F7B20A39B36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5948" y="3007522"/>
            <a:ext cx="6100103" cy="37418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54351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2F758-C1B3-4615-8D69-E4DA5954184A}"/>
              </a:ext>
            </a:extLst>
          </p:cNvPr>
          <p:cNvSpPr>
            <a:spLocks noGrp="1"/>
          </p:cNvSpPr>
          <p:nvPr>
            <p:ph type="title"/>
          </p:nvPr>
        </p:nvSpPr>
        <p:spPr>
          <a:xfrm>
            <a:off x="838200" y="119380"/>
            <a:ext cx="10515600" cy="675005"/>
          </a:xfrm>
        </p:spPr>
        <p:txBody>
          <a:bodyPr>
            <a:normAutofit/>
          </a:bodyPr>
          <a:lstStyle/>
          <a:p>
            <a:pPr algn="ctr"/>
            <a:r>
              <a:rPr lang="en-GB" sz="4000" dirty="0"/>
              <a:t>Counter-flow heat exchangers</a:t>
            </a:r>
          </a:p>
        </p:txBody>
      </p:sp>
      <p:sp>
        <p:nvSpPr>
          <p:cNvPr id="3" name="Content Placeholder 2">
            <a:extLst>
              <a:ext uri="{FF2B5EF4-FFF2-40B4-BE49-F238E27FC236}">
                <a16:creationId xmlns:a16="http://schemas.microsoft.com/office/drawing/2014/main" id="{3F29D873-6B49-436A-878E-852286AE2A26}"/>
              </a:ext>
            </a:extLst>
          </p:cNvPr>
          <p:cNvSpPr>
            <a:spLocks noGrp="1"/>
          </p:cNvSpPr>
          <p:nvPr>
            <p:ph idx="1"/>
          </p:nvPr>
        </p:nvSpPr>
        <p:spPr>
          <a:xfrm>
            <a:off x="331469" y="840105"/>
            <a:ext cx="11538585" cy="5795010"/>
          </a:xfrm>
        </p:spPr>
        <p:txBody>
          <a:bodyPr>
            <a:normAutofit/>
          </a:bodyPr>
          <a:lstStyle/>
          <a:p>
            <a:pPr marL="0" indent="0">
              <a:buNone/>
            </a:pPr>
            <a:r>
              <a:rPr lang="en-GB" sz="2200" dirty="0">
                <a:effectLst/>
                <a:ea typeface="Calibri" panose="020F0502020204030204" pitchFamily="34" charset="0"/>
                <a:cs typeface="Times New Roman" panose="02020603050405020304" pitchFamily="18" charset="0"/>
              </a:rPr>
              <a:t>In a counter-flow heat exchanger, the interface separates the hottest region of the hot stream (the inlet), and the warmest region of the cold stream (the outlet).  This can be seen at the left end in the following diagram.</a:t>
            </a:r>
          </a:p>
          <a:p>
            <a:pPr marL="0" indent="0">
              <a:buNone/>
            </a:pPr>
            <a:endParaRPr lang="en-GB" sz="2200" dirty="0">
              <a:ea typeface="Calibri" panose="020F0502020204030204" pitchFamily="34" charset="0"/>
              <a:cs typeface="Times New Roman" panose="02020603050405020304" pitchFamily="18" charset="0"/>
            </a:endParaRPr>
          </a:p>
          <a:p>
            <a:pPr marL="0" indent="0">
              <a:buNone/>
            </a:pPr>
            <a:endParaRPr lang="en-GB" sz="2200" dirty="0">
              <a:effectLst/>
              <a:ea typeface="Calibri" panose="020F0502020204030204" pitchFamily="34" charset="0"/>
              <a:cs typeface="Times New Roman" panose="02020603050405020304" pitchFamily="18" charset="0"/>
            </a:endParaRPr>
          </a:p>
          <a:p>
            <a:pPr marL="0" indent="0">
              <a:buNone/>
            </a:pPr>
            <a:endParaRPr lang="en-GB" sz="2200" dirty="0">
              <a:ea typeface="Calibri" panose="020F0502020204030204" pitchFamily="34" charset="0"/>
              <a:cs typeface="Times New Roman" panose="02020603050405020304" pitchFamily="18" charset="0"/>
            </a:endParaRPr>
          </a:p>
          <a:p>
            <a:pPr marL="0" indent="0">
              <a:buNone/>
            </a:pPr>
            <a:endParaRPr lang="en-GB" sz="2200" dirty="0">
              <a:effectLst/>
              <a:ea typeface="Calibri" panose="020F0502020204030204" pitchFamily="34" charset="0"/>
              <a:cs typeface="Times New Roman" panose="02020603050405020304" pitchFamily="18" charset="0"/>
            </a:endParaRPr>
          </a:p>
          <a:p>
            <a:pPr marL="0" indent="0">
              <a:buNone/>
            </a:pPr>
            <a:endParaRPr lang="en-GB" sz="2200" dirty="0">
              <a:ea typeface="Calibri" panose="020F0502020204030204" pitchFamily="34" charset="0"/>
              <a:cs typeface="Times New Roman" panose="02020603050405020304" pitchFamily="18" charset="0"/>
            </a:endParaRPr>
          </a:p>
          <a:p>
            <a:pPr marL="0" indent="0">
              <a:buNone/>
            </a:pPr>
            <a:endParaRPr lang="en-GB" sz="2200" dirty="0">
              <a:effectLst/>
              <a:ea typeface="Calibri" panose="020F0502020204030204" pitchFamily="34" charset="0"/>
              <a:cs typeface="Times New Roman" panose="02020603050405020304" pitchFamily="18" charset="0"/>
            </a:endParaRPr>
          </a:p>
          <a:p>
            <a:pPr marL="0" indent="0">
              <a:buNone/>
            </a:pPr>
            <a:endParaRPr lang="en-GB" sz="2200" dirty="0">
              <a:ea typeface="Calibri" panose="020F0502020204030204" pitchFamily="34" charset="0"/>
              <a:cs typeface="Times New Roman" panose="02020603050405020304" pitchFamily="18" charset="0"/>
            </a:endParaRPr>
          </a:p>
          <a:p>
            <a:pPr marL="0" indent="0">
              <a:buNone/>
            </a:pPr>
            <a:r>
              <a:rPr lang="en-GB" sz="2200" dirty="0"/>
              <a:t>It should be obvious from this diagram that both streams are flowing in opposite directions, hence this configuration of heat exchanger is known as a </a:t>
            </a:r>
            <a:r>
              <a:rPr lang="en-GB" i="1" dirty="0"/>
              <a:t>counter-flow</a:t>
            </a:r>
            <a:r>
              <a:rPr lang="en-GB" sz="2400" i="1" dirty="0"/>
              <a:t> </a:t>
            </a:r>
            <a:r>
              <a:rPr lang="en-GB" sz="2200" dirty="0"/>
              <a:t>heat exchanger.</a:t>
            </a:r>
          </a:p>
          <a:p>
            <a:pPr marL="0" indent="0">
              <a:buNone/>
            </a:pPr>
            <a:endParaRPr lang="en-GB" sz="2200" dirty="0">
              <a:effectLst/>
              <a:ea typeface="Calibri" panose="020F0502020204030204" pitchFamily="34" charset="0"/>
              <a:cs typeface="Times New Roman" panose="02020603050405020304" pitchFamily="18" charset="0"/>
            </a:endParaRPr>
          </a:p>
        </p:txBody>
      </p:sp>
      <p:grpSp>
        <p:nvGrpSpPr>
          <p:cNvPr id="4" name="Group 3">
            <a:extLst>
              <a:ext uri="{FF2B5EF4-FFF2-40B4-BE49-F238E27FC236}">
                <a16:creationId xmlns:a16="http://schemas.microsoft.com/office/drawing/2014/main" id="{B01F7789-A63C-4654-98C6-3FA94BF9002A}"/>
              </a:ext>
            </a:extLst>
          </p:cNvPr>
          <p:cNvGrpSpPr/>
          <p:nvPr/>
        </p:nvGrpSpPr>
        <p:grpSpPr>
          <a:xfrm>
            <a:off x="3986201" y="2127649"/>
            <a:ext cx="3613807" cy="2428875"/>
            <a:chOff x="4130114" y="2095089"/>
            <a:chExt cx="3613807" cy="2428875"/>
          </a:xfrm>
        </p:grpSpPr>
        <p:grpSp>
          <p:nvGrpSpPr>
            <p:cNvPr id="5" name="Group 4">
              <a:extLst>
                <a:ext uri="{FF2B5EF4-FFF2-40B4-BE49-F238E27FC236}">
                  <a16:creationId xmlns:a16="http://schemas.microsoft.com/office/drawing/2014/main" id="{FCDA5D7B-AA37-40E6-93F9-66AB7B8E7967}"/>
                </a:ext>
              </a:extLst>
            </p:cNvPr>
            <p:cNvGrpSpPr/>
            <p:nvPr/>
          </p:nvGrpSpPr>
          <p:grpSpPr>
            <a:xfrm>
              <a:off x="4130114" y="2095089"/>
              <a:ext cx="3613807" cy="2428875"/>
              <a:chOff x="3257549" y="2017395"/>
              <a:chExt cx="3613807" cy="2428875"/>
            </a:xfrm>
          </p:grpSpPr>
          <p:grpSp>
            <p:nvGrpSpPr>
              <p:cNvPr id="14" name="Group 13">
                <a:extLst>
                  <a:ext uri="{FF2B5EF4-FFF2-40B4-BE49-F238E27FC236}">
                    <a16:creationId xmlns:a16="http://schemas.microsoft.com/office/drawing/2014/main" id="{8E580464-37D8-4218-BCE4-7940294B20D1}"/>
                  </a:ext>
                </a:extLst>
              </p:cNvPr>
              <p:cNvGrpSpPr/>
              <p:nvPr/>
            </p:nvGrpSpPr>
            <p:grpSpPr>
              <a:xfrm rot="10800000">
                <a:off x="6284595" y="3231833"/>
                <a:ext cx="548640" cy="1214437"/>
                <a:chOff x="3257550" y="2017395"/>
                <a:chExt cx="548640" cy="1214437"/>
              </a:xfrm>
            </p:grpSpPr>
            <p:cxnSp>
              <p:nvCxnSpPr>
                <p:cNvPr id="38" name="Straight Connector 37">
                  <a:extLst>
                    <a:ext uri="{FF2B5EF4-FFF2-40B4-BE49-F238E27FC236}">
                      <a16:creationId xmlns:a16="http://schemas.microsoft.com/office/drawing/2014/main" id="{62B68859-89CF-40A9-B5AD-5C2DB4E68D3C}"/>
                    </a:ext>
                  </a:extLst>
                </p:cNvPr>
                <p:cNvCxnSpPr/>
                <p:nvPr/>
              </p:nvCxnSpPr>
              <p:spPr>
                <a:xfrm>
                  <a:off x="3257550" y="2017395"/>
                  <a:ext cx="0" cy="1017270"/>
                </a:xfrm>
                <a:prstGeom prst="line">
                  <a:avLst/>
                </a:prstGeom>
              </p:spPr>
              <p:style>
                <a:lnRef idx="2">
                  <a:schemeClr val="dk1"/>
                </a:lnRef>
                <a:fillRef idx="0">
                  <a:schemeClr val="dk1"/>
                </a:fillRef>
                <a:effectRef idx="1">
                  <a:schemeClr val="dk1"/>
                </a:effectRef>
                <a:fontRef idx="minor">
                  <a:schemeClr val="tx1"/>
                </a:fontRef>
              </p:style>
            </p:cxnSp>
            <p:sp>
              <p:nvSpPr>
                <p:cNvPr id="39" name="Arc 38">
                  <a:extLst>
                    <a:ext uri="{FF2B5EF4-FFF2-40B4-BE49-F238E27FC236}">
                      <a16:creationId xmlns:a16="http://schemas.microsoft.com/office/drawing/2014/main" id="{E756E06F-6269-4567-96E5-3168B138F0B4}"/>
                    </a:ext>
                  </a:extLst>
                </p:cNvPr>
                <p:cNvSpPr/>
                <p:nvPr/>
              </p:nvSpPr>
              <p:spPr>
                <a:xfrm rot="10800000">
                  <a:off x="3257550" y="2803207"/>
                  <a:ext cx="548640" cy="428625"/>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grpSp>
          <p:grpSp>
            <p:nvGrpSpPr>
              <p:cNvPr id="15" name="Group 14">
                <a:extLst>
                  <a:ext uri="{FF2B5EF4-FFF2-40B4-BE49-F238E27FC236}">
                    <a16:creationId xmlns:a16="http://schemas.microsoft.com/office/drawing/2014/main" id="{079F01E3-FAB3-411B-B529-3B43D6EB2F5F}"/>
                  </a:ext>
                </a:extLst>
              </p:cNvPr>
              <p:cNvGrpSpPr/>
              <p:nvPr/>
            </p:nvGrpSpPr>
            <p:grpSpPr>
              <a:xfrm>
                <a:off x="3257550" y="2017395"/>
                <a:ext cx="3613806" cy="1214438"/>
                <a:chOff x="3257550" y="2017395"/>
                <a:chExt cx="3613806" cy="1214438"/>
              </a:xfrm>
            </p:grpSpPr>
            <p:grpSp>
              <p:nvGrpSpPr>
                <p:cNvPr id="32" name="Group 31">
                  <a:extLst>
                    <a:ext uri="{FF2B5EF4-FFF2-40B4-BE49-F238E27FC236}">
                      <a16:creationId xmlns:a16="http://schemas.microsoft.com/office/drawing/2014/main" id="{26C01FCB-9120-4E0D-9925-D13290EA3EB6}"/>
                    </a:ext>
                  </a:extLst>
                </p:cNvPr>
                <p:cNvGrpSpPr/>
                <p:nvPr/>
              </p:nvGrpSpPr>
              <p:grpSpPr>
                <a:xfrm>
                  <a:off x="3257550" y="2017395"/>
                  <a:ext cx="548640" cy="1214437"/>
                  <a:chOff x="3257550" y="2017395"/>
                  <a:chExt cx="548640" cy="1214437"/>
                </a:xfrm>
              </p:grpSpPr>
              <p:cxnSp>
                <p:nvCxnSpPr>
                  <p:cNvPr id="36" name="Straight Connector 35">
                    <a:extLst>
                      <a:ext uri="{FF2B5EF4-FFF2-40B4-BE49-F238E27FC236}">
                        <a16:creationId xmlns:a16="http://schemas.microsoft.com/office/drawing/2014/main" id="{CAFF2A24-405E-47FE-AE52-2199E1BB6741}"/>
                      </a:ext>
                    </a:extLst>
                  </p:cNvPr>
                  <p:cNvCxnSpPr/>
                  <p:nvPr/>
                </p:nvCxnSpPr>
                <p:spPr>
                  <a:xfrm>
                    <a:off x="3257550" y="2017395"/>
                    <a:ext cx="0" cy="1017270"/>
                  </a:xfrm>
                  <a:prstGeom prst="line">
                    <a:avLst/>
                  </a:prstGeom>
                </p:spPr>
                <p:style>
                  <a:lnRef idx="2">
                    <a:schemeClr val="dk1"/>
                  </a:lnRef>
                  <a:fillRef idx="0">
                    <a:schemeClr val="dk1"/>
                  </a:fillRef>
                  <a:effectRef idx="1">
                    <a:schemeClr val="dk1"/>
                  </a:effectRef>
                  <a:fontRef idx="minor">
                    <a:schemeClr val="tx1"/>
                  </a:fontRef>
                </p:style>
              </p:cxnSp>
              <p:sp>
                <p:nvSpPr>
                  <p:cNvPr id="37" name="Arc 36">
                    <a:extLst>
                      <a:ext uri="{FF2B5EF4-FFF2-40B4-BE49-F238E27FC236}">
                        <a16:creationId xmlns:a16="http://schemas.microsoft.com/office/drawing/2014/main" id="{AD3EE2EC-EBF4-4F3C-89F5-9F5A6480D164}"/>
                      </a:ext>
                    </a:extLst>
                  </p:cNvPr>
                  <p:cNvSpPr/>
                  <p:nvPr/>
                </p:nvSpPr>
                <p:spPr>
                  <a:xfrm rot="10800000">
                    <a:off x="3257550" y="2803207"/>
                    <a:ext cx="548640" cy="428625"/>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grpSp>
            <p:cxnSp>
              <p:nvCxnSpPr>
                <p:cNvPr id="33" name="Straight Connector 32">
                  <a:extLst>
                    <a:ext uri="{FF2B5EF4-FFF2-40B4-BE49-F238E27FC236}">
                      <a16:creationId xmlns:a16="http://schemas.microsoft.com/office/drawing/2014/main" id="{D64E7A90-1C55-454B-B95F-CB6576096354}"/>
                    </a:ext>
                  </a:extLst>
                </p:cNvPr>
                <p:cNvCxnSpPr>
                  <a:stCxn id="37" idx="0"/>
                  <a:endCxn id="39" idx="0"/>
                </p:cNvCxnSpPr>
                <p:nvPr/>
              </p:nvCxnSpPr>
              <p:spPr>
                <a:xfrm>
                  <a:off x="3531870" y="3231832"/>
                  <a:ext cx="3027045" cy="1"/>
                </a:xfrm>
                <a:prstGeom prst="line">
                  <a:avLst/>
                </a:prstGeom>
              </p:spPr>
              <p:style>
                <a:lnRef idx="3">
                  <a:schemeClr val="dk1"/>
                </a:lnRef>
                <a:fillRef idx="0">
                  <a:schemeClr val="dk1"/>
                </a:fillRef>
                <a:effectRef idx="2">
                  <a:schemeClr val="dk1"/>
                </a:effectRef>
                <a:fontRef idx="minor">
                  <a:schemeClr val="tx1"/>
                </a:fontRef>
              </p:style>
            </p:cxnSp>
            <p:sp>
              <p:nvSpPr>
                <p:cNvPr id="34" name="Arc 33">
                  <a:extLst>
                    <a:ext uri="{FF2B5EF4-FFF2-40B4-BE49-F238E27FC236}">
                      <a16:creationId xmlns:a16="http://schemas.microsoft.com/office/drawing/2014/main" id="{36DDEFDF-265D-4E2B-B362-33021C00F06D}"/>
                    </a:ext>
                  </a:extLst>
                </p:cNvPr>
                <p:cNvSpPr/>
                <p:nvPr/>
              </p:nvSpPr>
              <p:spPr>
                <a:xfrm rot="5400000">
                  <a:off x="6337787" y="2685416"/>
                  <a:ext cx="548625" cy="518513"/>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cxnSp>
              <p:nvCxnSpPr>
                <p:cNvPr id="35" name="Straight Connector 34">
                  <a:extLst>
                    <a:ext uri="{FF2B5EF4-FFF2-40B4-BE49-F238E27FC236}">
                      <a16:creationId xmlns:a16="http://schemas.microsoft.com/office/drawing/2014/main" id="{8734A060-7D37-4B5A-ABDD-F943AD7E875B}"/>
                    </a:ext>
                  </a:extLst>
                </p:cNvPr>
                <p:cNvCxnSpPr>
                  <a:cxnSpLocks/>
                </p:cNvCxnSpPr>
                <p:nvPr/>
              </p:nvCxnSpPr>
              <p:spPr>
                <a:xfrm flipV="1">
                  <a:off x="6871356" y="2017395"/>
                  <a:ext cx="0" cy="927277"/>
                </a:xfrm>
                <a:prstGeom prst="line">
                  <a:avLst/>
                </a:prstGeom>
              </p:spPr>
              <p:style>
                <a:lnRef idx="2">
                  <a:schemeClr val="dk1"/>
                </a:lnRef>
                <a:fillRef idx="0">
                  <a:schemeClr val="dk1"/>
                </a:fillRef>
                <a:effectRef idx="1">
                  <a:schemeClr val="dk1"/>
                </a:effectRef>
                <a:fontRef idx="minor">
                  <a:schemeClr val="tx1"/>
                </a:fontRef>
              </p:style>
            </p:cxnSp>
          </p:grpSp>
          <p:sp>
            <p:nvSpPr>
              <p:cNvPr id="16" name="Arc 15">
                <a:extLst>
                  <a:ext uri="{FF2B5EF4-FFF2-40B4-BE49-F238E27FC236}">
                    <a16:creationId xmlns:a16="http://schemas.microsoft.com/office/drawing/2014/main" id="{E032225F-F616-4A7A-88E1-B9BA573E5259}"/>
                  </a:ext>
                </a:extLst>
              </p:cNvPr>
              <p:cNvSpPr/>
              <p:nvPr/>
            </p:nvSpPr>
            <p:spPr>
              <a:xfrm rot="16200000">
                <a:off x="3242493" y="3259736"/>
                <a:ext cx="548625" cy="518513"/>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cxnSp>
            <p:nvCxnSpPr>
              <p:cNvPr id="17" name="Straight Connector 16">
                <a:extLst>
                  <a:ext uri="{FF2B5EF4-FFF2-40B4-BE49-F238E27FC236}">
                    <a16:creationId xmlns:a16="http://schemas.microsoft.com/office/drawing/2014/main" id="{7A79846F-B709-4869-90C1-F4F6B3937D46}"/>
                  </a:ext>
                </a:extLst>
              </p:cNvPr>
              <p:cNvCxnSpPr/>
              <p:nvPr/>
            </p:nvCxnSpPr>
            <p:spPr>
              <a:xfrm>
                <a:off x="3257549" y="3518992"/>
                <a:ext cx="0" cy="927278"/>
              </a:xfrm>
              <a:prstGeom prst="line">
                <a:avLst/>
              </a:prstGeom>
            </p:spPr>
            <p:style>
              <a:lnRef idx="2">
                <a:schemeClr val="dk1"/>
              </a:lnRef>
              <a:fillRef idx="0">
                <a:schemeClr val="dk1"/>
              </a:fillRef>
              <a:effectRef idx="1">
                <a:schemeClr val="dk1"/>
              </a:effectRef>
              <a:fontRef idx="minor">
                <a:schemeClr val="tx1"/>
              </a:fontRef>
            </p:style>
          </p:cxnSp>
          <p:grpSp>
            <p:nvGrpSpPr>
              <p:cNvPr id="18" name="Group 17">
                <a:extLst>
                  <a:ext uri="{FF2B5EF4-FFF2-40B4-BE49-F238E27FC236}">
                    <a16:creationId xmlns:a16="http://schemas.microsoft.com/office/drawing/2014/main" id="{ECF7E0D3-6D5D-475F-B5B2-04FEAE952D92}"/>
                  </a:ext>
                </a:extLst>
              </p:cNvPr>
              <p:cNvGrpSpPr/>
              <p:nvPr/>
            </p:nvGrpSpPr>
            <p:grpSpPr>
              <a:xfrm>
                <a:off x="3721787" y="2044205"/>
                <a:ext cx="2756555" cy="832279"/>
                <a:chOff x="3257550" y="2017395"/>
                <a:chExt cx="3613806" cy="1214438"/>
              </a:xfrm>
            </p:grpSpPr>
            <p:grpSp>
              <p:nvGrpSpPr>
                <p:cNvPr id="26" name="Group 25">
                  <a:extLst>
                    <a:ext uri="{FF2B5EF4-FFF2-40B4-BE49-F238E27FC236}">
                      <a16:creationId xmlns:a16="http://schemas.microsoft.com/office/drawing/2014/main" id="{DC498759-E654-4FAC-A91D-E6548CAFB196}"/>
                    </a:ext>
                  </a:extLst>
                </p:cNvPr>
                <p:cNvGrpSpPr/>
                <p:nvPr/>
              </p:nvGrpSpPr>
              <p:grpSpPr>
                <a:xfrm>
                  <a:off x="3257550" y="2017395"/>
                  <a:ext cx="548640" cy="1214437"/>
                  <a:chOff x="3257550" y="2017395"/>
                  <a:chExt cx="548640" cy="1214437"/>
                </a:xfrm>
              </p:grpSpPr>
              <p:cxnSp>
                <p:nvCxnSpPr>
                  <p:cNvPr id="30" name="Straight Connector 29">
                    <a:extLst>
                      <a:ext uri="{FF2B5EF4-FFF2-40B4-BE49-F238E27FC236}">
                        <a16:creationId xmlns:a16="http://schemas.microsoft.com/office/drawing/2014/main" id="{A4702664-C6E8-46EE-B048-DC630C6467A7}"/>
                      </a:ext>
                    </a:extLst>
                  </p:cNvPr>
                  <p:cNvCxnSpPr/>
                  <p:nvPr/>
                </p:nvCxnSpPr>
                <p:spPr>
                  <a:xfrm>
                    <a:off x="3257550" y="2017395"/>
                    <a:ext cx="0" cy="1017270"/>
                  </a:xfrm>
                  <a:prstGeom prst="line">
                    <a:avLst/>
                  </a:prstGeom>
                </p:spPr>
                <p:style>
                  <a:lnRef idx="2">
                    <a:schemeClr val="dk1"/>
                  </a:lnRef>
                  <a:fillRef idx="0">
                    <a:schemeClr val="dk1"/>
                  </a:fillRef>
                  <a:effectRef idx="1">
                    <a:schemeClr val="dk1"/>
                  </a:effectRef>
                  <a:fontRef idx="minor">
                    <a:schemeClr val="tx1"/>
                  </a:fontRef>
                </p:style>
              </p:cxnSp>
              <p:sp>
                <p:nvSpPr>
                  <p:cNvPr id="31" name="Arc 30">
                    <a:extLst>
                      <a:ext uri="{FF2B5EF4-FFF2-40B4-BE49-F238E27FC236}">
                        <a16:creationId xmlns:a16="http://schemas.microsoft.com/office/drawing/2014/main" id="{50C8C785-E0AB-4DD8-A079-27FBD5866DF0}"/>
                      </a:ext>
                    </a:extLst>
                  </p:cNvPr>
                  <p:cNvSpPr/>
                  <p:nvPr/>
                </p:nvSpPr>
                <p:spPr>
                  <a:xfrm rot="10800000">
                    <a:off x="3257550" y="2803207"/>
                    <a:ext cx="548640" cy="428625"/>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grpSp>
            <p:cxnSp>
              <p:nvCxnSpPr>
                <p:cNvPr id="27" name="Straight Connector 26">
                  <a:extLst>
                    <a:ext uri="{FF2B5EF4-FFF2-40B4-BE49-F238E27FC236}">
                      <a16:creationId xmlns:a16="http://schemas.microsoft.com/office/drawing/2014/main" id="{89E4990A-CFEF-40FB-A203-84BDFF2B4652}"/>
                    </a:ext>
                  </a:extLst>
                </p:cNvPr>
                <p:cNvCxnSpPr>
                  <a:stCxn id="31" idx="0"/>
                </p:cNvCxnSpPr>
                <p:nvPr/>
              </p:nvCxnSpPr>
              <p:spPr>
                <a:xfrm>
                  <a:off x="3531870" y="3231832"/>
                  <a:ext cx="3027045" cy="1"/>
                </a:xfrm>
                <a:prstGeom prst="line">
                  <a:avLst/>
                </a:prstGeom>
              </p:spPr>
              <p:style>
                <a:lnRef idx="3">
                  <a:schemeClr val="dk1"/>
                </a:lnRef>
                <a:fillRef idx="0">
                  <a:schemeClr val="dk1"/>
                </a:fillRef>
                <a:effectRef idx="2">
                  <a:schemeClr val="dk1"/>
                </a:effectRef>
                <a:fontRef idx="minor">
                  <a:schemeClr val="tx1"/>
                </a:fontRef>
              </p:style>
            </p:cxnSp>
            <p:sp>
              <p:nvSpPr>
                <p:cNvPr id="28" name="Arc 27">
                  <a:extLst>
                    <a:ext uri="{FF2B5EF4-FFF2-40B4-BE49-F238E27FC236}">
                      <a16:creationId xmlns:a16="http://schemas.microsoft.com/office/drawing/2014/main" id="{14A2970E-A3F1-4D81-938D-C36B2ECB017C}"/>
                    </a:ext>
                  </a:extLst>
                </p:cNvPr>
                <p:cNvSpPr/>
                <p:nvPr/>
              </p:nvSpPr>
              <p:spPr>
                <a:xfrm rot="5400000">
                  <a:off x="6337787" y="2685416"/>
                  <a:ext cx="548625" cy="518513"/>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cxnSp>
              <p:nvCxnSpPr>
                <p:cNvPr id="29" name="Straight Connector 28">
                  <a:extLst>
                    <a:ext uri="{FF2B5EF4-FFF2-40B4-BE49-F238E27FC236}">
                      <a16:creationId xmlns:a16="http://schemas.microsoft.com/office/drawing/2014/main" id="{89F22619-D4D3-4D45-A6D7-6920291AB268}"/>
                    </a:ext>
                  </a:extLst>
                </p:cNvPr>
                <p:cNvCxnSpPr>
                  <a:cxnSpLocks/>
                </p:cNvCxnSpPr>
                <p:nvPr/>
              </p:nvCxnSpPr>
              <p:spPr>
                <a:xfrm flipV="1">
                  <a:off x="6871356" y="2017395"/>
                  <a:ext cx="0" cy="927277"/>
                </a:xfrm>
                <a:prstGeom prst="line">
                  <a:avLst/>
                </a:prstGeom>
              </p:spPr>
              <p:style>
                <a:lnRef idx="2">
                  <a:schemeClr val="dk1"/>
                </a:lnRef>
                <a:fillRef idx="0">
                  <a:schemeClr val="dk1"/>
                </a:fillRef>
                <a:effectRef idx="1">
                  <a:schemeClr val="dk1"/>
                </a:effectRef>
                <a:fontRef idx="minor">
                  <a:schemeClr val="tx1"/>
                </a:fontRef>
              </p:style>
            </p:cxnSp>
          </p:grpSp>
          <p:grpSp>
            <p:nvGrpSpPr>
              <p:cNvPr id="19" name="Group 18">
                <a:extLst>
                  <a:ext uri="{FF2B5EF4-FFF2-40B4-BE49-F238E27FC236}">
                    <a16:creationId xmlns:a16="http://schemas.microsoft.com/office/drawing/2014/main" id="{43AB9EC7-0966-43CF-9632-109DDC246313}"/>
                  </a:ext>
                </a:extLst>
              </p:cNvPr>
              <p:cNvGrpSpPr/>
              <p:nvPr/>
            </p:nvGrpSpPr>
            <p:grpSpPr>
              <a:xfrm rot="10800000">
                <a:off x="3667114" y="3570801"/>
                <a:ext cx="2756555" cy="832279"/>
                <a:chOff x="3257550" y="2017395"/>
                <a:chExt cx="3613806" cy="1214438"/>
              </a:xfrm>
            </p:grpSpPr>
            <p:grpSp>
              <p:nvGrpSpPr>
                <p:cNvPr id="20" name="Group 19">
                  <a:extLst>
                    <a:ext uri="{FF2B5EF4-FFF2-40B4-BE49-F238E27FC236}">
                      <a16:creationId xmlns:a16="http://schemas.microsoft.com/office/drawing/2014/main" id="{9A6CF70E-EE1C-46E6-98E8-097657B4A159}"/>
                    </a:ext>
                  </a:extLst>
                </p:cNvPr>
                <p:cNvGrpSpPr/>
                <p:nvPr/>
              </p:nvGrpSpPr>
              <p:grpSpPr>
                <a:xfrm>
                  <a:off x="3257550" y="2017395"/>
                  <a:ext cx="548640" cy="1214437"/>
                  <a:chOff x="3257550" y="2017395"/>
                  <a:chExt cx="548640" cy="1214437"/>
                </a:xfrm>
              </p:grpSpPr>
              <p:cxnSp>
                <p:nvCxnSpPr>
                  <p:cNvPr id="24" name="Straight Connector 23">
                    <a:extLst>
                      <a:ext uri="{FF2B5EF4-FFF2-40B4-BE49-F238E27FC236}">
                        <a16:creationId xmlns:a16="http://schemas.microsoft.com/office/drawing/2014/main" id="{1EFAB6C0-3283-4423-8B4C-73E2DCDFBCF3}"/>
                      </a:ext>
                    </a:extLst>
                  </p:cNvPr>
                  <p:cNvCxnSpPr/>
                  <p:nvPr/>
                </p:nvCxnSpPr>
                <p:spPr>
                  <a:xfrm>
                    <a:off x="3257550" y="2017395"/>
                    <a:ext cx="0" cy="1017270"/>
                  </a:xfrm>
                  <a:prstGeom prst="line">
                    <a:avLst/>
                  </a:prstGeom>
                </p:spPr>
                <p:style>
                  <a:lnRef idx="2">
                    <a:schemeClr val="dk1"/>
                  </a:lnRef>
                  <a:fillRef idx="0">
                    <a:schemeClr val="dk1"/>
                  </a:fillRef>
                  <a:effectRef idx="1">
                    <a:schemeClr val="dk1"/>
                  </a:effectRef>
                  <a:fontRef idx="minor">
                    <a:schemeClr val="tx1"/>
                  </a:fontRef>
                </p:style>
              </p:cxnSp>
              <p:sp>
                <p:nvSpPr>
                  <p:cNvPr id="25" name="Arc 24">
                    <a:extLst>
                      <a:ext uri="{FF2B5EF4-FFF2-40B4-BE49-F238E27FC236}">
                        <a16:creationId xmlns:a16="http://schemas.microsoft.com/office/drawing/2014/main" id="{8F1E5865-0360-479A-A035-B65DD9345923}"/>
                      </a:ext>
                    </a:extLst>
                  </p:cNvPr>
                  <p:cNvSpPr/>
                  <p:nvPr/>
                </p:nvSpPr>
                <p:spPr>
                  <a:xfrm rot="10800000">
                    <a:off x="3257550" y="2803207"/>
                    <a:ext cx="548640" cy="428625"/>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grpSp>
            <p:cxnSp>
              <p:nvCxnSpPr>
                <p:cNvPr id="21" name="Straight Connector 20">
                  <a:extLst>
                    <a:ext uri="{FF2B5EF4-FFF2-40B4-BE49-F238E27FC236}">
                      <a16:creationId xmlns:a16="http://schemas.microsoft.com/office/drawing/2014/main" id="{13EDF442-A942-4B22-B458-3C106531EA84}"/>
                    </a:ext>
                  </a:extLst>
                </p:cNvPr>
                <p:cNvCxnSpPr>
                  <a:stCxn id="25" idx="0"/>
                </p:cNvCxnSpPr>
                <p:nvPr/>
              </p:nvCxnSpPr>
              <p:spPr>
                <a:xfrm>
                  <a:off x="3531870" y="3231832"/>
                  <a:ext cx="3027045" cy="1"/>
                </a:xfrm>
                <a:prstGeom prst="line">
                  <a:avLst/>
                </a:prstGeom>
              </p:spPr>
              <p:style>
                <a:lnRef idx="3">
                  <a:schemeClr val="dk1"/>
                </a:lnRef>
                <a:fillRef idx="0">
                  <a:schemeClr val="dk1"/>
                </a:fillRef>
                <a:effectRef idx="2">
                  <a:schemeClr val="dk1"/>
                </a:effectRef>
                <a:fontRef idx="minor">
                  <a:schemeClr val="tx1"/>
                </a:fontRef>
              </p:style>
            </p:cxnSp>
            <p:sp>
              <p:nvSpPr>
                <p:cNvPr id="22" name="Arc 21">
                  <a:extLst>
                    <a:ext uri="{FF2B5EF4-FFF2-40B4-BE49-F238E27FC236}">
                      <a16:creationId xmlns:a16="http://schemas.microsoft.com/office/drawing/2014/main" id="{7CC9D4E7-2D31-4242-98A3-E91FE27F68C3}"/>
                    </a:ext>
                  </a:extLst>
                </p:cNvPr>
                <p:cNvSpPr/>
                <p:nvPr/>
              </p:nvSpPr>
              <p:spPr>
                <a:xfrm rot="5400000">
                  <a:off x="6337787" y="2685416"/>
                  <a:ext cx="548625" cy="518513"/>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cxnSp>
              <p:nvCxnSpPr>
                <p:cNvPr id="23" name="Straight Connector 22">
                  <a:extLst>
                    <a:ext uri="{FF2B5EF4-FFF2-40B4-BE49-F238E27FC236}">
                      <a16:creationId xmlns:a16="http://schemas.microsoft.com/office/drawing/2014/main" id="{C4293BBA-3AF9-4B74-9981-E779C9CB5727}"/>
                    </a:ext>
                  </a:extLst>
                </p:cNvPr>
                <p:cNvCxnSpPr>
                  <a:cxnSpLocks/>
                </p:cNvCxnSpPr>
                <p:nvPr/>
              </p:nvCxnSpPr>
              <p:spPr>
                <a:xfrm flipV="1">
                  <a:off x="6871356" y="2017395"/>
                  <a:ext cx="0" cy="927277"/>
                </a:xfrm>
                <a:prstGeom prst="line">
                  <a:avLst/>
                </a:prstGeom>
              </p:spPr>
              <p:style>
                <a:lnRef idx="2">
                  <a:schemeClr val="dk1"/>
                </a:lnRef>
                <a:fillRef idx="0">
                  <a:schemeClr val="dk1"/>
                </a:fillRef>
                <a:effectRef idx="1">
                  <a:schemeClr val="dk1"/>
                </a:effectRef>
                <a:fontRef idx="minor">
                  <a:schemeClr val="tx1"/>
                </a:fontRef>
              </p:style>
            </p:cxnSp>
          </p:grpSp>
        </p:grpSp>
        <p:cxnSp>
          <p:nvCxnSpPr>
            <p:cNvPr id="6" name="Straight Arrow Connector 5">
              <a:extLst>
                <a:ext uri="{FF2B5EF4-FFF2-40B4-BE49-F238E27FC236}">
                  <a16:creationId xmlns:a16="http://schemas.microsoft.com/office/drawing/2014/main" id="{D083FAB8-014E-456D-B3A8-EEA8DB78C3D0}"/>
                </a:ext>
              </a:extLst>
            </p:cNvPr>
            <p:cNvCxnSpPr/>
            <p:nvPr/>
          </p:nvCxnSpPr>
          <p:spPr>
            <a:xfrm flipV="1">
              <a:off x="4326965" y="3806190"/>
              <a:ext cx="0" cy="622375"/>
            </a:xfrm>
            <a:prstGeom prst="straightConnector1">
              <a:avLst/>
            </a:prstGeom>
            <a:ln>
              <a:solidFill>
                <a:srgbClr val="FF0000"/>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cxnSp>
          <p:nvCxnSpPr>
            <p:cNvPr id="7" name="Straight Arrow Connector 6">
              <a:extLst>
                <a:ext uri="{FF2B5EF4-FFF2-40B4-BE49-F238E27FC236}">
                  <a16:creationId xmlns:a16="http://schemas.microsoft.com/office/drawing/2014/main" id="{7951969F-CBA4-49CE-9D4B-BC9A3F66423A}"/>
                </a:ext>
              </a:extLst>
            </p:cNvPr>
            <p:cNvCxnSpPr>
              <a:cxnSpLocks/>
            </p:cNvCxnSpPr>
            <p:nvPr/>
          </p:nvCxnSpPr>
          <p:spPr>
            <a:xfrm flipV="1">
              <a:off x="5012846" y="3483439"/>
              <a:ext cx="1772023" cy="1"/>
            </a:xfrm>
            <a:prstGeom prst="straightConnector1">
              <a:avLst/>
            </a:prstGeom>
            <a:ln>
              <a:solidFill>
                <a:srgbClr val="FF0000"/>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cxnSp>
          <p:nvCxnSpPr>
            <p:cNvPr id="8" name="Straight Arrow Connector 7">
              <a:extLst>
                <a:ext uri="{FF2B5EF4-FFF2-40B4-BE49-F238E27FC236}">
                  <a16:creationId xmlns:a16="http://schemas.microsoft.com/office/drawing/2014/main" id="{F7E96AAC-8DD4-459F-9CE3-72D2F251CF8C}"/>
                </a:ext>
              </a:extLst>
            </p:cNvPr>
            <p:cNvCxnSpPr>
              <a:cxnSpLocks/>
            </p:cNvCxnSpPr>
            <p:nvPr/>
          </p:nvCxnSpPr>
          <p:spPr>
            <a:xfrm>
              <a:off x="7505582" y="3749825"/>
              <a:ext cx="0" cy="636493"/>
            </a:xfrm>
            <a:prstGeom prst="straightConnector1">
              <a:avLst/>
            </a:prstGeom>
            <a:ln>
              <a:solidFill>
                <a:srgbClr val="FF0000"/>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cxnSp>
          <p:nvCxnSpPr>
            <p:cNvPr id="9" name="Straight Arrow Connector 8">
              <a:extLst>
                <a:ext uri="{FF2B5EF4-FFF2-40B4-BE49-F238E27FC236}">
                  <a16:creationId xmlns:a16="http://schemas.microsoft.com/office/drawing/2014/main" id="{FD735A41-515A-4E70-9C90-95AEA47D1E2E}"/>
                </a:ext>
              </a:extLst>
            </p:cNvPr>
            <p:cNvCxnSpPr>
              <a:cxnSpLocks/>
            </p:cNvCxnSpPr>
            <p:nvPr/>
          </p:nvCxnSpPr>
          <p:spPr>
            <a:xfrm>
              <a:off x="7555336" y="2129097"/>
              <a:ext cx="0" cy="700915"/>
            </a:xfrm>
            <a:prstGeom prst="straightConnector1">
              <a:avLst/>
            </a:prstGeom>
            <a:ln>
              <a:solidFill>
                <a:schemeClr val="accent1"/>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cxnSp>
          <p:nvCxnSpPr>
            <p:cNvPr id="10" name="Straight Arrow Connector 9">
              <a:extLst>
                <a:ext uri="{FF2B5EF4-FFF2-40B4-BE49-F238E27FC236}">
                  <a16:creationId xmlns:a16="http://schemas.microsoft.com/office/drawing/2014/main" id="{C4A71580-2CE6-47CD-896A-1895933A90EF}"/>
                </a:ext>
              </a:extLst>
            </p:cNvPr>
            <p:cNvCxnSpPr>
              <a:cxnSpLocks/>
            </p:cNvCxnSpPr>
            <p:nvPr/>
          </p:nvCxnSpPr>
          <p:spPr>
            <a:xfrm flipH="1">
              <a:off x="5007844" y="3112359"/>
              <a:ext cx="1725903" cy="0"/>
            </a:xfrm>
            <a:prstGeom prst="straightConnector1">
              <a:avLst/>
            </a:prstGeom>
            <a:ln>
              <a:solidFill>
                <a:schemeClr val="accent1"/>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cxnSp>
          <p:nvCxnSpPr>
            <p:cNvPr id="11" name="Straight Arrow Connector 10">
              <a:extLst>
                <a:ext uri="{FF2B5EF4-FFF2-40B4-BE49-F238E27FC236}">
                  <a16:creationId xmlns:a16="http://schemas.microsoft.com/office/drawing/2014/main" id="{7AA68B8A-497F-48F4-92C8-D06F6461D563}"/>
                </a:ext>
              </a:extLst>
            </p:cNvPr>
            <p:cNvCxnSpPr>
              <a:cxnSpLocks/>
            </p:cNvCxnSpPr>
            <p:nvPr/>
          </p:nvCxnSpPr>
          <p:spPr>
            <a:xfrm flipV="1">
              <a:off x="4374207" y="2095089"/>
              <a:ext cx="0" cy="874017"/>
            </a:xfrm>
            <a:prstGeom prst="straightConnector1">
              <a:avLst/>
            </a:prstGeom>
            <a:ln>
              <a:solidFill>
                <a:schemeClr val="accent1"/>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sp>
          <p:nvSpPr>
            <p:cNvPr id="12" name="TextBox 11">
              <a:extLst>
                <a:ext uri="{FF2B5EF4-FFF2-40B4-BE49-F238E27FC236}">
                  <a16:creationId xmlns:a16="http://schemas.microsoft.com/office/drawing/2014/main" id="{DA550B17-0C34-4700-8430-A6C7077EA560}"/>
                </a:ext>
              </a:extLst>
            </p:cNvPr>
            <p:cNvSpPr txBox="1"/>
            <p:nvPr/>
          </p:nvSpPr>
          <p:spPr>
            <a:xfrm>
              <a:off x="5007844" y="3860523"/>
              <a:ext cx="2014069" cy="430887"/>
            </a:xfrm>
            <a:prstGeom prst="rect">
              <a:avLst/>
            </a:prstGeom>
            <a:noFill/>
          </p:spPr>
          <p:txBody>
            <a:bodyPr wrap="square" rtlCol="0">
              <a:spAutoFit/>
            </a:bodyPr>
            <a:lstStyle/>
            <a:p>
              <a:r>
                <a:rPr lang="en-GB" sz="2200" dirty="0"/>
                <a:t>Hot Stream  </a:t>
              </a:r>
              <a:r>
                <a:rPr lang="en-GB" sz="2200" i="1" dirty="0"/>
                <a:t>H</a:t>
              </a:r>
            </a:p>
          </p:txBody>
        </p:sp>
        <p:sp>
          <p:nvSpPr>
            <p:cNvPr id="13" name="TextBox 12">
              <a:extLst>
                <a:ext uri="{FF2B5EF4-FFF2-40B4-BE49-F238E27FC236}">
                  <a16:creationId xmlns:a16="http://schemas.microsoft.com/office/drawing/2014/main" id="{4D09050D-DCB9-41EE-8980-0D2A7683402C}"/>
                </a:ext>
              </a:extLst>
            </p:cNvPr>
            <p:cNvSpPr txBox="1"/>
            <p:nvPr/>
          </p:nvSpPr>
          <p:spPr>
            <a:xfrm>
              <a:off x="4962244" y="2245124"/>
              <a:ext cx="1930400" cy="430887"/>
            </a:xfrm>
            <a:prstGeom prst="rect">
              <a:avLst/>
            </a:prstGeom>
            <a:noFill/>
          </p:spPr>
          <p:txBody>
            <a:bodyPr wrap="square" rtlCol="0">
              <a:spAutoFit/>
            </a:bodyPr>
            <a:lstStyle/>
            <a:p>
              <a:r>
                <a:rPr lang="en-GB" sz="2200" dirty="0"/>
                <a:t>Cold Stream  </a:t>
              </a:r>
              <a:r>
                <a:rPr lang="en-GB" sz="2200" i="1" dirty="0"/>
                <a:t>C</a:t>
              </a:r>
            </a:p>
          </p:txBody>
        </p:sp>
      </p:grpSp>
      <p:sp>
        <p:nvSpPr>
          <p:cNvPr id="44" name="TextBox 43">
            <a:extLst>
              <a:ext uri="{FF2B5EF4-FFF2-40B4-BE49-F238E27FC236}">
                <a16:creationId xmlns:a16="http://schemas.microsoft.com/office/drawing/2014/main" id="{51CD1601-2139-4029-A698-8B815E7AC6F1}"/>
              </a:ext>
            </a:extLst>
          </p:cNvPr>
          <p:cNvSpPr txBox="1"/>
          <p:nvPr/>
        </p:nvSpPr>
        <p:spPr>
          <a:xfrm>
            <a:off x="3253719" y="4047889"/>
            <a:ext cx="818767" cy="430887"/>
          </a:xfrm>
          <a:prstGeom prst="rect">
            <a:avLst/>
          </a:prstGeom>
          <a:noFill/>
        </p:spPr>
        <p:txBody>
          <a:bodyPr wrap="square" rtlCol="0">
            <a:spAutoFit/>
          </a:bodyPr>
          <a:lstStyle/>
          <a:p>
            <a:r>
              <a:rPr lang="en-GB" sz="2200" dirty="0" err="1"/>
              <a:t>T</a:t>
            </a:r>
            <a:r>
              <a:rPr lang="en-GB" sz="2200" baseline="-25000" dirty="0" err="1"/>
              <a:t>H,in</a:t>
            </a:r>
            <a:endParaRPr lang="en-GB" sz="2200" dirty="0"/>
          </a:p>
        </p:txBody>
      </p:sp>
      <p:sp>
        <p:nvSpPr>
          <p:cNvPr id="45" name="TextBox 44">
            <a:extLst>
              <a:ext uri="{FF2B5EF4-FFF2-40B4-BE49-F238E27FC236}">
                <a16:creationId xmlns:a16="http://schemas.microsoft.com/office/drawing/2014/main" id="{98DE19E0-DEFF-48AB-8AAE-DC556D1CCC72}"/>
              </a:ext>
            </a:extLst>
          </p:cNvPr>
          <p:cNvSpPr txBox="1"/>
          <p:nvPr/>
        </p:nvSpPr>
        <p:spPr>
          <a:xfrm>
            <a:off x="7701142" y="4094554"/>
            <a:ext cx="818767" cy="430887"/>
          </a:xfrm>
          <a:prstGeom prst="rect">
            <a:avLst/>
          </a:prstGeom>
          <a:noFill/>
        </p:spPr>
        <p:txBody>
          <a:bodyPr wrap="square" rtlCol="0">
            <a:spAutoFit/>
          </a:bodyPr>
          <a:lstStyle/>
          <a:p>
            <a:r>
              <a:rPr lang="en-GB" sz="2200" dirty="0" err="1"/>
              <a:t>T</a:t>
            </a:r>
            <a:r>
              <a:rPr lang="en-GB" sz="2200" baseline="-25000" dirty="0" err="1"/>
              <a:t>H,out</a:t>
            </a:r>
            <a:endParaRPr lang="en-GB" sz="2200" dirty="0"/>
          </a:p>
        </p:txBody>
      </p:sp>
      <p:sp>
        <p:nvSpPr>
          <p:cNvPr id="46" name="TextBox 45">
            <a:extLst>
              <a:ext uri="{FF2B5EF4-FFF2-40B4-BE49-F238E27FC236}">
                <a16:creationId xmlns:a16="http://schemas.microsoft.com/office/drawing/2014/main" id="{3D156AE4-A1A6-4A59-BA51-B4EF72ABE8A0}"/>
              </a:ext>
            </a:extLst>
          </p:cNvPr>
          <p:cNvSpPr txBox="1"/>
          <p:nvPr/>
        </p:nvSpPr>
        <p:spPr>
          <a:xfrm>
            <a:off x="7696822" y="1984880"/>
            <a:ext cx="818767" cy="430887"/>
          </a:xfrm>
          <a:prstGeom prst="rect">
            <a:avLst/>
          </a:prstGeom>
          <a:noFill/>
        </p:spPr>
        <p:txBody>
          <a:bodyPr wrap="square" rtlCol="0">
            <a:spAutoFit/>
          </a:bodyPr>
          <a:lstStyle/>
          <a:p>
            <a:r>
              <a:rPr lang="en-GB" sz="2200" dirty="0" err="1"/>
              <a:t>T</a:t>
            </a:r>
            <a:r>
              <a:rPr lang="en-GB" sz="2200" baseline="-25000" dirty="0" err="1"/>
              <a:t>C,in</a:t>
            </a:r>
            <a:endParaRPr lang="en-GB" sz="2200" dirty="0"/>
          </a:p>
        </p:txBody>
      </p:sp>
      <p:sp>
        <p:nvSpPr>
          <p:cNvPr id="47" name="TextBox 46">
            <a:extLst>
              <a:ext uri="{FF2B5EF4-FFF2-40B4-BE49-F238E27FC236}">
                <a16:creationId xmlns:a16="http://schemas.microsoft.com/office/drawing/2014/main" id="{04539A66-A374-4B9D-B599-B257CA7F0225}"/>
              </a:ext>
            </a:extLst>
          </p:cNvPr>
          <p:cNvSpPr txBox="1"/>
          <p:nvPr/>
        </p:nvSpPr>
        <p:spPr>
          <a:xfrm>
            <a:off x="3253719" y="1986549"/>
            <a:ext cx="818767" cy="430887"/>
          </a:xfrm>
          <a:prstGeom prst="rect">
            <a:avLst/>
          </a:prstGeom>
          <a:noFill/>
        </p:spPr>
        <p:txBody>
          <a:bodyPr wrap="square" rtlCol="0">
            <a:spAutoFit/>
          </a:bodyPr>
          <a:lstStyle/>
          <a:p>
            <a:r>
              <a:rPr lang="en-GB" sz="2200" dirty="0" err="1"/>
              <a:t>T</a:t>
            </a:r>
            <a:r>
              <a:rPr lang="en-GB" sz="2200" baseline="-25000" dirty="0" err="1"/>
              <a:t>C,out</a:t>
            </a:r>
            <a:endParaRPr lang="en-GB" sz="2200" dirty="0"/>
          </a:p>
        </p:txBody>
      </p:sp>
      <p:sp>
        <p:nvSpPr>
          <p:cNvPr id="48" name="TextBox 47">
            <a:extLst>
              <a:ext uri="{FF2B5EF4-FFF2-40B4-BE49-F238E27FC236}">
                <a16:creationId xmlns:a16="http://schemas.microsoft.com/office/drawing/2014/main" id="{77311B6B-6F9D-49FE-A161-A4AF142522F8}"/>
              </a:ext>
            </a:extLst>
          </p:cNvPr>
          <p:cNvSpPr txBox="1"/>
          <p:nvPr/>
        </p:nvSpPr>
        <p:spPr>
          <a:xfrm>
            <a:off x="3651578" y="3098406"/>
            <a:ext cx="340158" cy="461665"/>
          </a:xfrm>
          <a:prstGeom prst="rect">
            <a:avLst/>
          </a:prstGeom>
          <a:noFill/>
        </p:spPr>
        <p:txBody>
          <a:bodyPr wrap="none" rtlCol="0">
            <a:spAutoFit/>
          </a:bodyPr>
          <a:lstStyle/>
          <a:p>
            <a:r>
              <a:rPr lang="en-GB" sz="2400" dirty="0"/>
              <a:t>1</a:t>
            </a:r>
          </a:p>
        </p:txBody>
      </p:sp>
      <p:sp>
        <p:nvSpPr>
          <p:cNvPr id="49" name="TextBox 48">
            <a:extLst>
              <a:ext uri="{FF2B5EF4-FFF2-40B4-BE49-F238E27FC236}">
                <a16:creationId xmlns:a16="http://schemas.microsoft.com/office/drawing/2014/main" id="{0A45DA22-15E1-41E3-A052-4598EEC6C652}"/>
              </a:ext>
            </a:extLst>
          </p:cNvPr>
          <p:cNvSpPr txBox="1"/>
          <p:nvPr/>
        </p:nvSpPr>
        <p:spPr>
          <a:xfrm>
            <a:off x="7596867" y="3054334"/>
            <a:ext cx="340158" cy="461665"/>
          </a:xfrm>
          <a:prstGeom prst="rect">
            <a:avLst/>
          </a:prstGeom>
          <a:noFill/>
        </p:spPr>
        <p:txBody>
          <a:bodyPr wrap="none" rtlCol="0">
            <a:spAutoFit/>
          </a:bodyPr>
          <a:lstStyle/>
          <a:p>
            <a:r>
              <a:rPr lang="en-GB" sz="2400" dirty="0"/>
              <a:t>2</a:t>
            </a:r>
          </a:p>
        </p:txBody>
      </p:sp>
    </p:spTree>
    <p:extLst>
      <p:ext uri="{BB962C8B-B14F-4D97-AF65-F5344CB8AC3E}">
        <p14:creationId xmlns:p14="http://schemas.microsoft.com/office/powerpoint/2010/main" val="5684620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FA20D3F-ACFB-4C0D-ABB5-7F8F58C02A3D}"/>
              </a:ext>
            </a:extLst>
          </p:cNvPr>
          <p:cNvSpPr>
            <a:spLocks noGrp="1"/>
          </p:cNvSpPr>
          <p:nvPr>
            <p:ph idx="1"/>
          </p:nvPr>
        </p:nvSpPr>
        <p:spPr>
          <a:xfrm>
            <a:off x="314325" y="800101"/>
            <a:ext cx="11572875" cy="5743574"/>
          </a:xfrm>
        </p:spPr>
        <p:txBody>
          <a:bodyPr>
            <a:normAutofit/>
          </a:bodyPr>
          <a:lstStyle/>
          <a:p>
            <a:pPr marL="0" indent="0">
              <a:buNone/>
            </a:pPr>
            <a:r>
              <a:rPr lang="en-GB" sz="2200" dirty="0">
                <a:effectLst/>
                <a:ea typeface="Calibri" panose="020F0502020204030204" pitchFamily="34" charset="0"/>
                <a:cs typeface="Times New Roman" panose="02020603050405020304" pitchFamily="18" charset="0"/>
              </a:rPr>
              <a:t>At the right end in the previous diagram, the interface separates the coldest region of the hot stream (the outlet) and the coldest region of the cold stream (the inlet).  </a:t>
            </a:r>
          </a:p>
          <a:p>
            <a:pPr marL="0" indent="0">
              <a:buNone/>
            </a:pPr>
            <a:r>
              <a:rPr lang="en-GB" sz="2200" dirty="0">
                <a:effectLst/>
                <a:ea typeface="Calibri" panose="020F0502020204030204" pitchFamily="34" charset="0"/>
                <a:cs typeface="Times New Roman" panose="02020603050405020304" pitchFamily="18" charset="0"/>
              </a:rPr>
              <a:t>As a result of the counter-flow configuration, </a:t>
            </a:r>
            <a:r>
              <a:rPr lang="en-GB" sz="2200" i="1" dirty="0">
                <a:effectLst/>
                <a:ea typeface="Calibri" panose="020F0502020204030204" pitchFamily="34" charset="0"/>
                <a:cs typeface="Times New Roman" panose="02020603050405020304" pitchFamily="18" charset="0"/>
              </a:rPr>
              <a:t>heat transfer is more evenly spread over </a:t>
            </a:r>
            <a:r>
              <a:rPr lang="en-GB" sz="2200" dirty="0">
                <a:effectLst/>
                <a:ea typeface="Calibri" panose="020F0502020204030204" pitchFamily="34" charset="0"/>
                <a:cs typeface="Times New Roman" panose="02020603050405020304" pitchFamily="18" charset="0"/>
              </a:rPr>
              <a:t>the surface (length) of the interface.  This phenomenon can be seen in the following graph.</a:t>
            </a:r>
          </a:p>
          <a:p>
            <a:pPr marL="0" indent="0">
              <a:buNone/>
            </a:pPr>
            <a:endParaRPr lang="en-GB" sz="2200" dirty="0">
              <a:effectLst/>
              <a:ea typeface="Calibri" panose="020F0502020204030204" pitchFamily="34" charset="0"/>
              <a:cs typeface="Times New Roman" panose="02020603050405020304" pitchFamily="18" charset="0"/>
            </a:endParaRPr>
          </a:p>
          <a:p>
            <a:pPr marL="0" indent="0">
              <a:buNone/>
            </a:pPr>
            <a:endParaRPr lang="en-GB" sz="2200" dirty="0">
              <a:ea typeface="Calibri" panose="020F0502020204030204" pitchFamily="34" charset="0"/>
              <a:cs typeface="Times New Roman" panose="02020603050405020304" pitchFamily="18" charset="0"/>
            </a:endParaRPr>
          </a:p>
          <a:p>
            <a:pPr marL="0" indent="0">
              <a:buNone/>
            </a:pPr>
            <a:endParaRPr lang="en-GB" sz="2200" dirty="0">
              <a:effectLst/>
              <a:ea typeface="Calibri" panose="020F0502020204030204" pitchFamily="34" charset="0"/>
              <a:cs typeface="Times New Roman" panose="02020603050405020304" pitchFamily="18" charset="0"/>
            </a:endParaRPr>
          </a:p>
          <a:p>
            <a:pPr marL="0" indent="0">
              <a:buNone/>
            </a:pPr>
            <a:endParaRPr lang="en-GB" sz="2200" dirty="0">
              <a:ea typeface="Calibri" panose="020F0502020204030204" pitchFamily="34" charset="0"/>
              <a:cs typeface="Times New Roman" panose="02020603050405020304" pitchFamily="18" charset="0"/>
            </a:endParaRPr>
          </a:p>
          <a:p>
            <a:pPr marL="0" indent="0">
              <a:buNone/>
            </a:pPr>
            <a:endParaRPr lang="en-GB" sz="2200" dirty="0">
              <a:effectLst/>
              <a:ea typeface="Calibri" panose="020F0502020204030204" pitchFamily="34" charset="0"/>
              <a:cs typeface="Times New Roman" panose="02020603050405020304" pitchFamily="18" charset="0"/>
            </a:endParaRPr>
          </a:p>
          <a:p>
            <a:pPr marL="0" indent="0">
              <a:buNone/>
            </a:pPr>
            <a:endParaRPr lang="en-GB" sz="2200" dirty="0">
              <a:ea typeface="Calibri" panose="020F0502020204030204" pitchFamily="34" charset="0"/>
              <a:cs typeface="Times New Roman" panose="02020603050405020304" pitchFamily="18" charset="0"/>
            </a:endParaRPr>
          </a:p>
          <a:p>
            <a:pPr marL="0" indent="0">
              <a:buNone/>
            </a:pPr>
            <a:endParaRPr lang="en-GB" sz="2200" dirty="0">
              <a:effectLst/>
              <a:ea typeface="Calibri" panose="020F0502020204030204" pitchFamily="34" charset="0"/>
              <a:cs typeface="Times New Roman" panose="02020603050405020304" pitchFamily="18" charset="0"/>
            </a:endParaRPr>
          </a:p>
          <a:p>
            <a:pPr marL="0" indent="0">
              <a:buNone/>
            </a:pPr>
            <a:endParaRPr lang="en-GB" sz="2200" dirty="0">
              <a:ea typeface="Calibri" panose="020F0502020204030204" pitchFamily="34" charset="0"/>
              <a:cs typeface="Times New Roman" panose="02020603050405020304" pitchFamily="18" charset="0"/>
            </a:endParaRPr>
          </a:p>
          <a:p>
            <a:pPr marL="0" indent="0">
              <a:buNone/>
            </a:pPr>
            <a:r>
              <a:rPr lang="en-GB" sz="2200" i="1" dirty="0">
                <a:effectLst/>
                <a:ea typeface="Calibri" panose="020F0502020204030204" pitchFamily="34" charset="0"/>
                <a:cs typeface="Times New Roman" panose="02020603050405020304" pitchFamily="18" charset="0"/>
              </a:rPr>
              <a:t>NOTE</a:t>
            </a:r>
            <a:r>
              <a:rPr lang="en-GB" sz="2200" dirty="0">
                <a:effectLst/>
                <a:ea typeface="Calibri" panose="020F0502020204030204" pitchFamily="34" charset="0"/>
                <a:cs typeface="Times New Roman" panose="02020603050405020304" pitchFamily="18" charset="0"/>
              </a:rPr>
              <a:t>: It is the case that the outlet temperature of the cold stream can be higher than the outlet temperature of the hot stream.</a:t>
            </a:r>
          </a:p>
          <a:p>
            <a:pPr marL="0" indent="0">
              <a:buNone/>
            </a:pPr>
            <a:endParaRPr lang="en-GB" sz="2200" dirty="0">
              <a:effectLst/>
              <a:ea typeface="Calibri" panose="020F0502020204030204" pitchFamily="34" charset="0"/>
              <a:cs typeface="Times New Roman" panose="02020603050405020304" pitchFamily="18" charset="0"/>
            </a:endParaRPr>
          </a:p>
          <a:p>
            <a:pPr marL="0" indent="0">
              <a:buNone/>
            </a:pPr>
            <a:endParaRPr lang="en-GB" sz="2200" dirty="0"/>
          </a:p>
        </p:txBody>
      </p:sp>
      <p:sp>
        <p:nvSpPr>
          <p:cNvPr id="4" name="Title 1">
            <a:extLst>
              <a:ext uri="{FF2B5EF4-FFF2-40B4-BE49-F238E27FC236}">
                <a16:creationId xmlns:a16="http://schemas.microsoft.com/office/drawing/2014/main" id="{72306A50-95F0-4796-A41F-F639B965BBAB}"/>
              </a:ext>
            </a:extLst>
          </p:cNvPr>
          <p:cNvSpPr>
            <a:spLocks noGrp="1"/>
          </p:cNvSpPr>
          <p:nvPr>
            <p:ph type="title"/>
          </p:nvPr>
        </p:nvSpPr>
        <p:spPr>
          <a:xfrm>
            <a:off x="838200" y="142241"/>
            <a:ext cx="10515600" cy="657860"/>
          </a:xfrm>
        </p:spPr>
        <p:txBody>
          <a:bodyPr>
            <a:normAutofit/>
          </a:bodyPr>
          <a:lstStyle/>
          <a:p>
            <a:pPr algn="ctr"/>
            <a:r>
              <a:rPr lang="en-GB" sz="4000" dirty="0"/>
              <a:t>Counter-flow heat exchangers</a:t>
            </a:r>
          </a:p>
        </p:txBody>
      </p:sp>
      <p:pic>
        <p:nvPicPr>
          <p:cNvPr id="2050" name="Picture 2" descr="HEAT EXCHANGER">
            <a:extLst>
              <a:ext uri="{FF2B5EF4-FFF2-40B4-BE49-F238E27FC236}">
                <a16:creationId xmlns:a16="http://schemas.microsoft.com/office/drawing/2014/main" id="{84880390-F9D8-476F-92ED-2DB05E491DA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36057" y="2449831"/>
            <a:ext cx="7123221" cy="297656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62DC4368-E6B5-4E82-9D72-A0AEE10D94B8}"/>
              </a:ext>
            </a:extLst>
          </p:cNvPr>
          <p:cNvSpPr/>
          <p:nvPr/>
        </p:nvSpPr>
        <p:spPr>
          <a:xfrm>
            <a:off x="6612254" y="2251710"/>
            <a:ext cx="4007934" cy="3228975"/>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9846015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4368</TotalTime>
  <Words>2139</Words>
  <Application>Microsoft Office PowerPoint</Application>
  <PresentationFormat>Widescreen</PresentationFormat>
  <Paragraphs>165</Paragraphs>
  <Slides>20</Slides>
  <Notes>0</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20</vt:i4>
      </vt:variant>
    </vt:vector>
  </HeadingPairs>
  <TitlesOfParts>
    <vt:vector size="28" baseType="lpstr">
      <vt:lpstr>Arial</vt:lpstr>
      <vt:lpstr>Calibri</vt:lpstr>
      <vt:lpstr>Calibri Light</vt:lpstr>
      <vt:lpstr>Cambria Math</vt:lpstr>
      <vt:lpstr>Symbol</vt:lpstr>
      <vt:lpstr>Office Theme</vt:lpstr>
      <vt:lpstr>Office Theme</vt:lpstr>
      <vt:lpstr>Office Theme</vt:lpstr>
      <vt:lpstr> Heat Exchangers </vt:lpstr>
      <vt:lpstr>Introduction</vt:lpstr>
      <vt:lpstr>Heat Exchangers – 4 main types</vt:lpstr>
      <vt:lpstr>Shell-and-tube heat exchanger</vt:lpstr>
      <vt:lpstr>Plate and frame (or just plate) heat exchanger</vt:lpstr>
      <vt:lpstr>Plate and fin (compact) heat exchanger</vt:lpstr>
      <vt:lpstr>Regenerative heat exchanger</vt:lpstr>
      <vt:lpstr>Fundamentals of Heat Exchangers</vt:lpstr>
      <vt:lpstr> A basic Heat Exchanger </vt:lpstr>
      <vt:lpstr>Stream energy balances</vt:lpstr>
      <vt:lpstr>Overall Heat Exchanger Energy Balance</vt:lpstr>
      <vt:lpstr>Interface energy balance method</vt:lpstr>
      <vt:lpstr>Interface energy balance method</vt:lpstr>
      <vt:lpstr>Problems with Energy Balance Methods</vt:lpstr>
      <vt:lpstr>Fundamentals of Heat Exchangers</vt:lpstr>
      <vt:lpstr>Configuration of Heat Exchangers</vt:lpstr>
      <vt:lpstr>Parallel flow heat exchanger</vt:lpstr>
      <vt:lpstr>Parallel flow heat exchanger</vt:lpstr>
      <vt:lpstr>Counter-flow heat exchangers</vt:lpstr>
      <vt:lpstr>Counter-flow heat exchangers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Types &amp; Configuration of  Heat Exchangers - 1</dc:title>
  <dc:creator>Robert Goodson</dc:creator>
  <cp:lastModifiedBy>Robert Goodson</cp:lastModifiedBy>
  <cp:revision>33</cp:revision>
  <dcterms:created xsi:type="dcterms:W3CDTF">2021-02-17T16:34:19Z</dcterms:created>
  <dcterms:modified xsi:type="dcterms:W3CDTF">2022-04-07T14:04:32Z</dcterms:modified>
</cp:coreProperties>
</file>