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75" r:id="rId3"/>
    <p:sldId id="274" r:id="rId4"/>
    <p:sldId id="265" r:id="rId5"/>
    <p:sldId id="257" r:id="rId6"/>
    <p:sldId id="266" r:id="rId7"/>
    <p:sldId id="258" r:id="rId8"/>
    <p:sldId id="267" r:id="rId9"/>
    <p:sldId id="268" r:id="rId10"/>
    <p:sldId id="259" r:id="rId11"/>
    <p:sldId id="269" r:id="rId12"/>
    <p:sldId id="270" r:id="rId13"/>
    <p:sldId id="260" r:id="rId14"/>
    <p:sldId id="272" r:id="rId15"/>
    <p:sldId id="261" r:id="rId16"/>
    <p:sldId id="273" r:id="rId17"/>
    <p:sldId id="262" r:id="rId18"/>
    <p:sldId id="271" r:id="rId19"/>
    <p:sldId id="263" r:id="rId20"/>
    <p:sldId id="26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99AFEE-2FC1-477B-8A6C-36A295264DC3}" v="292" dt="2023-03-28T17:22:12.7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9248"/>
  </p:normalViewPr>
  <p:slideViewPr>
    <p:cSldViewPr>
      <p:cViewPr varScale="1">
        <p:scale>
          <a:sx n="65" d="100"/>
          <a:sy n="65" d="100"/>
        </p:scale>
        <p:origin x="1954"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Maria Marinescu" userId="d2a95a4e-4254-4f29-8563-6eac12224eee" providerId="ADAL" clId="{C199AFEE-2FC1-477B-8A6C-36A295264DC3}"/>
    <pc:docChg chg="custSel addSld delSld modSld">
      <pc:chgData name="Madalina Maria Marinescu" userId="d2a95a4e-4254-4f29-8563-6eac12224eee" providerId="ADAL" clId="{C199AFEE-2FC1-477B-8A6C-36A295264DC3}" dt="2023-03-28T16:29:38.888" v="283" actId="33524"/>
      <pc:docMkLst>
        <pc:docMk/>
      </pc:docMkLst>
      <pc:sldChg chg="modNotesTx">
        <pc:chgData name="Madalina Maria Marinescu" userId="d2a95a4e-4254-4f29-8563-6eac12224eee" providerId="ADAL" clId="{C199AFEE-2FC1-477B-8A6C-36A295264DC3}" dt="2023-03-28T16:29:38.888" v="283" actId="33524"/>
        <pc:sldMkLst>
          <pc:docMk/>
          <pc:sldMk cId="0" sldId="257"/>
        </pc:sldMkLst>
      </pc:sldChg>
      <pc:sldChg chg="modNotesTx">
        <pc:chgData name="Madalina Maria Marinescu" userId="d2a95a4e-4254-4f29-8563-6eac12224eee" providerId="ADAL" clId="{C199AFEE-2FC1-477B-8A6C-36A295264DC3}" dt="2023-03-28T16:27:31.436" v="281" actId="33524"/>
        <pc:sldMkLst>
          <pc:docMk/>
          <pc:sldMk cId="0" sldId="258"/>
        </pc:sldMkLst>
      </pc:sldChg>
      <pc:sldChg chg="modNotesTx">
        <pc:chgData name="Madalina Maria Marinescu" userId="d2a95a4e-4254-4f29-8563-6eac12224eee" providerId="ADAL" clId="{C199AFEE-2FC1-477B-8A6C-36A295264DC3}" dt="2023-03-28T16:28:50.067" v="282" actId="33524"/>
        <pc:sldMkLst>
          <pc:docMk/>
          <pc:sldMk cId="0" sldId="272"/>
        </pc:sldMkLst>
      </pc:sldChg>
      <pc:sldChg chg="modSp new mod">
        <pc:chgData name="Madalina Maria Marinescu" userId="d2a95a4e-4254-4f29-8563-6eac12224eee" providerId="ADAL" clId="{C199AFEE-2FC1-477B-8A6C-36A295264DC3}" dt="2023-03-28T16:26:54.583" v="280" actId="113"/>
        <pc:sldMkLst>
          <pc:docMk/>
          <pc:sldMk cId="1796481925" sldId="275"/>
        </pc:sldMkLst>
        <pc:spChg chg="mod">
          <ac:chgData name="Madalina Maria Marinescu" userId="d2a95a4e-4254-4f29-8563-6eac12224eee" providerId="ADAL" clId="{C199AFEE-2FC1-477B-8A6C-36A295264DC3}" dt="2023-03-28T16:26:54.583" v="280" actId="113"/>
          <ac:spMkLst>
            <pc:docMk/>
            <pc:sldMk cId="1796481925" sldId="275"/>
            <ac:spMk id="2" creationId="{05110741-CA68-C194-6197-A169D7E0AD42}"/>
          </ac:spMkLst>
        </pc:spChg>
        <pc:spChg chg="mod">
          <ac:chgData name="Madalina Maria Marinescu" userId="d2a95a4e-4254-4f29-8563-6eac12224eee" providerId="ADAL" clId="{C199AFEE-2FC1-477B-8A6C-36A295264DC3}" dt="2023-03-28T16:26:34.316" v="275" actId="20577"/>
          <ac:spMkLst>
            <pc:docMk/>
            <pc:sldMk cId="1796481925" sldId="275"/>
            <ac:spMk id="3" creationId="{802C383E-972E-6066-5361-DACC4814DF48}"/>
          </ac:spMkLst>
        </pc:spChg>
      </pc:sldChg>
      <pc:sldChg chg="new del">
        <pc:chgData name="Madalina Maria Marinescu" userId="d2a95a4e-4254-4f29-8563-6eac12224eee" providerId="ADAL" clId="{C199AFEE-2FC1-477B-8A6C-36A295264DC3}" dt="2023-03-28T16:20:23.462" v="1" actId="2696"/>
        <pc:sldMkLst>
          <pc:docMk/>
          <pc:sldMk cId="1891087036" sldId="275"/>
        </pc:sldMkLst>
      </pc:sldChg>
    </pc:docChg>
  </pc:docChgLst>
  <pc:docChgLst>
    <pc:chgData name="Madalina Marinescu (2020638)" userId="d2a95a4e-4254-4f29-8563-6eac12224eee" providerId="ADAL" clId="{C199AFEE-2FC1-477B-8A6C-36A295264DC3}"/>
    <pc:docChg chg="modSld">
      <pc:chgData name="Madalina Marinescu (2020638)" userId="d2a95a4e-4254-4f29-8563-6eac12224eee" providerId="ADAL" clId="{C199AFEE-2FC1-477B-8A6C-36A295264DC3}" dt="2023-03-28T18:18:53.883" v="13" actId="20577"/>
      <pc:docMkLst>
        <pc:docMk/>
      </pc:docMkLst>
      <pc:sldChg chg="modSp mod">
        <pc:chgData name="Madalina Marinescu (2020638)" userId="d2a95a4e-4254-4f29-8563-6eac12224eee" providerId="ADAL" clId="{C199AFEE-2FC1-477B-8A6C-36A295264DC3}" dt="2023-03-28T18:10:22.381" v="9" actId="20577"/>
        <pc:sldMkLst>
          <pc:docMk/>
          <pc:sldMk cId="0" sldId="256"/>
        </pc:sldMkLst>
        <pc:spChg chg="mod">
          <ac:chgData name="Madalina Marinescu (2020638)" userId="d2a95a4e-4254-4f29-8563-6eac12224eee" providerId="ADAL" clId="{C199AFEE-2FC1-477B-8A6C-36A295264DC3}" dt="2023-03-28T18:10:22.381" v="9" actId="20577"/>
          <ac:spMkLst>
            <pc:docMk/>
            <pc:sldMk cId="0" sldId="256"/>
            <ac:spMk id="2" creationId="{00000000-0000-0000-0000-000000000000}"/>
          </ac:spMkLst>
        </pc:spChg>
      </pc:sldChg>
      <pc:sldChg chg="modSp mod">
        <pc:chgData name="Madalina Marinescu (2020638)" userId="d2a95a4e-4254-4f29-8563-6eac12224eee" providerId="ADAL" clId="{C199AFEE-2FC1-477B-8A6C-36A295264DC3}" dt="2023-03-28T18:18:53.883" v="13" actId="20577"/>
        <pc:sldMkLst>
          <pc:docMk/>
          <pc:sldMk cId="1796481925" sldId="275"/>
        </pc:sldMkLst>
        <pc:spChg chg="mod">
          <ac:chgData name="Madalina Marinescu (2020638)" userId="d2a95a4e-4254-4f29-8563-6eac12224eee" providerId="ADAL" clId="{C199AFEE-2FC1-477B-8A6C-36A295264DC3}" dt="2023-03-28T18:18:53.883" v="13" actId="20577"/>
          <ac:spMkLst>
            <pc:docMk/>
            <pc:sldMk cId="1796481925" sldId="275"/>
            <ac:spMk id="3" creationId="{802C383E-972E-6066-5361-DACC4814DF4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B58508-FE58-4C1C-81F9-9B68E02873F0}" type="datetimeFigureOut">
              <a:rPr lang="en-US" smtClean="0"/>
              <a:pPr/>
              <a:t>3/28/2023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CCF5F2-35CB-4DEE-B8A9-9AA38F1F24DB}"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International business communication is the activity through which the organisations focus on the expansion of their business in the international market. The main motive of this strategy is to help the business make their products available in the international market through which they can increase their sales and focus on the development of the business. There are different techniques through which the organisations can do that such as joint venture, collaboration and other methods. The following report is based on the Bould Brothers Coffee which is a UK expanding organisation in the market. This firm is not present in China, and as a result of this, the following report will provide the example of Bould Brothers Coffee international strategy to enter in China.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report will focus on the joint venture method through which they aim to analyse the growth and development of Bould Brothers Coffee in China. Further, the report will also discuss the cultural challenges and difficulties among the UK and China joint venture and its impact on the Bould Brothers Coffee. For their growth and positive approach, the report will provide certain recommendations and communications solutions that can be implemented by Bould Brothers Coffee in order to gain success and make their business successful in the Chinese market.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The culture of doing business in the United Kingdom is more like that of France and the United States in that it is highly planned and structured. Individuals are reliable in keeping their commitments and place a high value on their time. They are quite good at planning things in advance, whether it is a presentation or the beginning of a venture. The Chinese organizational climate is more similar to that of South America and India in that it is more active and impulsive. Individuals are prone to changing their minds at the eleventh hour, despite the fact that they are certain they are doing the correct thing. In addition to that, they have a sense of humour and like joking about (De Silva et al., 2021).</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Sense of belonging, also known as guanxi, is placed with a greater priority in China than it is in the UK. This is one of the most significant differences between the two countries. On the other hand, the mentality of business in the United Kingdom is characterised by a greater emphasis on individualism and competition. The success or failure of a project in China is dependent on the expertise of its leaders and the wealth of assets that they are able to effectively manage and organise. Even within the context of the company, the rationale is reasonable. Because of the organizational basis of the Chinese business organisation, an employee who understands their employer better compared to others might rise fast up the ranks.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Yet, a British citizen must be informed of the situation in order to complete the assignment. It is necessary for someone to be an expert in their pitch in order for the player to acquire the confidence of the players. The mindset of the Chinese is irregular, while the mentality of the British is straightforward (Zhou et al., 2021).</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On the other hand, the mentality of business in the United Kingdom is characterised by a greater emphasis on individualism and competition. The success or failure of a project in China is dependent on the expertise of its leaders and the wealth of assets that they are able to effectively manage and organise. Even within the context of the company, the rationale is reasonable. Because of the organizational basis of the Chinese business organisation, an employee who understands their employer better compared to others might rise fast up the ranks.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Yet, a British citizen must be informed of the situation in order to complete the assignment. It is necessary for someone to be an expert in their pitch in order for the player to acquire the confidence of the players. The mindset of the Chinese is irregular, while the mentality of the British is straightforward (Zhou et al., 2021).</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IN" sz="1200" kern="1200" dirty="0">
                <a:solidFill>
                  <a:schemeClr val="tx1"/>
                </a:solidFill>
                <a:latin typeface="+mn-lt"/>
                <a:ea typeface="+mn-ea"/>
                <a:cs typeface="+mn-cs"/>
              </a:rPr>
              <a:t>When collaborating with a multinational firm, it's important to consider the potential impact of cultural differences on the relationship. This involves fundamental habits of behaviour, such as mannerisms and gestures. A salesman, for instance, may better connect with a client by tailoring their words, facial gestures, and behaviors to their own cultural norms and preferences. This might lead to the buyer warming up to the salesman, which would increase the likelihood of a successful transaction. When expressing an opinion or issuing orders in the United Kingdom, it is usual for individuals to raise their voices and be more forceful.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Chinese individuals tend to be more reserved and soft-spoken when expressing their opinions or giving recommendations. Speaking in a calm voice and taking steps to be attentive of others' feedback, even if it is delivered in a style to that is not used, may help encourage productive business collaboration when dealing with individuals from other cultures (Hung et al., 2019). As a result of globalisation, individuals from all walks of life and all corners of the globe are increasingly doing business together. It's important to keep in mind certain ground rules when reaching out to individuals halfway across the globe, despite the fact that technology makes it possible to do so in a minute.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When scheduling a global telephone or online conference call, it's important to take into account the time zone variances of all participants. Keep in mind that cultural variations might also impact accessibility.  In countries where loyalty and political pride run deep, consumers tend to feel more secure making purchases from businesses that have official support. While doing business with people of different cultures, it's important to keep in mind that ongoing rising divisions between the cultures of the relevant stakeholders might also affect discussions (</a:t>
            </a:r>
            <a:r>
              <a:rPr lang="en-IN" sz="1200" kern="1200" dirty="0" err="1">
                <a:solidFill>
                  <a:schemeClr val="tx1"/>
                </a:solidFill>
                <a:latin typeface="+mn-lt"/>
                <a:ea typeface="+mn-ea"/>
                <a:cs typeface="+mn-cs"/>
              </a:rPr>
              <a:t>Mawby</a:t>
            </a:r>
            <a:r>
              <a:rPr lang="en-IN" sz="1200" kern="1200" dirty="0">
                <a:solidFill>
                  <a:schemeClr val="tx1"/>
                </a:solidFill>
                <a:latin typeface="+mn-lt"/>
                <a:ea typeface="+mn-ea"/>
                <a:cs typeface="+mn-cs"/>
              </a:rPr>
              <a:t>, 2023).</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Chinese individuals tend to be more reserved and soft-spoken when expressing their opinions or giving recommendations. Speaking in a calm voice and taking steps to be attentive of others' feedback, even if it is delivered in a style to that is not used, may help encourage productive business collaboration when dealing with individuals from other cultures (Hung et al., 2019). As a result of globalisation, individuals from all walks of life and all corners of the globe are increasingly doing business together. It's important to keep in mind certain ground rules when reaching out to individuals halfway across the globe, despite the fact that technology makes it possible to do so in a minute.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8</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When scheduling a global telephone or online conference call, it's important to take into account the time zone variances of all participants. Keep in mind that cultural variations might also impact accessibility.  In countries where loyalty and political pride run deep, consumers tend to feel more secure making purchases from businesses that have official support. While doing business with people of different cultures, it's important to keep in mind that ongoing rising divisions between the cultures of the relevant stakeholders might also affect discussions (</a:t>
            </a:r>
            <a:r>
              <a:rPr lang="en-IN" sz="1200" kern="1200" dirty="0" err="1">
                <a:solidFill>
                  <a:schemeClr val="tx1"/>
                </a:solidFill>
                <a:latin typeface="+mn-lt"/>
                <a:ea typeface="+mn-ea"/>
                <a:cs typeface="+mn-cs"/>
              </a:rPr>
              <a:t>Mawby</a:t>
            </a:r>
            <a:r>
              <a:rPr lang="en-IN" sz="1200" kern="1200" dirty="0">
                <a:solidFill>
                  <a:schemeClr val="tx1"/>
                </a:solidFill>
                <a:latin typeface="+mn-lt"/>
                <a:ea typeface="+mn-ea"/>
                <a:cs typeface="+mn-cs"/>
              </a:rPr>
              <a:t>, 2023).</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lvl="0"/>
            <a:r>
              <a:rPr lang="en-US" sz="1200" b="1" i="1" kern="1200" dirty="0">
                <a:solidFill>
                  <a:schemeClr val="tx1"/>
                </a:solidFill>
                <a:latin typeface="+mn-lt"/>
                <a:ea typeface="+mn-ea"/>
                <a:cs typeface="+mn-cs"/>
              </a:rPr>
              <a:t>Power distance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China consistently ranks on the PDI, at 80, indicating that its society accepts inequality. In an increasingly combative subordinate-supervisor relationship, subordinates have little recourse when their superiors misuse their authority. Britain, with a PDI of 35, is among the societies with the lowest levels of equality amongst its members. Research demonstrates that the upper class in Britain has a lower PD score than the capitalist poor.</a:t>
            </a:r>
            <a:endParaRPr lang="en-US" sz="1200" kern="1200" dirty="0">
              <a:solidFill>
                <a:schemeClr val="tx1"/>
              </a:solidFill>
              <a:latin typeface="+mn-lt"/>
              <a:ea typeface="+mn-ea"/>
              <a:cs typeface="+mn-cs"/>
            </a:endParaRPr>
          </a:p>
          <a:p>
            <a:pPr lvl="0"/>
            <a:r>
              <a:rPr lang="en-IN" sz="1200" b="1" i="1" kern="1200" dirty="0">
                <a:solidFill>
                  <a:schemeClr val="tx1"/>
                </a:solidFill>
                <a:latin typeface="+mn-lt"/>
                <a:ea typeface="+mn-ea"/>
                <a:cs typeface="+mn-cs"/>
              </a:rPr>
              <a:t>Individualism</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People in China, as indicated by a score of 20, are strongly collectivist, putting the needs of the collective ahead of their own. Closer members of an in-group are given preference in the recruiting and promotion processes. The employees are not very invested in the company or its personnel (</a:t>
            </a:r>
            <a:r>
              <a:rPr lang="en-IN" sz="1200" kern="1200" dirty="0" err="1">
                <a:solidFill>
                  <a:schemeClr val="tx1"/>
                </a:solidFill>
                <a:latin typeface="+mn-lt"/>
                <a:ea typeface="+mn-ea"/>
                <a:cs typeface="+mn-cs"/>
              </a:rPr>
              <a:t>Escandon-Barbosa</a:t>
            </a:r>
            <a:r>
              <a:rPr lang="en-IN" sz="1200" kern="1200" dirty="0">
                <a:solidFill>
                  <a:schemeClr val="tx1"/>
                </a:solidFill>
                <a:latin typeface="+mn-lt"/>
                <a:ea typeface="+mn-ea"/>
                <a:cs typeface="+mn-cs"/>
              </a:rPr>
              <a:t> et al., 2022). With an Individualism Index score of 89, the United Kingdom is among the highest-scoring nations in the world. Only its offspring, the Commonwealth nations of Australia and the United States, have higher ratings. In many ways, the British culture encourages its citizens to be independent and secretive.</a:t>
            </a:r>
            <a:endParaRPr lang="en-US" sz="1200" kern="1200" dirty="0">
              <a:solidFill>
                <a:schemeClr val="tx1"/>
              </a:solidFill>
              <a:latin typeface="+mn-lt"/>
              <a:ea typeface="+mn-ea"/>
              <a:cs typeface="+mn-cs"/>
            </a:endParaRPr>
          </a:p>
          <a:p>
            <a:pPr lvl="0"/>
            <a:r>
              <a:rPr lang="en-IN" sz="1200" b="1" i="1" kern="1200" dirty="0">
                <a:solidFill>
                  <a:schemeClr val="tx1"/>
                </a:solidFill>
                <a:latin typeface="+mn-lt"/>
                <a:ea typeface="+mn-ea"/>
                <a:cs typeface="+mn-cs"/>
              </a:rPr>
              <a:t>Masculinity</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At 66, China is a very masculine culture, focused on achievement and competition. Many Chinese people would put work before family and leisure time because they feel they must do all it takes to succeed. Britain, with its average age of 66, is a very masculine nation, with an emphasis on success and achievement. One of the things that might throw off a visitor to Britain is the seeming conflict between the culture's emphasis on achievement and its emphasis on humility and understatement.</a:t>
            </a:r>
            <a:endParaRPr lang="en-US" sz="1200" kern="1200" dirty="0">
              <a:solidFill>
                <a:schemeClr val="tx1"/>
              </a:solidFill>
              <a:latin typeface="+mn-lt"/>
              <a:ea typeface="+mn-ea"/>
              <a:cs typeface="+mn-cs"/>
            </a:endParaRPr>
          </a:p>
          <a:p>
            <a:pPr lvl="0"/>
            <a:r>
              <a:rPr lang="en-IN" sz="1200" b="1" i="1" kern="1200" dirty="0">
                <a:solidFill>
                  <a:schemeClr val="tx1"/>
                </a:solidFill>
                <a:latin typeface="+mn-lt"/>
                <a:ea typeface="+mn-ea"/>
                <a:cs typeface="+mn-cs"/>
              </a:rPr>
              <a:t>Uncertainty Avoidance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China scores poorly on the Uncertainty Avoidance scale, with a 30. Yet, pragmatism is a feature of life, and strict obedience to the law may be adaptable to fit the circumstances. The United Kingdom scored low on the dimension of Uncertainty Avoidance, at 35, indicating that its citizens are content to create their own while they're forward, modifying their plans in light of new knowledge (</a:t>
            </a:r>
            <a:r>
              <a:rPr lang="en-IN" sz="1200" kern="1200" dirty="0" err="1">
                <a:solidFill>
                  <a:schemeClr val="tx1"/>
                </a:solidFill>
                <a:latin typeface="+mn-lt"/>
                <a:ea typeface="+mn-ea"/>
                <a:cs typeface="+mn-cs"/>
              </a:rPr>
              <a:t>Litvin</a:t>
            </a:r>
            <a:r>
              <a:rPr lang="en-IN" sz="1200" kern="1200" dirty="0">
                <a:solidFill>
                  <a:schemeClr val="tx1"/>
                </a:solidFill>
                <a:latin typeface="+mn-lt"/>
                <a:ea typeface="+mn-ea"/>
                <a:cs typeface="+mn-cs"/>
              </a:rPr>
              <a:t>, 2019).</a:t>
            </a:r>
            <a:endParaRPr lang="en-US" sz="1200" kern="1200" dirty="0">
              <a:solidFill>
                <a:schemeClr val="tx1"/>
              </a:solidFill>
              <a:latin typeface="+mn-lt"/>
              <a:ea typeface="+mn-ea"/>
              <a:cs typeface="+mn-cs"/>
            </a:endParaRPr>
          </a:p>
          <a:p>
            <a:pPr lvl="0"/>
            <a:r>
              <a:rPr lang="en-IN" sz="1200" b="1" i="1" kern="1200" dirty="0">
                <a:solidFill>
                  <a:schemeClr val="tx1"/>
                </a:solidFill>
                <a:latin typeface="+mn-lt"/>
                <a:ea typeface="+mn-ea"/>
                <a:cs typeface="+mn-cs"/>
              </a:rPr>
              <a:t>Long term orientation</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People's Republic of China receives an 87 on this scale, indicating that their culture is very practical. People in cultures with a pragmatic outlook tend to see reality as highly relative to particulars of time and place. A moderate 51 on this scale indicates a lack of a clear appreciation for any aspect of British culture.</a:t>
            </a:r>
            <a:endParaRPr lang="en-US" sz="1200" kern="1200" dirty="0">
              <a:solidFill>
                <a:schemeClr val="tx1"/>
              </a:solidFill>
              <a:latin typeface="+mn-lt"/>
              <a:ea typeface="+mn-ea"/>
              <a:cs typeface="+mn-cs"/>
            </a:endParaRPr>
          </a:p>
          <a:p>
            <a:pPr lvl="0"/>
            <a:r>
              <a:rPr lang="en-IN" sz="1200" b="1" i="1" kern="1200" dirty="0">
                <a:solidFill>
                  <a:schemeClr val="tx1"/>
                </a:solidFill>
                <a:latin typeface="+mn-lt"/>
                <a:ea typeface="+mn-ea"/>
                <a:cs typeface="+mn-cs"/>
              </a:rPr>
              <a:t>Indulgence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As can be observed from China's low score (24 out of 100) on this metric, the country is a highly controlled society. A lack of optimism and scepticism characterises societies that score poorly on this indicator. With a score like 69, the British way of life may be described as Indulgent. Those who live in civilizations that rank highly on the dimension of Indulgence tend to be more open to acting on their spontaneous wishes when it comes to leisure and pleasure (Huang and </a:t>
            </a:r>
            <a:r>
              <a:rPr lang="en-IN" sz="1200" kern="1200" dirty="0" err="1">
                <a:solidFill>
                  <a:schemeClr val="tx1"/>
                </a:solidFill>
                <a:latin typeface="+mn-lt"/>
                <a:ea typeface="+mn-ea"/>
                <a:cs typeface="+mn-cs"/>
              </a:rPr>
              <a:t>Crotts</a:t>
            </a:r>
            <a:r>
              <a:rPr lang="en-IN" sz="1200" kern="1200" dirty="0">
                <a:solidFill>
                  <a:schemeClr val="tx1"/>
                </a:solidFill>
                <a:latin typeface="+mn-lt"/>
                <a:ea typeface="+mn-ea"/>
                <a:cs typeface="+mn-cs"/>
              </a:rPr>
              <a:t>, 2019).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lvl="0"/>
            <a:r>
              <a:rPr lang="en-US" sz="1200" b="1" i="1" kern="1200" dirty="0">
                <a:solidFill>
                  <a:schemeClr val="tx1"/>
                </a:solidFill>
                <a:latin typeface="+mn-lt"/>
                <a:ea typeface="+mn-ea"/>
                <a:cs typeface="+mn-cs"/>
              </a:rPr>
              <a:t>Power distance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China consistently ranks on the PDI, at 80, indicating that its society accepts inequality. In an increasingly combative subordinate-supervisor relationship, subordinates have little recourse when their superiors misuse their authority. Britain, with a PDI of 35, is among the societies with the lowest levels of equality amongst its members. Research demonstrates that the upper class in Britain has a lower PD score than the capitalist poor.</a:t>
            </a:r>
            <a:endParaRPr lang="en-US" sz="1200" kern="1200" dirty="0">
              <a:solidFill>
                <a:schemeClr val="tx1"/>
              </a:solidFill>
              <a:latin typeface="+mn-lt"/>
              <a:ea typeface="+mn-ea"/>
              <a:cs typeface="+mn-cs"/>
            </a:endParaRPr>
          </a:p>
          <a:p>
            <a:pPr lvl="0"/>
            <a:r>
              <a:rPr lang="en-IN" sz="1200" b="1" i="1" kern="1200" dirty="0">
                <a:solidFill>
                  <a:schemeClr val="tx1"/>
                </a:solidFill>
                <a:latin typeface="+mn-lt"/>
                <a:ea typeface="+mn-ea"/>
                <a:cs typeface="+mn-cs"/>
              </a:rPr>
              <a:t>Individualism</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A score of 20 indicates that the population of China is very collectivist, meaning that they prioritise the requirements of the group over their own requirements. Recruitment and promotion favour in-group members. There is not a great deal of investment on the part of the employees in the company or in its people (</a:t>
            </a:r>
            <a:r>
              <a:rPr lang="en-IN" sz="1200" kern="1200" dirty="0" err="1">
                <a:solidFill>
                  <a:schemeClr val="tx1"/>
                </a:solidFill>
                <a:latin typeface="+mn-lt"/>
                <a:ea typeface="+mn-ea"/>
                <a:cs typeface="+mn-cs"/>
              </a:rPr>
              <a:t>Escandon-Barbosa</a:t>
            </a:r>
            <a:r>
              <a:rPr lang="en-IN" sz="1200" kern="1200" dirty="0">
                <a:solidFill>
                  <a:schemeClr val="tx1"/>
                </a:solidFill>
                <a:latin typeface="+mn-lt"/>
                <a:ea typeface="+mn-ea"/>
                <a:cs typeface="+mn-cs"/>
              </a:rPr>
              <a:t> et al., 2022). The United Kingdom is among the nations with the highest scores in the world when it comes to the Individualism Index, with a score of 89. Only its children, such as Australia and the United States, have ratings that are higher than it does. British culture fosters independence and secrecy.</a:t>
            </a:r>
            <a:endParaRPr lang="en-US" sz="1200" kern="1200" dirty="0">
              <a:solidFill>
                <a:schemeClr val="tx1"/>
              </a:solidFill>
              <a:latin typeface="+mn-lt"/>
              <a:ea typeface="+mn-ea"/>
              <a:cs typeface="+mn-cs"/>
            </a:endParaRPr>
          </a:p>
          <a:p>
            <a:pPr lvl="0"/>
            <a:r>
              <a:rPr lang="en-IN" sz="1200" b="1" i="1" kern="1200" dirty="0">
                <a:solidFill>
                  <a:schemeClr val="tx1"/>
                </a:solidFill>
                <a:latin typeface="+mn-lt"/>
                <a:ea typeface="+mn-ea"/>
                <a:cs typeface="+mn-cs"/>
              </a:rPr>
              <a:t>Masculinity</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China, with its population of 66 million people, has a very macho culture that places a strong emphasis on success and rivalry. Because of the widespread belief that one must do whatever it takes to achieve success, many people in China prioritise their jobs over their families and their free time. Britain is a very masculine nation, with a focus on success and achievement, while having a relatively old population (the average age is 66). One of the things that may throw off a visitor to Britain is the seeming tension between the culture's emphasis on achievement and its stress on humility and understatement. This is one of the things that might throw off a visitor to Britain.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0"/>
            <a:r>
              <a:rPr lang="en-IN" sz="1200" b="1" i="1" kern="1200" dirty="0">
                <a:solidFill>
                  <a:schemeClr val="tx1"/>
                </a:solidFill>
                <a:latin typeface="+mn-lt"/>
                <a:ea typeface="+mn-ea"/>
                <a:cs typeface="+mn-cs"/>
              </a:rPr>
              <a:t>Uncertainty Avoidance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China receives a terrible score of 30 on the scale that measures how well nations avoid uncertainty. Nonetheless, pragmatism is a characteristic of life, and rigid adherence to the law may be modifiable in order to match the needs of the situation. On the dimension of Uncertainty Avoidance, the United Kingdom scored a low 35, which indicates that its residents are content to develop their own while they're forward, altering their plans in light of new knowledge as it becomes available (</a:t>
            </a:r>
            <a:r>
              <a:rPr lang="en-IN" sz="1200" kern="1200" dirty="0" err="1">
                <a:solidFill>
                  <a:schemeClr val="tx1"/>
                </a:solidFill>
                <a:latin typeface="+mn-lt"/>
                <a:ea typeface="+mn-ea"/>
                <a:cs typeface="+mn-cs"/>
              </a:rPr>
              <a:t>Litvin</a:t>
            </a:r>
            <a:r>
              <a:rPr lang="en-IN" sz="1200" kern="1200" dirty="0">
                <a:solidFill>
                  <a:schemeClr val="tx1"/>
                </a:solidFill>
                <a:latin typeface="+mn-lt"/>
                <a:ea typeface="+mn-ea"/>
                <a:cs typeface="+mn-cs"/>
              </a:rPr>
              <a:t>, 2019).</a:t>
            </a:r>
            <a:endParaRPr lang="en-US" sz="1200" kern="1200" dirty="0">
              <a:solidFill>
                <a:schemeClr val="tx1"/>
              </a:solidFill>
              <a:latin typeface="+mn-lt"/>
              <a:ea typeface="+mn-ea"/>
              <a:cs typeface="+mn-cs"/>
            </a:endParaRPr>
          </a:p>
          <a:p>
            <a:pPr lvl="0"/>
            <a:r>
              <a:rPr lang="en-IN" sz="1200" b="1" i="1" kern="1200" dirty="0">
                <a:solidFill>
                  <a:schemeClr val="tx1"/>
                </a:solidFill>
                <a:latin typeface="+mn-lt"/>
                <a:ea typeface="+mn-ea"/>
                <a:cs typeface="+mn-cs"/>
              </a:rPr>
              <a:t>Long term orientation</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On this scale, the People's Republic of China earns an 87, which indicates that their culture places a strong emphasis on functionality. Individuals who live in societies that have a more pragmatic worldview have a greater propensity to view reality as being highly relative to the particulars of time and place. On this scale, a score of 51 implies that one does not have a moderate level of clear appreciation for any component of British culture.</a:t>
            </a:r>
            <a:endParaRPr lang="en-US" sz="1200" kern="1200" dirty="0">
              <a:solidFill>
                <a:schemeClr val="tx1"/>
              </a:solidFill>
              <a:latin typeface="+mn-lt"/>
              <a:ea typeface="+mn-ea"/>
              <a:cs typeface="+mn-cs"/>
            </a:endParaRPr>
          </a:p>
          <a:p>
            <a:pPr lvl="0"/>
            <a:r>
              <a:rPr lang="en-IN" sz="1200" b="1" i="1" kern="1200" dirty="0">
                <a:solidFill>
                  <a:schemeClr val="tx1"/>
                </a:solidFill>
                <a:latin typeface="+mn-lt"/>
                <a:ea typeface="+mn-ea"/>
                <a:cs typeface="+mn-cs"/>
              </a:rPr>
              <a:t>Indulgence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fact that China received such a low score on this criteria (just 24 out of a possible 100) reveals that the country's society is extremely regimented. Those societies that score low on this metric are characterised by an absence of optimism and cynicism. Indulgent is one word that comes to mind when thinking about the British way of life, which received a score of 69. Individuals who live in cultures that score highly on the dimension of Indulgence have a greater propensity to be more receptive to acting on their impromptu whims and desires with regard to matters of leisure and pleasure (Huang and </a:t>
            </a:r>
            <a:r>
              <a:rPr lang="en-IN" sz="1200" kern="1200" dirty="0" err="1">
                <a:solidFill>
                  <a:schemeClr val="tx1"/>
                </a:solidFill>
                <a:latin typeface="+mn-lt"/>
                <a:ea typeface="+mn-ea"/>
                <a:cs typeface="+mn-cs"/>
              </a:rPr>
              <a:t>Crotts</a:t>
            </a:r>
            <a:r>
              <a:rPr lang="en-IN" sz="1200" kern="1200" dirty="0">
                <a:solidFill>
                  <a:schemeClr val="tx1"/>
                </a:solidFill>
                <a:latin typeface="+mn-lt"/>
                <a:ea typeface="+mn-ea"/>
                <a:cs typeface="+mn-cs"/>
              </a:rPr>
              <a:t>, 2019).</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12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Bould Brothers Coffee is a UK based coffee firm that has its presence in the national market. The organisation aims to focus on the international expansion of their business, so that they can increase their sales and also make their customer base in the international market. The firm had decided to make their business in the Chinese market, and as a result of this, they had decided to implement the use of joint venture for their expansion. A partnership in which multiple individuals attempt to create a single company or business plan with the purpose of making a profit while spreading the dangers related to the establishment of the organization or project is known as a joint venture.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There must be a minimum of two natural individuals or legal entities participating in the joint venture for it to be considered valid. Bould Brothers Coffee is looking for making a venture with the Chinese firms, so that they can easily in the Chinese market (</a:t>
            </a:r>
            <a:r>
              <a:rPr lang="en-IN" sz="1200" kern="1200" dirty="0" err="1">
                <a:solidFill>
                  <a:schemeClr val="tx1"/>
                </a:solidFill>
                <a:latin typeface="+mn-lt"/>
                <a:ea typeface="+mn-ea"/>
                <a:cs typeface="+mn-cs"/>
              </a:rPr>
              <a:t>Nambisan</a:t>
            </a:r>
            <a:r>
              <a:rPr lang="en-IN" sz="1200" kern="1200" dirty="0">
                <a:solidFill>
                  <a:schemeClr val="tx1"/>
                </a:solidFill>
                <a:latin typeface="+mn-lt"/>
                <a:ea typeface="+mn-ea"/>
                <a:cs typeface="+mn-cs"/>
              </a:rPr>
              <a:t> et al., 2019). Further, the firm had also analysed the use of cultural dimensions theory and international expansion model for their successful and positive growth in the market.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13</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There must be a minimum of two natural individuals or legal entities participating in the joint venture for it to be considered valid. Bould Brothers Coffee is looking for making a venture with the Chinese firms, so that they can easily in the Chinese market (</a:t>
            </a:r>
            <a:r>
              <a:rPr lang="en-IN" sz="1200" kern="1200" dirty="0" err="1">
                <a:solidFill>
                  <a:schemeClr val="tx1"/>
                </a:solidFill>
                <a:latin typeface="+mn-lt"/>
                <a:ea typeface="+mn-ea"/>
                <a:cs typeface="+mn-cs"/>
              </a:rPr>
              <a:t>Nambisan</a:t>
            </a:r>
            <a:r>
              <a:rPr lang="en-IN" sz="1200" kern="1200" dirty="0">
                <a:solidFill>
                  <a:schemeClr val="tx1"/>
                </a:solidFill>
                <a:latin typeface="+mn-lt"/>
                <a:ea typeface="+mn-ea"/>
                <a:cs typeface="+mn-cs"/>
              </a:rPr>
              <a:t> et al., 2019). Further, the firm had also analysed the use of cultural dimensions theory and international expansion model for their successful and growth in the market.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14</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For the growth of Bould Brothers Coffee in the Chinese market it is recommended to them that they must first analyse the coffee market of the China. This is because with the help of this, they can easily engage in the market share of the Chinese coffee market. Bould Brothers Coffee must conduct the macro and micro environmental analysis of their organisation in the national and international context, so that they can gain insights of the Chinese and UK market. It is important for them to determine the trade relation and political stability between the two countries, so that they can assure the use of proper techniques and approaches (</a:t>
            </a:r>
            <a:r>
              <a:rPr lang="en-IN" sz="1200" kern="1200" dirty="0" err="1">
                <a:solidFill>
                  <a:schemeClr val="tx1"/>
                </a:solidFill>
                <a:latin typeface="+mn-lt"/>
                <a:ea typeface="+mn-ea"/>
                <a:cs typeface="+mn-cs"/>
              </a:rPr>
              <a:t>Vătămănescu</a:t>
            </a:r>
            <a:r>
              <a:rPr lang="en-IN" sz="1200" kern="1200" dirty="0">
                <a:solidFill>
                  <a:schemeClr val="tx1"/>
                </a:solidFill>
                <a:latin typeface="+mn-lt"/>
                <a:ea typeface="+mn-ea"/>
                <a:cs typeface="+mn-cs"/>
              </a:rPr>
              <a:t> et al., 2020).</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It is recommended to Bould Brothers Coffee that they should identify the risk factor when expanding their business in the Chinese market. Based on that, they must design their international entry strategy in the form of joint venture. Also, the methods to be implemented should be considered under the law and regulations of the two countries and must be a mutual respect when venturing up with the Chinese firm.</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15</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It is recommended to Bould Brothers Coffee that they should identify the risk factor when expanding their business in the Chinese market. Based on that, they must design their international entry strategy in the form of joint venture. Also, the methods to be implemented should be considered under the law and regulations of the two countries and must be a mutual respect when venturing up with the Chinese firm.</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16</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For the Bould Brothers Coffee to improve their communication problem, they must hire the Chinese facility members that help them to identify the cultural communication of the Chinese market. Further, they must conduct a personal review to ensure the positive and negative impact of the Chinese organisational business market (</a:t>
            </a:r>
            <a:r>
              <a:rPr lang="en-IN" sz="1200" kern="1200" dirty="0" err="1">
                <a:solidFill>
                  <a:schemeClr val="tx1"/>
                </a:solidFill>
                <a:latin typeface="+mn-lt"/>
                <a:ea typeface="+mn-ea"/>
                <a:cs typeface="+mn-cs"/>
              </a:rPr>
              <a:t>Vitolla</a:t>
            </a:r>
            <a:r>
              <a:rPr lang="en-IN" sz="1200" kern="1200" dirty="0">
                <a:solidFill>
                  <a:schemeClr val="tx1"/>
                </a:solidFill>
                <a:latin typeface="+mn-lt"/>
                <a:ea typeface="+mn-ea"/>
                <a:cs typeface="+mn-cs"/>
              </a:rPr>
              <a:t> et al., 2021). Through this, they can easily solve the issue of communication problem by conducting a research for the international market scope in the Chinese market.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For the communication problem, Bould Brothers Coffee must implement the accessibility factor for the Chinese and British market. Through this, they can gain access to different resources and assets from both the countries and maintain the cultural benefit. By studying the Hofstede cultural dimension theory and their score, Bould Brothers Coffee can easily identify the difference between the cultures of these two countries and make the suggested changes. In this manner, they can easily achieve their goals in the Chinese market and also increase their sales (</a:t>
            </a:r>
            <a:r>
              <a:rPr lang="en-IN" sz="1200" kern="1200" dirty="0" err="1">
                <a:solidFill>
                  <a:schemeClr val="tx1"/>
                </a:solidFill>
                <a:latin typeface="+mn-lt"/>
                <a:ea typeface="+mn-ea"/>
                <a:cs typeface="+mn-cs"/>
              </a:rPr>
              <a:t>Tietze</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Piekkari</a:t>
            </a:r>
            <a:r>
              <a:rPr lang="en-IN" sz="1200" kern="1200" dirty="0">
                <a:solidFill>
                  <a:schemeClr val="tx1"/>
                </a:solidFill>
                <a:latin typeface="+mn-lt"/>
                <a:ea typeface="+mn-ea"/>
                <a:cs typeface="+mn-cs"/>
              </a:rPr>
              <a:t>, 2020).</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17</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As per the analysis of the above report, it is concluded that Bould Brothers Coffee has the chance to make their business international by expanding in the Chinese market. For this, the best suitable strategy for the firm is joint venture technique through which they can join hands with the coffee organisations of the China and make their entry in the Chinese market. It is concluded that due to the vast level of cultural differences among the two countries, it would be difficult for Bould Brothers Coffee to cover these challenges and had to face certain issues. Further, the report had provided an analysis of the cultural communication theories that can be adopted by Bould Brothers Coffee in order to overcome the challenges and focus on their growth in the Chinese market. Use of Hofstede cultural communication theory is an effective theory for Bould Brothers Coffee to expand their business and increase their sales.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CCF5F2-35CB-4DEE-B8A9-9AA38F1F24DB}" type="slidenum">
              <a:rPr lang="en-US" smtClean="0"/>
              <a:pPr/>
              <a:t>18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3991269-1E58-4547-8150-8CCC56E889BA}" type="datetimeFigureOut">
              <a:rPr lang="en-US" smtClean="0"/>
              <a:pPr/>
              <a:t>3/28/2023</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1460B5C1-08FE-4FE7-AA3A-F9771B70981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3991269-1E58-4547-8150-8CCC56E889BA}" type="datetimeFigureOut">
              <a:rPr lang="en-US" smtClean="0"/>
              <a:pPr/>
              <a:t>3/28/2023</a:t>
            </a:fld>
            <a:endParaRPr lang="en-US"/>
          </a:p>
        </p:txBody>
      </p:sp>
      <p:sp>
        <p:nvSpPr>
          <p:cNvPr id="9" name="Slide Number Placeholder 8"/>
          <p:cNvSpPr>
            <a:spLocks noGrp="1"/>
          </p:cNvSpPr>
          <p:nvPr>
            <p:ph type="sldNum" sz="quarter" idx="15"/>
          </p:nvPr>
        </p:nvSpPr>
        <p:spPr/>
        <p:txBody>
          <a:bodyPr rtlCol="0"/>
          <a:lstStyle/>
          <a:p>
            <a:fld id="{1460B5C1-08FE-4FE7-AA3A-F9771B709811}"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3991269-1E58-4547-8150-8CCC56E889BA}" type="datetimeFigureOut">
              <a:rPr lang="en-US" smtClean="0"/>
              <a:pPr/>
              <a:t>3/28/2023</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1460B5C1-08FE-4FE7-AA3A-F9771B709811}"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3991269-1E58-4547-8150-8CCC56E889BA}" type="datetimeFigureOut">
              <a:rPr lang="en-US" smtClean="0"/>
              <a:pPr/>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60B5C1-08FE-4FE7-AA3A-F9771B709811}"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3991269-1E58-4547-8150-8CCC56E889BA}" type="datetimeFigureOut">
              <a:rPr lang="en-US" smtClean="0"/>
              <a:pPr/>
              <a:t>3/28/2023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60B5C1-08FE-4FE7-AA3A-F9771B709811}"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3991269-1E58-4547-8150-8CCC56E889BA}" type="datetimeFigureOut">
              <a:rPr lang="en-US" smtClean="0"/>
              <a:pPr/>
              <a:t>3/28/2023</a:t>
            </a:fld>
            <a:endParaRPr lang="en-US"/>
          </a:p>
        </p:txBody>
      </p:sp>
      <p:sp>
        <p:nvSpPr>
          <p:cNvPr id="7" name="Slide Number Placeholder 6"/>
          <p:cNvSpPr>
            <a:spLocks noGrp="1"/>
          </p:cNvSpPr>
          <p:nvPr>
            <p:ph type="sldNum" sz="quarter" idx="11"/>
          </p:nvPr>
        </p:nvSpPr>
        <p:spPr/>
        <p:txBody>
          <a:bodyPr rtlCol="0"/>
          <a:lstStyle/>
          <a:p>
            <a:fld id="{1460B5C1-08FE-4FE7-AA3A-F9771B709811}"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991269-1E58-4547-8150-8CCC56E889BA}" type="datetimeFigureOut">
              <a:rPr lang="en-US" smtClean="0"/>
              <a:pPr/>
              <a:t>3/28/2023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60B5C1-08FE-4FE7-AA3A-F9771B70981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3991269-1E58-4547-8150-8CCC56E889BA}" type="datetimeFigureOut">
              <a:rPr lang="en-US" smtClean="0"/>
              <a:pPr/>
              <a:t>3/28/2023</a:t>
            </a:fld>
            <a:endParaRPr lang="en-US"/>
          </a:p>
        </p:txBody>
      </p:sp>
      <p:sp>
        <p:nvSpPr>
          <p:cNvPr id="22" name="Slide Number Placeholder 21"/>
          <p:cNvSpPr>
            <a:spLocks noGrp="1"/>
          </p:cNvSpPr>
          <p:nvPr>
            <p:ph type="sldNum" sz="quarter" idx="15"/>
          </p:nvPr>
        </p:nvSpPr>
        <p:spPr/>
        <p:txBody>
          <a:bodyPr rtlCol="0"/>
          <a:lstStyle/>
          <a:p>
            <a:fld id="{1460B5C1-08FE-4FE7-AA3A-F9771B709811}"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3991269-1E58-4547-8150-8CCC56E889BA}" type="datetimeFigureOut">
              <a:rPr lang="en-US" smtClean="0"/>
              <a:pPr/>
              <a:t>3/28/2023</a:t>
            </a:fld>
            <a:endParaRPr lang="en-US"/>
          </a:p>
        </p:txBody>
      </p:sp>
      <p:sp>
        <p:nvSpPr>
          <p:cNvPr id="18" name="Slide Number Placeholder 17"/>
          <p:cNvSpPr>
            <a:spLocks noGrp="1"/>
          </p:cNvSpPr>
          <p:nvPr>
            <p:ph type="sldNum" sz="quarter" idx="11"/>
          </p:nvPr>
        </p:nvSpPr>
        <p:spPr/>
        <p:txBody>
          <a:bodyPr rtlCol="0"/>
          <a:lstStyle/>
          <a:p>
            <a:fld id="{1460B5C1-08FE-4FE7-AA3A-F9771B709811}"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991269-1E58-4547-8150-8CCC56E889BA}" type="datetimeFigureOut">
              <a:rPr lang="en-US" smtClean="0"/>
              <a:pPr/>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60B5C1-08FE-4FE7-AA3A-F9771B70981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991269-1E58-4547-8150-8CCC56E889BA}" type="datetimeFigureOut">
              <a:rPr lang="en-US" smtClean="0"/>
              <a:pPr/>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60B5C1-08FE-4FE7-AA3A-F9771B70981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3991269-1E58-4547-8150-8CCC56E889BA}" type="datetimeFigureOut">
              <a:rPr lang="en-US" smtClean="0"/>
              <a:pPr/>
              <a:t>3/28/2023</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1460B5C1-08FE-4FE7-AA3A-F9771B70981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2667000"/>
            <a:ext cx="6172200" cy="2351562"/>
          </a:xfrm>
        </p:spPr>
        <p:txBody>
          <a:bodyPr>
            <a:noAutofit/>
          </a:bodyPr>
          <a:lstStyle/>
          <a:p>
            <a:r>
              <a:rPr lang="en-IN" sz="4000" b="1" dirty="0">
                <a:effectLst>
                  <a:outerShdw blurRad="38100" dist="38100" dir="2700000" algn="tl">
                    <a:srgbClr val="000000">
                      <a:alpha val="43137"/>
                    </a:srgbClr>
                  </a:outerShdw>
                </a:effectLst>
              </a:rPr>
              <a:t>International Business Communication(LCCB6001)</a:t>
            </a:r>
            <a:endParaRPr lang="en-US" sz="4000" dirty="0">
              <a:effectLst>
                <a:outerShdw blurRad="38100" dist="38100" dir="2700000" algn="tl">
                  <a:srgbClr val="000000">
                    <a:alpha val="43137"/>
                  </a:srgb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10741-CA68-C194-6197-A169D7E0AD42}"/>
              </a:ext>
            </a:extLst>
          </p:cNvPr>
          <p:cNvSpPr>
            <a:spLocks noGrp="1"/>
          </p:cNvSpPr>
          <p:nvPr>
            <p:ph type="title"/>
          </p:nvPr>
        </p:nvSpPr>
        <p:spPr/>
        <p:txBody>
          <a:bodyPr/>
          <a:lstStyle/>
          <a:p>
            <a:r>
              <a:rPr lang="en-GB" b="1" i="1" dirty="0">
                <a:latin typeface="Arial" panose="020B0604020202020204" pitchFamily="34" charset="0"/>
                <a:cs typeface="Arial" panose="020B0604020202020204" pitchFamily="34" charset="0"/>
              </a:rPr>
              <a:t>Group 2</a:t>
            </a:r>
          </a:p>
        </p:txBody>
      </p:sp>
      <p:sp>
        <p:nvSpPr>
          <p:cNvPr id="3" name="Content Placeholder 2">
            <a:extLst>
              <a:ext uri="{FF2B5EF4-FFF2-40B4-BE49-F238E27FC236}">
                <a16:creationId xmlns:a16="http://schemas.microsoft.com/office/drawing/2014/main" id="{802C383E-972E-6066-5361-DACC4814DF48}"/>
              </a:ext>
            </a:extLst>
          </p:cNvPr>
          <p:cNvSpPr>
            <a:spLocks noGrp="1"/>
          </p:cNvSpPr>
          <p:nvPr>
            <p:ph sz="quarter" idx="1"/>
          </p:nvPr>
        </p:nvSpPr>
        <p:spPr/>
        <p:txBody>
          <a:bodyPr/>
          <a:lstStyle/>
          <a:p>
            <a:r>
              <a:rPr lang="en-GB" b="1" dirty="0"/>
              <a:t>Madalina Maria Marinescu (2020638)							                  Anca </a:t>
            </a:r>
            <a:r>
              <a:rPr lang="en-GB" b="1" dirty="0" err="1"/>
              <a:t>Ghizela</a:t>
            </a:r>
            <a:r>
              <a:rPr lang="en-GB" b="1" dirty="0"/>
              <a:t> </a:t>
            </a:r>
            <a:r>
              <a:rPr lang="en-GB" b="1" dirty="0" err="1"/>
              <a:t>Hotca</a:t>
            </a:r>
            <a:r>
              <a:rPr lang="en-GB" b="1" dirty="0"/>
              <a:t> (2021006)								            Carmen </a:t>
            </a:r>
            <a:r>
              <a:rPr lang="en-GB" b="1" dirty="0" err="1"/>
              <a:t>Marilena</a:t>
            </a:r>
            <a:r>
              <a:rPr lang="en-GB" b="1" dirty="0"/>
              <a:t> </a:t>
            </a:r>
            <a:r>
              <a:rPr lang="en-GB" b="1"/>
              <a:t>Tirziu</a:t>
            </a:r>
            <a:r>
              <a:rPr lang="en-GB" b="1" dirty="0"/>
              <a:t> (2021003)								 Ionela </a:t>
            </a:r>
            <a:r>
              <a:rPr lang="en-GB" b="1" dirty="0" err="1"/>
              <a:t>Huanita</a:t>
            </a:r>
            <a:r>
              <a:rPr lang="en-GB" b="1" dirty="0"/>
              <a:t> </a:t>
            </a:r>
            <a:r>
              <a:rPr lang="en-GB" b="1" dirty="0" err="1"/>
              <a:t>Peltea</a:t>
            </a:r>
            <a:r>
              <a:rPr lang="en-GB" b="1" dirty="0"/>
              <a:t> (2023156)</a:t>
            </a:r>
            <a:r>
              <a:rPr lang="en-GB" dirty="0"/>
              <a:t>	</a:t>
            </a:r>
          </a:p>
        </p:txBody>
      </p:sp>
    </p:spTree>
    <p:extLst>
      <p:ext uri="{BB962C8B-B14F-4D97-AF65-F5344CB8AC3E}">
        <p14:creationId xmlns:p14="http://schemas.microsoft.com/office/powerpoint/2010/main" val="1796481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48CAB-F6C5-6F1B-1349-072BA8E271A9}"/>
              </a:ext>
            </a:extLst>
          </p:cNvPr>
          <p:cNvSpPr>
            <a:spLocks noGrp="1"/>
          </p:cNvSpPr>
          <p:nvPr>
            <p:ph type="title"/>
          </p:nvPr>
        </p:nvSpPr>
        <p:spPr/>
        <p:txBody>
          <a:bodyPr/>
          <a:lstStyle/>
          <a:p>
            <a:r>
              <a:rPr lang="en-GB" dirty="0"/>
              <a:t>Table of Content</a:t>
            </a:r>
          </a:p>
        </p:txBody>
      </p:sp>
      <p:sp>
        <p:nvSpPr>
          <p:cNvPr id="4" name="Rectangle 1">
            <a:extLst>
              <a:ext uri="{FF2B5EF4-FFF2-40B4-BE49-F238E27FC236}">
                <a16:creationId xmlns:a16="http://schemas.microsoft.com/office/drawing/2014/main" id="{22FA3481-EEBD-489E-866D-B945734CC1E0}"/>
              </a:ext>
            </a:extLst>
          </p:cNvPr>
          <p:cNvSpPr>
            <a:spLocks noGrp="1" noChangeArrowheads="1"/>
          </p:cNvSpPr>
          <p:nvPr>
            <p:ph sz="quarter" idx="1"/>
          </p:nvPr>
        </p:nvSpPr>
        <p:spPr bwMode="auto">
          <a:xfrm>
            <a:off x="353497" y="1828800"/>
            <a:ext cx="7571303"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lvl="0" algn="just">
              <a:buClrTx/>
              <a:buSzTx/>
              <a:buFont typeface="Wingdings" panose="05000000000000000000" pitchFamily="2" charset="2"/>
              <a:buChar char="ü"/>
            </a:pPr>
            <a:r>
              <a:rPr lang="en-US" altLang="en-US" sz="1800" dirty="0"/>
              <a:t>Introduction	</a:t>
            </a:r>
          </a:p>
          <a:p>
            <a:pPr lvl="0" algn="just">
              <a:buClrTx/>
              <a:buSzTx/>
              <a:buFont typeface="Wingdings" panose="05000000000000000000" pitchFamily="2" charset="2"/>
              <a:buChar char="ü"/>
            </a:pPr>
            <a:r>
              <a:rPr lang="en-US" altLang="en-US" sz="1800" dirty="0"/>
              <a:t>Discussion	</a:t>
            </a:r>
          </a:p>
          <a:p>
            <a:pPr lvl="0" algn="just">
              <a:buClrTx/>
              <a:buSzTx/>
              <a:buFont typeface="Wingdings" panose="05000000000000000000" pitchFamily="2" charset="2"/>
              <a:buChar char="ü"/>
            </a:pPr>
            <a:r>
              <a:rPr lang="en-US" altLang="en-US" sz="1800" dirty="0"/>
              <a:t>Cultural differences and challenges in British and Chinese market	</a:t>
            </a:r>
          </a:p>
          <a:p>
            <a:pPr lvl="0" algn="just">
              <a:buClrTx/>
              <a:buSzTx/>
              <a:buFont typeface="Wingdings" panose="05000000000000000000" pitchFamily="2" charset="2"/>
              <a:buChar char="ü"/>
            </a:pPr>
            <a:r>
              <a:rPr lang="en-US" altLang="en-US" sz="1800" dirty="0"/>
              <a:t>Affect of challenges on business communication	</a:t>
            </a:r>
          </a:p>
          <a:p>
            <a:pPr lvl="0" algn="just">
              <a:buClrTx/>
              <a:buSzTx/>
              <a:buFont typeface="Wingdings" panose="05000000000000000000" pitchFamily="2" charset="2"/>
              <a:buChar char="ü"/>
            </a:pPr>
            <a:r>
              <a:rPr lang="en-US" altLang="en-US" sz="1800" dirty="0"/>
              <a:t>Identify and explain different cultural communication theories	</a:t>
            </a:r>
          </a:p>
          <a:p>
            <a:pPr lvl="0" algn="just">
              <a:buClrTx/>
              <a:buSzTx/>
              <a:buFont typeface="Wingdings" panose="05000000000000000000" pitchFamily="2" charset="2"/>
              <a:buChar char="ü"/>
            </a:pPr>
            <a:r>
              <a:rPr lang="en-US" altLang="en-US" sz="1800" dirty="0"/>
              <a:t>Real life business examples	</a:t>
            </a:r>
          </a:p>
          <a:p>
            <a:pPr lvl="0" algn="just">
              <a:buClrTx/>
              <a:buSzTx/>
              <a:buFont typeface="Wingdings" panose="05000000000000000000" pitchFamily="2" charset="2"/>
              <a:buChar char="ü"/>
            </a:pPr>
            <a:r>
              <a:rPr lang="en-US" altLang="en-US" sz="1800" dirty="0"/>
              <a:t>Recommendations	</a:t>
            </a:r>
          </a:p>
          <a:p>
            <a:pPr lvl="0" algn="just">
              <a:buClrTx/>
              <a:buSzTx/>
              <a:buFont typeface="Wingdings" panose="05000000000000000000" pitchFamily="2" charset="2"/>
              <a:buChar char="ü"/>
            </a:pPr>
            <a:r>
              <a:rPr lang="en-US" altLang="en-US" sz="1800" dirty="0"/>
              <a:t>Communication solutions</a:t>
            </a:r>
          </a:p>
          <a:p>
            <a:pPr lvl="0" algn="just">
              <a:buClrTx/>
              <a:buSzTx/>
              <a:buFont typeface="Wingdings" panose="05000000000000000000" pitchFamily="2" charset="2"/>
              <a:buChar char="ü"/>
            </a:pPr>
            <a:r>
              <a:rPr lang="en-US" altLang="en-US" sz="1800" dirty="0"/>
              <a:t>Conclusion	</a:t>
            </a:r>
          </a:p>
          <a:p>
            <a:pPr lvl="0" algn="just">
              <a:buClrTx/>
              <a:buSzTx/>
              <a:buFont typeface="Wingdings" panose="05000000000000000000" pitchFamily="2" charset="2"/>
              <a:buChar char="ü"/>
            </a:pPr>
            <a:r>
              <a:rPr lang="en-US" altLang="en-US" sz="1800" dirty="0"/>
              <a:t>References	</a:t>
            </a:r>
          </a:p>
        </p:txBody>
      </p:sp>
    </p:spTree>
    <p:extLst>
      <p:ext uri="{BB962C8B-B14F-4D97-AF65-F5344CB8AC3E}">
        <p14:creationId xmlns:p14="http://schemas.microsoft.com/office/powerpoint/2010/main" val="3012324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rPr>
              <a:t>Introduction</a:t>
            </a:r>
          </a:p>
        </p:txBody>
      </p:sp>
      <p:sp>
        <p:nvSpPr>
          <p:cNvPr id="3" name="Content Placeholder 2"/>
          <p:cNvSpPr>
            <a:spLocks noGrp="1"/>
          </p:cNvSpPr>
          <p:nvPr>
            <p:ph sz="quarter" idx="1"/>
          </p:nvPr>
        </p:nvSpPr>
        <p:spPr/>
        <p:txBody>
          <a:bodyPr>
            <a:normAutofit/>
          </a:bodyPr>
          <a:lstStyle/>
          <a:p>
            <a:r>
              <a:rPr lang="en-IN" dirty="0"/>
              <a:t>Business make their products available in the international market </a:t>
            </a:r>
          </a:p>
          <a:p>
            <a:r>
              <a:rPr lang="en-IN" dirty="0"/>
              <a:t>Different techniques - joint venture, collaboration </a:t>
            </a:r>
          </a:p>
          <a:p>
            <a:r>
              <a:rPr lang="en-IN" dirty="0"/>
              <a:t>Based on the Bould Brothers Coffee </a:t>
            </a:r>
          </a:p>
          <a:p>
            <a:r>
              <a:rPr lang="en-IN" dirty="0"/>
              <a:t>Bould Brothers Coffee international strategy to enter in China. </a:t>
            </a:r>
            <a:endParaRPr lang="en-US" dirty="0"/>
          </a:p>
          <a:p>
            <a:endParaRPr lang="en-US" dirty="0"/>
          </a:p>
        </p:txBody>
      </p:sp>
      <p:pic>
        <p:nvPicPr>
          <p:cNvPr id="1026" name="Picture 2"/>
          <p:cNvPicPr>
            <a:picLocks noChangeAspect="1" noChangeArrowheads="1"/>
          </p:cNvPicPr>
          <p:nvPr/>
        </p:nvPicPr>
        <p:blipFill>
          <a:blip r:embed="rId3"/>
          <a:srcRect/>
          <a:stretch>
            <a:fillRect/>
          </a:stretch>
        </p:blipFill>
        <p:spPr bwMode="auto">
          <a:xfrm>
            <a:off x="3733800" y="3981393"/>
            <a:ext cx="4257675" cy="2659448"/>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outerShdw blurRad="38100" dist="38100" dir="2700000" algn="tl">
                    <a:srgbClr val="000000">
                      <a:alpha val="43137"/>
                    </a:srgbClr>
                  </a:outerShdw>
                </a:effectLst>
              </a:rPr>
              <a:t>Cultural differences and challenges in British and Chinese market </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p:txBody>
          <a:bodyPr>
            <a:normAutofit/>
          </a:bodyPr>
          <a:lstStyle/>
          <a:p>
            <a:r>
              <a:rPr lang="en-IN" dirty="0"/>
              <a:t>UK culture - highly planned and structured </a:t>
            </a:r>
          </a:p>
          <a:p>
            <a:r>
              <a:rPr lang="en-IN" dirty="0"/>
              <a:t>China culture - active and impulsive</a:t>
            </a:r>
            <a:endParaRPr lang="en-US" dirty="0"/>
          </a:p>
          <a:p>
            <a:r>
              <a:rPr lang="en-IN" dirty="0"/>
              <a:t>Sense of belonging, also known as guanxi, is placed with a greater priority in China than it is in the UK. </a:t>
            </a:r>
          </a:p>
        </p:txBody>
      </p:sp>
      <p:pic>
        <p:nvPicPr>
          <p:cNvPr id="2050" name="Picture 2"/>
          <p:cNvPicPr>
            <a:picLocks noChangeAspect="1" noChangeArrowheads="1"/>
          </p:cNvPicPr>
          <p:nvPr/>
        </p:nvPicPr>
        <p:blipFill>
          <a:blip r:embed="rId3"/>
          <a:srcRect/>
          <a:stretch>
            <a:fillRect/>
          </a:stretch>
        </p:blipFill>
        <p:spPr bwMode="auto">
          <a:xfrm>
            <a:off x="2895600" y="3657600"/>
            <a:ext cx="4649066" cy="2605846"/>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outerShdw blurRad="38100" dist="38100" dir="2700000" algn="tl">
                    <a:srgbClr val="000000">
                      <a:alpha val="43137"/>
                    </a:srgbClr>
                  </a:outerShdw>
                </a:effectLst>
              </a:rPr>
              <a:t>Cultural differences and challenges in British and Chinese market </a:t>
            </a:r>
            <a:endParaRPr lang="en-US" dirty="0"/>
          </a:p>
        </p:txBody>
      </p:sp>
      <p:sp>
        <p:nvSpPr>
          <p:cNvPr id="3" name="Content Placeholder 2"/>
          <p:cNvSpPr>
            <a:spLocks noGrp="1"/>
          </p:cNvSpPr>
          <p:nvPr>
            <p:ph sz="quarter" idx="1"/>
          </p:nvPr>
        </p:nvSpPr>
        <p:spPr/>
        <p:txBody>
          <a:bodyPr/>
          <a:lstStyle/>
          <a:p>
            <a:r>
              <a:rPr lang="en-IN" dirty="0"/>
              <a:t>Mentality of business in UK - emphasis on individualism and competition</a:t>
            </a:r>
          </a:p>
          <a:p>
            <a:r>
              <a:rPr lang="en-IN" dirty="0"/>
              <a:t>China - expertise of leaders and wealth of assets</a:t>
            </a:r>
            <a:endParaRPr lang="en-US" dirty="0"/>
          </a:p>
          <a:p>
            <a:endParaRPr lang="en-US" dirty="0"/>
          </a:p>
        </p:txBody>
      </p:sp>
      <p:pic>
        <p:nvPicPr>
          <p:cNvPr id="3074" name="Picture 2"/>
          <p:cNvPicPr>
            <a:picLocks noChangeAspect="1" noChangeArrowheads="1"/>
          </p:cNvPicPr>
          <p:nvPr/>
        </p:nvPicPr>
        <p:blipFill>
          <a:blip r:embed="rId3"/>
          <a:srcRect/>
          <a:stretch>
            <a:fillRect/>
          </a:stretch>
        </p:blipFill>
        <p:spPr bwMode="auto">
          <a:xfrm>
            <a:off x="1752600" y="3276599"/>
            <a:ext cx="4724400" cy="2677673"/>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effectLst>
                  <a:outerShdw blurRad="38100" dist="38100" dir="2700000" algn="tl">
                    <a:srgbClr val="000000">
                      <a:alpha val="43137"/>
                    </a:srgbClr>
                  </a:outerShdw>
                </a:effectLst>
              </a:rPr>
              <a:t>Affect of challenges on business communication</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a:xfrm>
            <a:off x="457200" y="1600200"/>
            <a:ext cx="3429000" cy="4873752"/>
          </a:xfrm>
        </p:spPr>
        <p:txBody>
          <a:bodyPr>
            <a:normAutofit/>
          </a:bodyPr>
          <a:lstStyle/>
          <a:p>
            <a:r>
              <a:rPr lang="en-IN" dirty="0"/>
              <a:t>Fundamental habits of behaviour, such as mannerisms and gestures</a:t>
            </a:r>
          </a:p>
          <a:p>
            <a:r>
              <a:rPr lang="en-IN" dirty="0"/>
              <a:t>When expressing an opinion or issuing orders in the UK, it is usual for individuals to raise their voices and be more forceful. </a:t>
            </a:r>
            <a:endParaRPr lang="en-US" dirty="0"/>
          </a:p>
          <a:p>
            <a:endParaRPr lang="en-US" dirty="0"/>
          </a:p>
        </p:txBody>
      </p:sp>
      <p:pic>
        <p:nvPicPr>
          <p:cNvPr id="4098" name="Picture 2"/>
          <p:cNvPicPr>
            <a:picLocks noChangeAspect="1" noChangeArrowheads="1"/>
          </p:cNvPicPr>
          <p:nvPr/>
        </p:nvPicPr>
        <p:blipFill>
          <a:blip r:embed="rId3"/>
          <a:srcRect/>
          <a:stretch>
            <a:fillRect/>
          </a:stretch>
        </p:blipFill>
        <p:spPr bwMode="auto">
          <a:xfrm>
            <a:off x="4724400" y="1828800"/>
            <a:ext cx="3515881" cy="349567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outerShdw blurRad="38100" dist="38100" dir="2700000" algn="tl">
                    <a:srgbClr val="000000">
                      <a:alpha val="43137"/>
                    </a:srgbClr>
                  </a:outerShdw>
                </a:effectLst>
              </a:rPr>
              <a:t>Affect of challenges on business communication</a:t>
            </a:r>
            <a:endParaRPr lang="en-US" dirty="0"/>
          </a:p>
        </p:txBody>
      </p:sp>
      <p:sp>
        <p:nvSpPr>
          <p:cNvPr id="3" name="Content Placeholder 2"/>
          <p:cNvSpPr>
            <a:spLocks noGrp="1"/>
          </p:cNvSpPr>
          <p:nvPr>
            <p:ph sz="quarter" idx="1"/>
          </p:nvPr>
        </p:nvSpPr>
        <p:spPr/>
        <p:txBody>
          <a:bodyPr/>
          <a:lstStyle/>
          <a:p>
            <a:r>
              <a:rPr lang="en-IN" dirty="0"/>
              <a:t>Chinese individuals tend to be more reserved and soft-spoken when expressing their opinions </a:t>
            </a:r>
          </a:p>
          <a:p>
            <a:r>
              <a:rPr lang="en-IN" dirty="0"/>
              <a:t>Ground rules when reaching out to individuals halfway across the globe</a:t>
            </a:r>
            <a:endParaRPr lang="en-US" dirty="0"/>
          </a:p>
          <a:p>
            <a:endParaRPr lang="en-US" dirty="0"/>
          </a:p>
        </p:txBody>
      </p:sp>
      <p:pic>
        <p:nvPicPr>
          <p:cNvPr id="5122" name="Picture 2"/>
          <p:cNvPicPr>
            <a:picLocks noChangeAspect="1" noChangeArrowheads="1"/>
          </p:cNvPicPr>
          <p:nvPr/>
        </p:nvPicPr>
        <p:blipFill>
          <a:blip r:embed="rId3"/>
          <a:srcRect/>
          <a:stretch>
            <a:fillRect/>
          </a:stretch>
        </p:blipFill>
        <p:spPr bwMode="auto">
          <a:xfrm>
            <a:off x="2133600" y="3276600"/>
            <a:ext cx="4829175" cy="3105343"/>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outerShdw blurRad="38100" dist="38100" dir="2700000" algn="tl">
                    <a:srgbClr val="000000">
                      <a:alpha val="43137"/>
                    </a:srgbClr>
                  </a:outerShdw>
                </a:effectLst>
              </a:rPr>
              <a:t>Affect of challenges on business communication</a:t>
            </a:r>
            <a:endParaRPr lang="en-US" dirty="0"/>
          </a:p>
        </p:txBody>
      </p:sp>
      <p:sp>
        <p:nvSpPr>
          <p:cNvPr id="3" name="Content Placeholder 2"/>
          <p:cNvSpPr>
            <a:spLocks noGrp="1"/>
          </p:cNvSpPr>
          <p:nvPr>
            <p:ph sz="quarter" idx="1"/>
          </p:nvPr>
        </p:nvSpPr>
        <p:spPr/>
        <p:txBody>
          <a:bodyPr/>
          <a:lstStyle/>
          <a:p>
            <a:r>
              <a:rPr lang="en-IN" dirty="0"/>
              <a:t>Time zone variances of all participants</a:t>
            </a:r>
          </a:p>
          <a:p>
            <a:r>
              <a:rPr lang="en-IN" dirty="0"/>
              <a:t>Cultural variations might also impact accessibility</a:t>
            </a:r>
            <a:endParaRPr lang="en-US" dirty="0"/>
          </a:p>
          <a:p>
            <a:endParaRPr lang="en-US" dirty="0"/>
          </a:p>
        </p:txBody>
      </p:sp>
      <p:sp>
        <p:nvSpPr>
          <p:cNvPr id="18434" name="AutoShape 2" descr="Everything You Need To Know About Effective Business Communication (Tips  And Tools) - Time Doctor Blog"/>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8435" name="Picture 3"/>
          <p:cNvPicPr>
            <a:picLocks noChangeAspect="1" noChangeArrowheads="1"/>
          </p:cNvPicPr>
          <p:nvPr/>
        </p:nvPicPr>
        <p:blipFill>
          <a:blip r:embed="rId3"/>
          <a:srcRect/>
          <a:stretch>
            <a:fillRect/>
          </a:stretch>
        </p:blipFill>
        <p:spPr bwMode="auto">
          <a:xfrm>
            <a:off x="1600200" y="3276600"/>
            <a:ext cx="5591175" cy="3065948"/>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effectLst>
                  <a:outerShdw blurRad="38100" dist="38100" dir="2700000" algn="tl">
                    <a:srgbClr val="000000">
                      <a:alpha val="43137"/>
                    </a:srgbClr>
                  </a:outerShdw>
                </a:effectLst>
              </a:rPr>
              <a:t>Identify and explain different cultural communication theories</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p:txBody>
          <a:bodyPr/>
          <a:lstStyle/>
          <a:p>
            <a:r>
              <a:rPr lang="en-IN" b="1" dirty="0"/>
              <a:t>Hofstede Cultural dimensions</a:t>
            </a:r>
            <a:endParaRPr lang="en-US" dirty="0"/>
          </a:p>
          <a:p>
            <a:endParaRPr lang="en-US" dirty="0"/>
          </a:p>
          <a:p>
            <a:endParaRPr lang="en-IN" dirty="0"/>
          </a:p>
          <a:p>
            <a:endParaRPr lang="en-IN" dirty="0"/>
          </a:p>
          <a:p>
            <a:endParaRPr lang="en-IN" dirty="0"/>
          </a:p>
          <a:p>
            <a:endParaRPr lang="en-IN" dirty="0"/>
          </a:p>
          <a:p>
            <a:endParaRPr lang="en-IN" dirty="0"/>
          </a:p>
          <a:p>
            <a:endParaRPr lang="en-IN" dirty="0"/>
          </a:p>
          <a:p>
            <a:r>
              <a:rPr lang="en-IN" dirty="0"/>
              <a:t>Cultural dimension of China and UK</a:t>
            </a:r>
            <a:endParaRPr lang="en-US" dirty="0"/>
          </a:p>
        </p:txBody>
      </p:sp>
      <p:pic>
        <p:nvPicPr>
          <p:cNvPr id="4" name="Picture 3"/>
          <p:cNvPicPr/>
          <p:nvPr/>
        </p:nvPicPr>
        <p:blipFill>
          <a:blip r:embed="rId3"/>
          <a:srcRect/>
          <a:stretch>
            <a:fillRect/>
          </a:stretch>
        </p:blipFill>
        <p:spPr bwMode="auto">
          <a:xfrm>
            <a:off x="838201" y="2247900"/>
            <a:ext cx="6679548" cy="2705100"/>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outerShdw blurRad="38100" dist="38100" dir="2700000" algn="tl">
                    <a:srgbClr val="000000">
                      <a:alpha val="43137"/>
                    </a:srgbClr>
                  </a:outerShdw>
                </a:effectLst>
              </a:rPr>
              <a:t>Identify and explain different cultural communication theories</a:t>
            </a:r>
            <a:endParaRPr lang="en-US" dirty="0"/>
          </a:p>
        </p:txBody>
      </p:sp>
      <p:sp>
        <p:nvSpPr>
          <p:cNvPr id="3" name="Content Placeholder 2"/>
          <p:cNvSpPr>
            <a:spLocks noGrp="1"/>
          </p:cNvSpPr>
          <p:nvPr>
            <p:ph sz="quarter" idx="1"/>
          </p:nvPr>
        </p:nvSpPr>
        <p:spPr/>
        <p:txBody>
          <a:bodyPr>
            <a:normAutofit fontScale="92500" lnSpcReduction="10000"/>
          </a:bodyPr>
          <a:lstStyle/>
          <a:p>
            <a:pPr lvl="0">
              <a:buNone/>
            </a:pPr>
            <a:r>
              <a:rPr lang="en-US" b="1" i="1" dirty="0"/>
              <a:t>Power distance</a:t>
            </a:r>
            <a:endParaRPr lang="en-US" dirty="0"/>
          </a:p>
          <a:p>
            <a:r>
              <a:rPr lang="en-IN" dirty="0"/>
              <a:t>China - society accepts </a:t>
            </a:r>
          </a:p>
          <a:p>
            <a:r>
              <a:rPr lang="en-IN" dirty="0"/>
              <a:t>Britain - societies with the lowest levels of equality</a:t>
            </a:r>
            <a:endParaRPr lang="en-US" dirty="0"/>
          </a:p>
          <a:p>
            <a:pPr lvl="0"/>
            <a:endParaRPr lang="en-IN" b="1" i="1" dirty="0"/>
          </a:p>
          <a:p>
            <a:pPr lvl="0">
              <a:buNone/>
            </a:pPr>
            <a:r>
              <a:rPr lang="en-IN" b="1" i="1" dirty="0"/>
              <a:t>Individualism</a:t>
            </a:r>
            <a:endParaRPr lang="en-US" dirty="0"/>
          </a:p>
          <a:p>
            <a:r>
              <a:rPr lang="en-IN" dirty="0"/>
              <a:t>Population of China is very collectivist</a:t>
            </a:r>
          </a:p>
          <a:p>
            <a:r>
              <a:rPr lang="en-IN" dirty="0"/>
              <a:t>British culture fosters independence and secrecy.</a:t>
            </a:r>
            <a:endParaRPr lang="en-US" dirty="0"/>
          </a:p>
          <a:p>
            <a:pPr lvl="0"/>
            <a:endParaRPr lang="en-IN" b="1" i="1" dirty="0"/>
          </a:p>
          <a:p>
            <a:pPr lvl="0">
              <a:buNone/>
            </a:pPr>
            <a:r>
              <a:rPr lang="en-IN" b="1" i="1" dirty="0"/>
              <a:t>Masculinity</a:t>
            </a:r>
            <a:endParaRPr lang="en-US" dirty="0"/>
          </a:p>
          <a:p>
            <a:r>
              <a:rPr lang="en-IN" dirty="0"/>
              <a:t>China - macho culture that places a strong emphasis on success and rivalry. </a:t>
            </a:r>
          </a:p>
          <a:p>
            <a:r>
              <a:rPr lang="en-IN" dirty="0"/>
              <a:t>Britain is a very masculine nation, with a focus on success and achievement</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outerShdw blurRad="38100" dist="38100" dir="2700000" algn="tl">
                    <a:srgbClr val="000000">
                      <a:alpha val="43137"/>
                    </a:srgbClr>
                  </a:outerShdw>
                </a:effectLst>
              </a:rPr>
              <a:t>Identify and explain different cultural communication theories</a:t>
            </a:r>
            <a:endParaRPr lang="en-US" dirty="0"/>
          </a:p>
        </p:txBody>
      </p:sp>
      <p:sp>
        <p:nvSpPr>
          <p:cNvPr id="3" name="Content Placeholder 2"/>
          <p:cNvSpPr>
            <a:spLocks noGrp="1"/>
          </p:cNvSpPr>
          <p:nvPr>
            <p:ph sz="quarter" idx="1"/>
          </p:nvPr>
        </p:nvSpPr>
        <p:spPr/>
        <p:txBody>
          <a:bodyPr>
            <a:normAutofit fontScale="85000" lnSpcReduction="10000"/>
          </a:bodyPr>
          <a:lstStyle/>
          <a:p>
            <a:pPr lvl="0">
              <a:buNone/>
            </a:pPr>
            <a:r>
              <a:rPr lang="en-IN" b="1" i="1" dirty="0"/>
              <a:t>Uncertainty Avoidance</a:t>
            </a:r>
            <a:endParaRPr lang="en-US" dirty="0"/>
          </a:p>
          <a:p>
            <a:r>
              <a:rPr lang="en-IN" dirty="0"/>
              <a:t>China avoid uncertainty -  pragmatism is a characteristic of life</a:t>
            </a:r>
          </a:p>
          <a:p>
            <a:r>
              <a:rPr lang="en-IN" dirty="0"/>
              <a:t>UK residents are content to develop their own</a:t>
            </a:r>
            <a:endParaRPr lang="en-US" dirty="0"/>
          </a:p>
          <a:p>
            <a:pPr lvl="0"/>
            <a:endParaRPr lang="en-IN" b="1" i="1" dirty="0"/>
          </a:p>
          <a:p>
            <a:pPr lvl="0">
              <a:buNone/>
            </a:pPr>
            <a:r>
              <a:rPr lang="en-IN" b="1" i="1" dirty="0"/>
              <a:t>Long term orientation</a:t>
            </a:r>
            <a:endParaRPr lang="en-US" dirty="0"/>
          </a:p>
          <a:p>
            <a:r>
              <a:rPr lang="en-IN" dirty="0"/>
              <a:t>China - culture places a strong emphasis on functionality</a:t>
            </a:r>
          </a:p>
          <a:p>
            <a:r>
              <a:rPr lang="en-IN" dirty="0"/>
              <a:t>UK - does not have a moderate level of clear appreciation</a:t>
            </a:r>
            <a:endParaRPr lang="en-US" dirty="0"/>
          </a:p>
          <a:p>
            <a:pPr lvl="0"/>
            <a:endParaRPr lang="en-IN" b="1" i="1" dirty="0"/>
          </a:p>
          <a:p>
            <a:pPr lvl="0">
              <a:buNone/>
            </a:pPr>
            <a:r>
              <a:rPr lang="en-IN" b="1" i="1" dirty="0"/>
              <a:t>Indulgence</a:t>
            </a:r>
            <a:endParaRPr lang="en-US" dirty="0"/>
          </a:p>
          <a:p>
            <a:r>
              <a:rPr lang="en-IN" dirty="0"/>
              <a:t>China - society is extremely regimented. </a:t>
            </a:r>
          </a:p>
          <a:p>
            <a:r>
              <a:rPr lang="en-IN" dirty="0"/>
              <a:t>British - Indulgence have a greater propensity to be more receptive</a:t>
            </a:r>
            <a:endParaRPr lang="en-US" dirty="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outerShdw blurRad="38100" dist="38100" dir="2700000" algn="tl">
                    <a:srgbClr val="000000">
                      <a:alpha val="43137"/>
                    </a:srgbClr>
                  </a:outerShdw>
                </a:effectLst>
              </a:rPr>
              <a:t>Real life business examples</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a:xfrm>
            <a:off x="457200" y="1600200"/>
            <a:ext cx="3886200" cy="4873752"/>
          </a:xfrm>
        </p:spPr>
        <p:txBody>
          <a:bodyPr>
            <a:normAutofit/>
          </a:bodyPr>
          <a:lstStyle/>
          <a:p>
            <a:r>
              <a:rPr lang="en-IN" dirty="0"/>
              <a:t>Bould Brothers Coffee - UK coffee firm </a:t>
            </a:r>
          </a:p>
          <a:p>
            <a:r>
              <a:rPr lang="en-IN" dirty="0"/>
              <a:t>Focus on the international expansion - Chinese market</a:t>
            </a:r>
          </a:p>
          <a:p>
            <a:r>
              <a:rPr lang="en-IN" dirty="0"/>
              <a:t>Use of joint venture </a:t>
            </a:r>
          </a:p>
          <a:p>
            <a:r>
              <a:rPr lang="en-IN" dirty="0"/>
              <a:t>Multiple individuals attempt to create a single company or business plan with the purpose of making a profit </a:t>
            </a:r>
          </a:p>
          <a:p>
            <a:endParaRPr lang="en-US" dirty="0"/>
          </a:p>
        </p:txBody>
      </p:sp>
      <p:pic>
        <p:nvPicPr>
          <p:cNvPr id="28673" name="Picture 1"/>
          <p:cNvPicPr>
            <a:picLocks noChangeAspect="1" noChangeArrowheads="1"/>
          </p:cNvPicPr>
          <p:nvPr/>
        </p:nvPicPr>
        <p:blipFill>
          <a:blip r:embed="rId3"/>
          <a:srcRect/>
          <a:stretch>
            <a:fillRect/>
          </a:stretch>
        </p:blipFill>
        <p:spPr bwMode="auto">
          <a:xfrm>
            <a:off x="4724400" y="1981200"/>
            <a:ext cx="3830674" cy="3362325"/>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outerShdw blurRad="38100" dist="38100" dir="2700000" algn="tl">
                    <a:srgbClr val="000000">
                      <a:alpha val="43137"/>
                    </a:srgbClr>
                  </a:outerShdw>
                </a:effectLst>
              </a:rPr>
              <a:t>Real life business examples</a:t>
            </a:r>
            <a:endParaRPr lang="en-US" dirty="0"/>
          </a:p>
        </p:txBody>
      </p:sp>
      <p:sp>
        <p:nvSpPr>
          <p:cNvPr id="3" name="Content Placeholder 2"/>
          <p:cNvSpPr>
            <a:spLocks noGrp="1"/>
          </p:cNvSpPr>
          <p:nvPr>
            <p:ph sz="quarter" idx="1"/>
          </p:nvPr>
        </p:nvSpPr>
        <p:spPr/>
        <p:txBody>
          <a:bodyPr/>
          <a:lstStyle/>
          <a:p>
            <a:r>
              <a:rPr lang="en-IN" dirty="0"/>
              <a:t>Bould Brothers Coffee is looking for making a venture with the Chinese firms</a:t>
            </a:r>
          </a:p>
          <a:p>
            <a:r>
              <a:rPr lang="en-IN" dirty="0"/>
              <a:t>Use of cultural dimensions theory and international expansion model</a:t>
            </a:r>
            <a:endParaRPr lang="en-US" dirty="0"/>
          </a:p>
          <a:p>
            <a:endParaRPr lang="en-US" dirty="0"/>
          </a:p>
        </p:txBody>
      </p:sp>
      <p:pic>
        <p:nvPicPr>
          <p:cNvPr id="9217" name="Picture 1"/>
          <p:cNvPicPr>
            <a:picLocks noChangeAspect="1" noChangeArrowheads="1"/>
          </p:cNvPicPr>
          <p:nvPr/>
        </p:nvPicPr>
        <p:blipFill>
          <a:blip r:embed="rId3"/>
          <a:srcRect/>
          <a:stretch>
            <a:fillRect/>
          </a:stretch>
        </p:blipFill>
        <p:spPr bwMode="auto">
          <a:xfrm>
            <a:off x="2133600" y="3429000"/>
            <a:ext cx="4229100" cy="2771775"/>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outerShdw blurRad="38100" dist="38100" dir="2700000" algn="tl">
                    <a:srgbClr val="000000">
                      <a:alpha val="43137"/>
                    </a:srgbClr>
                  </a:outerShdw>
                </a:effectLst>
              </a:rPr>
              <a:t>Recommendations</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a:xfrm>
            <a:off x="457200" y="1600200"/>
            <a:ext cx="3733800" cy="4873752"/>
          </a:xfrm>
        </p:spPr>
        <p:txBody>
          <a:bodyPr>
            <a:normAutofit/>
          </a:bodyPr>
          <a:lstStyle/>
          <a:p>
            <a:r>
              <a:rPr lang="en-IN" dirty="0"/>
              <a:t>Analyse the coffee market of the China</a:t>
            </a:r>
          </a:p>
          <a:p>
            <a:r>
              <a:rPr lang="en-IN" dirty="0"/>
              <a:t>Macro and micro environmental analysis </a:t>
            </a:r>
          </a:p>
          <a:p>
            <a:r>
              <a:rPr lang="en-IN" dirty="0"/>
              <a:t>Trade relation and political stability between the two countries</a:t>
            </a:r>
            <a:endParaRPr lang="en-US" dirty="0"/>
          </a:p>
          <a:p>
            <a:endParaRPr lang="en-US" dirty="0"/>
          </a:p>
        </p:txBody>
      </p:sp>
      <p:pic>
        <p:nvPicPr>
          <p:cNvPr id="26625" name="Picture 1"/>
          <p:cNvPicPr>
            <a:picLocks noChangeAspect="1" noChangeArrowheads="1"/>
          </p:cNvPicPr>
          <p:nvPr/>
        </p:nvPicPr>
        <p:blipFill>
          <a:blip r:embed="rId3"/>
          <a:srcRect/>
          <a:stretch>
            <a:fillRect/>
          </a:stretch>
        </p:blipFill>
        <p:spPr bwMode="auto">
          <a:xfrm>
            <a:off x="4572000" y="609600"/>
            <a:ext cx="3562350" cy="5724525"/>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outerShdw blurRad="38100" dist="38100" dir="2700000" algn="tl">
                    <a:srgbClr val="000000">
                      <a:alpha val="43137"/>
                    </a:srgbClr>
                  </a:outerShdw>
                </a:effectLst>
              </a:rPr>
              <a:t>Recommendations</a:t>
            </a:r>
            <a:endParaRPr lang="en-US" dirty="0"/>
          </a:p>
        </p:txBody>
      </p:sp>
      <p:sp>
        <p:nvSpPr>
          <p:cNvPr id="3" name="Content Placeholder 2"/>
          <p:cNvSpPr>
            <a:spLocks noGrp="1"/>
          </p:cNvSpPr>
          <p:nvPr>
            <p:ph sz="quarter" idx="1"/>
          </p:nvPr>
        </p:nvSpPr>
        <p:spPr/>
        <p:txBody>
          <a:bodyPr/>
          <a:lstStyle/>
          <a:p>
            <a:r>
              <a:rPr lang="en-IN" dirty="0"/>
              <a:t>Identify the risk factor when expanding </a:t>
            </a:r>
          </a:p>
          <a:p>
            <a:r>
              <a:rPr lang="en-IN" dirty="0"/>
              <a:t>Design their international entry strategy in the form of joint venture</a:t>
            </a:r>
          </a:p>
          <a:p>
            <a:r>
              <a:rPr lang="en-IN" dirty="0"/>
              <a:t>Law and regulations of the two countries</a:t>
            </a:r>
            <a:endParaRPr lang="en-US" dirty="0"/>
          </a:p>
          <a:p>
            <a:endParaRPr lang="en-US" dirty="0"/>
          </a:p>
        </p:txBody>
      </p:sp>
      <p:pic>
        <p:nvPicPr>
          <p:cNvPr id="7169" name="Picture 1"/>
          <p:cNvPicPr>
            <a:picLocks noChangeAspect="1" noChangeArrowheads="1"/>
          </p:cNvPicPr>
          <p:nvPr/>
        </p:nvPicPr>
        <p:blipFill>
          <a:blip r:embed="rId3"/>
          <a:srcRect/>
          <a:stretch>
            <a:fillRect/>
          </a:stretch>
        </p:blipFill>
        <p:spPr bwMode="auto">
          <a:xfrm>
            <a:off x="1295400" y="3581400"/>
            <a:ext cx="6648450" cy="2779685"/>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outerShdw blurRad="38100" dist="38100" dir="2700000" algn="tl">
                    <a:srgbClr val="000000">
                      <a:alpha val="43137"/>
                    </a:srgbClr>
                  </a:outerShdw>
                </a:effectLst>
              </a:rPr>
              <a:t>Communication solutions</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a:xfrm>
            <a:off x="457200" y="1600200"/>
            <a:ext cx="3733800" cy="4873752"/>
          </a:xfrm>
        </p:spPr>
        <p:txBody>
          <a:bodyPr>
            <a:normAutofit fontScale="92500"/>
          </a:bodyPr>
          <a:lstStyle/>
          <a:p>
            <a:r>
              <a:rPr lang="en-IN" dirty="0"/>
              <a:t>Hire the Chinese facility members for cultural communication </a:t>
            </a:r>
          </a:p>
          <a:p>
            <a:r>
              <a:rPr lang="en-IN" dirty="0"/>
              <a:t>Positive and negative impact of the Chinese organisational business market</a:t>
            </a:r>
            <a:endParaRPr lang="en-US" dirty="0"/>
          </a:p>
          <a:p>
            <a:r>
              <a:rPr lang="en-IN" dirty="0"/>
              <a:t>Accessibility factor </a:t>
            </a:r>
          </a:p>
          <a:p>
            <a:r>
              <a:rPr lang="en-IN" dirty="0"/>
              <a:t>Access to different resources and assets </a:t>
            </a:r>
          </a:p>
          <a:p>
            <a:r>
              <a:rPr lang="en-IN" dirty="0"/>
              <a:t>Hofstede cultural dimension theory and their score</a:t>
            </a:r>
            <a:endParaRPr lang="en-US" dirty="0"/>
          </a:p>
        </p:txBody>
      </p:sp>
      <p:pic>
        <p:nvPicPr>
          <p:cNvPr id="24577" name="Picture 1"/>
          <p:cNvPicPr>
            <a:picLocks noChangeAspect="1" noChangeArrowheads="1"/>
          </p:cNvPicPr>
          <p:nvPr/>
        </p:nvPicPr>
        <p:blipFill>
          <a:blip r:embed="rId3"/>
          <a:srcRect/>
          <a:stretch>
            <a:fillRect/>
          </a:stretch>
        </p:blipFill>
        <p:spPr bwMode="auto">
          <a:xfrm>
            <a:off x="4572000" y="1905000"/>
            <a:ext cx="4033838" cy="2624362"/>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outerShdw blurRad="38100" dist="38100" dir="2700000" algn="tl">
                    <a:srgbClr val="000000">
                      <a:alpha val="43137"/>
                    </a:srgbClr>
                  </a:outerShdw>
                </a:effectLst>
              </a:rPr>
              <a:t>Conclusion</a:t>
            </a:r>
          </a:p>
        </p:txBody>
      </p:sp>
      <p:sp>
        <p:nvSpPr>
          <p:cNvPr id="3" name="Content Placeholder 2"/>
          <p:cNvSpPr>
            <a:spLocks noGrp="1"/>
          </p:cNvSpPr>
          <p:nvPr>
            <p:ph sz="quarter" idx="1"/>
          </p:nvPr>
        </p:nvSpPr>
        <p:spPr/>
        <p:txBody>
          <a:bodyPr>
            <a:normAutofit/>
          </a:bodyPr>
          <a:lstStyle/>
          <a:p>
            <a:r>
              <a:rPr lang="en-IN" dirty="0"/>
              <a:t>Bould Brothers Coffee has the chance to make their business international by expanding in the Chinese market</a:t>
            </a:r>
          </a:p>
          <a:p>
            <a:r>
              <a:rPr lang="en-IN" dirty="0"/>
              <a:t>Suitable strategy - joint venture </a:t>
            </a:r>
          </a:p>
          <a:p>
            <a:r>
              <a:rPr lang="en-IN" dirty="0"/>
              <a:t>Difficult for Bould Brothers Coffee to cover challenges and had to face certain issues. </a:t>
            </a:r>
          </a:p>
          <a:p>
            <a:r>
              <a:rPr lang="en-IN" dirty="0"/>
              <a:t>Cultural communication theories </a:t>
            </a:r>
          </a:p>
          <a:p>
            <a:r>
              <a:rPr lang="en-IN" dirty="0"/>
              <a:t>Use of Hofstede cultural communication theory</a:t>
            </a:r>
            <a:endParaRPr lang="en-US" dirty="0"/>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outerShdw blurRad="38100" dist="38100" dir="2700000" algn="tl">
                    <a:srgbClr val="000000">
                      <a:alpha val="43137"/>
                    </a:srgbClr>
                  </a:outerShdw>
                </a:effectLst>
              </a:rPr>
              <a:t>References</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p:txBody>
          <a:bodyPr>
            <a:normAutofit fontScale="47500" lnSpcReduction="20000"/>
          </a:bodyPr>
          <a:lstStyle/>
          <a:p>
            <a:r>
              <a:rPr lang="en-IN" dirty="0"/>
              <a:t>De Silva, M., Wang, P. and Kuah, A.T., 2021. Why wouldn’t green appeal drive purchase intention? Moderation effects of consumption values in the UK and China. </a:t>
            </a:r>
            <a:r>
              <a:rPr lang="en-US" i="1" dirty="0"/>
              <a:t>Journal of business research</a:t>
            </a:r>
            <a:r>
              <a:rPr lang="en-US" dirty="0"/>
              <a:t>, </a:t>
            </a:r>
            <a:r>
              <a:rPr lang="en-US" i="1" dirty="0"/>
              <a:t>122</a:t>
            </a:r>
            <a:r>
              <a:rPr lang="en-US" dirty="0"/>
              <a:t>, pp.713-724.</a:t>
            </a:r>
          </a:p>
          <a:p>
            <a:r>
              <a:rPr lang="en-IN" dirty="0" err="1"/>
              <a:t>Escandon-Barbosa</a:t>
            </a:r>
            <a:r>
              <a:rPr lang="en-IN" dirty="0"/>
              <a:t>, D., Ramirez, A. and Salas-</a:t>
            </a:r>
            <a:r>
              <a:rPr lang="en-IN" dirty="0" err="1"/>
              <a:t>Paramo</a:t>
            </a:r>
            <a:r>
              <a:rPr lang="en-IN" dirty="0"/>
              <a:t>, J., 2022. The Effect of Cultural Orientations on Country Innovation Performance: Hofstede Cultural Dimensions Revisited?. </a:t>
            </a:r>
            <a:r>
              <a:rPr lang="en-US" i="1" dirty="0"/>
              <a:t>Sustainability</a:t>
            </a:r>
            <a:r>
              <a:rPr lang="en-US" dirty="0"/>
              <a:t>, </a:t>
            </a:r>
            <a:r>
              <a:rPr lang="en-US" i="1" dirty="0"/>
              <a:t>14</a:t>
            </a:r>
            <a:r>
              <a:rPr lang="en-US" dirty="0"/>
              <a:t>(10), p.5851.</a:t>
            </a:r>
          </a:p>
          <a:p>
            <a:r>
              <a:rPr lang="en-IN" dirty="0"/>
              <a:t>Huang, S.S. and </a:t>
            </a:r>
            <a:r>
              <a:rPr lang="en-IN" dirty="0" err="1"/>
              <a:t>Crotts</a:t>
            </a:r>
            <a:r>
              <a:rPr lang="en-IN" dirty="0"/>
              <a:t>, J., 2019. Relationships between Hofstede's cultural dimensions and tourist satisfaction: A cross-country cross-sample examination. </a:t>
            </a:r>
            <a:r>
              <a:rPr lang="en-US" i="1" dirty="0"/>
              <a:t>Tourism management</a:t>
            </a:r>
            <a:r>
              <a:rPr lang="en-US" dirty="0"/>
              <a:t>, </a:t>
            </a:r>
            <a:r>
              <a:rPr lang="en-US" i="1" dirty="0"/>
              <a:t>72</a:t>
            </a:r>
            <a:r>
              <a:rPr lang="en-US" dirty="0"/>
              <a:t>, pp.232-241.</a:t>
            </a:r>
          </a:p>
          <a:p>
            <a:r>
              <a:rPr lang="en-IN" dirty="0"/>
              <a:t>Hung, K., Wang, S., </a:t>
            </a:r>
            <a:r>
              <a:rPr lang="en-IN" dirty="0" err="1"/>
              <a:t>Guillet</a:t>
            </a:r>
            <a:r>
              <a:rPr lang="en-IN" dirty="0"/>
              <a:t>, B.D. and Liu, Z., 2019. An overview of cruise tourism research through comparison of cruise studies published in English and Chinese. </a:t>
            </a:r>
            <a:r>
              <a:rPr lang="en-US" i="1" dirty="0"/>
              <a:t>International Journal of Hospitality Management</a:t>
            </a:r>
            <a:r>
              <a:rPr lang="en-US" dirty="0"/>
              <a:t>, </a:t>
            </a:r>
            <a:r>
              <a:rPr lang="en-US" i="1" dirty="0"/>
              <a:t>77</a:t>
            </a:r>
            <a:r>
              <a:rPr lang="en-US" dirty="0"/>
              <a:t>, pp.207-216.</a:t>
            </a:r>
          </a:p>
          <a:p>
            <a:r>
              <a:rPr lang="en-IN" dirty="0" err="1"/>
              <a:t>Litvin</a:t>
            </a:r>
            <a:r>
              <a:rPr lang="en-IN" dirty="0"/>
              <a:t>, S.W., 2019. Hofstede, cultural differences, and </a:t>
            </a:r>
            <a:r>
              <a:rPr lang="en-IN" dirty="0" err="1"/>
              <a:t>TripAdvisor</a:t>
            </a:r>
            <a:r>
              <a:rPr lang="en-IN" dirty="0"/>
              <a:t> hotel reviews. </a:t>
            </a:r>
            <a:r>
              <a:rPr lang="en-US" i="1" dirty="0"/>
              <a:t>International Journal of Tourism Research</a:t>
            </a:r>
            <a:r>
              <a:rPr lang="en-US" dirty="0"/>
              <a:t>, </a:t>
            </a:r>
            <a:r>
              <a:rPr lang="en-US" i="1" dirty="0"/>
              <a:t>21</a:t>
            </a:r>
            <a:r>
              <a:rPr lang="en-US" dirty="0"/>
              <a:t>(5), pp.712-717.</a:t>
            </a:r>
          </a:p>
          <a:p>
            <a:r>
              <a:rPr lang="en-IN" dirty="0" err="1"/>
              <a:t>Mawby</a:t>
            </a:r>
            <a:r>
              <a:rPr lang="en-IN" dirty="0"/>
              <a:t>, R.I., 2023. </a:t>
            </a:r>
            <a:r>
              <a:rPr lang="en-US" dirty="0"/>
              <a:t>Comparative policing issues: The British and American experience in international perspective. Taylor &amp; Francis.</a:t>
            </a:r>
          </a:p>
          <a:p>
            <a:r>
              <a:rPr lang="en-IN" dirty="0" err="1"/>
              <a:t>Nambisan</a:t>
            </a:r>
            <a:r>
              <a:rPr lang="en-IN" dirty="0"/>
              <a:t>, S., Zahra, S.A. and Luo, Y., 2019. Global platforms and ecosystems: Implications for international business theories. </a:t>
            </a:r>
            <a:r>
              <a:rPr lang="en-US" i="1" dirty="0"/>
              <a:t>Journal of International Business Studies</a:t>
            </a:r>
            <a:r>
              <a:rPr lang="en-US" dirty="0"/>
              <a:t>, </a:t>
            </a:r>
            <a:r>
              <a:rPr lang="en-US" i="1" dirty="0"/>
              <a:t>50</a:t>
            </a:r>
            <a:r>
              <a:rPr lang="en-US" dirty="0"/>
              <a:t>, pp.1464-1486.</a:t>
            </a:r>
          </a:p>
          <a:p>
            <a:r>
              <a:rPr lang="en-IN" dirty="0" err="1"/>
              <a:t>Tietze</a:t>
            </a:r>
            <a:r>
              <a:rPr lang="en-IN" dirty="0"/>
              <a:t>, S. and </a:t>
            </a:r>
            <a:r>
              <a:rPr lang="en-IN" dirty="0" err="1"/>
              <a:t>Piekkari</a:t>
            </a:r>
            <a:r>
              <a:rPr lang="en-IN" dirty="0"/>
              <a:t>, R., 2020. Languages and cross-cultural management. </a:t>
            </a:r>
            <a:r>
              <a:rPr lang="en-US" i="1" dirty="0"/>
              <a:t>The SAGE handbook of contemporary cross-cultural management</a:t>
            </a:r>
            <a:r>
              <a:rPr lang="en-US" dirty="0"/>
              <a:t>, pp.181-195.</a:t>
            </a:r>
          </a:p>
          <a:p>
            <a:r>
              <a:rPr lang="en-IN" dirty="0" err="1"/>
              <a:t>Vătămănescu</a:t>
            </a:r>
            <a:r>
              <a:rPr lang="en-IN" dirty="0"/>
              <a:t>, E.M., </a:t>
            </a:r>
            <a:r>
              <a:rPr lang="en-IN" dirty="0" err="1"/>
              <a:t>Alexandru</a:t>
            </a:r>
            <a:r>
              <a:rPr lang="en-IN" dirty="0"/>
              <a:t>, V.A., </a:t>
            </a:r>
            <a:r>
              <a:rPr lang="en-IN" dirty="0" err="1"/>
              <a:t>Mitan</a:t>
            </a:r>
            <a:r>
              <a:rPr lang="en-IN" dirty="0"/>
              <a:t>, A. and </a:t>
            </a:r>
            <a:r>
              <a:rPr lang="en-IN" dirty="0" err="1"/>
              <a:t>Dabija</a:t>
            </a:r>
            <a:r>
              <a:rPr lang="en-IN" dirty="0"/>
              <a:t>, D.C., 2020. From the deliberate managerial strategy towards international business performance: A psychic distance vs. global mindset approach. </a:t>
            </a:r>
            <a:r>
              <a:rPr lang="en-US" i="1" dirty="0"/>
              <a:t>Systems Research and Behavioral Science</a:t>
            </a:r>
            <a:r>
              <a:rPr lang="en-US" dirty="0"/>
              <a:t>, </a:t>
            </a:r>
            <a:r>
              <a:rPr lang="en-US" i="1" dirty="0"/>
              <a:t>37</a:t>
            </a:r>
            <a:r>
              <a:rPr lang="en-US" dirty="0"/>
              <a:t>(2), pp.374-387.</a:t>
            </a:r>
          </a:p>
          <a:p>
            <a:r>
              <a:rPr lang="en-IN" dirty="0" err="1"/>
              <a:t>Vitolla</a:t>
            </a:r>
            <a:r>
              <a:rPr lang="en-IN" dirty="0"/>
              <a:t>, F., </a:t>
            </a:r>
            <a:r>
              <a:rPr lang="en-IN" dirty="0" err="1"/>
              <a:t>Raimo</a:t>
            </a:r>
            <a:r>
              <a:rPr lang="en-IN" dirty="0"/>
              <a:t>, N., </a:t>
            </a:r>
            <a:r>
              <a:rPr lang="en-IN" dirty="0" err="1"/>
              <a:t>Rubino</a:t>
            </a:r>
            <a:r>
              <a:rPr lang="en-IN" dirty="0"/>
              <a:t>, M. and </a:t>
            </a:r>
            <a:r>
              <a:rPr lang="en-IN" dirty="0" err="1"/>
              <a:t>Garegnani</a:t>
            </a:r>
            <a:r>
              <a:rPr lang="en-IN" dirty="0"/>
              <a:t>, G.M., 2021. Do cultural differences impact ethical issues? Exploring the relationship between national culture and quality of code of ethics. </a:t>
            </a:r>
            <a:r>
              <a:rPr lang="en-US" i="1" dirty="0"/>
              <a:t>Journal of International Management</a:t>
            </a:r>
            <a:r>
              <a:rPr lang="en-US" dirty="0"/>
              <a:t>, </a:t>
            </a:r>
            <a:r>
              <a:rPr lang="en-US" i="1" dirty="0"/>
              <a:t>27</a:t>
            </a:r>
            <a:r>
              <a:rPr lang="en-US" dirty="0"/>
              <a:t>(1), p.100823.</a:t>
            </a:r>
          </a:p>
          <a:p>
            <a:r>
              <a:rPr lang="en-IN" dirty="0"/>
              <a:t>Zhou, S., </a:t>
            </a:r>
            <a:r>
              <a:rPr lang="en-IN" dirty="0" err="1"/>
              <a:t>Blazquez</a:t>
            </a:r>
            <a:r>
              <a:rPr lang="en-IN" dirty="0"/>
              <a:t>, M., McCormick, H. and Barnes, L., 2021. How social media influencers’ narrative strategies benefit cultivating influencer marketing: Tackling issues of cultural barriers, commercialised content, and sponsorship disclosure. </a:t>
            </a:r>
            <a:r>
              <a:rPr lang="en-US" i="1" dirty="0"/>
              <a:t>Journal of Business Research</a:t>
            </a:r>
            <a:r>
              <a:rPr lang="en-US" dirty="0"/>
              <a:t>, </a:t>
            </a:r>
            <a:r>
              <a:rPr lang="en-US" i="1" dirty="0"/>
              <a:t>134</a:t>
            </a:r>
            <a:r>
              <a:rPr lang="en-US" dirty="0"/>
              <a:t>, pp.122-142.</a:t>
            </a:r>
          </a:p>
          <a:p>
            <a:pPr>
              <a:buNone/>
            </a:pP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6600" dirty="0">
                <a:effectLst>
                  <a:outerShdw blurRad="38100" dist="38100" dir="2700000" algn="tl">
                    <a:srgbClr val="000000">
                      <a:alpha val="43137"/>
                    </a:srgbClr>
                  </a:outerShdw>
                </a:effectLst>
              </a:rPr>
              <a:t>Thank 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138</TotalTime>
  <Words>4455</Words>
  <Application>Microsoft Office PowerPoint</Application>
  <PresentationFormat>On-screen Show (4:3)</PresentationFormat>
  <Paragraphs>170</Paragraphs>
  <Slides>20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Schoolbook</vt:lpstr>
      <vt:lpstr>Wingdings</vt:lpstr>
      <vt:lpstr>Wingdings 2</vt:lpstr>
      <vt:lpstr>Oriel</vt:lpstr>
      <vt:lpstr>International Business Communication(LCCB6001)</vt:lpstr>
      <vt:lpstr>Group 2</vt:lpstr>
      <vt:lpstr>Table of Content</vt:lpstr>
      <vt:lpstr>Introduction</vt:lpstr>
      <vt:lpstr>Cultural differences and challenges in British and Chinese market </vt:lpstr>
      <vt:lpstr>Cultural differences and challenges in British and Chinese market </vt:lpstr>
      <vt:lpstr>Affect of challenges on business communication</vt:lpstr>
      <vt:lpstr>Affect of challenges on business communication</vt:lpstr>
      <vt:lpstr>Affect of challenges on business communication</vt:lpstr>
      <vt:lpstr>Identify and explain different cultural communication theories</vt:lpstr>
      <vt:lpstr>Identify and explain different cultural communication theories</vt:lpstr>
      <vt:lpstr>Identify and explain different cultural communication theories</vt:lpstr>
      <vt:lpstr>Real life business examples</vt:lpstr>
      <vt:lpstr>Real life business examples</vt:lpstr>
      <vt:lpstr>Recommendations</vt:lpstr>
      <vt:lpstr>Recommendations</vt:lpstr>
      <vt:lpstr>Communication solutions</vt:lpstr>
      <vt:lpstr>Conclusion</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dc:title>
  <dc:subject/>
  <dc:creator/>
  <cp:keywords/>
  <dc:description/>
  <cp:lastModifiedBy>Madalina Marinescu (2020638)</cp:lastModifiedBy>
  <cp:revision>34</cp:revision>
  <dcterms:created xsi:type="dcterms:W3CDTF">2023-03-13T13:58:38Z</dcterms:created>
  <dcterms:modified xsi:type="dcterms:W3CDTF">2023-03-28T18:18:59Z</dcterms:modified>
  <cp:category/>
</cp:coreProperties>
</file>