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20" d="100"/>
          <a:sy n="120" d="100"/>
        </p:scale>
        <p:origin x="234" y="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245EB-D2F2-29AA-0636-F20D8B1A18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05363F7-57AD-67E0-2397-9AF1A6D99F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74DFC8-3896-1A29-EC86-1306DA52C7A9}"/>
              </a:ext>
            </a:extLst>
          </p:cNvPr>
          <p:cNvSpPr>
            <a:spLocks noGrp="1"/>
          </p:cNvSpPr>
          <p:nvPr>
            <p:ph type="dt" sz="half" idx="10"/>
          </p:nvPr>
        </p:nvSpPr>
        <p:spPr/>
        <p:txBody>
          <a:bodyPr/>
          <a:lstStyle/>
          <a:p>
            <a:fld id="{8EB90253-59B5-43EF-8BDF-6F15FA9EC363}" type="datetimeFigureOut">
              <a:rPr lang="en-GB" smtClean="0"/>
              <a:t>25/03/2026</a:t>
            </a:fld>
            <a:endParaRPr lang="en-GB"/>
          </a:p>
        </p:txBody>
      </p:sp>
      <p:sp>
        <p:nvSpPr>
          <p:cNvPr id="5" name="Footer Placeholder 4">
            <a:extLst>
              <a:ext uri="{FF2B5EF4-FFF2-40B4-BE49-F238E27FC236}">
                <a16:creationId xmlns:a16="http://schemas.microsoft.com/office/drawing/2014/main" id="{FC112233-B65B-8C52-1B2B-86269522E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2F7BB8-EA16-1084-D912-A4B366C4D78B}"/>
              </a:ext>
            </a:extLst>
          </p:cNvPr>
          <p:cNvSpPr>
            <a:spLocks noGrp="1"/>
          </p:cNvSpPr>
          <p:nvPr>
            <p:ph type="sldNum" sz="quarter" idx="12"/>
          </p:nvPr>
        </p:nvSpPr>
        <p:spPr/>
        <p:txBody>
          <a:bodyPr/>
          <a:lstStyle/>
          <a:p>
            <a:fld id="{9C502342-E248-4827-BA85-496AECBB460D}" type="slidenum">
              <a:rPr lang="en-GB" smtClean="0"/>
              <a:t>‹#›</a:t>
            </a:fld>
            <a:endParaRPr lang="en-GB"/>
          </a:p>
        </p:txBody>
      </p:sp>
    </p:spTree>
    <p:extLst>
      <p:ext uri="{BB962C8B-B14F-4D97-AF65-F5344CB8AC3E}">
        <p14:creationId xmlns:p14="http://schemas.microsoft.com/office/powerpoint/2010/main" val="793410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2955C-6D6E-14D5-A0B3-A092FF34FD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DBB292-7CFB-64CD-92EF-539802B2D1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8AAB0E-2E1B-377C-D3E1-803081B7D454}"/>
              </a:ext>
            </a:extLst>
          </p:cNvPr>
          <p:cNvSpPr>
            <a:spLocks noGrp="1"/>
          </p:cNvSpPr>
          <p:nvPr>
            <p:ph type="dt" sz="half" idx="10"/>
          </p:nvPr>
        </p:nvSpPr>
        <p:spPr/>
        <p:txBody>
          <a:bodyPr/>
          <a:lstStyle/>
          <a:p>
            <a:fld id="{8EB90253-59B5-43EF-8BDF-6F15FA9EC363}" type="datetimeFigureOut">
              <a:rPr lang="en-GB" smtClean="0"/>
              <a:t>25/03/2026</a:t>
            </a:fld>
            <a:endParaRPr lang="en-GB"/>
          </a:p>
        </p:txBody>
      </p:sp>
      <p:sp>
        <p:nvSpPr>
          <p:cNvPr id="5" name="Footer Placeholder 4">
            <a:extLst>
              <a:ext uri="{FF2B5EF4-FFF2-40B4-BE49-F238E27FC236}">
                <a16:creationId xmlns:a16="http://schemas.microsoft.com/office/drawing/2014/main" id="{C5D75CAF-30DA-D9DB-3ADF-12B0F8228C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ABE87C-F041-0FC1-DAC2-F3848388E133}"/>
              </a:ext>
            </a:extLst>
          </p:cNvPr>
          <p:cNvSpPr>
            <a:spLocks noGrp="1"/>
          </p:cNvSpPr>
          <p:nvPr>
            <p:ph type="sldNum" sz="quarter" idx="12"/>
          </p:nvPr>
        </p:nvSpPr>
        <p:spPr/>
        <p:txBody>
          <a:bodyPr/>
          <a:lstStyle/>
          <a:p>
            <a:fld id="{9C502342-E248-4827-BA85-496AECBB460D}" type="slidenum">
              <a:rPr lang="en-GB" smtClean="0"/>
              <a:t>‹#›</a:t>
            </a:fld>
            <a:endParaRPr lang="en-GB"/>
          </a:p>
        </p:txBody>
      </p:sp>
    </p:spTree>
    <p:extLst>
      <p:ext uri="{BB962C8B-B14F-4D97-AF65-F5344CB8AC3E}">
        <p14:creationId xmlns:p14="http://schemas.microsoft.com/office/powerpoint/2010/main" val="496969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C96EA-6BC5-6B72-9E74-60CA0DB13A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DC07CA-8C2B-2002-30CC-BCA6789E750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D09078-AF52-D258-6177-040D4ACF070F}"/>
              </a:ext>
            </a:extLst>
          </p:cNvPr>
          <p:cNvSpPr>
            <a:spLocks noGrp="1"/>
          </p:cNvSpPr>
          <p:nvPr>
            <p:ph type="dt" sz="half" idx="10"/>
          </p:nvPr>
        </p:nvSpPr>
        <p:spPr/>
        <p:txBody>
          <a:bodyPr/>
          <a:lstStyle/>
          <a:p>
            <a:fld id="{8EB90253-59B5-43EF-8BDF-6F15FA9EC363}" type="datetimeFigureOut">
              <a:rPr lang="en-GB" smtClean="0"/>
              <a:t>25/03/2026</a:t>
            </a:fld>
            <a:endParaRPr lang="en-GB"/>
          </a:p>
        </p:txBody>
      </p:sp>
      <p:sp>
        <p:nvSpPr>
          <p:cNvPr id="5" name="Footer Placeholder 4">
            <a:extLst>
              <a:ext uri="{FF2B5EF4-FFF2-40B4-BE49-F238E27FC236}">
                <a16:creationId xmlns:a16="http://schemas.microsoft.com/office/drawing/2014/main" id="{BC2F95CB-D818-FD2A-BA58-09B19E4A82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B0D6DE-AB61-DE46-1FBE-4E172239ABEC}"/>
              </a:ext>
            </a:extLst>
          </p:cNvPr>
          <p:cNvSpPr>
            <a:spLocks noGrp="1"/>
          </p:cNvSpPr>
          <p:nvPr>
            <p:ph type="sldNum" sz="quarter" idx="12"/>
          </p:nvPr>
        </p:nvSpPr>
        <p:spPr/>
        <p:txBody>
          <a:bodyPr/>
          <a:lstStyle/>
          <a:p>
            <a:fld id="{9C502342-E248-4827-BA85-496AECBB460D}" type="slidenum">
              <a:rPr lang="en-GB" smtClean="0"/>
              <a:t>‹#›</a:t>
            </a:fld>
            <a:endParaRPr lang="en-GB"/>
          </a:p>
        </p:txBody>
      </p:sp>
    </p:spTree>
    <p:extLst>
      <p:ext uri="{BB962C8B-B14F-4D97-AF65-F5344CB8AC3E}">
        <p14:creationId xmlns:p14="http://schemas.microsoft.com/office/powerpoint/2010/main" val="4142225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609C0-6D1E-C13C-F08C-2E67717CA5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28CA9A-ACC4-6682-F9B5-2E9E95C830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EB85EF5-2C74-8F3B-ED7B-5AB58CDC68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4208FDD-790F-4558-2810-B37A985B6495}"/>
              </a:ext>
            </a:extLst>
          </p:cNvPr>
          <p:cNvSpPr>
            <a:spLocks noGrp="1"/>
          </p:cNvSpPr>
          <p:nvPr>
            <p:ph type="dt" sz="half" idx="10"/>
          </p:nvPr>
        </p:nvSpPr>
        <p:spPr/>
        <p:txBody>
          <a:bodyPr/>
          <a:lstStyle/>
          <a:p>
            <a:fld id="{8EB90253-59B5-43EF-8BDF-6F15FA9EC363}" type="datetimeFigureOut">
              <a:rPr lang="en-GB" smtClean="0"/>
              <a:t>25/03/2026</a:t>
            </a:fld>
            <a:endParaRPr lang="en-GB"/>
          </a:p>
        </p:txBody>
      </p:sp>
      <p:sp>
        <p:nvSpPr>
          <p:cNvPr id="6" name="Footer Placeholder 5">
            <a:extLst>
              <a:ext uri="{FF2B5EF4-FFF2-40B4-BE49-F238E27FC236}">
                <a16:creationId xmlns:a16="http://schemas.microsoft.com/office/drawing/2014/main" id="{CF8F9757-2C0B-7538-7918-10B2D76C07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D46B45-C757-52F4-8F84-A58E1EB72B0F}"/>
              </a:ext>
            </a:extLst>
          </p:cNvPr>
          <p:cNvSpPr>
            <a:spLocks noGrp="1"/>
          </p:cNvSpPr>
          <p:nvPr>
            <p:ph type="sldNum" sz="quarter" idx="12"/>
          </p:nvPr>
        </p:nvSpPr>
        <p:spPr/>
        <p:txBody>
          <a:bodyPr/>
          <a:lstStyle/>
          <a:p>
            <a:fld id="{9C502342-E248-4827-BA85-496AECBB460D}" type="slidenum">
              <a:rPr lang="en-GB" smtClean="0"/>
              <a:t>‹#›</a:t>
            </a:fld>
            <a:endParaRPr lang="en-GB"/>
          </a:p>
        </p:txBody>
      </p:sp>
    </p:spTree>
    <p:extLst>
      <p:ext uri="{BB962C8B-B14F-4D97-AF65-F5344CB8AC3E}">
        <p14:creationId xmlns:p14="http://schemas.microsoft.com/office/powerpoint/2010/main" val="3986620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5EEB0-6CB2-0AA2-F505-039E23FA5B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4C4735-F5B0-19FC-C46D-CB7CE326C8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1A6CE2-5979-EA58-1908-C3F46E330C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906E2C-A199-E4A9-6DC6-1B228035FB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190C5C-170B-6596-8981-CA098ED32F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AE5CFD3-563F-374B-CFCB-EF0810698D64}"/>
              </a:ext>
            </a:extLst>
          </p:cNvPr>
          <p:cNvSpPr>
            <a:spLocks noGrp="1"/>
          </p:cNvSpPr>
          <p:nvPr>
            <p:ph type="dt" sz="half" idx="10"/>
          </p:nvPr>
        </p:nvSpPr>
        <p:spPr/>
        <p:txBody>
          <a:bodyPr/>
          <a:lstStyle/>
          <a:p>
            <a:fld id="{8EB90253-59B5-43EF-8BDF-6F15FA9EC363}" type="datetimeFigureOut">
              <a:rPr lang="en-GB" smtClean="0"/>
              <a:t>25/03/2026</a:t>
            </a:fld>
            <a:endParaRPr lang="en-GB"/>
          </a:p>
        </p:txBody>
      </p:sp>
      <p:sp>
        <p:nvSpPr>
          <p:cNvPr id="8" name="Footer Placeholder 7">
            <a:extLst>
              <a:ext uri="{FF2B5EF4-FFF2-40B4-BE49-F238E27FC236}">
                <a16:creationId xmlns:a16="http://schemas.microsoft.com/office/drawing/2014/main" id="{1ED29C61-F0F8-37EC-DF08-ED11ADDE5D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770099-9F79-425C-4236-7E91FA47A1A8}"/>
              </a:ext>
            </a:extLst>
          </p:cNvPr>
          <p:cNvSpPr>
            <a:spLocks noGrp="1"/>
          </p:cNvSpPr>
          <p:nvPr>
            <p:ph type="sldNum" sz="quarter" idx="12"/>
          </p:nvPr>
        </p:nvSpPr>
        <p:spPr/>
        <p:txBody>
          <a:bodyPr/>
          <a:lstStyle/>
          <a:p>
            <a:fld id="{9C502342-E248-4827-BA85-496AECBB460D}" type="slidenum">
              <a:rPr lang="en-GB" smtClean="0"/>
              <a:t>‹#›</a:t>
            </a:fld>
            <a:endParaRPr lang="en-GB"/>
          </a:p>
        </p:txBody>
      </p:sp>
    </p:spTree>
    <p:extLst>
      <p:ext uri="{BB962C8B-B14F-4D97-AF65-F5344CB8AC3E}">
        <p14:creationId xmlns:p14="http://schemas.microsoft.com/office/powerpoint/2010/main" val="4092136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34BEE-90EF-D93D-ADB6-8308949E20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AB6ED2-0A09-7C86-99A3-D9F4ACA92121}"/>
              </a:ext>
            </a:extLst>
          </p:cNvPr>
          <p:cNvSpPr>
            <a:spLocks noGrp="1"/>
          </p:cNvSpPr>
          <p:nvPr>
            <p:ph type="dt" sz="half" idx="10"/>
          </p:nvPr>
        </p:nvSpPr>
        <p:spPr/>
        <p:txBody>
          <a:bodyPr/>
          <a:lstStyle/>
          <a:p>
            <a:fld id="{8EB90253-59B5-43EF-8BDF-6F15FA9EC363}" type="datetimeFigureOut">
              <a:rPr lang="en-GB" smtClean="0"/>
              <a:t>25/03/2026</a:t>
            </a:fld>
            <a:endParaRPr lang="en-GB"/>
          </a:p>
        </p:txBody>
      </p:sp>
      <p:sp>
        <p:nvSpPr>
          <p:cNvPr id="4" name="Footer Placeholder 3">
            <a:extLst>
              <a:ext uri="{FF2B5EF4-FFF2-40B4-BE49-F238E27FC236}">
                <a16:creationId xmlns:a16="http://schemas.microsoft.com/office/drawing/2014/main" id="{B96F2175-BA5E-2C84-3325-9F218546DD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96E6D0-F81D-5F80-D35D-4D9DD343B651}"/>
              </a:ext>
            </a:extLst>
          </p:cNvPr>
          <p:cNvSpPr>
            <a:spLocks noGrp="1"/>
          </p:cNvSpPr>
          <p:nvPr>
            <p:ph type="sldNum" sz="quarter" idx="12"/>
          </p:nvPr>
        </p:nvSpPr>
        <p:spPr/>
        <p:txBody>
          <a:bodyPr/>
          <a:lstStyle/>
          <a:p>
            <a:fld id="{9C502342-E248-4827-BA85-496AECBB460D}" type="slidenum">
              <a:rPr lang="en-GB" smtClean="0"/>
              <a:t>‹#›</a:t>
            </a:fld>
            <a:endParaRPr lang="en-GB"/>
          </a:p>
        </p:txBody>
      </p:sp>
    </p:spTree>
    <p:extLst>
      <p:ext uri="{BB962C8B-B14F-4D97-AF65-F5344CB8AC3E}">
        <p14:creationId xmlns:p14="http://schemas.microsoft.com/office/powerpoint/2010/main" val="4261607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82621B-EDD9-B524-1187-C67B71878487}"/>
              </a:ext>
            </a:extLst>
          </p:cNvPr>
          <p:cNvSpPr>
            <a:spLocks noGrp="1"/>
          </p:cNvSpPr>
          <p:nvPr>
            <p:ph type="dt" sz="half" idx="10"/>
          </p:nvPr>
        </p:nvSpPr>
        <p:spPr/>
        <p:txBody>
          <a:bodyPr/>
          <a:lstStyle/>
          <a:p>
            <a:fld id="{8EB90253-59B5-43EF-8BDF-6F15FA9EC363}" type="datetimeFigureOut">
              <a:rPr lang="en-GB" smtClean="0"/>
              <a:t>25/03/2026</a:t>
            </a:fld>
            <a:endParaRPr lang="en-GB"/>
          </a:p>
        </p:txBody>
      </p:sp>
      <p:sp>
        <p:nvSpPr>
          <p:cNvPr id="3" name="Footer Placeholder 2">
            <a:extLst>
              <a:ext uri="{FF2B5EF4-FFF2-40B4-BE49-F238E27FC236}">
                <a16:creationId xmlns:a16="http://schemas.microsoft.com/office/drawing/2014/main" id="{C1262D78-9EB3-127B-53D7-0D598B362C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383739-30E7-14D7-02D4-7B409C67AABA}"/>
              </a:ext>
            </a:extLst>
          </p:cNvPr>
          <p:cNvSpPr>
            <a:spLocks noGrp="1"/>
          </p:cNvSpPr>
          <p:nvPr>
            <p:ph type="sldNum" sz="quarter" idx="12"/>
          </p:nvPr>
        </p:nvSpPr>
        <p:spPr/>
        <p:txBody>
          <a:bodyPr/>
          <a:lstStyle/>
          <a:p>
            <a:fld id="{9C502342-E248-4827-BA85-496AECBB460D}" type="slidenum">
              <a:rPr lang="en-GB" smtClean="0"/>
              <a:t>‹#›</a:t>
            </a:fld>
            <a:endParaRPr lang="en-GB"/>
          </a:p>
        </p:txBody>
      </p:sp>
    </p:spTree>
    <p:extLst>
      <p:ext uri="{BB962C8B-B14F-4D97-AF65-F5344CB8AC3E}">
        <p14:creationId xmlns:p14="http://schemas.microsoft.com/office/powerpoint/2010/main" val="476665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46DF8-4892-03F6-D633-A06EAD2C85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CA3562-0D7F-3582-5C02-8D1AD9024A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D00D62-F1E5-6C5A-7B26-48A6152207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628E37-B2D6-03F6-D19D-005452E724F2}"/>
              </a:ext>
            </a:extLst>
          </p:cNvPr>
          <p:cNvSpPr>
            <a:spLocks noGrp="1"/>
          </p:cNvSpPr>
          <p:nvPr>
            <p:ph type="dt" sz="half" idx="10"/>
          </p:nvPr>
        </p:nvSpPr>
        <p:spPr/>
        <p:txBody>
          <a:bodyPr/>
          <a:lstStyle/>
          <a:p>
            <a:fld id="{8EB90253-59B5-43EF-8BDF-6F15FA9EC363}" type="datetimeFigureOut">
              <a:rPr lang="en-GB" smtClean="0"/>
              <a:t>25/03/2026</a:t>
            </a:fld>
            <a:endParaRPr lang="en-GB"/>
          </a:p>
        </p:txBody>
      </p:sp>
      <p:sp>
        <p:nvSpPr>
          <p:cNvPr id="6" name="Footer Placeholder 5">
            <a:extLst>
              <a:ext uri="{FF2B5EF4-FFF2-40B4-BE49-F238E27FC236}">
                <a16:creationId xmlns:a16="http://schemas.microsoft.com/office/drawing/2014/main" id="{5B140292-8324-BBB4-4F3C-DD00E5543C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4C0BF3-9C15-B8A8-F197-6A5337AD4FBA}"/>
              </a:ext>
            </a:extLst>
          </p:cNvPr>
          <p:cNvSpPr>
            <a:spLocks noGrp="1"/>
          </p:cNvSpPr>
          <p:nvPr>
            <p:ph type="sldNum" sz="quarter" idx="12"/>
          </p:nvPr>
        </p:nvSpPr>
        <p:spPr/>
        <p:txBody>
          <a:bodyPr/>
          <a:lstStyle/>
          <a:p>
            <a:fld id="{9C502342-E248-4827-BA85-496AECBB460D}" type="slidenum">
              <a:rPr lang="en-GB" smtClean="0"/>
              <a:t>‹#›</a:t>
            </a:fld>
            <a:endParaRPr lang="en-GB"/>
          </a:p>
        </p:txBody>
      </p:sp>
    </p:spTree>
    <p:extLst>
      <p:ext uri="{BB962C8B-B14F-4D97-AF65-F5344CB8AC3E}">
        <p14:creationId xmlns:p14="http://schemas.microsoft.com/office/powerpoint/2010/main" val="1713134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13501-64DB-E742-2A5F-BE5ABED0F5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357734-E461-C044-FB83-4C93E01A66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CB0F89-7169-206E-5C50-FEE19C3BB7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B33165-72A2-5478-21A2-C7483C35C7BD}"/>
              </a:ext>
            </a:extLst>
          </p:cNvPr>
          <p:cNvSpPr>
            <a:spLocks noGrp="1"/>
          </p:cNvSpPr>
          <p:nvPr>
            <p:ph type="dt" sz="half" idx="10"/>
          </p:nvPr>
        </p:nvSpPr>
        <p:spPr/>
        <p:txBody>
          <a:bodyPr/>
          <a:lstStyle/>
          <a:p>
            <a:fld id="{8EB90253-59B5-43EF-8BDF-6F15FA9EC363}" type="datetimeFigureOut">
              <a:rPr lang="en-GB" smtClean="0"/>
              <a:t>25/03/2026</a:t>
            </a:fld>
            <a:endParaRPr lang="en-GB"/>
          </a:p>
        </p:txBody>
      </p:sp>
      <p:sp>
        <p:nvSpPr>
          <p:cNvPr id="6" name="Footer Placeholder 5">
            <a:extLst>
              <a:ext uri="{FF2B5EF4-FFF2-40B4-BE49-F238E27FC236}">
                <a16:creationId xmlns:a16="http://schemas.microsoft.com/office/drawing/2014/main" id="{92531086-0F71-FA23-CF72-76AE464181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8A55D6-9864-AB96-71F1-F96AB885773C}"/>
              </a:ext>
            </a:extLst>
          </p:cNvPr>
          <p:cNvSpPr>
            <a:spLocks noGrp="1"/>
          </p:cNvSpPr>
          <p:nvPr>
            <p:ph type="sldNum" sz="quarter" idx="12"/>
          </p:nvPr>
        </p:nvSpPr>
        <p:spPr/>
        <p:txBody>
          <a:bodyPr/>
          <a:lstStyle/>
          <a:p>
            <a:fld id="{9C502342-E248-4827-BA85-496AECBB460D}" type="slidenum">
              <a:rPr lang="en-GB" smtClean="0"/>
              <a:t>‹#›</a:t>
            </a:fld>
            <a:endParaRPr lang="en-GB"/>
          </a:p>
        </p:txBody>
      </p:sp>
    </p:spTree>
    <p:extLst>
      <p:ext uri="{BB962C8B-B14F-4D97-AF65-F5344CB8AC3E}">
        <p14:creationId xmlns:p14="http://schemas.microsoft.com/office/powerpoint/2010/main" val="1893423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BF4DA-4546-3CAA-F0C2-9A519848C4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852A15-4978-B15A-B629-5202C4CF40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4D36AF-1D19-239A-9F10-6AAD1FB00088}"/>
              </a:ext>
            </a:extLst>
          </p:cNvPr>
          <p:cNvSpPr>
            <a:spLocks noGrp="1"/>
          </p:cNvSpPr>
          <p:nvPr>
            <p:ph type="dt" sz="half" idx="10"/>
          </p:nvPr>
        </p:nvSpPr>
        <p:spPr/>
        <p:txBody>
          <a:bodyPr/>
          <a:lstStyle/>
          <a:p>
            <a:fld id="{8EB90253-59B5-43EF-8BDF-6F15FA9EC363}" type="datetimeFigureOut">
              <a:rPr lang="en-GB" smtClean="0"/>
              <a:t>25/03/2026</a:t>
            </a:fld>
            <a:endParaRPr lang="en-GB"/>
          </a:p>
        </p:txBody>
      </p:sp>
      <p:sp>
        <p:nvSpPr>
          <p:cNvPr id="5" name="Footer Placeholder 4">
            <a:extLst>
              <a:ext uri="{FF2B5EF4-FFF2-40B4-BE49-F238E27FC236}">
                <a16:creationId xmlns:a16="http://schemas.microsoft.com/office/drawing/2014/main" id="{02469417-D596-F89C-72AF-088BF4FEE2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8AE0F8-423D-01DA-B8F8-4E91E60D3635}"/>
              </a:ext>
            </a:extLst>
          </p:cNvPr>
          <p:cNvSpPr>
            <a:spLocks noGrp="1"/>
          </p:cNvSpPr>
          <p:nvPr>
            <p:ph type="sldNum" sz="quarter" idx="12"/>
          </p:nvPr>
        </p:nvSpPr>
        <p:spPr/>
        <p:txBody>
          <a:bodyPr/>
          <a:lstStyle/>
          <a:p>
            <a:fld id="{9C502342-E248-4827-BA85-496AECBB460D}" type="slidenum">
              <a:rPr lang="en-GB" smtClean="0"/>
              <a:t>‹#›</a:t>
            </a:fld>
            <a:endParaRPr lang="en-GB"/>
          </a:p>
        </p:txBody>
      </p:sp>
    </p:spTree>
    <p:extLst>
      <p:ext uri="{BB962C8B-B14F-4D97-AF65-F5344CB8AC3E}">
        <p14:creationId xmlns:p14="http://schemas.microsoft.com/office/powerpoint/2010/main" val="3428456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F7A08F-6C6A-D502-07C5-97FB9355A3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6252F8-3B9F-33C6-4074-1B8D6D1566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D5F9EB-54EB-D387-1BF2-EFE4529C3F61}"/>
              </a:ext>
            </a:extLst>
          </p:cNvPr>
          <p:cNvSpPr>
            <a:spLocks noGrp="1"/>
          </p:cNvSpPr>
          <p:nvPr>
            <p:ph type="dt" sz="half" idx="10"/>
          </p:nvPr>
        </p:nvSpPr>
        <p:spPr/>
        <p:txBody>
          <a:bodyPr/>
          <a:lstStyle/>
          <a:p>
            <a:fld id="{8EB90253-59B5-43EF-8BDF-6F15FA9EC363}" type="datetimeFigureOut">
              <a:rPr lang="en-GB" smtClean="0"/>
              <a:t>25/03/2026</a:t>
            </a:fld>
            <a:endParaRPr lang="en-GB"/>
          </a:p>
        </p:txBody>
      </p:sp>
      <p:sp>
        <p:nvSpPr>
          <p:cNvPr id="5" name="Footer Placeholder 4">
            <a:extLst>
              <a:ext uri="{FF2B5EF4-FFF2-40B4-BE49-F238E27FC236}">
                <a16:creationId xmlns:a16="http://schemas.microsoft.com/office/drawing/2014/main" id="{4BE53180-5DEC-6649-64D6-89A63AC936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C529CC-6428-7581-4E6A-69BC3CB49451}"/>
              </a:ext>
            </a:extLst>
          </p:cNvPr>
          <p:cNvSpPr>
            <a:spLocks noGrp="1"/>
          </p:cNvSpPr>
          <p:nvPr>
            <p:ph type="sldNum" sz="quarter" idx="12"/>
          </p:nvPr>
        </p:nvSpPr>
        <p:spPr/>
        <p:txBody>
          <a:bodyPr/>
          <a:lstStyle/>
          <a:p>
            <a:fld id="{9C502342-E248-4827-BA85-496AECBB460D}" type="slidenum">
              <a:rPr lang="en-GB" smtClean="0"/>
              <a:t>‹#›</a:t>
            </a:fld>
            <a:endParaRPr lang="en-GB"/>
          </a:p>
        </p:txBody>
      </p:sp>
    </p:spTree>
    <p:extLst>
      <p:ext uri="{BB962C8B-B14F-4D97-AF65-F5344CB8AC3E}">
        <p14:creationId xmlns:p14="http://schemas.microsoft.com/office/powerpoint/2010/main" val="576082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514FC6-54F1-DEAD-45F3-D5FF838861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862230-3BB1-4697-56B4-8C125C9FD6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D160CC-0294-196E-B1DC-CAF92E1C17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EB90253-59B5-43EF-8BDF-6F15FA9EC363}" type="datetimeFigureOut">
              <a:rPr lang="en-GB" smtClean="0"/>
              <a:t>25/03/2026</a:t>
            </a:fld>
            <a:endParaRPr lang="en-GB"/>
          </a:p>
        </p:txBody>
      </p:sp>
      <p:sp>
        <p:nvSpPr>
          <p:cNvPr id="5" name="Footer Placeholder 4">
            <a:extLst>
              <a:ext uri="{FF2B5EF4-FFF2-40B4-BE49-F238E27FC236}">
                <a16:creationId xmlns:a16="http://schemas.microsoft.com/office/drawing/2014/main" id="{A2E7C030-8E60-4AF9-6849-22E4304F24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B7F4C9B-1077-79B1-2C3C-4C69DB8FD0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C502342-E248-4827-BA85-496AECBB460D}" type="slidenum">
              <a:rPr lang="en-GB" smtClean="0"/>
              <a:t>‹#›</a:t>
            </a:fld>
            <a:endParaRPr lang="en-GB"/>
          </a:p>
        </p:txBody>
      </p:sp>
    </p:spTree>
    <p:extLst>
      <p:ext uri="{BB962C8B-B14F-4D97-AF65-F5344CB8AC3E}">
        <p14:creationId xmlns:p14="http://schemas.microsoft.com/office/powerpoint/2010/main" val="5949567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3" Type="http://schemas.openxmlformats.org/officeDocument/2006/relationships/image" Target="../media/image2.png"/><Relationship Id="rId21" Type="http://schemas.openxmlformats.org/officeDocument/2006/relationships/image" Target="../media/image20.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 Type="http://schemas.openxmlformats.org/officeDocument/2006/relationships/image" Target="../media/image1.png"/><Relationship Id="rId16" Type="http://schemas.openxmlformats.org/officeDocument/2006/relationships/image" Target="../media/image15.jpg"/><Relationship Id="rId20" Type="http://schemas.openxmlformats.org/officeDocument/2006/relationships/image" Target="../media/image19.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24" Type="http://schemas.openxmlformats.org/officeDocument/2006/relationships/image" Target="../media/image23.png"/><Relationship Id="rId5" Type="http://schemas.openxmlformats.org/officeDocument/2006/relationships/image" Target="../media/image4.png"/><Relationship Id="rId15" Type="http://schemas.openxmlformats.org/officeDocument/2006/relationships/image" Target="../media/image14.png"/><Relationship Id="rId23" Type="http://schemas.openxmlformats.org/officeDocument/2006/relationships/image" Target="../media/image22.png"/><Relationship Id="rId10" Type="http://schemas.openxmlformats.org/officeDocument/2006/relationships/image" Target="../media/image9.png"/><Relationship Id="rId19" Type="http://schemas.openxmlformats.org/officeDocument/2006/relationships/image" Target="../media/image18.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 Id="rId22"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8719B52-C749-08B3-37C0-00A4300DEC89}"/>
              </a:ext>
            </a:extLst>
          </p:cNvPr>
          <p:cNvSpPr/>
          <p:nvPr/>
        </p:nvSpPr>
        <p:spPr>
          <a:xfrm>
            <a:off x="0" y="6163056"/>
            <a:ext cx="12192000" cy="694944"/>
          </a:xfrm>
          <a:prstGeom prst="rect">
            <a:avLst/>
          </a:prstGeom>
          <a:solidFill>
            <a:schemeClr val="tx2"/>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a:t>
            </a:r>
          </a:p>
        </p:txBody>
      </p:sp>
      <p:pic>
        <p:nvPicPr>
          <p:cNvPr id="9" name="Picture 8">
            <a:extLst>
              <a:ext uri="{FF2B5EF4-FFF2-40B4-BE49-F238E27FC236}">
                <a16:creationId xmlns:a16="http://schemas.microsoft.com/office/drawing/2014/main" id="{73C41069-E328-2458-7AD8-BF2C134DB2E4}"/>
              </a:ext>
            </a:extLst>
          </p:cNvPr>
          <p:cNvPicPr>
            <a:picLocks noChangeAspect="1"/>
          </p:cNvPicPr>
          <p:nvPr/>
        </p:nvPicPr>
        <p:blipFill>
          <a:blip r:embed="rId2">
            <a:extLst>
              <a:ext uri="{28A0092B-C50C-407E-A947-70E740481C1C}">
                <a14:useLocalDpi xmlns:a14="http://schemas.microsoft.com/office/drawing/2010/main" val="0"/>
              </a:ext>
            </a:extLst>
          </a:blip>
          <a:srcRect t="34181" b="35721"/>
          <a:stretch>
            <a:fillRect/>
          </a:stretch>
        </p:blipFill>
        <p:spPr>
          <a:xfrm>
            <a:off x="6096" y="6291386"/>
            <a:ext cx="1941576" cy="438284"/>
          </a:xfrm>
          <a:prstGeom prst="rect">
            <a:avLst/>
          </a:prstGeom>
        </p:spPr>
      </p:pic>
      <p:sp>
        <p:nvSpPr>
          <p:cNvPr id="10" name="TextBox 9">
            <a:extLst>
              <a:ext uri="{FF2B5EF4-FFF2-40B4-BE49-F238E27FC236}">
                <a16:creationId xmlns:a16="http://schemas.microsoft.com/office/drawing/2014/main" id="{FC104DDD-90F3-38BF-32C3-3BB957F03D06}"/>
              </a:ext>
            </a:extLst>
          </p:cNvPr>
          <p:cNvSpPr txBox="1"/>
          <p:nvPr/>
        </p:nvSpPr>
        <p:spPr>
          <a:xfrm>
            <a:off x="5327904" y="6372028"/>
            <a:ext cx="1536192" cy="276999"/>
          </a:xfrm>
          <a:prstGeom prst="rect">
            <a:avLst/>
          </a:prstGeom>
          <a:noFill/>
        </p:spPr>
        <p:txBody>
          <a:bodyPr wrap="square" rtlCol="0">
            <a:spAutoFit/>
          </a:bodyPr>
          <a:lstStyle/>
          <a:p>
            <a:pPr algn="ctr"/>
            <a:r>
              <a:rPr lang="en-GB" sz="1200" dirty="0">
                <a:solidFill>
                  <a:schemeClr val="bg1"/>
                </a:solidFill>
              </a:rPr>
              <a:t>UK OFFICIAL</a:t>
            </a:r>
          </a:p>
        </p:txBody>
      </p:sp>
      <p:sp>
        <p:nvSpPr>
          <p:cNvPr id="11" name="TextBox 10">
            <a:extLst>
              <a:ext uri="{FF2B5EF4-FFF2-40B4-BE49-F238E27FC236}">
                <a16:creationId xmlns:a16="http://schemas.microsoft.com/office/drawing/2014/main" id="{DEA3DF0A-026D-4443-E0FF-D114631EDEF3}"/>
              </a:ext>
            </a:extLst>
          </p:cNvPr>
          <p:cNvSpPr txBox="1"/>
          <p:nvPr/>
        </p:nvSpPr>
        <p:spPr>
          <a:xfrm>
            <a:off x="10509504" y="6372027"/>
            <a:ext cx="1536192" cy="276999"/>
          </a:xfrm>
          <a:prstGeom prst="rect">
            <a:avLst/>
          </a:prstGeom>
          <a:noFill/>
        </p:spPr>
        <p:txBody>
          <a:bodyPr wrap="square" rtlCol="0">
            <a:spAutoFit/>
          </a:bodyPr>
          <a:lstStyle/>
          <a:p>
            <a:pPr algn="ctr"/>
            <a:r>
              <a:rPr lang="en-GB" sz="1200" dirty="0">
                <a:solidFill>
                  <a:schemeClr val="bg1"/>
                </a:solidFill>
              </a:rPr>
              <a:t>@ QINETIQ 2026</a:t>
            </a:r>
          </a:p>
        </p:txBody>
      </p:sp>
      <p:sp>
        <p:nvSpPr>
          <p:cNvPr id="12" name="TextBox 11">
            <a:extLst>
              <a:ext uri="{FF2B5EF4-FFF2-40B4-BE49-F238E27FC236}">
                <a16:creationId xmlns:a16="http://schemas.microsoft.com/office/drawing/2014/main" id="{84D0450D-6DE9-C028-CD50-EA6474E6CCA4}"/>
              </a:ext>
            </a:extLst>
          </p:cNvPr>
          <p:cNvSpPr txBox="1"/>
          <p:nvPr/>
        </p:nvSpPr>
        <p:spPr>
          <a:xfrm>
            <a:off x="323088" y="208973"/>
            <a:ext cx="10954512" cy="415498"/>
          </a:xfrm>
          <a:prstGeom prst="rect">
            <a:avLst/>
          </a:prstGeom>
          <a:noFill/>
        </p:spPr>
        <p:txBody>
          <a:bodyPr wrap="square" rtlCol="0">
            <a:spAutoFit/>
          </a:bodyPr>
          <a:lstStyle/>
          <a:p>
            <a:r>
              <a:rPr lang="en-GB" sz="2100" dirty="0">
                <a:solidFill>
                  <a:schemeClr val="tx2"/>
                </a:solidFill>
                <a:latin typeface="Aptos Black" panose="020F0502020204030204" pitchFamily="34" charset="0"/>
              </a:rPr>
              <a:t>COLLECTING FIRING DATA TO ASSIST IN THE CREATION OF PLATFORM FIRING TABLES</a:t>
            </a:r>
          </a:p>
        </p:txBody>
      </p:sp>
      <p:sp>
        <p:nvSpPr>
          <p:cNvPr id="13" name="TextBox 12">
            <a:extLst>
              <a:ext uri="{FF2B5EF4-FFF2-40B4-BE49-F238E27FC236}">
                <a16:creationId xmlns:a16="http://schemas.microsoft.com/office/drawing/2014/main" id="{96FE70EF-4528-BAB7-E0D3-5ED9169F7C43}"/>
              </a:ext>
            </a:extLst>
          </p:cNvPr>
          <p:cNvSpPr txBox="1"/>
          <p:nvPr/>
        </p:nvSpPr>
        <p:spPr>
          <a:xfrm>
            <a:off x="323088" y="669113"/>
            <a:ext cx="3502152" cy="830997"/>
          </a:xfrm>
          <a:prstGeom prst="rect">
            <a:avLst/>
          </a:prstGeom>
          <a:noFill/>
        </p:spPr>
        <p:txBody>
          <a:bodyPr wrap="square" rtlCol="0">
            <a:spAutoFit/>
          </a:bodyPr>
          <a:lstStyle/>
          <a:p>
            <a:r>
              <a:rPr lang="en-GB" sz="1600" dirty="0">
                <a:solidFill>
                  <a:schemeClr val="accent1"/>
                </a:solidFill>
                <a:latin typeface="Aptos Black" panose="020B0004020202020204" pitchFamily="34" charset="0"/>
              </a:rPr>
              <a:t>Finn Mallon</a:t>
            </a:r>
          </a:p>
          <a:p>
            <a:r>
              <a:rPr lang="en-GB" sz="1600" dirty="0">
                <a:solidFill>
                  <a:schemeClr val="tx2"/>
                </a:solidFill>
                <a:latin typeface="Aptos Black" panose="020B0004020202020204" pitchFamily="34" charset="0"/>
              </a:rPr>
              <a:t>Ordnance, Munitions &amp; Explosives</a:t>
            </a:r>
          </a:p>
          <a:p>
            <a:r>
              <a:rPr lang="en-GB" sz="1600" dirty="0">
                <a:solidFill>
                  <a:schemeClr val="tx2"/>
                </a:solidFill>
                <a:latin typeface="Aptos Black" panose="020B0004020202020204" pitchFamily="34" charset="0"/>
              </a:rPr>
              <a:t> </a:t>
            </a:r>
          </a:p>
        </p:txBody>
      </p:sp>
      <p:pic>
        <p:nvPicPr>
          <p:cNvPr id="14" name="Picture 13">
            <a:extLst>
              <a:ext uri="{FF2B5EF4-FFF2-40B4-BE49-F238E27FC236}">
                <a16:creationId xmlns:a16="http://schemas.microsoft.com/office/drawing/2014/main" id="{005E5233-E488-FA5E-C5CE-E024D71BC7EB}"/>
              </a:ext>
            </a:extLst>
          </p:cNvPr>
          <p:cNvPicPr>
            <a:picLocks noChangeAspect="1"/>
          </p:cNvPicPr>
          <p:nvPr/>
        </p:nvPicPr>
        <p:blipFill>
          <a:blip r:embed="rId3"/>
          <a:srcRect r="73376"/>
          <a:stretch>
            <a:fillRect/>
          </a:stretch>
        </p:blipFill>
        <p:spPr>
          <a:xfrm>
            <a:off x="11277600" y="133554"/>
            <a:ext cx="725542" cy="951058"/>
          </a:xfrm>
          <a:prstGeom prst="rect">
            <a:avLst/>
          </a:prstGeom>
        </p:spPr>
      </p:pic>
      <p:sp>
        <p:nvSpPr>
          <p:cNvPr id="19" name="TextBox 18">
            <a:extLst>
              <a:ext uri="{FF2B5EF4-FFF2-40B4-BE49-F238E27FC236}">
                <a16:creationId xmlns:a16="http://schemas.microsoft.com/office/drawing/2014/main" id="{8FEAF842-07ED-61E7-E764-C330478168AB}"/>
              </a:ext>
            </a:extLst>
          </p:cNvPr>
          <p:cNvSpPr txBox="1"/>
          <p:nvPr/>
        </p:nvSpPr>
        <p:spPr>
          <a:xfrm>
            <a:off x="323088" y="1370848"/>
            <a:ext cx="4927310" cy="1446550"/>
          </a:xfrm>
          <a:prstGeom prst="rect">
            <a:avLst/>
          </a:prstGeom>
          <a:noFill/>
          <a:ln>
            <a:solidFill>
              <a:schemeClr val="tx2"/>
            </a:solidFill>
          </a:ln>
        </p:spPr>
        <p:txBody>
          <a:bodyPr wrap="square" rtlCol="0">
            <a:spAutoFit/>
          </a:bodyPr>
          <a:lstStyle/>
          <a:p>
            <a:r>
              <a:rPr lang="en-GB" sz="1000" b="1" dirty="0">
                <a:solidFill>
                  <a:schemeClr val="tx2"/>
                </a:solidFill>
              </a:rPr>
              <a:t>Summary</a:t>
            </a:r>
          </a:p>
          <a:p>
            <a:endParaRPr lang="en-GB" sz="1100" dirty="0">
              <a:solidFill>
                <a:schemeClr val="tx2"/>
              </a:solidFill>
            </a:endParaRPr>
          </a:p>
          <a:p>
            <a:r>
              <a:rPr lang="en-GB" sz="750" dirty="0">
                <a:solidFill>
                  <a:schemeClr val="tx2"/>
                </a:solidFill>
              </a:rPr>
              <a:t>A series of platform firing trials were conducted to compare results in the creation of new firing tables for an upcoming weapon system being used by the UK MoD. Various types of OME were used under different circumstances such as elevation, charge zone and firing temperatures. The results obtained from the tests conducted in the creation of the firing tables were spread across four UK land trials from June 2024 to February 2026. These trials were conducted by QinetiQ at MoD Eskmeals Range, supported by external customers and military personnel. All firings were conducted remotely from an undercover location under the command of the Trials Conducting Officer. In January 2026 from the outcome of four successful firing trials, the platform weapon systems firing tables were released for future use on all trials and in service.</a:t>
            </a:r>
            <a:endParaRPr lang="en-GB" sz="750" dirty="0">
              <a:solidFill>
                <a:schemeClr val="tx2"/>
              </a:solidFill>
              <a:latin typeface="Aptos Black" panose="020B0004020202020204" pitchFamily="34" charset="0"/>
            </a:endParaRPr>
          </a:p>
          <a:p>
            <a:endParaRPr lang="en-GB" sz="700" dirty="0">
              <a:solidFill>
                <a:schemeClr val="tx2"/>
              </a:solidFill>
              <a:latin typeface="Aptos Black" panose="020B0004020202020204" pitchFamily="34" charset="0"/>
            </a:endParaRPr>
          </a:p>
        </p:txBody>
      </p:sp>
      <p:sp>
        <p:nvSpPr>
          <p:cNvPr id="21" name="TextBox 20">
            <a:extLst>
              <a:ext uri="{FF2B5EF4-FFF2-40B4-BE49-F238E27FC236}">
                <a16:creationId xmlns:a16="http://schemas.microsoft.com/office/drawing/2014/main" id="{8F4EE329-DA5B-8B94-83FF-DC584ACD4F34}"/>
              </a:ext>
            </a:extLst>
          </p:cNvPr>
          <p:cNvSpPr txBox="1"/>
          <p:nvPr/>
        </p:nvSpPr>
        <p:spPr>
          <a:xfrm>
            <a:off x="313945" y="4124391"/>
            <a:ext cx="4111751" cy="1862048"/>
          </a:xfrm>
          <a:prstGeom prst="rect">
            <a:avLst/>
          </a:prstGeom>
          <a:noFill/>
          <a:ln>
            <a:solidFill>
              <a:schemeClr val="tx2"/>
            </a:solidFill>
          </a:ln>
        </p:spPr>
        <p:txBody>
          <a:bodyPr wrap="square" rtlCol="0">
            <a:spAutoFit/>
          </a:bodyPr>
          <a:lstStyle/>
          <a:p>
            <a:r>
              <a:rPr lang="en-GB" sz="1000" b="1" dirty="0">
                <a:solidFill>
                  <a:schemeClr val="tx2"/>
                </a:solidFill>
              </a:rPr>
              <a:t>OME</a:t>
            </a:r>
          </a:p>
          <a:p>
            <a:endParaRPr lang="en-GB" sz="700" dirty="0">
              <a:solidFill>
                <a:schemeClr val="tx2"/>
              </a:solidFill>
            </a:endParaRPr>
          </a:p>
          <a:p>
            <a:r>
              <a:rPr lang="en-GB" sz="800" dirty="0">
                <a:solidFill>
                  <a:schemeClr val="tx2"/>
                </a:solidFill>
              </a:rPr>
              <a:t>Projectiles: L15A5 HE, L21A2 HE, XL15E5</a:t>
            </a:r>
          </a:p>
          <a:p>
            <a:r>
              <a:rPr lang="en-GB" sz="800" dirty="0">
                <a:solidFill>
                  <a:schemeClr val="tx2"/>
                </a:solidFill>
              </a:rPr>
              <a:t>Charge: HW70 (Zone 3,4,5 &amp; 6), L8A2 (Adjusted to PMP)</a:t>
            </a:r>
          </a:p>
          <a:p>
            <a:r>
              <a:rPr lang="en-GB" sz="800" dirty="0">
                <a:solidFill>
                  <a:schemeClr val="tx2"/>
                </a:solidFill>
              </a:rPr>
              <a:t>Primer Percussion: DM191A2</a:t>
            </a:r>
          </a:p>
          <a:p>
            <a:endParaRPr lang="en-GB" sz="1050" dirty="0">
              <a:solidFill>
                <a:schemeClr val="tx2"/>
              </a:solidFill>
              <a:latin typeface="Aptos Black" panose="020B0004020202020204" pitchFamily="34" charset="0"/>
            </a:endParaRPr>
          </a:p>
          <a:p>
            <a:endParaRPr lang="en-GB" sz="1050" dirty="0">
              <a:solidFill>
                <a:schemeClr val="tx2"/>
              </a:solidFill>
              <a:latin typeface="Aptos Black" panose="020B0004020202020204" pitchFamily="34" charset="0"/>
            </a:endParaRPr>
          </a:p>
          <a:p>
            <a:endParaRPr lang="en-GB" sz="1050" dirty="0">
              <a:solidFill>
                <a:schemeClr val="tx2"/>
              </a:solidFill>
              <a:latin typeface="Aptos Black" panose="020B0004020202020204" pitchFamily="34" charset="0"/>
            </a:endParaRPr>
          </a:p>
          <a:p>
            <a:endParaRPr lang="en-GB" sz="1050" dirty="0">
              <a:solidFill>
                <a:schemeClr val="tx2"/>
              </a:solidFill>
              <a:latin typeface="Aptos Black" panose="020B0004020202020204" pitchFamily="34" charset="0"/>
            </a:endParaRPr>
          </a:p>
          <a:p>
            <a:endParaRPr lang="en-GB" sz="1050" dirty="0">
              <a:solidFill>
                <a:schemeClr val="tx2"/>
              </a:solidFill>
              <a:latin typeface="Aptos Black" panose="020B0004020202020204" pitchFamily="34" charset="0"/>
            </a:endParaRPr>
          </a:p>
          <a:p>
            <a:endParaRPr lang="en-GB" sz="1050" dirty="0">
              <a:solidFill>
                <a:schemeClr val="tx2"/>
              </a:solidFill>
              <a:latin typeface="Aptos Black" panose="020B0004020202020204" pitchFamily="34" charset="0"/>
            </a:endParaRPr>
          </a:p>
          <a:p>
            <a:endParaRPr lang="en-GB" sz="1050" dirty="0">
              <a:solidFill>
                <a:schemeClr val="tx2"/>
              </a:solidFill>
              <a:latin typeface="Aptos Black" panose="020B0004020202020204" pitchFamily="34" charset="0"/>
            </a:endParaRPr>
          </a:p>
        </p:txBody>
      </p:sp>
      <p:sp>
        <p:nvSpPr>
          <p:cNvPr id="26" name="TextBox 25">
            <a:extLst>
              <a:ext uri="{FF2B5EF4-FFF2-40B4-BE49-F238E27FC236}">
                <a16:creationId xmlns:a16="http://schemas.microsoft.com/office/drawing/2014/main" id="{0E7E27B3-1886-5A29-E85A-6DB8D179F008}"/>
              </a:ext>
            </a:extLst>
          </p:cNvPr>
          <p:cNvSpPr txBox="1"/>
          <p:nvPr/>
        </p:nvSpPr>
        <p:spPr>
          <a:xfrm>
            <a:off x="3084359" y="2913400"/>
            <a:ext cx="3940986" cy="246221"/>
          </a:xfrm>
          <a:prstGeom prst="rect">
            <a:avLst/>
          </a:prstGeom>
          <a:solidFill>
            <a:schemeClr val="tx2"/>
          </a:solidFill>
          <a:ln>
            <a:solidFill>
              <a:schemeClr val="tx2"/>
            </a:solidFill>
          </a:ln>
        </p:spPr>
        <p:txBody>
          <a:bodyPr wrap="square" rtlCol="0">
            <a:spAutoFit/>
          </a:bodyPr>
          <a:lstStyle/>
          <a:p>
            <a:r>
              <a:rPr lang="en-GB" sz="1000" dirty="0">
                <a:solidFill>
                  <a:schemeClr val="bg1"/>
                </a:solidFill>
              </a:rPr>
              <a:t>In Flight…</a:t>
            </a:r>
          </a:p>
        </p:txBody>
      </p:sp>
      <p:sp>
        <p:nvSpPr>
          <p:cNvPr id="27" name="TextBox 26">
            <a:extLst>
              <a:ext uri="{FF2B5EF4-FFF2-40B4-BE49-F238E27FC236}">
                <a16:creationId xmlns:a16="http://schemas.microsoft.com/office/drawing/2014/main" id="{C7224051-5B63-1407-8C23-7C804F7469D7}"/>
              </a:ext>
            </a:extLst>
          </p:cNvPr>
          <p:cNvSpPr txBox="1"/>
          <p:nvPr/>
        </p:nvSpPr>
        <p:spPr>
          <a:xfrm>
            <a:off x="313945" y="2893813"/>
            <a:ext cx="2653503" cy="1084912"/>
          </a:xfrm>
          <a:prstGeom prst="rect">
            <a:avLst/>
          </a:prstGeom>
          <a:noFill/>
          <a:ln>
            <a:solidFill>
              <a:schemeClr val="tx2"/>
            </a:solidFill>
          </a:ln>
        </p:spPr>
        <p:txBody>
          <a:bodyPr wrap="square" rtlCol="0">
            <a:spAutoFit/>
          </a:bodyPr>
          <a:lstStyle/>
          <a:p>
            <a:r>
              <a:rPr lang="en-GB" sz="600" b="1" dirty="0"/>
              <a:t>Trials</a:t>
            </a:r>
          </a:p>
          <a:p>
            <a:endParaRPr lang="en-GB" sz="600" dirty="0"/>
          </a:p>
          <a:p>
            <a:pPr marL="171450" indent="-171450">
              <a:buFont typeface="Arial" panose="020B0604020202020204" pitchFamily="34" charset="0"/>
              <a:buChar char="•"/>
            </a:pPr>
            <a:r>
              <a:rPr lang="en-GB" sz="600" dirty="0">
                <a:solidFill>
                  <a:schemeClr val="accent1"/>
                </a:solidFill>
              </a:rPr>
              <a:t>Trial 1 – June 2024 – Platform Integration PST Firing Trial</a:t>
            </a:r>
          </a:p>
          <a:p>
            <a:endParaRPr lang="en-GB" sz="600" dirty="0"/>
          </a:p>
          <a:p>
            <a:pPr marL="171450" indent="-171450">
              <a:buFont typeface="Arial" panose="020B0604020202020204" pitchFamily="34" charset="0"/>
              <a:buChar char="•"/>
            </a:pPr>
            <a:r>
              <a:rPr lang="en-GB" sz="600" dirty="0">
                <a:solidFill>
                  <a:schemeClr val="accent1"/>
                </a:solidFill>
              </a:rPr>
              <a:t>Trial 2 – March 2025 – Platform Integration + R&amp;A Trial</a:t>
            </a:r>
          </a:p>
          <a:p>
            <a:endParaRPr lang="en-GB" sz="600" dirty="0"/>
          </a:p>
          <a:p>
            <a:pPr marL="171450" indent="-171450">
              <a:buFont typeface="Arial" panose="020B0604020202020204" pitchFamily="34" charset="0"/>
              <a:buChar char="•"/>
            </a:pPr>
            <a:r>
              <a:rPr lang="en-GB" sz="600" dirty="0">
                <a:solidFill>
                  <a:schemeClr val="accent1"/>
                </a:solidFill>
              </a:rPr>
              <a:t>Trial 3 – June 2025 – Platform Integration &amp; Post Pre-stressing SET Trial</a:t>
            </a:r>
            <a:endParaRPr lang="en-GB" sz="600" dirty="0"/>
          </a:p>
          <a:p>
            <a:pPr marL="171450" indent="-171450">
              <a:buFont typeface="Arial" panose="020B0604020202020204" pitchFamily="34" charset="0"/>
              <a:buChar char="•"/>
            </a:pPr>
            <a:endParaRPr lang="en-GB" sz="600" dirty="0"/>
          </a:p>
          <a:p>
            <a:pPr marL="171450" indent="-171450">
              <a:buFont typeface="Arial" panose="020B0604020202020204" pitchFamily="34" charset="0"/>
              <a:buChar char="•"/>
            </a:pPr>
            <a:r>
              <a:rPr lang="en-GB" sz="600" dirty="0">
                <a:solidFill>
                  <a:schemeClr val="accent1"/>
                </a:solidFill>
              </a:rPr>
              <a:t>Trial 4 – February 2026 – Post Pre-stressing TSET Trial</a:t>
            </a:r>
          </a:p>
          <a:p>
            <a:pPr marL="171450" indent="-171450">
              <a:buFont typeface="Arial" panose="020B0604020202020204" pitchFamily="34" charset="0"/>
              <a:buChar char="•"/>
            </a:pPr>
            <a:endParaRPr lang="en-GB" sz="1050" dirty="0">
              <a:latin typeface="Aptos Black" panose="020B0004020202020204" pitchFamily="34" charset="0"/>
            </a:endParaRPr>
          </a:p>
        </p:txBody>
      </p:sp>
      <p:pic>
        <p:nvPicPr>
          <p:cNvPr id="30" name="Picture 29">
            <a:extLst>
              <a:ext uri="{FF2B5EF4-FFF2-40B4-BE49-F238E27FC236}">
                <a16:creationId xmlns:a16="http://schemas.microsoft.com/office/drawing/2014/main" id="{447978FF-3617-9265-8DA1-DBA9DF421D73}"/>
              </a:ext>
            </a:extLst>
          </p:cNvPr>
          <p:cNvPicPr>
            <a:picLocks noChangeAspect="1"/>
          </p:cNvPicPr>
          <p:nvPr/>
        </p:nvPicPr>
        <p:blipFill>
          <a:blip r:embed="rId4"/>
          <a:stretch>
            <a:fillRect/>
          </a:stretch>
        </p:blipFill>
        <p:spPr>
          <a:xfrm>
            <a:off x="396239" y="4847390"/>
            <a:ext cx="860956" cy="763875"/>
          </a:xfrm>
          <a:prstGeom prst="rect">
            <a:avLst/>
          </a:prstGeom>
        </p:spPr>
      </p:pic>
      <p:pic>
        <p:nvPicPr>
          <p:cNvPr id="32" name="Picture 31">
            <a:extLst>
              <a:ext uri="{FF2B5EF4-FFF2-40B4-BE49-F238E27FC236}">
                <a16:creationId xmlns:a16="http://schemas.microsoft.com/office/drawing/2014/main" id="{48BFD437-9B46-E1C9-B545-5D2F0E6A1E6D}"/>
              </a:ext>
            </a:extLst>
          </p:cNvPr>
          <p:cNvPicPr>
            <a:picLocks noChangeAspect="1"/>
          </p:cNvPicPr>
          <p:nvPr/>
        </p:nvPicPr>
        <p:blipFill>
          <a:blip r:embed="rId5"/>
          <a:stretch>
            <a:fillRect/>
          </a:stretch>
        </p:blipFill>
        <p:spPr>
          <a:xfrm>
            <a:off x="1339489" y="4855571"/>
            <a:ext cx="860956" cy="763875"/>
          </a:xfrm>
          <a:prstGeom prst="rect">
            <a:avLst/>
          </a:prstGeom>
        </p:spPr>
      </p:pic>
      <p:pic>
        <p:nvPicPr>
          <p:cNvPr id="34" name="Picture 33">
            <a:extLst>
              <a:ext uri="{FF2B5EF4-FFF2-40B4-BE49-F238E27FC236}">
                <a16:creationId xmlns:a16="http://schemas.microsoft.com/office/drawing/2014/main" id="{68F269A2-9FB2-9E00-E0E8-49B384C3F2A8}"/>
              </a:ext>
            </a:extLst>
          </p:cNvPr>
          <p:cNvPicPr>
            <a:picLocks noChangeAspect="1"/>
          </p:cNvPicPr>
          <p:nvPr/>
        </p:nvPicPr>
        <p:blipFill>
          <a:blip r:embed="rId6"/>
          <a:stretch>
            <a:fillRect/>
          </a:stretch>
        </p:blipFill>
        <p:spPr>
          <a:xfrm>
            <a:off x="2301374" y="4897425"/>
            <a:ext cx="921587" cy="663801"/>
          </a:xfrm>
          <a:prstGeom prst="rect">
            <a:avLst/>
          </a:prstGeom>
        </p:spPr>
      </p:pic>
      <p:sp>
        <p:nvSpPr>
          <p:cNvPr id="41" name="TextBox 40">
            <a:extLst>
              <a:ext uri="{FF2B5EF4-FFF2-40B4-BE49-F238E27FC236}">
                <a16:creationId xmlns:a16="http://schemas.microsoft.com/office/drawing/2014/main" id="{22B05C84-B0A1-EF6B-5F84-749FA35DBE44}"/>
              </a:ext>
            </a:extLst>
          </p:cNvPr>
          <p:cNvSpPr txBox="1"/>
          <p:nvPr/>
        </p:nvSpPr>
        <p:spPr>
          <a:xfrm>
            <a:off x="5327904" y="1370848"/>
            <a:ext cx="4264152" cy="1384995"/>
          </a:xfrm>
          <a:prstGeom prst="rect">
            <a:avLst/>
          </a:prstGeom>
          <a:noFill/>
          <a:ln>
            <a:solidFill>
              <a:schemeClr val="tx2"/>
            </a:solidFill>
          </a:ln>
        </p:spPr>
        <p:txBody>
          <a:bodyPr wrap="square" rtlCol="0">
            <a:spAutoFit/>
          </a:bodyPr>
          <a:lstStyle/>
          <a:p>
            <a:r>
              <a:rPr lang="en-GB" sz="1000" b="1" dirty="0"/>
              <a:t>Firing Conditions</a:t>
            </a:r>
          </a:p>
          <a:p>
            <a:endParaRPr lang="en-GB" sz="1000" dirty="0"/>
          </a:p>
          <a:p>
            <a:endParaRPr lang="en-GB" sz="1000" dirty="0"/>
          </a:p>
          <a:p>
            <a:endParaRPr lang="en-GB" sz="1000" dirty="0"/>
          </a:p>
          <a:p>
            <a:endParaRPr lang="en-GB" sz="1000" dirty="0"/>
          </a:p>
          <a:p>
            <a:endParaRPr lang="en-GB" sz="1000" dirty="0"/>
          </a:p>
          <a:p>
            <a:endParaRPr lang="en-GB" sz="1000" dirty="0"/>
          </a:p>
          <a:p>
            <a:r>
              <a:rPr lang="en-GB" sz="700" dirty="0">
                <a:solidFill>
                  <a:schemeClr val="tx2"/>
                </a:solidFill>
              </a:rPr>
              <a:t>                            Line of fire 	             	    Charge Zone	                                   Elevation</a:t>
            </a:r>
          </a:p>
          <a:p>
            <a:endParaRPr lang="en-GB" sz="700" dirty="0">
              <a:solidFill>
                <a:schemeClr val="tx2"/>
              </a:solidFill>
            </a:endParaRPr>
          </a:p>
        </p:txBody>
      </p:sp>
      <p:sp>
        <p:nvSpPr>
          <p:cNvPr id="36" name="TextBox 35">
            <a:extLst>
              <a:ext uri="{FF2B5EF4-FFF2-40B4-BE49-F238E27FC236}">
                <a16:creationId xmlns:a16="http://schemas.microsoft.com/office/drawing/2014/main" id="{E2A52CAC-216E-00C7-1248-1918577C744E}"/>
              </a:ext>
            </a:extLst>
          </p:cNvPr>
          <p:cNvSpPr txBox="1"/>
          <p:nvPr/>
        </p:nvSpPr>
        <p:spPr>
          <a:xfrm>
            <a:off x="3084360" y="3271497"/>
            <a:ext cx="1259456" cy="701344"/>
          </a:xfrm>
          <a:prstGeom prst="rect">
            <a:avLst/>
          </a:prstGeom>
          <a:noFill/>
          <a:ln>
            <a:solidFill>
              <a:schemeClr val="tx2"/>
            </a:solidFill>
          </a:ln>
        </p:spPr>
        <p:txBody>
          <a:bodyPr wrap="square" rtlCol="0">
            <a:spAutoFit/>
          </a:bodyPr>
          <a:lstStyle/>
          <a:p>
            <a:endParaRPr lang="en-GB" dirty="0"/>
          </a:p>
        </p:txBody>
      </p:sp>
      <p:sp>
        <p:nvSpPr>
          <p:cNvPr id="38" name="TextBox 37">
            <a:extLst>
              <a:ext uri="{FF2B5EF4-FFF2-40B4-BE49-F238E27FC236}">
                <a16:creationId xmlns:a16="http://schemas.microsoft.com/office/drawing/2014/main" id="{F3838D4B-4775-3AEE-C611-F9EA3CB48D73}"/>
              </a:ext>
            </a:extLst>
          </p:cNvPr>
          <p:cNvSpPr txBox="1"/>
          <p:nvPr/>
        </p:nvSpPr>
        <p:spPr>
          <a:xfrm>
            <a:off x="4516153" y="4148033"/>
            <a:ext cx="3969478" cy="1846659"/>
          </a:xfrm>
          <a:prstGeom prst="rect">
            <a:avLst/>
          </a:prstGeom>
          <a:solidFill>
            <a:schemeClr val="bg1"/>
          </a:solidFill>
          <a:ln>
            <a:solidFill>
              <a:schemeClr val="tx2"/>
            </a:solidFill>
          </a:ln>
        </p:spPr>
        <p:txBody>
          <a:bodyPr wrap="square" rtlCol="0">
            <a:spAutoFit/>
          </a:bodyPr>
          <a:lstStyle/>
          <a:p>
            <a:r>
              <a:rPr lang="en-GB" sz="1000" b="1" dirty="0">
                <a:solidFill>
                  <a:schemeClr val="tx2"/>
                </a:solidFill>
              </a:rPr>
              <a:t>Data Capturing Equipment</a:t>
            </a:r>
          </a:p>
          <a:p>
            <a:endParaRPr lang="en-GB" sz="1000" b="1" dirty="0"/>
          </a:p>
          <a:p>
            <a:pPr marL="171450" indent="-171450">
              <a:buFont typeface="Arial" panose="020B0604020202020204" pitchFamily="34" charset="0"/>
              <a:buChar char="•"/>
            </a:pPr>
            <a:r>
              <a:rPr lang="en-GB" sz="800" dirty="0">
                <a:solidFill>
                  <a:schemeClr val="tx2"/>
                </a:solidFill>
              </a:rPr>
              <a:t>High Speed Video </a:t>
            </a:r>
          </a:p>
          <a:p>
            <a:pPr marL="171450" indent="-171450">
              <a:buFont typeface="Arial" panose="020B0604020202020204" pitchFamily="34" charset="0"/>
              <a:buChar char="•"/>
            </a:pPr>
            <a:r>
              <a:rPr lang="en-GB" sz="800" dirty="0">
                <a:solidFill>
                  <a:schemeClr val="tx2"/>
                </a:solidFill>
              </a:rPr>
              <a:t>High Speed Stills Photography</a:t>
            </a:r>
          </a:p>
          <a:p>
            <a:pPr marL="171450" indent="-171450">
              <a:buFont typeface="Arial" panose="020B0604020202020204" pitchFamily="34" charset="0"/>
              <a:buChar char="•"/>
            </a:pPr>
            <a:r>
              <a:rPr lang="en-GB" sz="800" dirty="0">
                <a:solidFill>
                  <a:schemeClr val="tx2"/>
                </a:solidFill>
              </a:rPr>
              <a:t>Chamber Pressure Readings (Copper Gauges &amp; HPI Gauges</a:t>
            </a:r>
            <a:r>
              <a:rPr lang="en-GB" sz="800" b="1" dirty="0">
                <a:solidFill>
                  <a:schemeClr val="tx2"/>
                </a:solidFill>
              </a:rPr>
              <a:t>)</a:t>
            </a:r>
          </a:p>
          <a:p>
            <a:pPr marL="171450" indent="-171450">
              <a:buFont typeface="Arial" panose="020B0604020202020204" pitchFamily="34" charset="0"/>
              <a:buChar char="•"/>
            </a:pPr>
            <a:r>
              <a:rPr lang="en-GB" sz="800" dirty="0">
                <a:solidFill>
                  <a:schemeClr val="tx2"/>
                </a:solidFill>
              </a:rPr>
              <a:t>Muzzle Velocities</a:t>
            </a:r>
          </a:p>
          <a:p>
            <a:pPr marL="171450" indent="-171450">
              <a:buFont typeface="Arial" panose="020B0604020202020204" pitchFamily="34" charset="0"/>
              <a:buChar char="•"/>
            </a:pPr>
            <a:r>
              <a:rPr lang="en-GB" sz="800" dirty="0">
                <a:solidFill>
                  <a:schemeClr val="tx2"/>
                </a:solidFill>
              </a:rPr>
              <a:t>Tracking Data (Range, Deflection &amp; Time of Flight)</a:t>
            </a:r>
          </a:p>
          <a:p>
            <a:pPr marL="171450" indent="-171450">
              <a:buFont typeface="Arial" panose="020B0604020202020204" pitchFamily="34" charset="0"/>
              <a:buChar char="•"/>
            </a:pPr>
            <a:endParaRPr lang="en-GB" sz="800" b="1" dirty="0">
              <a:solidFill>
                <a:schemeClr val="tx2"/>
              </a:solidFill>
            </a:endParaRPr>
          </a:p>
          <a:p>
            <a:endParaRPr lang="en-GB" sz="1000" b="1" dirty="0"/>
          </a:p>
          <a:p>
            <a:endParaRPr lang="en-GB" sz="1000" b="1" dirty="0"/>
          </a:p>
          <a:p>
            <a:endParaRPr lang="en-GB" sz="1000" b="1" dirty="0"/>
          </a:p>
          <a:p>
            <a:endParaRPr lang="en-GB" sz="600" b="1" dirty="0"/>
          </a:p>
          <a:p>
            <a:endParaRPr lang="en-GB" sz="1000" b="1" dirty="0"/>
          </a:p>
        </p:txBody>
      </p:sp>
      <p:pic>
        <p:nvPicPr>
          <p:cNvPr id="40" name="Picture 39">
            <a:extLst>
              <a:ext uri="{FF2B5EF4-FFF2-40B4-BE49-F238E27FC236}">
                <a16:creationId xmlns:a16="http://schemas.microsoft.com/office/drawing/2014/main" id="{9065DB63-7876-AB68-00B1-3D15B2D6D733}"/>
              </a:ext>
            </a:extLst>
          </p:cNvPr>
          <p:cNvPicPr>
            <a:picLocks noChangeAspect="1"/>
          </p:cNvPicPr>
          <p:nvPr/>
        </p:nvPicPr>
        <p:blipFill>
          <a:blip r:embed="rId7"/>
          <a:stretch>
            <a:fillRect/>
          </a:stretch>
        </p:blipFill>
        <p:spPr>
          <a:xfrm>
            <a:off x="5473445" y="1702712"/>
            <a:ext cx="1245109" cy="701345"/>
          </a:xfrm>
          <a:prstGeom prst="rect">
            <a:avLst/>
          </a:prstGeom>
        </p:spPr>
      </p:pic>
      <p:pic>
        <p:nvPicPr>
          <p:cNvPr id="44" name="Picture 43">
            <a:extLst>
              <a:ext uri="{FF2B5EF4-FFF2-40B4-BE49-F238E27FC236}">
                <a16:creationId xmlns:a16="http://schemas.microsoft.com/office/drawing/2014/main" id="{F9A975D5-B90A-1B8F-C096-7A70C15E41F3}"/>
              </a:ext>
            </a:extLst>
          </p:cNvPr>
          <p:cNvPicPr>
            <a:picLocks noChangeAspect="1"/>
          </p:cNvPicPr>
          <p:nvPr/>
        </p:nvPicPr>
        <p:blipFill>
          <a:blip r:embed="rId8"/>
          <a:stretch>
            <a:fillRect/>
          </a:stretch>
        </p:blipFill>
        <p:spPr>
          <a:xfrm>
            <a:off x="4732805" y="5231120"/>
            <a:ext cx="768096" cy="512064"/>
          </a:xfrm>
          <a:prstGeom prst="rect">
            <a:avLst/>
          </a:prstGeom>
        </p:spPr>
      </p:pic>
      <p:pic>
        <p:nvPicPr>
          <p:cNvPr id="46" name="Picture 45">
            <a:extLst>
              <a:ext uri="{FF2B5EF4-FFF2-40B4-BE49-F238E27FC236}">
                <a16:creationId xmlns:a16="http://schemas.microsoft.com/office/drawing/2014/main" id="{1CB58D8A-EBE4-725D-CB6C-09CADB9652F0}"/>
              </a:ext>
            </a:extLst>
          </p:cNvPr>
          <p:cNvPicPr>
            <a:picLocks noChangeAspect="1"/>
          </p:cNvPicPr>
          <p:nvPr/>
        </p:nvPicPr>
        <p:blipFill>
          <a:blip r:embed="rId9"/>
          <a:srcRect l="18843" t="17747"/>
          <a:stretch>
            <a:fillRect/>
          </a:stretch>
        </p:blipFill>
        <p:spPr>
          <a:xfrm>
            <a:off x="5581571" y="5231120"/>
            <a:ext cx="527998" cy="509645"/>
          </a:xfrm>
          <a:prstGeom prst="rect">
            <a:avLst/>
          </a:prstGeom>
        </p:spPr>
      </p:pic>
      <p:pic>
        <p:nvPicPr>
          <p:cNvPr id="47" name="Picture 46">
            <a:extLst>
              <a:ext uri="{FF2B5EF4-FFF2-40B4-BE49-F238E27FC236}">
                <a16:creationId xmlns:a16="http://schemas.microsoft.com/office/drawing/2014/main" id="{9720A4EE-6D6C-AC1D-E246-E4F3E9BC2881}"/>
              </a:ext>
            </a:extLst>
          </p:cNvPr>
          <p:cNvPicPr>
            <a:picLocks noChangeAspect="1"/>
          </p:cNvPicPr>
          <p:nvPr/>
        </p:nvPicPr>
        <p:blipFill>
          <a:blip r:embed="rId10"/>
          <a:stretch>
            <a:fillRect/>
          </a:stretch>
        </p:blipFill>
        <p:spPr>
          <a:xfrm>
            <a:off x="6167683" y="5229328"/>
            <a:ext cx="670885" cy="513228"/>
          </a:xfrm>
          <a:prstGeom prst="rect">
            <a:avLst/>
          </a:prstGeom>
        </p:spPr>
      </p:pic>
      <p:pic>
        <p:nvPicPr>
          <p:cNvPr id="48" name="Picture 47">
            <a:extLst>
              <a:ext uri="{FF2B5EF4-FFF2-40B4-BE49-F238E27FC236}">
                <a16:creationId xmlns:a16="http://schemas.microsoft.com/office/drawing/2014/main" id="{19EFEEF2-1E6B-7AF7-174D-8CD7FFCD4F13}"/>
              </a:ext>
            </a:extLst>
          </p:cNvPr>
          <p:cNvPicPr>
            <a:picLocks noChangeAspect="1"/>
          </p:cNvPicPr>
          <p:nvPr/>
        </p:nvPicPr>
        <p:blipFill>
          <a:blip r:embed="rId11"/>
          <a:stretch>
            <a:fillRect/>
          </a:stretch>
        </p:blipFill>
        <p:spPr>
          <a:xfrm>
            <a:off x="7744710" y="5244033"/>
            <a:ext cx="525371" cy="496732"/>
          </a:xfrm>
          <a:prstGeom prst="rect">
            <a:avLst/>
          </a:prstGeom>
        </p:spPr>
      </p:pic>
      <p:pic>
        <p:nvPicPr>
          <p:cNvPr id="50" name="Picture 49">
            <a:extLst>
              <a:ext uri="{FF2B5EF4-FFF2-40B4-BE49-F238E27FC236}">
                <a16:creationId xmlns:a16="http://schemas.microsoft.com/office/drawing/2014/main" id="{B03A62B3-B13E-3E49-98C5-46116660C7F4}"/>
              </a:ext>
            </a:extLst>
          </p:cNvPr>
          <p:cNvPicPr>
            <a:picLocks noChangeAspect="1"/>
          </p:cNvPicPr>
          <p:nvPr/>
        </p:nvPicPr>
        <p:blipFill>
          <a:blip r:embed="rId12"/>
          <a:srcRect l="3120" t="6040" r="4839" b="12118"/>
          <a:stretch>
            <a:fillRect/>
          </a:stretch>
        </p:blipFill>
        <p:spPr>
          <a:xfrm>
            <a:off x="6876479" y="5296300"/>
            <a:ext cx="793181" cy="396730"/>
          </a:xfrm>
          <a:prstGeom prst="rect">
            <a:avLst/>
          </a:prstGeom>
        </p:spPr>
      </p:pic>
      <p:pic>
        <p:nvPicPr>
          <p:cNvPr id="53" name="Picture 52">
            <a:extLst>
              <a:ext uri="{FF2B5EF4-FFF2-40B4-BE49-F238E27FC236}">
                <a16:creationId xmlns:a16="http://schemas.microsoft.com/office/drawing/2014/main" id="{E8E5FFFF-0BD7-FC91-9085-38E56711A58F}"/>
              </a:ext>
            </a:extLst>
          </p:cNvPr>
          <p:cNvPicPr>
            <a:picLocks noChangeAspect="1"/>
          </p:cNvPicPr>
          <p:nvPr/>
        </p:nvPicPr>
        <p:blipFill>
          <a:blip r:embed="rId13"/>
          <a:stretch>
            <a:fillRect/>
          </a:stretch>
        </p:blipFill>
        <p:spPr>
          <a:xfrm>
            <a:off x="6718554" y="1819892"/>
            <a:ext cx="972376" cy="397122"/>
          </a:xfrm>
          <a:prstGeom prst="rect">
            <a:avLst/>
          </a:prstGeom>
        </p:spPr>
      </p:pic>
      <p:pic>
        <p:nvPicPr>
          <p:cNvPr id="55" name="Picture 54">
            <a:extLst>
              <a:ext uri="{FF2B5EF4-FFF2-40B4-BE49-F238E27FC236}">
                <a16:creationId xmlns:a16="http://schemas.microsoft.com/office/drawing/2014/main" id="{3188F7E3-32E2-F930-1153-1F3D4277CF39}"/>
              </a:ext>
            </a:extLst>
          </p:cNvPr>
          <p:cNvPicPr>
            <a:picLocks noChangeAspect="1"/>
          </p:cNvPicPr>
          <p:nvPr/>
        </p:nvPicPr>
        <p:blipFill>
          <a:blip r:embed="rId14"/>
          <a:stretch>
            <a:fillRect/>
          </a:stretch>
        </p:blipFill>
        <p:spPr>
          <a:xfrm>
            <a:off x="3306664" y="5022892"/>
            <a:ext cx="1037151" cy="442282"/>
          </a:xfrm>
          <a:prstGeom prst="rect">
            <a:avLst/>
          </a:prstGeom>
        </p:spPr>
      </p:pic>
      <p:pic>
        <p:nvPicPr>
          <p:cNvPr id="57" name="Picture 56">
            <a:extLst>
              <a:ext uri="{FF2B5EF4-FFF2-40B4-BE49-F238E27FC236}">
                <a16:creationId xmlns:a16="http://schemas.microsoft.com/office/drawing/2014/main" id="{D2073D26-CAB0-317B-7BA9-2732531EDC62}"/>
              </a:ext>
            </a:extLst>
          </p:cNvPr>
          <p:cNvPicPr>
            <a:picLocks noChangeAspect="1"/>
          </p:cNvPicPr>
          <p:nvPr/>
        </p:nvPicPr>
        <p:blipFill>
          <a:blip r:embed="rId15"/>
          <a:stretch>
            <a:fillRect/>
          </a:stretch>
        </p:blipFill>
        <p:spPr>
          <a:xfrm>
            <a:off x="7690930" y="1741909"/>
            <a:ext cx="470474" cy="662148"/>
          </a:xfrm>
          <a:prstGeom prst="rect">
            <a:avLst/>
          </a:prstGeom>
        </p:spPr>
      </p:pic>
      <p:sp>
        <p:nvSpPr>
          <p:cNvPr id="58" name="TextBox 57">
            <a:extLst>
              <a:ext uri="{FF2B5EF4-FFF2-40B4-BE49-F238E27FC236}">
                <a16:creationId xmlns:a16="http://schemas.microsoft.com/office/drawing/2014/main" id="{2540CC03-3CA6-26FF-BF1E-72A6393510A6}"/>
              </a:ext>
            </a:extLst>
          </p:cNvPr>
          <p:cNvSpPr txBox="1"/>
          <p:nvPr/>
        </p:nvSpPr>
        <p:spPr>
          <a:xfrm>
            <a:off x="8595361" y="2949892"/>
            <a:ext cx="3273551" cy="2985433"/>
          </a:xfrm>
          <a:prstGeom prst="rect">
            <a:avLst/>
          </a:prstGeom>
          <a:noFill/>
          <a:ln>
            <a:solidFill>
              <a:schemeClr val="tx2"/>
            </a:solidFill>
          </a:ln>
        </p:spPr>
        <p:txBody>
          <a:bodyPr wrap="square" rtlCol="0">
            <a:spAutoFit/>
          </a:bodyPr>
          <a:lstStyle/>
          <a:p>
            <a:r>
              <a:rPr lang="en-GB" sz="1000" b="1" dirty="0"/>
              <a:t>Trials Safety</a:t>
            </a:r>
          </a:p>
          <a:p>
            <a:endParaRPr lang="en-GB" sz="700" b="1" dirty="0"/>
          </a:p>
          <a:p>
            <a:r>
              <a:rPr lang="en-GB" sz="700" dirty="0">
                <a:solidFill>
                  <a:schemeClr val="tx2"/>
                </a:solidFill>
              </a:rPr>
              <a:t>Safety Trace:</a:t>
            </a:r>
          </a:p>
          <a:p>
            <a:endParaRPr lang="en-GB" sz="700" dirty="0"/>
          </a:p>
          <a:p>
            <a:endParaRPr lang="en-GB" sz="1000" b="1" dirty="0"/>
          </a:p>
          <a:p>
            <a:endParaRPr lang="en-GB" sz="1000" b="1" dirty="0"/>
          </a:p>
          <a:p>
            <a:endParaRPr lang="en-GB" sz="1000" b="1" dirty="0"/>
          </a:p>
          <a:p>
            <a:endParaRPr lang="en-GB" sz="1000" b="1" dirty="0"/>
          </a:p>
          <a:p>
            <a:endParaRPr lang="en-GB" sz="1000" b="1" dirty="0"/>
          </a:p>
          <a:p>
            <a:endParaRPr lang="en-GB" sz="1000" b="1" dirty="0"/>
          </a:p>
          <a:p>
            <a:endParaRPr lang="en-GB" sz="1000" b="1" dirty="0"/>
          </a:p>
          <a:p>
            <a:endParaRPr lang="en-GB" sz="1000" b="1" dirty="0"/>
          </a:p>
          <a:p>
            <a:endParaRPr lang="en-GB" sz="1000" b="1" dirty="0"/>
          </a:p>
          <a:p>
            <a:endParaRPr lang="en-GB" sz="1000" dirty="0"/>
          </a:p>
          <a:p>
            <a:r>
              <a:rPr lang="en-GB" sz="700" dirty="0">
                <a:solidFill>
                  <a:schemeClr val="tx2"/>
                </a:solidFill>
              </a:rPr>
              <a:t>Additional Safety:</a:t>
            </a:r>
          </a:p>
          <a:p>
            <a:endParaRPr lang="en-GB" sz="650" b="1" dirty="0">
              <a:solidFill>
                <a:schemeClr val="tx2"/>
              </a:solidFill>
            </a:endParaRPr>
          </a:p>
          <a:p>
            <a:pPr marL="171450" indent="-171450">
              <a:buFontTx/>
              <a:buChar char="-"/>
            </a:pPr>
            <a:r>
              <a:rPr lang="en-GB" sz="700" dirty="0">
                <a:solidFill>
                  <a:schemeClr val="tx2"/>
                </a:solidFill>
              </a:rPr>
              <a:t>NOTAMS </a:t>
            </a:r>
          </a:p>
          <a:p>
            <a:pPr marL="171450" indent="-171450">
              <a:buFontTx/>
              <a:buChar char="-"/>
            </a:pPr>
            <a:r>
              <a:rPr lang="en-GB" sz="700" dirty="0">
                <a:solidFill>
                  <a:schemeClr val="tx2"/>
                </a:solidFill>
              </a:rPr>
              <a:t>Range Boat</a:t>
            </a:r>
          </a:p>
          <a:p>
            <a:pPr marL="171450" indent="-171450">
              <a:buFontTx/>
              <a:buChar char="-"/>
            </a:pPr>
            <a:r>
              <a:rPr lang="en-GB" sz="700" dirty="0">
                <a:solidFill>
                  <a:schemeClr val="tx2"/>
                </a:solidFill>
              </a:rPr>
              <a:t>Range Boundary Centuries</a:t>
            </a:r>
          </a:p>
          <a:p>
            <a:pPr marL="171450" indent="-171450">
              <a:buFontTx/>
              <a:buChar char="-"/>
            </a:pPr>
            <a:r>
              <a:rPr lang="en-GB" sz="700" dirty="0">
                <a:solidFill>
                  <a:schemeClr val="tx2"/>
                </a:solidFill>
              </a:rPr>
              <a:t>Meteorological Data</a:t>
            </a:r>
          </a:p>
          <a:p>
            <a:pPr marL="171450" indent="-171450">
              <a:buFontTx/>
              <a:buChar char="-"/>
            </a:pPr>
            <a:r>
              <a:rPr lang="en-GB" sz="700" dirty="0">
                <a:solidFill>
                  <a:schemeClr val="tx2"/>
                </a:solidFill>
              </a:rPr>
              <a:t>Noise Limits (135dB)</a:t>
            </a:r>
          </a:p>
          <a:p>
            <a:endParaRPr lang="en-GB" sz="1000" b="1" dirty="0"/>
          </a:p>
        </p:txBody>
      </p:sp>
      <p:sp>
        <p:nvSpPr>
          <p:cNvPr id="62" name="TextBox 61">
            <a:extLst>
              <a:ext uri="{FF2B5EF4-FFF2-40B4-BE49-F238E27FC236}">
                <a16:creationId xmlns:a16="http://schemas.microsoft.com/office/drawing/2014/main" id="{C1C17AEC-2D53-417F-EC7E-97F027F587BA}"/>
              </a:ext>
            </a:extLst>
          </p:cNvPr>
          <p:cNvSpPr txBox="1"/>
          <p:nvPr/>
        </p:nvSpPr>
        <p:spPr>
          <a:xfrm>
            <a:off x="1533432" y="5702855"/>
            <a:ext cx="473069" cy="200055"/>
          </a:xfrm>
          <a:prstGeom prst="rect">
            <a:avLst/>
          </a:prstGeom>
          <a:noFill/>
        </p:spPr>
        <p:txBody>
          <a:bodyPr wrap="square" rtlCol="0">
            <a:spAutoFit/>
          </a:bodyPr>
          <a:lstStyle/>
          <a:p>
            <a:r>
              <a:rPr lang="en-GB" sz="700" dirty="0">
                <a:solidFill>
                  <a:schemeClr val="tx2"/>
                </a:solidFill>
              </a:rPr>
              <a:t>L21 HE</a:t>
            </a:r>
          </a:p>
        </p:txBody>
      </p:sp>
      <p:sp>
        <p:nvSpPr>
          <p:cNvPr id="63" name="TextBox 62">
            <a:extLst>
              <a:ext uri="{FF2B5EF4-FFF2-40B4-BE49-F238E27FC236}">
                <a16:creationId xmlns:a16="http://schemas.microsoft.com/office/drawing/2014/main" id="{7AF33053-2FE9-B7CD-CB00-6570E33019AC}"/>
              </a:ext>
            </a:extLst>
          </p:cNvPr>
          <p:cNvSpPr txBox="1"/>
          <p:nvPr/>
        </p:nvSpPr>
        <p:spPr>
          <a:xfrm>
            <a:off x="590182" y="5702854"/>
            <a:ext cx="473069" cy="200055"/>
          </a:xfrm>
          <a:prstGeom prst="rect">
            <a:avLst/>
          </a:prstGeom>
          <a:noFill/>
        </p:spPr>
        <p:txBody>
          <a:bodyPr wrap="square" rtlCol="0">
            <a:spAutoFit/>
          </a:bodyPr>
          <a:lstStyle/>
          <a:p>
            <a:r>
              <a:rPr lang="en-GB" sz="700" dirty="0">
                <a:solidFill>
                  <a:schemeClr val="tx2"/>
                </a:solidFill>
              </a:rPr>
              <a:t>L15 HE</a:t>
            </a:r>
          </a:p>
        </p:txBody>
      </p:sp>
      <p:sp>
        <p:nvSpPr>
          <p:cNvPr id="64" name="TextBox 63">
            <a:extLst>
              <a:ext uri="{FF2B5EF4-FFF2-40B4-BE49-F238E27FC236}">
                <a16:creationId xmlns:a16="http://schemas.microsoft.com/office/drawing/2014/main" id="{A295EC9B-B2FC-AFC6-2D4B-5FC7A3959E84}"/>
              </a:ext>
            </a:extLst>
          </p:cNvPr>
          <p:cNvSpPr txBox="1"/>
          <p:nvPr/>
        </p:nvSpPr>
        <p:spPr>
          <a:xfrm>
            <a:off x="2528857" y="5698649"/>
            <a:ext cx="473069" cy="200055"/>
          </a:xfrm>
          <a:prstGeom prst="rect">
            <a:avLst/>
          </a:prstGeom>
          <a:noFill/>
        </p:spPr>
        <p:txBody>
          <a:bodyPr wrap="square" rtlCol="0">
            <a:spAutoFit/>
          </a:bodyPr>
          <a:lstStyle/>
          <a:p>
            <a:pPr algn="ctr"/>
            <a:r>
              <a:rPr lang="en-GB" sz="700" dirty="0">
                <a:solidFill>
                  <a:schemeClr val="tx2"/>
                </a:solidFill>
              </a:rPr>
              <a:t>L8A2</a:t>
            </a:r>
          </a:p>
        </p:txBody>
      </p:sp>
      <p:sp>
        <p:nvSpPr>
          <p:cNvPr id="65" name="TextBox 64">
            <a:extLst>
              <a:ext uri="{FF2B5EF4-FFF2-40B4-BE49-F238E27FC236}">
                <a16:creationId xmlns:a16="http://schemas.microsoft.com/office/drawing/2014/main" id="{3FCBF74F-D8B5-D2E0-E3B0-365A94D418BB}"/>
              </a:ext>
            </a:extLst>
          </p:cNvPr>
          <p:cNvSpPr txBox="1"/>
          <p:nvPr/>
        </p:nvSpPr>
        <p:spPr>
          <a:xfrm>
            <a:off x="3633219" y="5698649"/>
            <a:ext cx="600168" cy="200055"/>
          </a:xfrm>
          <a:prstGeom prst="rect">
            <a:avLst/>
          </a:prstGeom>
          <a:noFill/>
        </p:spPr>
        <p:txBody>
          <a:bodyPr wrap="square" rtlCol="0">
            <a:spAutoFit/>
          </a:bodyPr>
          <a:lstStyle/>
          <a:p>
            <a:r>
              <a:rPr lang="en-GB" sz="700" dirty="0">
                <a:solidFill>
                  <a:schemeClr val="tx2"/>
                </a:solidFill>
              </a:rPr>
              <a:t>DM191A2</a:t>
            </a:r>
          </a:p>
        </p:txBody>
      </p:sp>
      <p:sp>
        <p:nvSpPr>
          <p:cNvPr id="4" name="TextBox 3">
            <a:extLst>
              <a:ext uri="{FF2B5EF4-FFF2-40B4-BE49-F238E27FC236}">
                <a16:creationId xmlns:a16="http://schemas.microsoft.com/office/drawing/2014/main" id="{045A12EA-2029-F93A-DD95-81C9AD44B71A}"/>
              </a:ext>
            </a:extLst>
          </p:cNvPr>
          <p:cNvSpPr txBox="1"/>
          <p:nvPr/>
        </p:nvSpPr>
        <p:spPr>
          <a:xfrm>
            <a:off x="4425696" y="3269594"/>
            <a:ext cx="1259456" cy="701344"/>
          </a:xfrm>
          <a:prstGeom prst="rect">
            <a:avLst/>
          </a:prstGeom>
          <a:noFill/>
          <a:ln>
            <a:solidFill>
              <a:schemeClr val="tx2"/>
            </a:solidFill>
          </a:ln>
        </p:spPr>
        <p:txBody>
          <a:bodyPr wrap="square" rtlCol="0">
            <a:spAutoFit/>
          </a:bodyPr>
          <a:lstStyle/>
          <a:p>
            <a:endParaRPr lang="en-GB" dirty="0"/>
          </a:p>
        </p:txBody>
      </p:sp>
      <p:sp>
        <p:nvSpPr>
          <p:cNvPr id="6" name="TextBox 5">
            <a:extLst>
              <a:ext uri="{FF2B5EF4-FFF2-40B4-BE49-F238E27FC236}">
                <a16:creationId xmlns:a16="http://schemas.microsoft.com/office/drawing/2014/main" id="{C99C7F5D-40A8-C1DE-DAE1-880534DDD775}"/>
              </a:ext>
            </a:extLst>
          </p:cNvPr>
          <p:cNvSpPr txBox="1"/>
          <p:nvPr/>
        </p:nvSpPr>
        <p:spPr>
          <a:xfrm>
            <a:off x="5765888" y="3268812"/>
            <a:ext cx="1259456" cy="701344"/>
          </a:xfrm>
          <a:prstGeom prst="rect">
            <a:avLst/>
          </a:prstGeom>
          <a:noFill/>
          <a:ln>
            <a:solidFill>
              <a:schemeClr val="tx2"/>
            </a:solidFill>
          </a:ln>
        </p:spPr>
        <p:txBody>
          <a:bodyPr wrap="square" rtlCol="0">
            <a:spAutoFit/>
          </a:bodyPr>
          <a:lstStyle/>
          <a:p>
            <a:endParaRPr lang="en-GB" dirty="0"/>
          </a:p>
        </p:txBody>
      </p:sp>
      <p:sp>
        <p:nvSpPr>
          <p:cNvPr id="17" name="TextBox 16">
            <a:extLst>
              <a:ext uri="{FF2B5EF4-FFF2-40B4-BE49-F238E27FC236}">
                <a16:creationId xmlns:a16="http://schemas.microsoft.com/office/drawing/2014/main" id="{D8F28727-607C-983D-0D86-4863E01F10A3}"/>
              </a:ext>
            </a:extLst>
          </p:cNvPr>
          <p:cNvSpPr txBox="1"/>
          <p:nvPr/>
        </p:nvSpPr>
        <p:spPr>
          <a:xfrm>
            <a:off x="7135073" y="2868341"/>
            <a:ext cx="1348519" cy="1192634"/>
          </a:xfrm>
          <a:prstGeom prst="rect">
            <a:avLst/>
          </a:prstGeom>
          <a:noFill/>
          <a:ln>
            <a:solidFill>
              <a:schemeClr val="tx2"/>
            </a:solidFill>
          </a:ln>
        </p:spPr>
        <p:txBody>
          <a:bodyPr wrap="square" rtlCol="0">
            <a:spAutoFit/>
          </a:bodyPr>
          <a:lstStyle/>
          <a:p>
            <a:r>
              <a:rPr lang="en-GB" sz="650" dirty="0"/>
              <a:t>Trials Process – </a:t>
            </a:r>
          </a:p>
          <a:p>
            <a:pPr marL="171450" indent="-171450">
              <a:buFont typeface="Arial" panose="020B0604020202020204" pitchFamily="34" charset="0"/>
              <a:buChar char="•"/>
            </a:pPr>
            <a:r>
              <a:rPr lang="en-GB" sz="650" dirty="0"/>
              <a:t>Bidding Stage</a:t>
            </a:r>
          </a:p>
          <a:p>
            <a:pPr marL="171450" indent="-171450">
              <a:buFont typeface="Arial" panose="020B0604020202020204" pitchFamily="34" charset="0"/>
              <a:buChar char="•"/>
            </a:pPr>
            <a:r>
              <a:rPr lang="en-GB" sz="650" dirty="0"/>
              <a:t>Scheduling</a:t>
            </a:r>
          </a:p>
          <a:p>
            <a:pPr marL="171450" indent="-171450">
              <a:buFont typeface="Arial" panose="020B0604020202020204" pitchFamily="34" charset="0"/>
              <a:buChar char="•"/>
            </a:pPr>
            <a:r>
              <a:rPr lang="en-GB" sz="650" dirty="0"/>
              <a:t>Planning</a:t>
            </a:r>
          </a:p>
          <a:p>
            <a:pPr marL="171450" indent="-171450">
              <a:buFont typeface="Arial" panose="020B0604020202020204" pitchFamily="34" charset="0"/>
              <a:buChar char="•"/>
            </a:pPr>
            <a:r>
              <a:rPr lang="en-GB" sz="650" dirty="0"/>
              <a:t>Documentation / WDA</a:t>
            </a:r>
          </a:p>
          <a:p>
            <a:pPr marL="171450" indent="-171450">
              <a:buFont typeface="Arial" panose="020B0604020202020204" pitchFamily="34" charset="0"/>
              <a:buChar char="•"/>
            </a:pPr>
            <a:r>
              <a:rPr lang="en-GB" sz="650" dirty="0"/>
              <a:t>Pre-Ex HAM Review</a:t>
            </a:r>
          </a:p>
          <a:p>
            <a:pPr marL="171450" indent="-171450">
              <a:buFont typeface="Arial" panose="020B0604020202020204" pitchFamily="34" charset="0"/>
              <a:buChar char="•"/>
            </a:pPr>
            <a:r>
              <a:rPr lang="en-GB" sz="650" dirty="0"/>
              <a:t>Trial Preparation</a:t>
            </a:r>
          </a:p>
          <a:p>
            <a:pPr marL="171450" indent="-171450">
              <a:buFont typeface="Arial" panose="020B0604020202020204" pitchFamily="34" charset="0"/>
              <a:buChar char="•"/>
            </a:pPr>
            <a:r>
              <a:rPr lang="en-GB" sz="650" dirty="0"/>
              <a:t>TRR</a:t>
            </a:r>
          </a:p>
          <a:p>
            <a:pPr marL="171450" indent="-171450">
              <a:buFont typeface="Arial" panose="020B0604020202020204" pitchFamily="34" charset="0"/>
              <a:buChar char="•"/>
            </a:pPr>
            <a:r>
              <a:rPr lang="en-GB" sz="650" dirty="0"/>
              <a:t>Firing</a:t>
            </a:r>
          </a:p>
          <a:p>
            <a:pPr marL="171450" indent="-171450">
              <a:buFont typeface="Arial" panose="020B0604020202020204" pitchFamily="34" charset="0"/>
              <a:buChar char="•"/>
            </a:pPr>
            <a:r>
              <a:rPr lang="en-GB" sz="650" dirty="0"/>
              <a:t>Data Processing</a:t>
            </a:r>
          </a:p>
          <a:p>
            <a:pPr marL="171450" indent="-171450">
              <a:buFont typeface="Arial" panose="020B0604020202020204" pitchFamily="34" charset="0"/>
              <a:buChar char="•"/>
            </a:pPr>
            <a:r>
              <a:rPr lang="en-GB" sz="650" dirty="0"/>
              <a:t>LFE</a:t>
            </a:r>
          </a:p>
        </p:txBody>
      </p:sp>
      <p:sp>
        <p:nvSpPr>
          <p:cNvPr id="18" name="TextBox 17">
            <a:extLst>
              <a:ext uri="{FF2B5EF4-FFF2-40B4-BE49-F238E27FC236}">
                <a16:creationId xmlns:a16="http://schemas.microsoft.com/office/drawing/2014/main" id="{8A5E57FF-3937-9D9E-44CF-4C30EB1B46C6}"/>
              </a:ext>
            </a:extLst>
          </p:cNvPr>
          <p:cNvSpPr txBox="1"/>
          <p:nvPr/>
        </p:nvSpPr>
        <p:spPr>
          <a:xfrm>
            <a:off x="9737598" y="1370848"/>
            <a:ext cx="2131314" cy="1492716"/>
          </a:xfrm>
          <a:prstGeom prst="rect">
            <a:avLst/>
          </a:prstGeom>
          <a:noFill/>
          <a:ln>
            <a:solidFill>
              <a:schemeClr val="tx2"/>
            </a:solidFill>
          </a:ln>
        </p:spPr>
        <p:txBody>
          <a:bodyPr wrap="square" rtlCol="0">
            <a:spAutoFit/>
          </a:bodyPr>
          <a:lstStyle/>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p:txBody>
      </p:sp>
      <p:pic>
        <p:nvPicPr>
          <p:cNvPr id="22" name="Picture 21">
            <a:extLst>
              <a:ext uri="{FF2B5EF4-FFF2-40B4-BE49-F238E27FC236}">
                <a16:creationId xmlns:a16="http://schemas.microsoft.com/office/drawing/2014/main" id="{DEE6F851-2D64-A9A6-5A35-1D9EA4F1D047}"/>
              </a:ext>
            </a:extLst>
          </p:cNvPr>
          <p:cNvPicPr>
            <a:picLocks noChangeAspect="1"/>
          </p:cNvPicPr>
          <p:nvPr/>
        </p:nvPicPr>
        <p:blipFill>
          <a:blip r:embed="rId16">
            <a:extLst>
              <a:ext uri="{28A0092B-C50C-407E-A947-70E740481C1C}">
                <a14:useLocalDpi xmlns:a14="http://schemas.microsoft.com/office/drawing/2010/main" val="0"/>
              </a:ext>
            </a:extLst>
          </a:blip>
          <a:srcRect l="50697" t="15814" r="26770" b="66332"/>
          <a:stretch>
            <a:fillRect/>
          </a:stretch>
        </p:blipFill>
        <p:spPr>
          <a:xfrm>
            <a:off x="8409124" y="1780151"/>
            <a:ext cx="1053830" cy="623906"/>
          </a:xfrm>
          <a:prstGeom prst="rect">
            <a:avLst/>
          </a:prstGeom>
          <a:ln>
            <a:solidFill>
              <a:schemeClr val="bg1">
                <a:lumMod val="85000"/>
              </a:schemeClr>
            </a:solidFill>
          </a:ln>
        </p:spPr>
      </p:pic>
      <p:pic>
        <p:nvPicPr>
          <p:cNvPr id="7" name="Picture 6">
            <a:extLst>
              <a:ext uri="{FF2B5EF4-FFF2-40B4-BE49-F238E27FC236}">
                <a16:creationId xmlns:a16="http://schemas.microsoft.com/office/drawing/2014/main" id="{62570689-C941-4300-DD06-5293F98EB2F6}"/>
              </a:ext>
            </a:extLst>
          </p:cNvPr>
          <p:cNvPicPr>
            <a:picLocks noChangeAspect="1"/>
          </p:cNvPicPr>
          <p:nvPr/>
        </p:nvPicPr>
        <p:blipFill>
          <a:blip r:embed="rId17"/>
          <a:stretch>
            <a:fillRect/>
          </a:stretch>
        </p:blipFill>
        <p:spPr>
          <a:xfrm>
            <a:off x="8688167" y="3447602"/>
            <a:ext cx="1520825" cy="779972"/>
          </a:xfrm>
          <a:prstGeom prst="rect">
            <a:avLst/>
          </a:prstGeom>
        </p:spPr>
      </p:pic>
      <p:sp>
        <p:nvSpPr>
          <p:cNvPr id="15" name="TextBox 14">
            <a:extLst>
              <a:ext uri="{FF2B5EF4-FFF2-40B4-BE49-F238E27FC236}">
                <a16:creationId xmlns:a16="http://schemas.microsoft.com/office/drawing/2014/main" id="{83664093-2D42-CD8F-6CF9-255F450A3950}"/>
              </a:ext>
            </a:extLst>
          </p:cNvPr>
          <p:cNvSpPr txBox="1"/>
          <p:nvPr/>
        </p:nvSpPr>
        <p:spPr>
          <a:xfrm>
            <a:off x="8688167" y="4293104"/>
            <a:ext cx="3086608" cy="692497"/>
          </a:xfrm>
          <a:prstGeom prst="rect">
            <a:avLst/>
          </a:prstGeom>
          <a:noFill/>
          <a:ln>
            <a:solidFill>
              <a:schemeClr val="bg1"/>
            </a:solidFill>
          </a:ln>
        </p:spPr>
        <p:txBody>
          <a:bodyPr wrap="square" rtlCol="0">
            <a:spAutoFit/>
          </a:bodyPr>
          <a:lstStyle/>
          <a:p>
            <a:pPr algn="ctr"/>
            <a:r>
              <a:rPr lang="en-GB" sz="650" dirty="0">
                <a:solidFill>
                  <a:schemeClr val="tx2"/>
                </a:solidFill>
              </a:rPr>
              <a:t>The weapon danger area is used to show the firing boundaries of a firing trial. The images above show the specific boundaries for all the trials that were fired.  All safety traces produced for the trials were produced using WESCoE safety advice. From the successful completion of the firing trials conduced at Eskmeals, the relevant firing tables for the platform weapon system have been successfully created and can be used for future trials of this nature.</a:t>
            </a:r>
          </a:p>
        </p:txBody>
      </p:sp>
      <p:pic>
        <p:nvPicPr>
          <p:cNvPr id="23" name="Picture 22">
            <a:extLst>
              <a:ext uri="{FF2B5EF4-FFF2-40B4-BE49-F238E27FC236}">
                <a16:creationId xmlns:a16="http://schemas.microsoft.com/office/drawing/2014/main" id="{10B62C84-377E-B662-B6DD-43D8BB176937}"/>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0253950" y="3448067"/>
            <a:ext cx="1520825" cy="779042"/>
          </a:xfrm>
          <a:prstGeom prst="rect">
            <a:avLst/>
          </a:prstGeom>
        </p:spPr>
      </p:pic>
      <p:pic>
        <p:nvPicPr>
          <p:cNvPr id="24" name="Picture 23">
            <a:extLst>
              <a:ext uri="{FF2B5EF4-FFF2-40B4-BE49-F238E27FC236}">
                <a16:creationId xmlns:a16="http://schemas.microsoft.com/office/drawing/2014/main" id="{DB36618D-1403-712F-9529-9C96A207F20D}"/>
              </a:ext>
            </a:extLst>
          </p:cNvPr>
          <p:cNvPicPr>
            <a:picLocks noChangeAspect="1"/>
          </p:cNvPicPr>
          <p:nvPr/>
        </p:nvPicPr>
        <p:blipFill>
          <a:blip r:embed="rId19"/>
          <a:stretch>
            <a:fillRect/>
          </a:stretch>
        </p:blipFill>
        <p:spPr>
          <a:xfrm>
            <a:off x="11163545" y="5032988"/>
            <a:ext cx="421657" cy="782952"/>
          </a:xfrm>
          <a:prstGeom prst="rect">
            <a:avLst/>
          </a:prstGeom>
        </p:spPr>
      </p:pic>
      <p:pic>
        <p:nvPicPr>
          <p:cNvPr id="31" name="Picture 30">
            <a:extLst>
              <a:ext uri="{FF2B5EF4-FFF2-40B4-BE49-F238E27FC236}">
                <a16:creationId xmlns:a16="http://schemas.microsoft.com/office/drawing/2014/main" id="{9CAB6515-A436-07BF-2182-94E74CBEB2E8}"/>
              </a:ext>
            </a:extLst>
          </p:cNvPr>
          <p:cNvPicPr>
            <a:picLocks noChangeAspect="1"/>
          </p:cNvPicPr>
          <p:nvPr/>
        </p:nvPicPr>
        <p:blipFill>
          <a:blip r:embed="rId20"/>
          <a:stretch>
            <a:fillRect/>
          </a:stretch>
        </p:blipFill>
        <p:spPr>
          <a:xfrm>
            <a:off x="9965192" y="5213332"/>
            <a:ext cx="1088623" cy="422265"/>
          </a:xfrm>
          <a:prstGeom prst="rect">
            <a:avLst/>
          </a:prstGeom>
        </p:spPr>
      </p:pic>
      <p:pic>
        <p:nvPicPr>
          <p:cNvPr id="20" name="Picture 19">
            <a:extLst>
              <a:ext uri="{FF2B5EF4-FFF2-40B4-BE49-F238E27FC236}">
                <a16:creationId xmlns:a16="http://schemas.microsoft.com/office/drawing/2014/main" id="{94D667AC-4D2C-2E6B-E4DE-C78F8C80CEE9}"/>
              </a:ext>
            </a:extLst>
          </p:cNvPr>
          <p:cNvPicPr>
            <a:picLocks noChangeAspect="1"/>
          </p:cNvPicPr>
          <p:nvPr/>
        </p:nvPicPr>
        <p:blipFill>
          <a:blip r:embed="rId21"/>
          <a:stretch>
            <a:fillRect/>
          </a:stretch>
        </p:blipFill>
        <p:spPr>
          <a:xfrm>
            <a:off x="5811591" y="3313073"/>
            <a:ext cx="1170236" cy="618189"/>
          </a:xfrm>
          <a:prstGeom prst="rect">
            <a:avLst/>
          </a:prstGeom>
        </p:spPr>
      </p:pic>
      <p:pic>
        <p:nvPicPr>
          <p:cNvPr id="28" name="Picture 27">
            <a:extLst>
              <a:ext uri="{FF2B5EF4-FFF2-40B4-BE49-F238E27FC236}">
                <a16:creationId xmlns:a16="http://schemas.microsoft.com/office/drawing/2014/main" id="{06018D84-BE57-F371-62B8-ED148D7DC7AE}"/>
              </a:ext>
            </a:extLst>
          </p:cNvPr>
          <p:cNvPicPr>
            <a:picLocks noChangeAspect="1"/>
          </p:cNvPicPr>
          <p:nvPr/>
        </p:nvPicPr>
        <p:blipFill>
          <a:blip r:embed="rId22"/>
          <a:stretch>
            <a:fillRect/>
          </a:stretch>
        </p:blipFill>
        <p:spPr>
          <a:xfrm>
            <a:off x="4475017" y="3313073"/>
            <a:ext cx="1159022" cy="618189"/>
          </a:xfrm>
          <a:prstGeom prst="rect">
            <a:avLst/>
          </a:prstGeom>
        </p:spPr>
      </p:pic>
      <p:pic>
        <p:nvPicPr>
          <p:cNvPr id="33" name="Picture 32">
            <a:extLst>
              <a:ext uri="{FF2B5EF4-FFF2-40B4-BE49-F238E27FC236}">
                <a16:creationId xmlns:a16="http://schemas.microsoft.com/office/drawing/2014/main" id="{351A5731-BC4C-F799-8FA5-5D878696D577}"/>
              </a:ext>
            </a:extLst>
          </p:cNvPr>
          <p:cNvPicPr>
            <a:picLocks noChangeAspect="1"/>
          </p:cNvPicPr>
          <p:nvPr/>
        </p:nvPicPr>
        <p:blipFill>
          <a:blip r:embed="rId23"/>
          <a:stretch>
            <a:fillRect/>
          </a:stretch>
        </p:blipFill>
        <p:spPr>
          <a:xfrm>
            <a:off x="3135444" y="3313073"/>
            <a:ext cx="1157287" cy="618189"/>
          </a:xfrm>
          <a:prstGeom prst="rect">
            <a:avLst/>
          </a:prstGeom>
        </p:spPr>
      </p:pic>
      <p:pic>
        <p:nvPicPr>
          <p:cNvPr id="37" name="Picture 36">
            <a:extLst>
              <a:ext uri="{FF2B5EF4-FFF2-40B4-BE49-F238E27FC236}">
                <a16:creationId xmlns:a16="http://schemas.microsoft.com/office/drawing/2014/main" id="{13885BFE-A169-8D95-BA51-2152C01EDD51}"/>
              </a:ext>
            </a:extLst>
          </p:cNvPr>
          <p:cNvPicPr>
            <a:picLocks noChangeAspect="1"/>
          </p:cNvPicPr>
          <p:nvPr/>
        </p:nvPicPr>
        <p:blipFill>
          <a:blip r:embed="rId24"/>
          <a:stretch>
            <a:fillRect/>
          </a:stretch>
        </p:blipFill>
        <p:spPr>
          <a:xfrm>
            <a:off x="9783483" y="1428376"/>
            <a:ext cx="2032000" cy="1380425"/>
          </a:xfrm>
          <a:prstGeom prst="rect">
            <a:avLst/>
          </a:prstGeom>
        </p:spPr>
      </p:pic>
    </p:spTree>
    <p:extLst>
      <p:ext uri="{BB962C8B-B14F-4D97-AF65-F5344CB8AC3E}">
        <p14:creationId xmlns:p14="http://schemas.microsoft.com/office/powerpoint/2010/main" val="39669702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0685cde0-1612-4589-899c-6313cf88cfb3}" enabled="1" method="Privileged" siteId="{3b3b5e66-62b2-4f04-8848-ac445bc41444}" removed="0"/>
</clbl:labelList>
</file>

<file path=docProps/app.xml><?xml version="1.0" encoding="utf-8"?>
<Properties xmlns="http://schemas.openxmlformats.org/officeDocument/2006/extended-properties" xmlns:vt="http://schemas.openxmlformats.org/officeDocument/2006/docPropsVTypes">
  <TotalTime>5820</TotalTime>
  <Words>427</Words>
  <Application>Microsoft Office PowerPoint</Application>
  <PresentationFormat>Widescreen</PresentationFormat>
  <Paragraphs>97</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Finn Mallon</dc:creator>
  <cp:lastModifiedBy>Finn Mallon (2031021)</cp:lastModifiedBy>
  <cp:revision>2</cp:revision>
  <dcterms:created xsi:type="dcterms:W3CDTF">2026-03-02T08:15:58Z</dcterms:created>
  <dcterms:modified xsi:type="dcterms:W3CDTF">2026-03-25T09:07:18Z</dcterms:modified>
</cp:coreProperties>
</file>