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87B811-D06A-6313-1AEF-DBC614142BA5}" v="2626" dt="2022-06-15T18:03:02.128"/>
    <p1510:client id="{9F39B89F-B0B7-488B-9E78-8D61DEA88218}" v="888" dt="2022-06-14T21:38:45.4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inefolly.com/deep-dive/medium-bodied-red-win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4BA4AC-44AE-725A-A834-3F842AA49F10}"/>
              </a:ext>
            </a:extLst>
          </p:cNvPr>
          <p:cNvSpPr txBox="1"/>
          <p:nvPr/>
        </p:nvSpPr>
        <p:spPr>
          <a:xfrm>
            <a:off x="1230702" y="483079"/>
            <a:ext cx="35339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 dirty="0">
                <a:solidFill>
                  <a:schemeClr val="bg1"/>
                </a:solidFill>
                <a:latin typeface="Arial"/>
                <a:cs typeface="Calibri"/>
              </a:rPr>
              <a:t>Hotel Trinity Takeaway Menu</a:t>
            </a:r>
            <a:r>
              <a:rPr lang="en-GB" dirty="0">
                <a:cs typeface="Calibri"/>
              </a:rPr>
              <a:t> </a:t>
            </a:r>
          </a:p>
        </p:txBody>
      </p:sp>
      <p:pic>
        <p:nvPicPr>
          <p:cNvPr id="12" name="Picture 12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355B8E8D-ED9D-051D-8E33-BA5D7FD2B4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709" y="3416"/>
            <a:ext cx="6041190" cy="6847605"/>
          </a:xfrm>
        </p:spPr>
      </p:pic>
      <p:pic>
        <p:nvPicPr>
          <p:cNvPr id="15" name="Picture 15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2D58659B-48F7-49FD-AD9F-08030ABCD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7117" y="8105"/>
            <a:ext cx="6107501" cy="687054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8349C67-6C94-C2DA-408B-AF98128924FB}"/>
              </a:ext>
            </a:extLst>
          </p:cNvPr>
          <p:cNvSpPr txBox="1"/>
          <p:nvPr/>
        </p:nvSpPr>
        <p:spPr>
          <a:xfrm>
            <a:off x="1553968" y="805896"/>
            <a:ext cx="3102633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 i="1" u="sng" dirty="0">
                <a:solidFill>
                  <a:schemeClr val="bg1"/>
                </a:solidFill>
                <a:latin typeface="Arial"/>
                <a:cs typeface="Calibri"/>
              </a:rPr>
              <a:t>Hotel Trinity Takeaway Menu</a:t>
            </a:r>
            <a:r>
              <a:rPr lang="en-GB" sz="1500" b="1" i="1" dirty="0">
                <a:solidFill>
                  <a:schemeClr val="bg1"/>
                </a:solidFill>
                <a:latin typeface="Arial"/>
                <a:cs typeface="Calibri"/>
              </a:rPr>
              <a:t> </a:t>
            </a:r>
            <a:endParaRPr lang="en-GB" sz="1500" b="1" i="1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17" name="Picture 17">
            <a:extLst>
              <a:ext uri="{FF2B5EF4-FFF2-40B4-BE49-F238E27FC236}">
                <a16:creationId xmlns:a16="http://schemas.microsoft.com/office/drawing/2014/main" id="{ACB61CC4-CFCD-2DFB-288F-6C3408288C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373" y="1264399"/>
            <a:ext cx="1538380" cy="1022412"/>
          </a:xfrm>
          <a:prstGeom prst="rect">
            <a:avLst/>
          </a:prstGeom>
        </p:spPr>
      </p:pic>
      <p:pic>
        <p:nvPicPr>
          <p:cNvPr id="18" name="Picture 18">
            <a:extLst>
              <a:ext uri="{FF2B5EF4-FFF2-40B4-BE49-F238E27FC236}">
                <a16:creationId xmlns:a16="http://schemas.microsoft.com/office/drawing/2014/main" id="{3B4A5C0C-1DB1-5DA2-820C-C6F6C2AEC9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605" y="2529567"/>
            <a:ext cx="1537608" cy="996044"/>
          </a:xfrm>
          <a:prstGeom prst="rect">
            <a:avLst/>
          </a:prstGeom>
        </p:spPr>
      </p:pic>
      <p:pic>
        <p:nvPicPr>
          <p:cNvPr id="19" name="Picture 19" descr="A picture containing food, plate, different, bowl&#10;&#10;Description automatically generated">
            <a:extLst>
              <a:ext uri="{FF2B5EF4-FFF2-40B4-BE49-F238E27FC236}">
                <a16:creationId xmlns:a16="http://schemas.microsoft.com/office/drawing/2014/main" id="{F7CFCF8F-E393-93FD-4C6A-EECAF6B48E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556" y="3769177"/>
            <a:ext cx="1562101" cy="114300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390792B-2456-C667-3EFD-38DF2FBE8B01}"/>
              </a:ext>
            </a:extLst>
          </p:cNvPr>
          <p:cNvSpPr txBox="1"/>
          <p:nvPr/>
        </p:nvSpPr>
        <p:spPr>
          <a:xfrm>
            <a:off x="397329" y="6125936"/>
            <a:ext cx="515166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 dirty="0">
                <a:solidFill>
                  <a:schemeClr val="bg1"/>
                </a:solidFill>
                <a:cs typeface="Calibri"/>
              </a:rPr>
              <a:t>Open 7 Days                   Monday to Saturday 4.00pm - 3.00am 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sz="1500" b="1" dirty="0">
                <a:solidFill>
                  <a:schemeClr val="bg1"/>
                </a:solidFill>
                <a:cs typeface="Calibri"/>
              </a:rPr>
              <a:t>A Week                            Sunday 4.00pm - 2.00am 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B91F57-5BF5-4E5D-E640-4579D6494E82}"/>
              </a:ext>
            </a:extLst>
          </p:cNvPr>
          <p:cNvSpPr txBox="1"/>
          <p:nvPr/>
        </p:nvSpPr>
        <p:spPr>
          <a:xfrm>
            <a:off x="1989365" y="1293698"/>
            <a:ext cx="360215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/>
            <a:r>
              <a:rPr lang="en-GB" sz="1400" b="1" i="1" u="sng" dirty="0">
                <a:solidFill>
                  <a:schemeClr val="bg1"/>
                </a:solidFill>
                <a:latin typeface="Arial"/>
                <a:cs typeface="Calibri"/>
              </a:rPr>
              <a:t>Starters</a:t>
            </a:r>
            <a:r>
              <a:rPr lang="en-GB" u="sng" dirty="0">
                <a:solidFill>
                  <a:schemeClr val="bg1"/>
                </a:solidFill>
                <a:latin typeface="Arial"/>
                <a:cs typeface="Calibri"/>
              </a:rPr>
              <a:t> </a:t>
            </a:r>
            <a:endParaRPr lang="en-US" dirty="0">
              <a:solidFill>
                <a:schemeClr val="bg1"/>
              </a:solidFill>
              <a:latin typeface="Calibri" panose="020F0502020204030204"/>
              <a:cs typeface="Calibri"/>
            </a:endParaRP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Crispy Aromatic Duck  </a:t>
            </a:r>
            <a:r>
              <a:rPr lang="en-GB" sz="1200" b="1" dirty="0">
                <a:solidFill>
                  <a:schemeClr val="bg1"/>
                </a:solidFill>
                <a:latin typeface="Arial"/>
                <a:cs typeface="Calibri"/>
              </a:rPr>
              <a:t>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£12.10</a:t>
            </a:r>
            <a:endParaRPr lang="en-US" dirty="0">
              <a:solidFill>
                <a:schemeClr val="bg1"/>
              </a:solidFill>
              <a:cs typeface="Calibri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(with pancake and Hai-sin sauce)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Mixed Starters  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      £7.08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(with seaweed, ribs (x2), chicken on skewers (x2), mini spring rolls (x4), brown bread (x4). 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Tikka Starters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                   £3.10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(tender pieces marinated with yoghurt and ground paprika served with roast potatoes and asparagus).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Calzone Hot 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             £10.50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(with mushrooms, jalapeno, pepperoni and garlic)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Fish Biron  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                        £4.10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(Tilapia fish fried with spices, herbs and onions)</a:t>
            </a:r>
          </a:p>
          <a:p>
            <a:endParaRPr lang="en-GB" sz="1200" dirty="0">
              <a:solidFill>
                <a:schemeClr val="bg1"/>
              </a:solidFill>
              <a:latin typeface="Arial"/>
              <a:cs typeface="Calibri"/>
            </a:endParaRPr>
          </a:p>
          <a:p>
            <a:pPr lvl="2"/>
            <a:endParaRPr lang="en-GB" sz="1200" dirty="0">
              <a:solidFill>
                <a:schemeClr val="bg1"/>
              </a:solidFill>
              <a:latin typeface="Arial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D867E6-C5DA-E053-1A04-B4AF7211ADF6}"/>
              </a:ext>
            </a:extLst>
          </p:cNvPr>
          <p:cNvSpPr txBox="1"/>
          <p:nvPr/>
        </p:nvSpPr>
        <p:spPr>
          <a:xfrm>
            <a:off x="402431" y="390524"/>
            <a:ext cx="126682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i="1" dirty="0">
                <a:solidFill>
                  <a:schemeClr val="bg1"/>
                </a:solidFill>
                <a:cs typeface="Calibri"/>
              </a:rPr>
              <a:t>Payment methods:</a:t>
            </a:r>
          </a:p>
          <a:p>
            <a:r>
              <a:rPr lang="en-GB" sz="1400" dirty="0">
                <a:solidFill>
                  <a:schemeClr val="bg1"/>
                </a:solidFill>
                <a:cs typeface="Calibri"/>
              </a:rPr>
              <a:t>Card &amp; Cash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09FD46-3355-2A04-A905-F9C56EE341CA}"/>
              </a:ext>
            </a:extLst>
          </p:cNvPr>
          <p:cNvSpPr txBox="1"/>
          <p:nvPr/>
        </p:nvSpPr>
        <p:spPr>
          <a:xfrm>
            <a:off x="1941739" y="4020229"/>
            <a:ext cx="3792649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/>
            <a:r>
              <a:rPr lang="en-GB" sz="1400" b="1" i="1" dirty="0">
                <a:solidFill>
                  <a:schemeClr val="bg1"/>
                </a:solidFill>
                <a:latin typeface="Arial"/>
                <a:cs typeface="Calibri"/>
              </a:rPr>
              <a:t>  </a:t>
            </a:r>
            <a:r>
              <a:rPr lang="en-GB" sz="1400" b="1" i="1" u="sng" dirty="0">
                <a:solidFill>
                  <a:schemeClr val="bg1"/>
                </a:solidFill>
                <a:latin typeface="Arial"/>
                <a:cs typeface="Calibri"/>
              </a:rPr>
              <a:t> Sides </a:t>
            </a:r>
            <a:endParaRPr lang="en-GB" u="sng" dirty="0">
              <a:solidFill>
                <a:schemeClr val="bg1"/>
              </a:solidFill>
              <a:latin typeface="Arial"/>
              <a:cs typeface="Calibri"/>
            </a:endParaRP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El Fuego Roasted Mediterranee Vegetables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£2.50</a:t>
            </a:r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Chips and Cheese     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£4.25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Onion Rings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                       £3.25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Box Salad            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Calibri"/>
              </a:rPr>
              <a:t>    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           £2.50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Garlic Mushrooms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     £3.10</a:t>
            </a:r>
          </a:p>
          <a:p>
            <a:pPr lvl="2"/>
            <a:endParaRPr lang="en-GB" sz="1200" dirty="0">
              <a:solidFill>
                <a:schemeClr val="bg1"/>
              </a:solidFill>
              <a:latin typeface="Arial"/>
              <a:cs typeface="Calibri"/>
            </a:endParaRPr>
          </a:p>
        </p:txBody>
      </p:sp>
      <p:pic>
        <p:nvPicPr>
          <p:cNvPr id="4" name="Picture 5" descr="Text&#10;&#10;Description automatically generated">
            <a:extLst>
              <a:ext uri="{FF2B5EF4-FFF2-40B4-BE49-F238E27FC236}">
                <a16:creationId xmlns:a16="http://schemas.microsoft.com/office/drawing/2014/main" id="{F83EF276-99B4-49E8-F4D8-705E73FA7F4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00" t="4498" r="2083" b="19284"/>
          <a:stretch/>
        </p:blipFill>
        <p:spPr>
          <a:xfrm>
            <a:off x="345279" y="5204566"/>
            <a:ext cx="2143129" cy="835986"/>
          </a:xfrm>
          <a:prstGeom prst="rect">
            <a:avLst/>
          </a:prstGeom>
        </p:spPr>
      </p:pic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0772EF42-3D44-8C35-A743-2C650E0BEE6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646" t="25656" r="3819" b="909"/>
          <a:stretch/>
        </p:blipFill>
        <p:spPr>
          <a:xfrm>
            <a:off x="9727407" y="5057774"/>
            <a:ext cx="2119318" cy="1029214"/>
          </a:xfrm>
          <a:prstGeom prst="rect">
            <a:avLst/>
          </a:prstGeom>
        </p:spPr>
      </p:pic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80B1224C-013F-7D08-C78B-06ACF8FF861A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0383" t="13676" r="15300" b="14208"/>
          <a:stretch/>
        </p:blipFill>
        <p:spPr>
          <a:xfrm>
            <a:off x="9572622" y="6120129"/>
            <a:ext cx="622188" cy="598319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4E0F5482-CF07-E745-69B9-01DB87287BD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1875" t="15873" r="32188" b="15691"/>
          <a:stretch/>
        </p:blipFill>
        <p:spPr>
          <a:xfrm>
            <a:off x="10417968" y="6119811"/>
            <a:ext cx="631035" cy="594351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9091B0DA-1163-10B6-8F35-0B3EEB7A084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51092" y="6095999"/>
            <a:ext cx="631033" cy="6548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2D0ED2-7DBC-3F32-FFAF-CD2FF549C39F}"/>
              </a:ext>
            </a:extLst>
          </p:cNvPr>
          <p:cNvSpPr txBox="1"/>
          <p:nvPr/>
        </p:nvSpPr>
        <p:spPr>
          <a:xfrm>
            <a:off x="6581775" y="6236493"/>
            <a:ext cx="186213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i="1" dirty="0">
                <a:solidFill>
                  <a:schemeClr val="bg1"/>
                </a:solidFill>
                <a:cs typeface="Calibri"/>
              </a:rPr>
              <a:t>Delivery Services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880181-D848-0E4D-317A-BBCE858129C4}"/>
              </a:ext>
            </a:extLst>
          </p:cNvPr>
          <p:cNvSpPr txBox="1"/>
          <p:nvPr/>
        </p:nvSpPr>
        <p:spPr>
          <a:xfrm>
            <a:off x="6251802" y="198323"/>
            <a:ext cx="4054584" cy="23391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/>
            <a:r>
              <a:rPr lang="en-GB" sz="1400" b="1" i="1" dirty="0">
                <a:solidFill>
                  <a:schemeClr val="bg1"/>
                </a:solidFill>
                <a:latin typeface="Arial"/>
                <a:cs typeface="Calibri"/>
              </a:rPr>
              <a:t>  </a:t>
            </a:r>
            <a:r>
              <a:rPr lang="en-GB" sz="1400" b="1" i="1" u="sng" dirty="0">
                <a:solidFill>
                  <a:schemeClr val="bg1"/>
                </a:solidFill>
                <a:latin typeface="Arial"/>
                <a:cs typeface="Calibri"/>
              </a:rPr>
              <a:t> Mains 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Grilled Salmon With Lemon Butter Sauce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£16.20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(served with new potatoes) Gluten Free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Spanish Seafood / Paella  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                     £14.50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Slow Cooked Beef Bourguignon with Shallot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£12.50</a:t>
            </a:r>
            <a:endParaRPr lang="en-GB" dirty="0">
              <a:solidFill>
                <a:schemeClr val="bg1"/>
              </a:solidFill>
              <a:latin typeface="Calibri" panose="020F0502020204030204"/>
              <a:cs typeface="Calibri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(garlic, red kidney, beans, mushrooms) </a:t>
            </a:r>
            <a:endParaRPr lang="en-GB" dirty="0">
              <a:solidFill>
                <a:schemeClr val="bg1"/>
              </a:solidFill>
              <a:latin typeface="Calibri" panose="020F0502020204030204"/>
              <a:cs typeface="Calibri"/>
            </a:endParaRP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Marinated Beef Ribs 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                        £11.90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(beef ribs in spicy tomato/ BBQ sauce) Gluten Free 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Pork Sausage 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                                  £10.99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(served with peas, salad and fries)  </a:t>
            </a:r>
            <a:endParaRPr lang="en-GB" dirty="0">
              <a:solidFill>
                <a:schemeClr val="bg1"/>
              </a:solidFill>
              <a:cs typeface="Calibri"/>
            </a:endParaRPr>
          </a:p>
          <a:p>
            <a:pPr lvl="2"/>
            <a:endParaRPr lang="en-GB" sz="1200" dirty="0">
              <a:solidFill>
                <a:schemeClr val="bg1"/>
              </a:solidFill>
              <a:latin typeface="Arial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EBDDAC-DA9B-1499-8846-DF772959F140}"/>
              </a:ext>
            </a:extLst>
          </p:cNvPr>
          <p:cNvSpPr txBox="1"/>
          <p:nvPr/>
        </p:nvSpPr>
        <p:spPr>
          <a:xfrm>
            <a:off x="8013927" y="2174761"/>
            <a:ext cx="4745148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/>
            <a:r>
              <a:rPr lang="en-GB" sz="1400" b="1" i="1" u="sng" dirty="0">
                <a:solidFill>
                  <a:schemeClr val="bg1"/>
                </a:solidFill>
                <a:latin typeface="Arial"/>
                <a:cs typeface="Calibri"/>
              </a:rPr>
              <a:t>Desserts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Chocolate Fudge Cake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                    £3.50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(served with vanilla ice cream) 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Strawberry Cheesecake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                                     £3.40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Tutti Fruity Tart                                                  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£4.25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(strawberry, banana, mango and white chocolate sauce. 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Peach and Cream Tart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                           £3.45  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(peach, blueberry, fresh cream, white chocolate.</a:t>
            </a:r>
          </a:p>
          <a:p>
            <a:r>
              <a:rPr lang="en-GB" sz="1200" b="1" i="1" dirty="0">
                <a:solidFill>
                  <a:schemeClr val="bg1"/>
                </a:solidFill>
                <a:latin typeface="Arial"/>
                <a:cs typeface="Calibri"/>
              </a:rPr>
              <a:t>Nutella Waffle   </a:t>
            </a:r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                                                 £4.00        </a:t>
            </a:r>
          </a:p>
          <a:p>
            <a:pPr lvl="2"/>
            <a:endParaRPr lang="en-GB" sz="1200" dirty="0">
              <a:solidFill>
                <a:schemeClr val="bg1"/>
              </a:solidFill>
              <a:latin typeface="Arial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C0808E-1712-68E9-1D73-7705A86116E0}"/>
              </a:ext>
            </a:extLst>
          </p:cNvPr>
          <p:cNvSpPr txBox="1"/>
          <p:nvPr/>
        </p:nvSpPr>
        <p:spPr>
          <a:xfrm>
            <a:off x="6370864" y="4020229"/>
            <a:ext cx="362596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/>
            <a:r>
              <a:rPr lang="en-US" sz="1200" b="1" i="1" u="sng" dirty="0">
                <a:solidFill>
                  <a:schemeClr val="bg1"/>
                </a:solidFill>
                <a:latin typeface="Arial"/>
                <a:cs typeface="Calibri"/>
              </a:rPr>
              <a:t>Drinks </a:t>
            </a:r>
            <a:endParaRPr lang="en-US" b="1" i="1" u="sng" dirty="0">
              <a:solidFill>
                <a:schemeClr val="bg1"/>
              </a:solidFill>
              <a:latin typeface="Calibri" panose="020F0502020204030204"/>
              <a:cs typeface="Calibri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Merlot French                            £10.00 per 150 ml 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(Medium Boiled Red Wine) 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Sauvignon Blanc Les Bordeaux £12.00 per 150ml</a:t>
            </a:r>
          </a:p>
          <a:p>
            <a:r>
              <a:rPr lang="en-GB" sz="1200" dirty="0">
                <a:solidFill>
                  <a:schemeClr val="bg1"/>
                </a:solidFill>
                <a:latin typeface="Arial"/>
                <a:cs typeface="Calibri"/>
              </a:rPr>
              <a:t>(crisp, zesty and refreshing)</a:t>
            </a:r>
          </a:p>
          <a:p>
            <a:endParaRPr lang="en-GB" sz="1200" dirty="0">
              <a:solidFill>
                <a:schemeClr val="bg1"/>
              </a:solidFill>
              <a:latin typeface="Arial"/>
              <a:cs typeface="Calibri"/>
            </a:endParaRPr>
          </a:p>
          <a:p>
            <a:pPr lvl="2"/>
            <a:endParaRPr lang="en-GB" sz="1200" dirty="0">
              <a:solidFill>
                <a:schemeClr val="bg1"/>
              </a:solidFill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82717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06AB7-D96A-5E90-DAA1-1BC07770A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A7AF4-623B-4E03-F25E-E66443178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hlinkClick r:id="rId2"/>
              </a:rPr>
              <a:t>FoodHub.co.uk/Swansea</a:t>
            </a:r>
          </a:p>
          <a:p>
            <a:r>
              <a:rPr lang="en-GB" sz="1400" dirty="0">
                <a:hlinkClick r:id="rId2"/>
              </a:rPr>
              <a:t>Food.gov.uk</a:t>
            </a:r>
          </a:p>
          <a:p>
            <a:r>
              <a:rPr lang="en-GB" sz="1400" dirty="0">
                <a:hlinkClick r:id="rId2"/>
              </a:rPr>
              <a:t>Just-Eat.co.uk/takeaway/Swansea </a:t>
            </a:r>
          </a:p>
          <a:p>
            <a:r>
              <a:rPr lang="en-GB" sz="1400" dirty="0">
                <a:hlinkClick r:id="rId2"/>
              </a:rPr>
              <a:t>Menulog.com.au/restaurants-Swansea Happy-Chef/Menu</a:t>
            </a:r>
          </a:p>
          <a:p>
            <a:r>
              <a:rPr lang="en-GB" sz="1400" dirty="0">
                <a:hlinkClick r:id="rId2"/>
              </a:rPr>
              <a:t>https://www.waitrosecellar.com/all-wines/grape-variety/sauvignon-blanc</a:t>
            </a:r>
          </a:p>
          <a:p>
            <a:r>
              <a:rPr lang="en-GB" sz="1400" dirty="0">
                <a:hlinkClick r:id="rId2"/>
              </a:rPr>
              <a:t>https://winefolly.com/deep-dive/medium-bodied-red-wines/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5175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</TotalTime>
  <Words>358</Words>
  <Application>Microsoft Office PowerPoint</Application>
  <PresentationFormat>Widescreen</PresentationFormat>
  <Paragraphs>55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Nicolae Nica (2122931)</cp:lastModifiedBy>
  <cp:revision>486</cp:revision>
  <dcterms:created xsi:type="dcterms:W3CDTF">2022-06-14T20:34:15Z</dcterms:created>
  <dcterms:modified xsi:type="dcterms:W3CDTF">2022-06-15T19:37:33Z</dcterms:modified>
</cp:coreProperties>
</file>