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7" r:id="rId2"/>
    <p:sldId id="258" r:id="rId3"/>
    <p:sldId id="290" r:id="rId4"/>
    <p:sldId id="292" r:id="rId5"/>
    <p:sldId id="291" r:id="rId6"/>
    <p:sldId id="262" r:id="rId7"/>
    <p:sldId id="261" r:id="rId8"/>
    <p:sldId id="289" r:id="rId9"/>
    <p:sldId id="260" r:id="rId10"/>
    <p:sldId id="259" r:id="rId11"/>
    <p:sldId id="300" r:id="rId12"/>
    <p:sldId id="299" r:id="rId13"/>
    <p:sldId id="293" r:id="rId14"/>
    <p:sldId id="294" r:id="rId15"/>
    <p:sldId id="295" r:id="rId16"/>
    <p:sldId id="296" r:id="rId17"/>
    <p:sldId id="263" r:id="rId18"/>
    <p:sldId id="264" r:id="rId19"/>
    <p:sldId id="265" r:id="rId20"/>
    <p:sldId id="266" r:id="rId21"/>
    <p:sldId id="267" r:id="rId22"/>
    <p:sldId id="268" r:id="rId23"/>
    <p:sldId id="269" r:id="rId24"/>
    <p:sldId id="298" r:id="rId25"/>
    <p:sldId id="270" r:id="rId26"/>
    <p:sldId id="271" r:id="rId27"/>
    <p:sldId id="273" r:id="rId28"/>
    <p:sldId id="272" r:id="rId29"/>
    <p:sldId id="274" r:id="rId30"/>
    <p:sldId id="275" r:id="rId31"/>
    <p:sldId id="297" r:id="rId32"/>
    <p:sldId id="277" r:id="rId33"/>
    <p:sldId id="276" r:id="rId34"/>
    <p:sldId id="286" r:id="rId35"/>
    <p:sldId id="287" r:id="rId36"/>
    <p:sldId id="278" r:id="rId37"/>
    <p:sldId id="279" r:id="rId38"/>
    <p:sldId id="280" r:id="rId39"/>
    <p:sldId id="281" r:id="rId40"/>
    <p:sldId id="288" r:id="rId41"/>
    <p:sldId id="283" r:id="rId42"/>
    <p:sldId id="284" r:id="rId43"/>
    <p:sldId id="285" r:id="rId44"/>
    <p:sldId id="28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6992" autoAdjust="0"/>
  </p:normalViewPr>
  <p:slideViewPr>
    <p:cSldViewPr snapToGrid="0">
      <p:cViewPr varScale="1">
        <p:scale>
          <a:sx n="49" d="100"/>
          <a:sy n="49" d="100"/>
        </p:scale>
        <p:origin x="200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0F5DE-9815-42E5-996F-B531473E203A}"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DA0595A-6F57-4C9F-A9A2-3E7903BAE575}">
      <dgm:prSet/>
      <dgm:spPr/>
      <dgm:t>
        <a:bodyPr/>
        <a:lstStyle/>
        <a:p>
          <a:r>
            <a:rPr lang="en-GB"/>
            <a:t>Safety of victim/any other persons</a:t>
          </a:r>
          <a:endParaRPr lang="en-US"/>
        </a:p>
      </dgm:t>
    </dgm:pt>
    <dgm:pt modelId="{D561D75E-CF3A-4BD6-8E7D-EF1FEFDE9F55}" type="parTrans" cxnId="{19403420-F7BF-4FA5-91D5-495405876863}">
      <dgm:prSet/>
      <dgm:spPr/>
      <dgm:t>
        <a:bodyPr/>
        <a:lstStyle/>
        <a:p>
          <a:endParaRPr lang="en-US"/>
        </a:p>
      </dgm:t>
    </dgm:pt>
    <dgm:pt modelId="{9D0432B1-2064-4300-8DA8-9F37B72D09D9}" type="sibTrans" cxnId="{19403420-F7BF-4FA5-91D5-495405876863}">
      <dgm:prSet/>
      <dgm:spPr/>
      <dgm:t>
        <a:bodyPr/>
        <a:lstStyle/>
        <a:p>
          <a:endParaRPr lang="en-US"/>
        </a:p>
      </dgm:t>
    </dgm:pt>
    <dgm:pt modelId="{A5996484-42F5-4063-9356-CB2B009A7396}">
      <dgm:prSet/>
      <dgm:spPr/>
      <dgm:t>
        <a:bodyPr/>
        <a:lstStyle/>
        <a:p>
          <a:r>
            <a:rPr lang="en-GB"/>
            <a:t>One chance rule</a:t>
          </a:r>
          <a:endParaRPr lang="en-US"/>
        </a:p>
      </dgm:t>
    </dgm:pt>
    <dgm:pt modelId="{CAA8773A-6103-4D13-8F27-FA065DF2BFCA}" type="parTrans" cxnId="{D8369855-0C9A-4C8C-BC3E-09776839999D}">
      <dgm:prSet/>
      <dgm:spPr/>
      <dgm:t>
        <a:bodyPr/>
        <a:lstStyle/>
        <a:p>
          <a:endParaRPr lang="en-US"/>
        </a:p>
      </dgm:t>
    </dgm:pt>
    <dgm:pt modelId="{27A10605-6C0B-4625-83BB-CAF622E21414}" type="sibTrans" cxnId="{D8369855-0C9A-4C8C-BC3E-09776839999D}">
      <dgm:prSet/>
      <dgm:spPr/>
      <dgm:t>
        <a:bodyPr/>
        <a:lstStyle/>
        <a:p>
          <a:endParaRPr lang="en-US"/>
        </a:p>
      </dgm:t>
    </dgm:pt>
    <dgm:pt modelId="{2F0AD7A3-A238-4888-A046-0C4DD8DD309C}">
      <dgm:prSet/>
      <dgm:spPr/>
      <dgm:t>
        <a:bodyPr/>
        <a:lstStyle/>
        <a:p>
          <a:r>
            <a:rPr lang="en-GB" dirty="0"/>
            <a:t>Initial information to be obtained in all cases</a:t>
          </a:r>
          <a:endParaRPr lang="en-US" dirty="0"/>
        </a:p>
      </dgm:t>
    </dgm:pt>
    <dgm:pt modelId="{E58ECB78-BC44-46F0-8829-122F3B97CF9F}" type="parTrans" cxnId="{12D7AFFE-3EA1-415C-8281-C95C01BB7120}">
      <dgm:prSet/>
      <dgm:spPr/>
      <dgm:t>
        <a:bodyPr/>
        <a:lstStyle/>
        <a:p>
          <a:endParaRPr lang="en-US"/>
        </a:p>
      </dgm:t>
    </dgm:pt>
    <dgm:pt modelId="{33655D14-38CD-4A4A-AA88-C8124D55CDF7}" type="sibTrans" cxnId="{12D7AFFE-3EA1-415C-8281-C95C01BB7120}">
      <dgm:prSet/>
      <dgm:spPr/>
      <dgm:t>
        <a:bodyPr/>
        <a:lstStyle/>
        <a:p>
          <a:endParaRPr lang="en-US"/>
        </a:p>
      </dgm:t>
    </dgm:pt>
    <dgm:pt modelId="{1C650E1E-BE59-4425-B7FA-6149806E58FA}">
      <dgm:prSet/>
      <dgm:spPr/>
      <dgm:t>
        <a:bodyPr/>
        <a:lstStyle/>
        <a:p>
          <a:r>
            <a:rPr lang="en-GB"/>
            <a:t>Consider threats to life</a:t>
          </a:r>
          <a:endParaRPr lang="en-US"/>
        </a:p>
      </dgm:t>
    </dgm:pt>
    <dgm:pt modelId="{9F12EEAD-42A0-4846-A550-22114AD13864}" type="parTrans" cxnId="{79F6E67F-1505-4505-8DE3-B18201172F04}">
      <dgm:prSet/>
      <dgm:spPr/>
      <dgm:t>
        <a:bodyPr/>
        <a:lstStyle/>
        <a:p>
          <a:endParaRPr lang="en-US"/>
        </a:p>
      </dgm:t>
    </dgm:pt>
    <dgm:pt modelId="{88B3BBE7-DF10-4DAF-883D-F9F03382DA23}" type="sibTrans" cxnId="{79F6E67F-1505-4505-8DE3-B18201172F04}">
      <dgm:prSet/>
      <dgm:spPr/>
      <dgm:t>
        <a:bodyPr/>
        <a:lstStyle/>
        <a:p>
          <a:endParaRPr lang="en-US"/>
        </a:p>
      </dgm:t>
    </dgm:pt>
    <dgm:pt modelId="{488C4682-F69D-458D-B338-7A0B163BCA7E}">
      <dgm:prSet/>
      <dgm:spPr/>
      <dgm:t>
        <a:bodyPr/>
        <a:lstStyle/>
        <a:p>
          <a:r>
            <a:rPr lang="en-GB"/>
            <a:t>Community issues</a:t>
          </a:r>
          <a:endParaRPr lang="en-US"/>
        </a:p>
      </dgm:t>
    </dgm:pt>
    <dgm:pt modelId="{F4AED99D-3CD4-41B4-8FCE-FACF3FF4CD54}" type="parTrans" cxnId="{B95D0643-CC0C-401A-B481-FBD9AD7448AE}">
      <dgm:prSet/>
      <dgm:spPr/>
      <dgm:t>
        <a:bodyPr/>
        <a:lstStyle/>
        <a:p>
          <a:endParaRPr lang="en-US"/>
        </a:p>
      </dgm:t>
    </dgm:pt>
    <dgm:pt modelId="{00B5C325-A3FE-4381-887C-5779EFDD35AB}" type="sibTrans" cxnId="{B95D0643-CC0C-401A-B481-FBD9AD7448AE}">
      <dgm:prSet/>
      <dgm:spPr/>
      <dgm:t>
        <a:bodyPr/>
        <a:lstStyle/>
        <a:p>
          <a:endParaRPr lang="en-US"/>
        </a:p>
      </dgm:t>
    </dgm:pt>
    <dgm:pt modelId="{F8E96E53-4D92-4AEC-8DC4-3FB8824171AC}">
      <dgm:prSet/>
      <dgm:spPr/>
      <dgm:t>
        <a:bodyPr/>
        <a:lstStyle/>
        <a:p>
          <a:r>
            <a:rPr lang="en-GB"/>
            <a:t>If victims &lt; 18 adhere to child protection &amp; safeguarding children &amp; young people in respective force</a:t>
          </a:r>
          <a:endParaRPr lang="en-US"/>
        </a:p>
      </dgm:t>
    </dgm:pt>
    <dgm:pt modelId="{61A4B2C0-6034-4DCB-980D-BB9DB4149616}" type="parTrans" cxnId="{94D3D2F3-4077-4E6A-84C5-2C753B3D3282}">
      <dgm:prSet/>
      <dgm:spPr/>
      <dgm:t>
        <a:bodyPr/>
        <a:lstStyle/>
        <a:p>
          <a:endParaRPr lang="en-US"/>
        </a:p>
      </dgm:t>
    </dgm:pt>
    <dgm:pt modelId="{BA1261FE-7222-439B-BB4A-A6F3B39EF35F}" type="sibTrans" cxnId="{94D3D2F3-4077-4E6A-84C5-2C753B3D3282}">
      <dgm:prSet/>
      <dgm:spPr/>
      <dgm:t>
        <a:bodyPr/>
        <a:lstStyle/>
        <a:p>
          <a:endParaRPr lang="en-US"/>
        </a:p>
      </dgm:t>
    </dgm:pt>
    <dgm:pt modelId="{5792B5C6-3CB7-45A3-8522-42A09DECF06E}" type="pres">
      <dgm:prSet presAssocID="{0200F5DE-9815-42E5-996F-B531473E203A}" presName="Name0" presStyleCnt="0">
        <dgm:presLayoutVars>
          <dgm:dir/>
          <dgm:resizeHandles val="exact"/>
        </dgm:presLayoutVars>
      </dgm:prSet>
      <dgm:spPr/>
    </dgm:pt>
    <dgm:pt modelId="{508F929A-5840-4A46-9D37-221CB64C41FF}" type="pres">
      <dgm:prSet presAssocID="{3DA0595A-6F57-4C9F-A9A2-3E7903BAE575}" presName="node" presStyleLbl="node1" presStyleIdx="0" presStyleCnt="6">
        <dgm:presLayoutVars>
          <dgm:bulletEnabled val="1"/>
        </dgm:presLayoutVars>
      </dgm:prSet>
      <dgm:spPr/>
    </dgm:pt>
    <dgm:pt modelId="{36ED5096-35D5-492C-B402-94AAA3DD3D08}" type="pres">
      <dgm:prSet presAssocID="{9D0432B1-2064-4300-8DA8-9F37B72D09D9}" presName="sibTrans" presStyleLbl="sibTrans1D1" presStyleIdx="0" presStyleCnt="5"/>
      <dgm:spPr/>
    </dgm:pt>
    <dgm:pt modelId="{A310158D-FD67-4A84-AFEC-355B25FD5C29}" type="pres">
      <dgm:prSet presAssocID="{9D0432B1-2064-4300-8DA8-9F37B72D09D9}" presName="connectorText" presStyleLbl="sibTrans1D1" presStyleIdx="0" presStyleCnt="5"/>
      <dgm:spPr/>
    </dgm:pt>
    <dgm:pt modelId="{B8C894F5-1A1B-4C03-9AAE-931B8916D6ED}" type="pres">
      <dgm:prSet presAssocID="{A5996484-42F5-4063-9356-CB2B009A7396}" presName="node" presStyleLbl="node1" presStyleIdx="1" presStyleCnt="6">
        <dgm:presLayoutVars>
          <dgm:bulletEnabled val="1"/>
        </dgm:presLayoutVars>
      </dgm:prSet>
      <dgm:spPr/>
    </dgm:pt>
    <dgm:pt modelId="{A8F9B53F-247E-4C6C-90DE-70A603CDED1B}" type="pres">
      <dgm:prSet presAssocID="{27A10605-6C0B-4625-83BB-CAF622E21414}" presName="sibTrans" presStyleLbl="sibTrans1D1" presStyleIdx="1" presStyleCnt="5"/>
      <dgm:spPr/>
    </dgm:pt>
    <dgm:pt modelId="{AFAD30A5-F39F-4CA9-BDD5-87ADFDC0298A}" type="pres">
      <dgm:prSet presAssocID="{27A10605-6C0B-4625-83BB-CAF622E21414}" presName="connectorText" presStyleLbl="sibTrans1D1" presStyleIdx="1" presStyleCnt="5"/>
      <dgm:spPr/>
    </dgm:pt>
    <dgm:pt modelId="{625E39B4-4192-4173-A1E1-1926F1E9B4C4}" type="pres">
      <dgm:prSet presAssocID="{2F0AD7A3-A238-4888-A046-0C4DD8DD309C}" presName="node" presStyleLbl="node1" presStyleIdx="2" presStyleCnt="6">
        <dgm:presLayoutVars>
          <dgm:bulletEnabled val="1"/>
        </dgm:presLayoutVars>
      </dgm:prSet>
      <dgm:spPr/>
    </dgm:pt>
    <dgm:pt modelId="{126C0814-25A0-4B24-9CA2-69A6EFC77DC1}" type="pres">
      <dgm:prSet presAssocID="{33655D14-38CD-4A4A-AA88-C8124D55CDF7}" presName="sibTrans" presStyleLbl="sibTrans1D1" presStyleIdx="2" presStyleCnt="5"/>
      <dgm:spPr/>
    </dgm:pt>
    <dgm:pt modelId="{123E3655-4710-4FE7-9123-1680598F9083}" type="pres">
      <dgm:prSet presAssocID="{33655D14-38CD-4A4A-AA88-C8124D55CDF7}" presName="connectorText" presStyleLbl="sibTrans1D1" presStyleIdx="2" presStyleCnt="5"/>
      <dgm:spPr/>
    </dgm:pt>
    <dgm:pt modelId="{E4DF4A3E-210F-4590-A4BF-8A69D62931D5}" type="pres">
      <dgm:prSet presAssocID="{1C650E1E-BE59-4425-B7FA-6149806E58FA}" presName="node" presStyleLbl="node1" presStyleIdx="3" presStyleCnt="6">
        <dgm:presLayoutVars>
          <dgm:bulletEnabled val="1"/>
        </dgm:presLayoutVars>
      </dgm:prSet>
      <dgm:spPr/>
    </dgm:pt>
    <dgm:pt modelId="{D485E85E-9AAE-4C9A-9880-9AB4FCA29F8A}" type="pres">
      <dgm:prSet presAssocID="{88B3BBE7-DF10-4DAF-883D-F9F03382DA23}" presName="sibTrans" presStyleLbl="sibTrans1D1" presStyleIdx="3" presStyleCnt="5"/>
      <dgm:spPr/>
    </dgm:pt>
    <dgm:pt modelId="{F285AD0E-6ED3-4F2C-B1E4-CCF64FFB71E1}" type="pres">
      <dgm:prSet presAssocID="{88B3BBE7-DF10-4DAF-883D-F9F03382DA23}" presName="connectorText" presStyleLbl="sibTrans1D1" presStyleIdx="3" presStyleCnt="5"/>
      <dgm:spPr/>
    </dgm:pt>
    <dgm:pt modelId="{AADE07DA-580F-42E0-B95E-E0724CBCB577}" type="pres">
      <dgm:prSet presAssocID="{488C4682-F69D-458D-B338-7A0B163BCA7E}" presName="node" presStyleLbl="node1" presStyleIdx="4" presStyleCnt="6">
        <dgm:presLayoutVars>
          <dgm:bulletEnabled val="1"/>
        </dgm:presLayoutVars>
      </dgm:prSet>
      <dgm:spPr/>
    </dgm:pt>
    <dgm:pt modelId="{971D29A4-EE9F-45FF-B7D5-7A21BD9BEEE3}" type="pres">
      <dgm:prSet presAssocID="{00B5C325-A3FE-4381-887C-5779EFDD35AB}" presName="sibTrans" presStyleLbl="sibTrans1D1" presStyleIdx="4" presStyleCnt="5"/>
      <dgm:spPr/>
    </dgm:pt>
    <dgm:pt modelId="{D65F3C2C-78B9-4CFB-A575-A092E29D3842}" type="pres">
      <dgm:prSet presAssocID="{00B5C325-A3FE-4381-887C-5779EFDD35AB}" presName="connectorText" presStyleLbl="sibTrans1D1" presStyleIdx="4" presStyleCnt="5"/>
      <dgm:spPr/>
    </dgm:pt>
    <dgm:pt modelId="{C0DC8793-D9A6-4EFD-A28A-60B2D20C21BB}" type="pres">
      <dgm:prSet presAssocID="{F8E96E53-4D92-4AEC-8DC4-3FB8824171AC}" presName="node" presStyleLbl="node1" presStyleIdx="5" presStyleCnt="6">
        <dgm:presLayoutVars>
          <dgm:bulletEnabled val="1"/>
        </dgm:presLayoutVars>
      </dgm:prSet>
      <dgm:spPr/>
    </dgm:pt>
  </dgm:ptLst>
  <dgm:cxnLst>
    <dgm:cxn modelId="{A7462619-81AF-4EF1-BA44-1747D0E9DF2D}" type="presOf" srcId="{0200F5DE-9815-42E5-996F-B531473E203A}" destId="{5792B5C6-3CB7-45A3-8522-42A09DECF06E}" srcOrd="0" destOrd="0" presId="urn:microsoft.com/office/officeart/2016/7/layout/RepeatingBendingProcessNew"/>
    <dgm:cxn modelId="{04B68C1A-B7C2-4AFD-8219-7F99C0527494}" type="presOf" srcId="{3DA0595A-6F57-4C9F-A9A2-3E7903BAE575}" destId="{508F929A-5840-4A46-9D37-221CB64C41FF}" srcOrd="0" destOrd="0" presId="urn:microsoft.com/office/officeart/2016/7/layout/RepeatingBendingProcessNew"/>
    <dgm:cxn modelId="{C53B451E-0D77-4D21-ADC0-0F65863536BE}" type="presOf" srcId="{1C650E1E-BE59-4425-B7FA-6149806E58FA}" destId="{E4DF4A3E-210F-4590-A4BF-8A69D62931D5}" srcOrd="0" destOrd="0" presId="urn:microsoft.com/office/officeart/2016/7/layout/RepeatingBendingProcessNew"/>
    <dgm:cxn modelId="{19403420-F7BF-4FA5-91D5-495405876863}" srcId="{0200F5DE-9815-42E5-996F-B531473E203A}" destId="{3DA0595A-6F57-4C9F-A9A2-3E7903BAE575}" srcOrd="0" destOrd="0" parTransId="{D561D75E-CF3A-4BD6-8E7D-EF1FEFDE9F55}" sibTransId="{9D0432B1-2064-4300-8DA8-9F37B72D09D9}"/>
    <dgm:cxn modelId="{4E9D993D-7C84-402C-B2A8-CBFAA82848AF}" type="presOf" srcId="{A5996484-42F5-4063-9356-CB2B009A7396}" destId="{B8C894F5-1A1B-4C03-9AAE-931B8916D6ED}" srcOrd="0" destOrd="0" presId="urn:microsoft.com/office/officeart/2016/7/layout/RepeatingBendingProcessNew"/>
    <dgm:cxn modelId="{5A630C40-A36E-4C91-9F47-EC29F48C9D05}" type="presOf" srcId="{88B3BBE7-DF10-4DAF-883D-F9F03382DA23}" destId="{F285AD0E-6ED3-4F2C-B1E4-CCF64FFB71E1}" srcOrd="1" destOrd="0" presId="urn:microsoft.com/office/officeart/2016/7/layout/RepeatingBendingProcessNew"/>
    <dgm:cxn modelId="{B95D0643-CC0C-401A-B481-FBD9AD7448AE}" srcId="{0200F5DE-9815-42E5-996F-B531473E203A}" destId="{488C4682-F69D-458D-B338-7A0B163BCA7E}" srcOrd="4" destOrd="0" parTransId="{F4AED99D-3CD4-41B4-8FCE-FACF3FF4CD54}" sibTransId="{00B5C325-A3FE-4381-887C-5779EFDD35AB}"/>
    <dgm:cxn modelId="{D8369855-0C9A-4C8C-BC3E-09776839999D}" srcId="{0200F5DE-9815-42E5-996F-B531473E203A}" destId="{A5996484-42F5-4063-9356-CB2B009A7396}" srcOrd="1" destOrd="0" parTransId="{CAA8773A-6103-4D13-8F27-FA065DF2BFCA}" sibTransId="{27A10605-6C0B-4625-83BB-CAF622E21414}"/>
    <dgm:cxn modelId="{1809F358-2905-400B-8F63-7365A9F049D6}" type="presOf" srcId="{27A10605-6C0B-4625-83BB-CAF622E21414}" destId="{A8F9B53F-247E-4C6C-90DE-70A603CDED1B}" srcOrd="0" destOrd="0" presId="urn:microsoft.com/office/officeart/2016/7/layout/RepeatingBendingProcessNew"/>
    <dgm:cxn modelId="{5570587E-2BEB-46EF-BE33-3DDF1BF920D7}" type="presOf" srcId="{33655D14-38CD-4A4A-AA88-C8124D55CDF7}" destId="{126C0814-25A0-4B24-9CA2-69A6EFC77DC1}" srcOrd="0" destOrd="0" presId="urn:microsoft.com/office/officeart/2016/7/layout/RepeatingBendingProcessNew"/>
    <dgm:cxn modelId="{79F6E67F-1505-4505-8DE3-B18201172F04}" srcId="{0200F5DE-9815-42E5-996F-B531473E203A}" destId="{1C650E1E-BE59-4425-B7FA-6149806E58FA}" srcOrd="3" destOrd="0" parTransId="{9F12EEAD-42A0-4846-A550-22114AD13864}" sibTransId="{88B3BBE7-DF10-4DAF-883D-F9F03382DA23}"/>
    <dgm:cxn modelId="{4A162F82-6B65-42FB-B314-22BCC8A68DB5}" type="presOf" srcId="{9D0432B1-2064-4300-8DA8-9F37B72D09D9}" destId="{A310158D-FD67-4A84-AFEC-355B25FD5C29}" srcOrd="1" destOrd="0" presId="urn:microsoft.com/office/officeart/2016/7/layout/RepeatingBendingProcessNew"/>
    <dgm:cxn modelId="{6DB3FC87-52A0-4792-8865-819B7C4427F3}" type="presOf" srcId="{33655D14-38CD-4A4A-AA88-C8124D55CDF7}" destId="{123E3655-4710-4FE7-9123-1680598F9083}" srcOrd="1" destOrd="0" presId="urn:microsoft.com/office/officeart/2016/7/layout/RepeatingBendingProcessNew"/>
    <dgm:cxn modelId="{F8DC42B4-26AC-4717-8956-F5C6E0F20E22}" type="presOf" srcId="{00B5C325-A3FE-4381-887C-5779EFDD35AB}" destId="{971D29A4-EE9F-45FF-B7D5-7A21BD9BEEE3}" srcOrd="0" destOrd="0" presId="urn:microsoft.com/office/officeart/2016/7/layout/RepeatingBendingProcessNew"/>
    <dgm:cxn modelId="{03C9B1B4-9AD8-42A6-97B1-C6274394DFF0}" type="presOf" srcId="{00B5C325-A3FE-4381-887C-5779EFDD35AB}" destId="{D65F3C2C-78B9-4CFB-A575-A092E29D3842}" srcOrd="1" destOrd="0" presId="urn:microsoft.com/office/officeart/2016/7/layout/RepeatingBendingProcessNew"/>
    <dgm:cxn modelId="{F228D8BA-FE96-409B-BF19-EE9820EC7D2D}" type="presOf" srcId="{F8E96E53-4D92-4AEC-8DC4-3FB8824171AC}" destId="{C0DC8793-D9A6-4EFD-A28A-60B2D20C21BB}" srcOrd="0" destOrd="0" presId="urn:microsoft.com/office/officeart/2016/7/layout/RepeatingBendingProcessNew"/>
    <dgm:cxn modelId="{D16944BB-8163-4C66-A568-E1C77E7406DC}" type="presOf" srcId="{9D0432B1-2064-4300-8DA8-9F37B72D09D9}" destId="{36ED5096-35D5-492C-B402-94AAA3DD3D08}" srcOrd="0" destOrd="0" presId="urn:microsoft.com/office/officeart/2016/7/layout/RepeatingBendingProcessNew"/>
    <dgm:cxn modelId="{4DE9B2C0-8468-4378-BFC1-1BA8FE8A3387}" type="presOf" srcId="{88B3BBE7-DF10-4DAF-883D-F9F03382DA23}" destId="{D485E85E-9AAE-4C9A-9880-9AB4FCA29F8A}" srcOrd="0" destOrd="0" presId="urn:microsoft.com/office/officeart/2016/7/layout/RepeatingBendingProcessNew"/>
    <dgm:cxn modelId="{9B52A3D9-4774-4F3B-BD33-1C8AD6D38D62}" type="presOf" srcId="{27A10605-6C0B-4625-83BB-CAF622E21414}" destId="{AFAD30A5-F39F-4CA9-BDD5-87ADFDC0298A}" srcOrd="1" destOrd="0" presId="urn:microsoft.com/office/officeart/2016/7/layout/RepeatingBendingProcessNew"/>
    <dgm:cxn modelId="{E19FBADD-C825-4B85-9196-34EB3F4C1C34}" type="presOf" srcId="{488C4682-F69D-458D-B338-7A0B163BCA7E}" destId="{AADE07DA-580F-42E0-B95E-E0724CBCB577}" srcOrd="0" destOrd="0" presId="urn:microsoft.com/office/officeart/2016/7/layout/RepeatingBendingProcessNew"/>
    <dgm:cxn modelId="{289C49E1-3C30-40A0-92D7-4D2705FA2C56}" type="presOf" srcId="{2F0AD7A3-A238-4888-A046-0C4DD8DD309C}" destId="{625E39B4-4192-4173-A1E1-1926F1E9B4C4}" srcOrd="0" destOrd="0" presId="urn:microsoft.com/office/officeart/2016/7/layout/RepeatingBendingProcessNew"/>
    <dgm:cxn modelId="{94D3D2F3-4077-4E6A-84C5-2C753B3D3282}" srcId="{0200F5DE-9815-42E5-996F-B531473E203A}" destId="{F8E96E53-4D92-4AEC-8DC4-3FB8824171AC}" srcOrd="5" destOrd="0" parTransId="{61A4B2C0-6034-4DCB-980D-BB9DB4149616}" sibTransId="{BA1261FE-7222-439B-BB4A-A6F3B39EF35F}"/>
    <dgm:cxn modelId="{12D7AFFE-3EA1-415C-8281-C95C01BB7120}" srcId="{0200F5DE-9815-42E5-996F-B531473E203A}" destId="{2F0AD7A3-A238-4888-A046-0C4DD8DD309C}" srcOrd="2" destOrd="0" parTransId="{E58ECB78-BC44-46F0-8829-122F3B97CF9F}" sibTransId="{33655D14-38CD-4A4A-AA88-C8124D55CDF7}"/>
    <dgm:cxn modelId="{FB80CF07-5A72-4E7B-A93C-A3B967106C76}" type="presParOf" srcId="{5792B5C6-3CB7-45A3-8522-42A09DECF06E}" destId="{508F929A-5840-4A46-9D37-221CB64C41FF}" srcOrd="0" destOrd="0" presId="urn:microsoft.com/office/officeart/2016/7/layout/RepeatingBendingProcessNew"/>
    <dgm:cxn modelId="{410017DB-7520-4FCA-AFF8-B023A6E95C9A}" type="presParOf" srcId="{5792B5C6-3CB7-45A3-8522-42A09DECF06E}" destId="{36ED5096-35D5-492C-B402-94AAA3DD3D08}" srcOrd="1" destOrd="0" presId="urn:microsoft.com/office/officeart/2016/7/layout/RepeatingBendingProcessNew"/>
    <dgm:cxn modelId="{BD3B4578-87D3-43C7-8892-684EE6CDBB55}" type="presParOf" srcId="{36ED5096-35D5-492C-B402-94AAA3DD3D08}" destId="{A310158D-FD67-4A84-AFEC-355B25FD5C29}" srcOrd="0" destOrd="0" presId="urn:microsoft.com/office/officeart/2016/7/layout/RepeatingBendingProcessNew"/>
    <dgm:cxn modelId="{398AFDC8-DBBE-4212-B4FA-CE8D01678269}" type="presParOf" srcId="{5792B5C6-3CB7-45A3-8522-42A09DECF06E}" destId="{B8C894F5-1A1B-4C03-9AAE-931B8916D6ED}" srcOrd="2" destOrd="0" presId="urn:microsoft.com/office/officeart/2016/7/layout/RepeatingBendingProcessNew"/>
    <dgm:cxn modelId="{A64D870C-C263-478C-BA25-C7981AB11A32}" type="presParOf" srcId="{5792B5C6-3CB7-45A3-8522-42A09DECF06E}" destId="{A8F9B53F-247E-4C6C-90DE-70A603CDED1B}" srcOrd="3" destOrd="0" presId="urn:microsoft.com/office/officeart/2016/7/layout/RepeatingBendingProcessNew"/>
    <dgm:cxn modelId="{FFEAB71F-4991-4B2A-AF80-9783D0286A99}" type="presParOf" srcId="{A8F9B53F-247E-4C6C-90DE-70A603CDED1B}" destId="{AFAD30A5-F39F-4CA9-BDD5-87ADFDC0298A}" srcOrd="0" destOrd="0" presId="urn:microsoft.com/office/officeart/2016/7/layout/RepeatingBendingProcessNew"/>
    <dgm:cxn modelId="{FD395620-17D4-4007-9F6B-EAD3158F7871}" type="presParOf" srcId="{5792B5C6-3CB7-45A3-8522-42A09DECF06E}" destId="{625E39B4-4192-4173-A1E1-1926F1E9B4C4}" srcOrd="4" destOrd="0" presId="urn:microsoft.com/office/officeart/2016/7/layout/RepeatingBendingProcessNew"/>
    <dgm:cxn modelId="{AA39453E-D408-48C9-AE4E-6B0C09EB8793}" type="presParOf" srcId="{5792B5C6-3CB7-45A3-8522-42A09DECF06E}" destId="{126C0814-25A0-4B24-9CA2-69A6EFC77DC1}" srcOrd="5" destOrd="0" presId="urn:microsoft.com/office/officeart/2016/7/layout/RepeatingBendingProcessNew"/>
    <dgm:cxn modelId="{8175AF13-1757-4C2E-96FF-50A787658292}" type="presParOf" srcId="{126C0814-25A0-4B24-9CA2-69A6EFC77DC1}" destId="{123E3655-4710-4FE7-9123-1680598F9083}" srcOrd="0" destOrd="0" presId="urn:microsoft.com/office/officeart/2016/7/layout/RepeatingBendingProcessNew"/>
    <dgm:cxn modelId="{4DF5BA50-959B-404B-8B71-0DEDD9D17854}" type="presParOf" srcId="{5792B5C6-3CB7-45A3-8522-42A09DECF06E}" destId="{E4DF4A3E-210F-4590-A4BF-8A69D62931D5}" srcOrd="6" destOrd="0" presId="urn:microsoft.com/office/officeart/2016/7/layout/RepeatingBendingProcessNew"/>
    <dgm:cxn modelId="{60FDA260-89E6-4558-8660-78FDD83B59AE}" type="presParOf" srcId="{5792B5C6-3CB7-45A3-8522-42A09DECF06E}" destId="{D485E85E-9AAE-4C9A-9880-9AB4FCA29F8A}" srcOrd="7" destOrd="0" presId="urn:microsoft.com/office/officeart/2016/7/layout/RepeatingBendingProcessNew"/>
    <dgm:cxn modelId="{8178472E-2A22-4A33-9EE0-A91E851759CB}" type="presParOf" srcId="{D485E85E-9AAE-4C9A-9880-9AB4FCA29F8A}" destId="{F285AD0E-6ED3-4F2C-B1E4-CCF64FFB71E1}" srcOrd="0" destOrd="0" presId="urn:microsoft.com/office/officeart/2016/7/layout/RepeatingBendingProcessNew"/>
    <dgm:cxn modelId="{F9AF3209-A358-4F3E-A179-AF08A982E77D}" type="presParOf" srcId="{5792B5C6-3CB7-45A3-8522-42A09DECF06E}" destId="{AADE07DA-580F-42E0-B95E-E0724CBCB577}" srcOrd="8" destOrd="0" presId="urn:microsoft.com/office/officeart/2016/7/layout/RepeatingBendingProcessNew"/>
    <dgm:cxn modelId="{F465662F-FE7F-4FAC-A7C3-04C3A7B4A988}" type="presParOf" srcId="{5792B5C6-3CB7-45A3-8522-42A09DECF06E}" destId="{971D29A4-EE9F-45FF-B7D5-7A21BD9BEEE3}" srcOrd="9" destOrd="0" presId="urn:microsoft.com/office/officeart/2016/7/layout/RepeatingBendingProcessNew"/>
    <dgm:cxn modelId="{CB7DBCCA-0F7E-47A7-9EAA-C0A70E6E7A6D}" type="presParOf" srcId="{971D29A4-EE9F-45FF-B7D5-7A21BD9BEEE3}" destId="{D65F3C2C-78B9-4CFB-A575-A092E29D3842}" srcOrd="0" destOrd="0" presId="urn:microsoft.com/office/officeart/2016/7/layout/RepeatingBendingProcessNew"/>
    <dgm:cxn modelId="{19240234-F871-4EE5-9C69-301BFFC852D2}" type="presParOf" srcId="{5792B5C6-3CB7-45A3-8522-42A09DECF06E}" destId="{C0DC8793-D9A6-4EFD-A28A-60B2D20C21B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46FF5A-4E75-4B8A-80E4-F10B080ECC3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0C227FDC-7D0A-4440-B961-7F04FF2FA5C8}">
      <dgm:prSet/>
      <dgm:spPr/>
      <dgm:t>
        <a:bodyPr/>
        <a:lstStyle/>
        <a:p>
          <a:r>
            <a:rPr lang="en-GB"/>
            <a:t>Victims have got a fundamental right to be believed</a:t>
          </a:r>
          <a:endParaRPr lang="en-US"/>
        </a:p>
      </dgm:t>
    </dgm:pt>
    <dgm:pt modelId="{59E3B0BA-23DD-46D1-B350-66A970BD3DD0}" type="parTrans" cxnId="{78EE434A-F011-4566-81D0-1E92E0804484}">
      <dgm:prSet/>
      <dgm:spPr/>
      <dgm:t>
        <a:bodyPr/>
        <a:lstStyle/>
        <a:p>
          <a:endParaRPr lang="en-US"/>
        </a:p>
      </dgm:t>
    </dgm:pt>
    <dgm:pt modelId="{47F634A3-05E9-403B-B78B-D70B90760B5F}" type="sibTrans" cxnId="{78EE434A-F011-4566-81D0-1E92E0804484}">
      <dgm:prSet/>
      <dgm:spPr/>
      <dgm:t>
        <a:bodyPr/>
        <a:lstStyle/>
        <a:p>
          <a:endParaRPr lang="en-US"/>
        </a:p>
      </dgm:t>
    </dgm:pt>
    <dgm:pt modelId="{DF416692-0461-49F6-89D7-3A03025F3744}">
      <dgm:prSet/>
      <dgm:spPr/>
      <dgm:t>
        <a:bodyPr/>
        <a:lstStyle/>
        <a:p>
          <a:r>
            <a:rPr lang="en-GB"/>
            <a:t>Putting victims, their safety (Safeguarding) &amp; well-being at the heart of our responses &amp; investigations</a:t>
          </a:r>
          <a:endParaRPr lang="en-US"/>
        </a:p>
      </dgm:t>
    </dgm:pt>
    <dgm:pt modelId="{505B5707-1DAB-456D-882A-2853C461F47B}" type="parTrans" cxnId="{7E682EA2-7EDA-4003-A122-54A49CF42582}">
      <dgm:prSet/>
      <dgm:spPr/>
      <dgm:t>
        <a:bodyPr/>
        <a:lstStyle/>
        <a:p>
          <a:endParaRPr lang="en-US"/>
        </a:p>
      </dgm:t>
    </dgm:pt>
    <dgm:pt modelId="{23AFA0F1-EA5C-40F3-991E-55E15DD8CD26}" type="sibTrans" cxnId="{7E682EA2-7EDA-4003-A122-54A49CF42582}">
      <dgm:prSet/>
      <dgm:spPr/>
      <dgm:t>
        <a:bodyPr/>
        <a:lstStyle/>
        <a:p>
          <a:endParaRPr lang="en-US"/>
        </a:p>
      </dgm:t>
    </dgm:pt>
    <dgm:pt modelId="{FF8A6E61-DA88-4B67-AA89-1E4FC238927F}">
      <dgm:prSet/>
      <dgm:spPr/>
      <dgm:t>
        <a:bodyPr/>
        <a:lstStyle/>
        <a:p>
          <a:r>
            <a:rPr lang="en-GB" dirty="0"/>
            <a:t>That the victim’s personal details will be stored, managed &amp; handled with integrity &amp; confidentiality</a:t>
          </a:r>
          <a:endParaRPr lang="en-US" dirty="0"/>
        </a:p>
      </dgm:t>
    </dgm:pt>
    <dgm:pt modelId="{D46B9156-4C97-47E4-9B63-BA2998005219}" type="parTrans" cxnId="{CD0BB51D-A4A7-4DF8-862D-2467F703E438}">
      <dgm:prSet/>
      <dgm:spPr/>
      <dgm:t>
        <a:bodyPr/>
        <a:lstStyle/>
        <a:p>
          <a:endParaRPr lang="en-US"/>
        </a:p>
      </dgm:t>
    </dgm:pt>
    <dgm:pt modelId="{18BC684C-2728-4EEB-9FCE-A8A7CC5B8D97}" type="sibTrans" cxnId="{CD0BB51D-A4A7-4DF8-862D-2467F703E438}">
      <dgm:prSet/>
      <dgm:spPr/>
      <dgm:t>
        <a:bodyPr/>
        <a:lstStyle/>
        <a:p>
          <a:endParaRPr lang="en-US"/>
        </a:p>
      </dgm:t>
    </dgm:pt>
    <dgm:pt modelId="{4145CE40-73BB-40B8-88A4-F20456ABF740}">
      <dgm:prSet/>
      <dgm:spPr/>
      <dgm:t>
        <a:bodyPr/>
        <a:lstStyle/>
        <a:p>
          <a:r>
            <a:rPr lang="en-GB"/>
            <a:t>See Honour Based abuse Advice for first responders March 2023</a:t>
          </a:r>
          <a:endParaRPr lang="en-US"/>
        </a:p>
      </dgm:t>
    </dgm:pt>
    <dgm:pt modelId="{83681400-CEC1-4808-A513-C33B3101360F}" type="parTrans" cxnId="{FE45C610-E4EC-466D-BF90-8C082602F2D3}">
      <dgm:prSet/>
      <dgm:spPr/>
      <dgm:t>
        <a:bodyPr/>
        <a:lstStyle/>
        <a:p>
          <a:endParaRPr lang="en-US"/>
        </a:p>
      </dgm:t>
    </dgm:pt>
    <dgm:pt modelId="{B96A12AE-BB93-496E-A6E0-B5DDF5AC40AD}" type="sibTrans" cxnId="{FE45C610-E4EC-466D-BF90-8C082602F2D3}">
      <dgm:prSet/>
      <dgm:spPr/>
      <dgm:t>
        <a:bodyPr/>
        <a:lstStyle/>
        <a:p>
          <a:endParaRPr lang="en-US"/>
        </a:p>
      </dgm:t>
    </dgm:pt>
    <dgm:pt modelId="{68A4617C-9364-4F93-80F4-10253C4CF486}">
      <dgm:prSet/>
      <dgm:spPr/>
      <dgm:t>
        <a:bodyPr/>
        <a:lstStyle/>
        <a:p>
          <a:r>
            <a:rPr lang="en-GB">
              <a:hlinkClick xmlns:r="http://schemas.openxmlformats.org/officeDocument/2006/relationships" r:id="rId1"/>
            </a:rPr>
            <a:t>Honour-based abuse: Advice for first responders (college.police.uk)</a:t>
          </a:r>
          <a:endParaRPr lang="en-US"/>
        </a:p>
      </dgm:t>
    </dgm:pt>
    <dgm:pt modelId="{36FF6CAB-A492-41F5-B2FD-B21219A61CD7}" type="parTrans" cxnId="{F8905CB0-A7B0-4762-BAA7-47E25D9B8B76}">
      <dgm:prSet/>
      <dgm:spPr/>
      <dgm:t>
        <a:bodyPr/>
        <a:lstStyle/>
        <a:p>
          <a:endParaRPr lang="en-US"/>
        </a:p>
      </dgm:t>
    </dgm:pt>
    <dgm:pt modelId="{D1EBAEB5-746A-4CB2-A212-C02D47F72D94}" type="sibTrans" cxnId="{F8905CB0-A7B0-4762-BAA7-47E25D9B8B76}">
      <dgm:prSet/>
      <dgm:spPr/>
      <dgm:t>
        <a:bodyPr/>
        <a:lstStyle/>
        <a:p>
          <a:endParaRPr lang="en-US"/>
        </a:p>
      </dgm:t>
    </dgm:pt>
    <dgm:pt modelId="{117F6C6F-9F0E-4EB6-A589-AF519A507773}" type="pres">
      <dgm:prSet presAssocID="{7C46FF5A-4E75-4B8A-80E4-F10B080ECC3D}" presName="vert0" presStyleCnt="0">
        <dgm:presLayoutVars>
          <dgm:dir/>
          <dgm:animOne val="branch"/>
          <dgm:animLvl val="lvl"/>
        </dgm:presLayoutVars>
      </dgm:prSet>
      <dgm:spPr/>
    </dgm:pt>
    <dgm:pt modelId="{3EDC94C7-E4E7-4795-9F49-A0CD7D7B8C43}" type="pres">
      <dgm:prSet presAssocID="{0C227FDC-7D0A-4440-B961-7F04FF2FA5C8}" presName="thickLine" presStyleLbl="alignNode1" presStyleIdx="0" presStyleCnt="5"/>
      <dgm:spPr/>
    </dgm:pt>
    <dgm:pt modelId="{B7A881B1-236C-4F91-AD5B-24A1C7E94F53}" type="pres">
      <dgm:prSet presAssocID="{0C227FDC-7D0A-4440-B961-7F04FF2FA5C8}" presName="horz1" presStyleCnt="0"/>
      <dgm:spPr/>
    </dgm:pt>
    <dgm:pt modelId="{0336C9D6-1E20-4804-832F-A05CA25098CA}" type="pres">
      <dgm:prSet presAssocID="{0C227FDC-7D0A-4440-B961-7F04FF2FA5C8}" presName="tx1" presStyleLbl="revTx" presStyleIdx="0" presStyleCnt="5"/>
      <dgm:spPr/>
    </dgm:pt>
    <dgm:pt modelId="{02161910-5B7D-4BAD-8ADE-6823C12CD4CD}" type="pres">
      <dgm:prSet presAssocID="{0C227FDC-7D0A-4440-B961-7F04FF2FA5C8}" presName="vert1" presStyleCnt="0"/>
      <dgm:spPr/>
    </dgm:pt>
    <dgm:pt modelId="{4F6F2538-BD51-4B3D-A304-6D9110935F90}" type="pres">
      <dgm:prSet presAssocID="{DF416692-0461-49F6-89D7-3A03025F3744}" presName="thickLine" presStyleLbl="alignNode1" presStyleIdx="1" presStyleCnt="5"/>
      <dgm:spPr/>
    </dgm:pt>
    <dgm:pt modelId="{70F3E775-80A9-4684-B43F-CE4DF3289DFB}" type="pres">
      <dgm:prSet presAssocID="{DF416692-0461-49F6-89D7-3A03025F3744}" presName="horz1" presStyleCnt="0"/>
      <dgm:spPr/>
    </dgm:pt>
    <dgm:pt modelId="{CAC5DC19-9618-48CC-84A1-753F5F680D59}" type="pres">
      <dgm:prSet presAssocID="{DF416692-0461-49F6-89D7-3A03025F3744}" presName="tx1" presStyleLbl="revTx" presStyleIdx="1" presStyleCnt="5"/>
      <dgm:spPr/>
    </dgm:pt>
    <dgm:pt modelId="{0B5FC489-0B0B-4AE2-AC79-AC367C0EC4AF}" type="pres">
      <dgm:prSet presAssocID="{DF416692-0461-49F6-89D7-3A03025F3744}" presName="vert1" presStyleCnt="0"/>
      <dgm:spPr/>
    </dgm:pt>
    <dgm:pt modelId="{86584A23-86B4-4591-AF6B-3E0378964BFC}" type="pres">
      <dgm:prSet presAssocID="{FF8A6E61-DA88-4B67-AA89-1E4FC238927F}" presName="thickLine" presStyleLbl="alignNode1" presStyleIdx="2" presStyleCnt="5"/>
      <dgm:spPr/>
    </dgm:pt>
    <dgm:pt modelId="{8B401EC7-FB53-4F3A-BC22-651C8BD5497E}" type="pres">
      <dgm:prSet presAssocID="{FF8A6E61-DA88-4B67-AA89-1E4FC238927F}" presName="horz1" presStyleCnt="0"/>
      <dgm:spPr/>
    </dgm:pt>
    <dgm:pt modelId="{40B23783-59E7-4B6A-81D4-FD101AEBDF5D}" type="pres">
      <dgm:prSet presAssocID="{FF8A6E61-DA88-4B67-AA89-1E4FC238927F}" presName="tx1" presStyleLbl="revTx" presStyleIdx="2" presStyleCnt="5"/>
      <dgm:spPr/>
    </dgm:pt>
    <dgm:pt modelId="{E49DEED4-CC6C-4ED6-9BC2-308322B715CD}" type="pres">
      <dgm:prSet presAssocID="{FF8A6E61-DA88-4B67-AA89-1E4FC238927F}" presName="vert1" presStyleCnt="0"/>
      <dgm:spPr/>
    </dgm:pt>
    <dgm:pt modelId="{C14FAE4D-F4CB-4A41-866D-CACCC48AE4F5}" type="pres">
      <dgm:prSet presAssocID="{4145CE40-73BB-40B8-88A4-F20456ABF740}" presName="thickLine" presStyleLbl="alignNode1" presStyleIdx="3" presStyleCnt="5"/>
      <dgm:spPr/>
    </dgm:pt>
    <dgm:pt modelId="{588CBA28-078D-42B6-8A9A-5E39530CFE76}" type="pres">
      <dgm:prSet presAssocID="{4145CE40-73BB-40B8-88A4-F20456ABF740}" presName="horz1" presStyleCnt="0"/>
      <dgm:spPr/>
    </dgm:pt>
    <dgm:pt modelId="{6F0E1C20-7549-474F-92CE-B875CC3EB3D6}" type="pres">
      <dgm:prSet presAssocID="{4145CE40-73BB-40B8-88A4-F20456ABF740}" presName="tx1" presStyleLbl="revTx" presStyleIdx="3" presStyleCnt="5"/>
      <dgm:spPr/>
    </dgm:pt>
    <dgm:pt modelId="{13A8927B-E9F9-404F-8C0E-242B26775EC7}" type="pres">
      <dgm:prSet presAssocID="{4145CE40-73BB-40B8-88A4-F20456ABF740}" presName="vert1" presStyleCnt="0"/>
      <dgm:spPr/>
    </dgm:pt>
    <dgm:pt modelId="{48EADF00-7FA5-40B5-B422-4143ACB78833}" type="pres">
      <dgm:prSet presAssocID="{68A4617C-9364-4F93-80F4-10253C4CF486}" presName="thickLine" presStyleLbl="alignNode1" presStyleIdx="4" presStyleCnt="5"/>
      <dgm:spPr/>
    </dgm:pt>
    <dgm:pt modelId="{E95D341B-9AE1-4FD6-B0B6-88C96F5B6A20}" type="pres">
      <dgm:prSet presAssocID="{68A4617C-9364-4F93-80F4-10253C4CF486}" presName="horz1" presStyleCnt="0"/>
      <dgm:spPr/>
    </dgm:pt>
    <dgm:pt modelId="{F0FA6119-6FEE-427E-981E-0CE427DDF9FC}" type="pres">
      <dgm:prSet presAssocID="{68A4617C-9364-4F93-80F4-10253C4CF486}" presName="tx1" presStyleLbl="revTx" presStyleIdx="4" presStyleCnt="5"/>
      <dgm:spPr/>
    </dgm:pt>
    <dgm:pt modelId="{B76B37C1-4596-4EA6-A636-4B0F63AA4BB0}" type="pres">
      <dgm:prSet presAssocID="{68A4617C-9364-4F93-80F4-10253C4CF486}" presName="vert1" presStyleCnt="0"/>
      <dgm:spPr/>
    </dgm:pt>
  </dgm:ptLst>
  <dgm:cxnLst>
    <dgm:cxn modelId="{F05C700D-46B1-4187-9DD0-2FC095EE9503}" type="presOf" srcId="{0C227FDC-7D0A-4440-B961-7F04FF2FA5C8}" destId="{0336C9D6-1E20-4804-832F-A05CA25098CA}" srcOrd="0" destOrd="0" presId="urn:microsoft.com/office/officeart/2008/layout/LinedList"/>
    <dgm:cxn modelId="{128B7810-64D7-4881-A7F2-8814349CCBB6}" type="presOf" srcId="{FF8A6E61-DA88-4B67-AA89-1E4FC238927F}" destId="{40B23783-59E7-4B6A-81D4-FD101AEBDF5D}" srcOrd="0" destOrd="0" presId="urn:microsoft.com/office/officeart/2008/layout/LinedList"/>
    <dgm:cxn modelId="{FE45C610-E4EC-466D-BF90-8C082602F2D3}" srcId="{7C46FF5A-4E75-4B8A-80E4-F10B080ECC3D}" destId="{4145CE40-73BB-40B8-88A4-F20456ABF740}" srcOrd="3" destOrd="0" parTransId="{83681400-CEC1-4808-A513-C33B3101360F}" sibTransId="{B96A12AE-BB93-496E-A6E0-B5DDF5AC40AD}"/>
    <dgm:cxn modelId="{CD0BB51D-A4A7-4DF8-862D-2467F703E438}" srcId="{7C46FF5A-4E75-4B8A-80E4-F10B080ECC3D}" destId="{FF8A6E61-DA88-4B67-AA89-1E4FC238927F}" srcOrd="2" destOrd="0" parTransId="{D46B9156-4C97-47E4-9B63-BA2998005219}" sibTransId="{18BC684C-2728-4EEB-9FCE-A8A7CC5B8D97}"/>
    <dgm:cxn modelId="{355FF75C-1B50-4D2D-AE26-4BF59DA0AB06}" type="presOf" srcId="{7C46FF5A-4E75-4B8A-80E4-F10B080ECC3D}" destId="{117F6C6F-9F0E-4EB6-A589-AF519A507773}" srcOrd="0" destOrd="0" presId="urn:microsoft.com/office/officeart/2008/layout/LinedList"/>
    <dgm:cxn modelId="{92BCE95E-4349-44C7-9327-DD7F89661D79}" type="presOf" srcId="{68A4617C-9364-4F93-80F4-10253C4CF486}" destId="{F0FA6119-6FEE-427E-981E-0CE427DDF9FC}" srcOrd="0" destOrd="0" presId="urn:microsoft.com/office/officeart/2008/layout/LinedList"/>
    <dgm:cxn modelId="{78EE434A-F011-4566-81D0-1E92E0804484}" srcId="{7C46FF5A-4E75-4B8A-80E4-F10B080ECC3D}" destId="{0C227FDC-7D0A-4440-B961-7F04FF2FA5C8}" srcOrd="0" destOrd="0" parTransId="{59E3B0BA-23DD-46D1-B350-66A970BD3DD0}" sibTransId="{47F634A3-05E9-403B-B78B-D70B90760B5F}"/>
    <dgm:cxn modelId="{962D1F96-1AF3-4941-ABCD-07468CEEDD94}" type="presOf" srcId="{4145CE40-73BB-40B8-88A4-F20456ABF740}" destId="{6F0E1C20-7549-474F-92CE-B875CC3EB3D6}" srcOrd="0" destOrd="0" presId="urn:microsoft.com/office/officeart/2008/layout/LinedList"/>
    <dgm:cxn modelId="{077EB298-2993-4F27-8972-DBDC1F3673B3}" type="presOf" srcId="{DF416692-0461-49F6-89D7-3A03025F3744}" destId="{CAC5DC19-9618-48CC-84A1-753F5F680D59}" srcOrd="0" destOrd="0" presId="urn:microsoft.com/office/officeart/2008/layout/LinedList"/>
    <dgm:cxn modelId="{7E682EA2-7EDA-4003-A122-54A49CF42582}" srcId="{7C46FF5A-4E75-4B8A-80E4-F10B080ECC3D}" destId="{DF416692-0461-49F6-89D7-3A03025F3744}" srcOrd="1" destOrd="0" parTransId="{505B5707-1DAB-456D-882A-2853C461F47B}" sibTransId="{23AFA0F1-EA5C-40F3-991E-55E15DD8CD26}"/>
    <dgm:cxn modelId="{F8905CB0-A7B0-4762-BAA7-47E25D9B8B76}" srcId="{7C46FF5A-4E75-4B8A-80E4-F10B080ECC3D}" destId="{68A4617C-9364-4F93-80F4-10253C4CF486}" srcOrd="4" destOrd="0" parTransId="{36FF6CAB-A492-41F5-B2FD-B21219A61CD7}" sibTransId="{D1EBAEB5-746A-4CB2-A212-C02D47F72D94}"/>
    <dgm:cxn modelId="{C3227E42-95CF-4AB8-8CAF-BD657146B7DE}" type="presParOf" srcId="{117F6C6F-9F0E-4EB6-A589-AF519A507773}" destId="{3EDC94C7-E4E7-4795-9F49-A0CD7D7B8C43}" srcOrd="0" destOrd="0" presId="urn:microsoft.com/office/officeart/2008/layout/LinedList"/>
    <dgm:cxn modelId="{244C46DB-4B15-483C-83A3-2077A317571F}" type="presParOf" srcId="{117F6C6F-9F0E-4EB6-A589-AF519A507773}" destId="{B7A881B1-236C-4F91-AD5B-24A1C7E94F53}" srcOrd="1" destOrd="0" presId="urn:microsoft.com/office/officeart/2008/layout/LinedList"/>
    <dgm:cxn modelId="{98750A19-70C3-45D2-97F1-4ACB38FED6AF}" type="presParOf" srcId="{B7A881B1-236C-4F91-AD5B-24A1C7E94F53}" destId="{0336C9D6-1E20-4804-832F-A05CA25098CA}" srcOrd="0" destOrd="0" presId="urn:microsoft.com/office/officeart/2008/layout/LinedList"/>
    <dgm:cxn modelId="{8741C274-753B-4220-8BB0-B9DB6C7DA2A9}" type="presParOf" srcId="{B7A881B1-236C-4F91-AD5B-24A1C7E94F53}" destId="{02161910-5B7D-4BAD-8ADE-6823C12CD4CD}" srcOrd="1" destOrd="0" presId="urn:microsoft.com/office/officeart/2008/layout/LinedList"/>
    <dgm:cxn modelId="{E77F56FB-EB87-423E-A658-57979E11190C}" type="presParOf" srcId="{117F6C6F-9F0E-4EB6-A589-AF519A507773}" destId="{4F6F2538-BD51-4B3D-A304-6D9110935F90}" srcOrd="2" destOrd="0" presId="urn:microsoft.com/office/officeart/2008/layout/LinedList"/>
    <dgm:cxn modelId="{FFFEA218-E46E-4587-BE40-1B887D7BCF7C}" type="presParOf" srcId="{117F6C6F-9F0E-4EB6-A589-AF519A507773}" destId="{70F3E775-80A9-4684-B43F-CE4DF3289DFB}" srcOrd="3" destOrd="0" presId="urn:microsoft.com/office/officeart/2008/layout/LinedList"/>
    <dgm:cxn modelId="{21CFEE57-DF51-43E0-876E-D13C3AE22F50}" type="presParOf" srcId="{70F3E775-80A9-4684-B43F-CE4DF3289DFB}" destId="{CAC5DC19-9618-48CC-84A1-753F5F680D59}" srcOrd="0" destOrd="0" presId="urn:microsoft.com/office/officeart/2008/layout/LinedList"/>
    <dgm:cxn modelId="{268D885A-D8FA-4438-ADBF-FBFC923E69D4}" type="presParOf" srcId="{70F3E775-80A9-4684-B43F-CE4DF3289DFB}" destId="{0B5FC489-0B0B-4AE2-AC79-AC367C0EC4AF}" srcOrd="1" destOrd="0" presId="urn:microsoft.com/office/officeart/2008/layout/LinedList"/>
    <dgm:cxn modelId="{54572434-D2E2-4B0C-9088-457F0454ED7E}" type="presParOf" srcId="{117F6C6F-9F0E-4EB6-A589-AF519A507773}" destId="{86584A23-86B4-4591-AF6B-3E0378964BFC}" srcOrd="4" destOrd="0" presId="urn:microsoft.com/office/officeart/2008/layout/LinedList"/>
    <dgm:cxn modelId="{71E2AB74-1347-4157-8969-673F7B140425}" type="presParOf" srcId="{117F6C6F-9F0E-4EB6-A589-AF519A507773}" destId="{8B401EC7-FB53-4F3A-BC22-651C8BD5497E}" srcOrd="5" destOrd="0" presId="urn:microsoft.com/office/officeart/2008/layout/LinedList"/>
    <dgm:cxn modelId="{EE7EF34F-0394-4531-92F1-9C743E9C8FDE}" type="presParOf" srcId="{8B401EC7-FB53-4F3A-BC22-651C8BD5497E}" destId="{40B23783-59E7-4B6A-81D4-FD101AEBDF5D}" srcOrd="0" destOrd="0" presId="urn:microsoft.com/office/officeart/2008/layout/LinedList"/>
    <dgm:cxn modelId="{1ADC87E3-4B3B-45F0-A852-998703A97E55}" type="presParOf" srcId="{8B401EC7-FB53-4F3A-BC22-651C8BD5497E}" destId="{E49DEED4-CC6C-4ED6-9BC2-308322B715CD}" srcOrd="1" destOrd="0" presId="urn:microsoft.com/office/officeart/2008/layout/LinedList"/>
    <dgm:cxn modelId="{C9C819A2-D25D-489A-9C85-EA521970AC78}" type="presParOf" srcId="{117F6C6F-9F0E-4EB6-A589-AF519A507773}" destId="{C14FAE4D-F4CB-4A41-866D-CACCC48AE4F5}" srcOrd="6" destOrd="0" presId="urn:microsoft.com/office/officeart/2008/layout/LinedList"/>
    <dgm:cxn modelId="{4FDAF66E-569D-407F-9280-178CC3798D25}" type="presParOf" srcId="{117F6C6F-9F0E-4EB6-A589-AF519A507773}" destId="{588CBA28-078D-42B6-8A9A-5E39530CFE76}" srcOrd="7" destOrd="0" presId="urn:microsoft.com/office/officeart/2008/layout/LinedList"/>
    <dgm:cxn modelId="{34A186E3-5E8C-44A9-9440-52868236F40E}" type="presParOf" srcId="{588CBA28-078D-42B6-8A9A-5E39530CFE76}" destId="{6F0E1C20-7549-474F-92CE-B875CC3EB3D6}" srcOrd="0" destOrd="0" presId="urn:microsoft.com/office/officeart/2008/layout/LinedList"/>
    <dgm:cxn modelId="{0A741F59-B38A-48EA-9D73-21B747CDE13B}" type="presParOf" srcId="{588CBA28-078D-42B6-8A9A-5E39530CFE76}" destId="{13A8927B-E9F9-404F-8C0E-242B26775EC7}" srcOrd="1" destOrd="0" presId="urn:microsoft.com/office/officeart/2008/layout/LinedList"/>
    <dgm:cxn modelId="{141FFE6D-62E4-4665-911D-5DDFD23D268E}" type="presParOf" srcId="{117F6C6F-9F0E-4EB6-A589-AF519A507773}" destId="{48EADF00-7FA5-40B5-B422-4143ACB78833}" srcOrd="8" destOrd="0" presId="urn:microsoft.com/office/officeart/2008/layout/LinedList"/>
    <dgm:cxn modelId="{FD4E8B12-54A9-4499-A669-9FAC7419A83B}" type="presParOf" srcId="{117F6C6F-9F0E-4EB6-A589-AF519A507773}" destId="{E95D341B-9AE1-4FD6-B0B6-88C96F5B6A20}" srcOrd="9" destOrd="0" presId="urn:microsoft.com/office/officeart/2008/layout/LinedList"/>
    <dgm:cxn modelId="{8BCFAD0A-5A6D-427E-9069-ECB68D9FDB9F}" type="presParOf" srcId="{E95D341B-9AE1-4FD6-B0B6-88C96F5B6A20}" destId="{F0FA6119-6FEE-427E-981E-0CE427DDF9FC}" srcOrd="0" destOrd="0" presId="urn:microsoft.com/office/officeart/2008/layout/LinedList"/>
    <dgm:cxn modelId="{4497034A-3ED8-4280-9207-4826B9F9FC42}" type="presParOf" srcId="{E95D341B-9AE1-4FD6-B0B6-88C96F5B6A20}" destId="{B76B37C1-4596-4EA6-A636-4B0F63AA4BB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B96DB8-CD14-490C-8A7A-4C15B0FCBB6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2FDCB27-7930-4825-A586-F560D3354101}">
      <dgm:prSet/>
      <dgm:spPr/>
      <dgm:t>
        <a:bodyPr/>
        <a:lstStyle/>
        <a:p>
          <a:r>
            <a:rPr lang="en-GB"/>
            <a:t>Stalking &amp; Harassment</a:t>
          </a:r>
          <a:endParaRPr lang="en-US"/>
        </a:p>
      </dgm:t>
    </dgm:pt>
    <dgm:pt modelId="{F1BFCC90-96CB-479D-AAEC-65A7918DD360}" type="parTrans" cxnId="{E71EA51C-8ED0-46CB-9B98-2444DB72FD21}">
      <dgm:prSet/>
      <dgm:spPr/>
      <dgm:t>
        <a:bodyPr/>
        <a:lstStyle/>
        <a:p>
          <a:endParaRPr lang="en-US"/>
        </a:p>
      </dgm:t>
    </dgm:pt>
    <dgm:pt modelId="{6A334142-B716-428D-9E3B-AFD2F7A11B3A}" type="sibTrans" cxnId="{E71EA51C-8ED0-46CB-9B98-2444DB72FD21}">
      <dgm:prSet/>
      <dgm:spPr/>
      <dgm:t>
        <a:bodyPr/>
        <a:lstStyle/>
        <a:p>
          <a:endParaRPr lang="en-US"/>
        </a:p>
      </dgm:t>
    </dgm:pt>
    <dgm:pt modelId="{A2CE4E56-C445-4922-AFF3-3CC4DADFF183}">
      <dgm:prSet/>
      <dgm:spPr/>
      <dgm:t>
        <a:bodyPr/>
        <a:lstStyle/>
        <a:p>
          <a:r>
            <a:rPr lang="en-GB"/>
            <a:t>Kidnap / Child Abduction  (Missing persons cases)</a:t>
          </a:r>
          <a:endParaRPr lang="en-US"/>
        </a:p>
      </dgm:t>
    </dgm:pt>
    <dgm:pt modelId="{3C7CC4DC-8CEF-4A0E-B801-99AAFE2982B0}" type="parTrans" cxnId="{4A74864A-4897-4D01-9A97-FA0F147F57AE}">
      <dgm:prSet/>
      <dgm:spPr/>
      <dgm:t>
        <a:bodyPr/>
        <a:lstStyle/>
        <a:p>
          <a:endParaRPr lang="en-US"/>
        </a:p>
      </dgm:t>
    </dgm:pt>
    <dgm:pt modelId="{B37F2B31-2C2F-45DD-908D-03041C13D20D}" type="sibTrans" cxnId="{4A74864A-4897-4D01-9A97-FA0F147F57AE}">
      <dgm:prSet/>
      <dgm:spPr/>
      <dgm:t>
        <a:bodyPr/>
        <a:lstStyle/>
        <a:p>
          <a:endParaRPr lang="en-US"/>
        </a:p>
      </dgm:t>
    </dgm:pt>
    <dgm:pt modelId="{7F81A0E4-2328-4EFF-8553-FCA8ED029CA0}">
      <dgm:prSet/>
      <dgm:spPr/>
      <dgm:t>
        <a:bodyPr/>
        <a:lstStyle/>
        <a:p>
          <a:r>
            <a:rPr lang="en-GB"/>
            <a:t>Blackmail</a:t>
          </a:r>
          <a:endParaRPr lang="en-US"/>
        </a:p>
      </dgm:t>
    </dgm:pt>
    <dgm:pt modelId="{53D7BB60-3AFC-4A8D-B5EC-C44F999EDA14}" type="parTrans" cxnId="{C702A314-E510-4CBA-9FCF-DFACF6FA2FC2}">
      <dgm:prSet/>
      <dgm:spPr/>
      <dgm:t>
        <a:bodyPr/>
        <a:lstStyle/>
        <a:p>
          <a:endParaRPr lang="en-US"/>
        </a:p>
      </dgm:t>
    </dgm:pt>
    <dgm:pt modelId="{4BE7D8E5-2B80-4CE0-97B4-603923146FCE}" type="sibTrans" cxnId="{C702A314-E510-4CBA-9FCF-DFACF6FA2FC2}">
      <dgm:prSet/>
      <dgm:spPr/>
      <dgm:t>
        <a:bodyPr/>
        <a:lstStyle/>
        <a:p>
          <a:endParaRPr lang="en-US"/>
        </a:p>
      </dgm:t>
    </dgm:pt>
    <dgm:pt modelId="{4E68D6D2-566E-457C-BCB4-805FD59B4B2F}">
      <dgm:prSet/>
      <dgm:spPr/>
      <dgm:t>
        <a:bodyPr/>
        <a:lstStyle/>
        <a:p>
          <a:r>
            <a:rPr lang="en-GB"/>
            <a:t>False Imprisonment </a:t>
          </a:r>
          <a:endParaRPr lang="en-US"/>
        </a:p>
      </dgm:t>
    </dgm:pt>
    <dgm:pt modelId="{34CE0198-44DA-4CA6-A19B-667B574A8A7F}" type="parTrans" cxnId="{B0B89986-BABE-4EED-9641-F562A6F1CA17}">
      <dgm:prSet/>
      <dgm:spPr/>
      <dgm:t>
        <a:bodyPr/>
        <a:lstStyle/>
        <a:p>
          <a:endParaRPr lang="en-US"/>
        </a:p>
      </dgm:t>
    </dgm:pt>
    <dgm:pt modelId="{2E840AD7-6E39-43F5-8781-9FDDF4C9F504}" type="sibTrans" cxnId="{B0B89986-BABE-4EED-9641-F562A6F1CA17}">
      <dgm:prSet/>
      <dgm:spPr/>
      <dgm:t>
        <a:bodyPr/>
        <a:lstStyle/>
        <a:p>
          <a:endParaRPr lang="en-US"/>
        </a:p>
      </dgm:t>
    </dgm:pt>
    <dgm:pt modelId="{00A30E97-9406-49DC-8758-A1A94F85EC25}">
      <dgm:prSet/>
      <dgm:spPr/>
      <dgm:t>
        <a:bodyPr/>
        <a:lstStyle/>
        <a:p>
          <a:r>
            <a:rPr lang="en-GB"/>
            <a:t>Marriage Offences</a:t>
          </a:r>
          <a:endParaRPr lang="en-US"/>
        </a:p>
      </dgm:t>
    </dgm:pt>
    <dgm:pt modelId="{D610C451-6441-4177-963B-B814247021E9}" type="parTrans" cxnId="{8C73FB36-CBA7-4038-8ABE-102F5732B1EF}">
      <dgm:prSet/>
      <dgm:spPr/>
      <dgm:t>
        <a:bodyPr/>
        <a:lstStyle/>
        <a:p>
          <a:endParaRPr lang="en-US"/>
        </a:p>
      </dgm:t>
    </dgm:pt>
    <dgm:pt modelId="{DD099D83-39E7-4327-871C-12D76A951050}" type="sibTrans" cxnId="{8C73FB36-CBA7-4038-8ABE-102F5732B1EF}">
      <dgm:prSet/>
      <dgm:spPr/>
      <dgm:t>
        <a:bodyPr/>
        <a:lstStyle/>
        <a:p>
          <a:endParaRPr lang="en-US"/>
        </a:p>
      </dgm:t>
    </dgm:pt>
    <dgm:pt modelId="{B2607121-E615-4BBD-84B9-1A6FAC710F65}">
      <dgm:prSet/>
      <dgm:spPr/>
      <dgm:t>
        <a:bodyPr/>
        <a:lstStyle/>
        <a:p>
          <a:r>
            <a:rPr lang="en-GB"/>
            <a:t>Human Trafficking </a:t>
          </a:r>
          <a:endParaRPr lang="en-US"/>
        </a:p>
      </dgm:t>
    </dgm:pt>
    <dgm:pt modelId="{24379160-E269-4B1A-85A6-0CAE512503B6}" type="parTrans" cxnId="{ED6A3699-22E5-47DE-A7E7-4C081379D011}">
      <dgm:prSet/>
      <dgm:spPr/>
      <dgm:t>
        <a:bodyPr/>
        <a:lstStyle/>
        <a:p>
          <a:endParaRPr lang="en-US"/>
        </a:p>
      </dgm:t>
    </dgm:pt>
    <dgm:pt modelId="{CB39028B-E841-4324-B3D6-2CEFAF392135}" type="sibTrans" cxnId="{ED6A3699-22E5-47DE-A7E7-4C081379D011}">
      <dgm:prSet/>
      <dgm:spPr/>
      <dgm:t>
        <a:bodyPr/>
        <a:lstStyle/>
        <a:p>
          <a:endParaRPr lang="en-US"/>
        </a:p>
      </dgm:t>
    </dgm:pt>
    <dgm:pt modelId="{76416065-8CFB-4356-8AF2-EE19D4DA3033}">
      <dgm:prSet/>
      <dgm:spPr/>
      <dgm:t>
        <a:bodyPr/>
        <a:lstStyle/>
        <a:p>
          <a:r>
            <a:rPr lang="en-GB"/>
            <a:t>Fraud</a:t>
          </a:r>
          <a:endParaRPr lang="en-US"/>
        </a:p>
      </dgm:t>
    </dgm:pt>
    <dgm:pt modelId="{3A46924F-D5EA-448B-A220-35E0A7669EC3}" type="parTrans" cxnId="{0C1EFE5A-543F-4C2B-9E3B-50AB5D75509A}">
      <dgm:prSet/>
      <dgm:spPr/>
      <dgm:t>
        <a:bodyPr/>
        <a:lstStyle/>
        <a:p>
          <a:endParaRPr lang="en-US"/>
        </a:p>
      </dgm:t>
    </dgm:pt>
    <dgm:pt modelId="{BDB3473B-7861-4071-9881-C8A7F8F2A727}" type="sibTrans" cxnId="{0C1EFE5A-543F-4C2B-9E3B-50AB5D75509A}">
      <dgm:prSet/>
      <dgm:spPr/>
      <dgm:t>
        <a:bodyPr/>
        <a:lstStyle/>
        <a:p>
          <a:endParaRPr lang="en-US"/>
        </a:p>
      </dgm:t>
    </dgm:pt>
    <dgm:pt modelId="{BFD94419-856B-4088-914F-533F61FBB1D7}">
      <dgm:prSet/>
      <dgm:spPr/>
      <dgm:t>
        <a:bodyPr/>
        <a:lstStyle/>
        <a:p>
          <a:r>
            <a:rPr lang="en-GB"/>
            <a:t>Serious Sexual Offences </a:t>
          </a:r>
          <a:endParaRPr lang="en-US"/>
        </a:p>
      </dgm:t>
    </dgm:pt>
    <dgm:pt modelId="{9771E56E-4DB0-422E-8F6F-EB1EB8FBE024}" type="parTrans" cxnId="{28C8BF96-B27B-495E-B188-A0EC70CEEB58}">
      <dgm:prSet/>
      <dgm:spPr/>
      <dgm:t>
        <a:bodyPr/>
        <a:lstStyle/>
        <a:p>
          <a:endParaRPr lang="en-US"/>
        </a:p>
      </dgm:t>
    </dgm:pt>
    <dgm:pt modelId="{2CD6EC59-FC2D-4C0F-ABE8-4AD9A6558FBB}" type="sibTrans" cxnId="{28C8BF96-B27B-495E-B188-A0EC70CEEB58}">
      <dgm:prSet/>
      <dgm:spPr/>
      <dgm:t>
        <a:bodyPr/>
        <a:lstStyle/>
        <a:p>
          <a:endParaRPr lang="en-US"/>
        </a:p>
      </dgm:t>
    </dgm:pt>
    <dgm:pt modelId="{FB1D8EFD-8D34-4802-8391-091DAF04FD7B}" type="pres">
      <dgm:prSet presAssocID="{48B96DB8-CD14-490C-8A7A-4C15B0FCBB68}" presName="diagram" presStyleCnt="0">
        <dgm:presLayoutVars>
          <dgm:dir/>
          <dgm:resizeHandles val="exact"/>
        </dgm:presLayoutVars>
      </dgm:prSet>
      <dgm:spPr/>
    </dgm:pt>
    <dgm:pt modelId="{D722C679-91ED-46A2-8CFA-55CC2494956C}" type="pres">
      <dgm:prSet presAssocID="{D2FDCB27-7930-4825-A586-F560D3354101}" presName="node" presStyleLbl="node1" presStyleIdx="0" presStyleCnt="8">
        <dgm:presLayoutVars>
          <dgm:bulletEnabled val="1"/>
        </dgm:presLayoutVars>
      </dgm:prSet>
      <dgm:spPr/>
    </dgm:pt>
    <dgm:pt modelId="{9E2D7F3B-D6EE-441F-9237-74A0635B72EB}" type="pres">
      <dgm:prSet presAssocID="{6A334142-B716-428D-9E3B-AFD2F7A11B3A}" presName="sibTrans" presStyleCnt="0"/>
      <dgm:spPr/>
    </dgm:pt>
    <dgm:pt modelId="{CBC773E2-1EBD-4F4A-B9B5-C5DB307FDF98}" type="pres">
      <dgm:prSet presAssocID="{A2CE4E56-C445-4922-AFF3-3CC4DADFF183}" presName="node" presStyleLbl="node1" presStyleIdx="1" presStyleCnt="8">
        <dgm:presLayoutVars>
          <dgm:bulletEnabled val="1"/>
        </dgm:presLayoutVars>
      </dgm:prSet>
      <dgm:spPr/>
    </dgm:pt>
    <dgm:pt modelId="{C7DA2EF8-ACBA-4FF7-BDDA-B7EC85E79635}" type="pres">
      <dgm:prSet presAssocID="{B37F2B31-2C2F-45DD-908D-03041C13D20D}" presName="sibTrans" presStyleCnt="0"/>
      <dgm:spPr/>
    </dgm:pt>
    <dgm:pt modelId="{87F5B2E8-21D1-43F0-8B9A-AA25E29BC30E}" type="pres">
      <dgm:prSet presAssocID="{7F81A0E4-2328-4EFF-8553-FCA8ED029CA0}" presName="node" presStyleLbl="node1" presStyleIdx="2" presStyleCnt="8">
        <dgm:presLayoutVars>
          <dgm:bulletEnabled val="1"/>
        </dgm:presLayoutVars>
      </dgm:prSet>
      <dgm:spPr/>
    </dgm:pt>
    <dgm:pt modelId="{CF707763-A305-4D43-B134-1809E83D7A36}" type="pres">
      <dgm:prSet presAssocID="{4BE7D8E5-2B80-4CE0-97B4-603923146FCE}" presName="sibTrans" presStyleCnt="0"/>
      <dgm:spPr/>
    </dgm:pt>
    <dgm:pt modelId="{BF8B577E-54F6-4A0B-AE3A-FFD8704ABDB6}" type="pres">
      <dgm:prSet presAssocID="{4E68D6D2-566E-457C-BCB4-805FD59B4B2F}" presName="node" presStyleLbl="node1" presStyleIdx="3" presStyleCnt="8">
        <dgm:presLayoutVars>
          <dgm:bulletEnabled val="1"/>
        </dgm:presLayoutVars>
      </dgm:prSet>
      <dgm:spPr/>
    </dgm:pt>
    <dgm:pt modelId="{B87550F3-BA99-48A5-9D2E-18FB42C3400E}" type="pres">
      <dgm:prSet presAssocID="{2E840AD7-6E39-43F5-8781-9FDDF4C9F504}" presName="sibTrans" presStyleCnt="0"/>
      <dgm:spPr/>
    </dgm:pt>
    <dgm:pt modelId="{D25EE7AF-923D-418E-8119-7E93F1EB62FA}" type="pres">
      <dgm:prSet presAssocID="{00A30E97-9406-49DC-8758-A1A94F85EC25}" presName="node" presStyleLbl="node1" presStyleIdx="4" presStyleCnt="8">
        <dgm:presLayoutVars>
          <dgm:bulletEnabled val="1"/>
        </dgm:presLayoutVars>
      </dgm:prSet>
      <dgm:spPr/>
    </dgm:pt>
    <dgm:pt modelId="{03EAA7B8-9EE4-4F5D-8162-22146780A247}" type="pres">
      <dgm:prSet presAssocID="{DD099D83-39E7-4327-871C-12D76A951050}" presName="sibTrans" presStyleCnt="0"/>
      <dgm:spPr/>
    </dgm:pt>
    <dgm:pt modelId="{FFF83C45-548F-4BA7-8775-9EF6FC6427AE}" type="pres">
      <dgm:prSet presAssocID="{B2607121-E615-4BBD-84B9-1A6FAC710F65}" presName="node" presStyleLbl="node1" presStyleIdx="5" presStyleCnt="8">
        <dgm:presLayoutVars>
          <dgm:bulletEnabled val="1"/>
        </dgm:presLayoutVars>
      </dgm:prSet>
      <dgm:spPr/>
    </dgm:pt>
    <dgm:pt modelId="{95DBC0E3-17FC-42FB-98A4-587F1DB87375}" type="pres">
      <dgm:prSet presAssocID="{CB39028B-E841-4324-B3D6-2CEFAF392135}" presName="sibTrans" presStyleCnt="0"/>
      <dgm:spPr/>
    </dgm:pt>
    <dgm:pt modelId="{44FCA7AB-F387-4703-A0A5-388786E903BF}" type="pres">
      <dgm:prSet presAssocID="{76416065-8CFB-4356-8AF2-EE19D4DA3033}" presName="node" presStyleLbl="node1" presStyleIdx="6" presStyleCnt="8">
        <dgm:presLayoutVars>
          <dgm:bulletEnabled val="1"/>
        </dgm:presLayoutVars>
      </dgm:prSet>
      <dgm:spPr/>
    </dgm:pt>
    <dgm:pt modelId="{7F9D0520-ABE3-4FEA-AE96-D78C015DC4E8}" type="pres">
      <dgm:prSet presAssocID="{BDB3473B-7861-4071-9881-C8A7F8F2A727}" presName="sibTrans" presStyleCnt="0"/>
      <dgm:spPr/>
    </dgm:pt>
    <dgm:pt modelId="{1ECDFF42-28B0-4B35-9E1B-03BC7E546AAD}" type="pres">
      <dgm:prSet presAssocID="{BFD94419-856B-4088-914F-533F61FBB1D7}" presName="node" presStyleLbl="node1" presStyleIdx="7" presStyleCnt="8">
        <dgm:presLayoutVars>
          <dgm:bulletEnabled val="1"/>
        </dgm:presLayoutVars>
      </dgm:prSet>
      <dgm:spPr/>
    </dgm:pt>
  </dgm:ptLst>
  <dgm:cxnLst>
    <dgm:cxn modelId="{7B690F13-75B3-41D4-A5AA-6231693E0627}" type="presOf" srcId="{00A30E97-9406-49DC-8758-A1A94F85EC25}" destId="{D25EE7AF-923D-418E-8119-7E93F1EB62FA}" srcOrd="0" destOrd="0" presId="urn:microsoft.com/office/officeart/2005/8/layout/default"/>
    <dgm:cxn modelId="{C702A314-E510-4CBA-9FCF-DFACF6FA2FC2}" srcId="{48B96DB8-CD14-490C-8A7A-4C15B0FCBB68}" destId="{7F81A0E4-2328-4EFF-8553-FCA8ED029CA0}" srcOrd="2" destOrd="0" parTransId="{53D7BB60-3AFC-4A8D-B5EC-C44F999EDA14}" sibTransId="{4BE7D8E5-2B80-4CE0-97B4-603923146FCE}"/>
    <dgm:cxn modelId="{E71EA51C-8ED0-46CB-9B98-2444DB72FD21}" srcId="{48B96DB8-CD14-490C-8A7A-4C15B0FCBB68}" destId="{D2FDCB27-7930-4825-A586-F560D3354101}" srcOrd="0" destOrd="0" parTransId="{F1BFCC90-96CB-479D-AAEC-65A7918DD360}" sibTransId="{6A334142-B716-428D-9E3B-AFD2F7A11B3A}"/>
    <dgm:cxn modelId="{DE1C7135-1808-49DE-94EE-4CCB8A7FEABE}" type="presOf" srcId="{BFD94419-856B-4088-914F-533F61FBB1D7}" destId="{1ECDFF42-28B0-4B35-9E1B-03BC7E546AAD}" srcOrd="0" destOrd="0" presId="urn:microsoft.com/office/officeart/2005/8/layout/default"/>
    <dgm:cxn modelId="{8C73FB36-CBA7-4038-8ABE-102F5732B1EF}" srcId="{48B96DB8-CD14-490C-8A7A-4C15B0FCBB68}" destId="{00A30E97-9406-49DC-8758-A1A94F85EC25}" srcOrd="4" destOrd="0" parTransId="{D610C451-6441-4177-963B-B814247021E9}" sibTransId="{DD099D83-39E7-4327-871C-12D76A951050}"/>
    <dgm:cxn modelId="{4A74864A-4897-4D01-9A97-FA0F147F57AE}" srcId="{48B96DB8-CD14-490C-8A7A-4C15B0FCBB68}" destId="{A2CE4E56-C445-4922-AFF3-3CC4DADFF183}" srcOrd="1" destOrd="0" parTransId="{3C7CC4DC-8CEF-4A0E-B801-99AAFE2982B0}" sibTransId="{B37F2B31-2C2F-45DD-908D-03041C13D20D}"/>
    <dgm:cxn modelId="{0C1EFE5A-543F-4C2B-9E3B-50AB5D75509A}" srcId="{48B96DB8-CD14-490C-8A7A-4C15B0FCBB68}" destId="{76416065-8CFB-4356-8AF2-EE19D4DA3033}" srcOrd="6" destOrd="0" parTransId="{3A46924F-D5EA-448B-A220-35E0A7669EC3}" sibTransId="{BDB3473B-7861-4071-9881-C8A7F8F2A727}"/>
    <dgm:cxn modelId="{B0B89986-BABE-4EED-9641-F562A6F1CA17}" srcId="{48B96DB8-CD14-490C-8A7A-4C15B0FCBB68}" destId="{4E68D6D2-566E-457C-BCB4-805FD59B4B2F}" srcOrd="3" destOrd="0" parTransId="{34CE0198-44DA-4CA6-A19B-667B574A8A7F}" sibTransId="{2E840AD7-6E39-43F5-8781-9FDDF4C9F504}"/>
    <dgm:cxn modelId="{13F64F8D-AEFA-4CCB-ABAC-1EC7BBF9C130}" type="presOf" srcId="{76416065-8CFB-4356-8AF2-EE19D4DA3033}" destId="{44FCA7AB-F387-4703-A0A5-388786E903BF}" srcOrd="0" destOrd="0" presId="urn:microsoft.com/office/officeart/2005/8/layout/default"/>
    <dgm:cxn modelId="{28C8BF96-B27B-495E-B188-A0EC70CEEB58}" srcId="{48B96DB8-CD14-490C-8A7A-4C15B0FCBB68}" destId="{BFD94419-856B-4088-914F-533F61FBB1D7}" srcOrd="7" destOrd="0" parTransId="{9771E56E-4DB0-422E-8F6F-EB1EB8FBE024}" sibTransId="{2CD6EC59-FC2D-4C0F-ABE8-4AD9A6558FBB}"/>
    <dgm:cxn modelId="{A733A098-86E3-4056-81A2-2291DB5D2840}" type="presOf" srcId="{48B96DB8-CD14-490C-8A7A-4C15B0FCBB68}" destId="{FB1D8EFD-8D34-4802-8391-091DAF04FD7B}" srcOrd="0" destOrd="0" presId="urn:microsoft.com/office/officeart/2005/8/layout/default"/>
    <dgm:cxn modelId="{ED6A3699-22E5-47DE-A7E7-4C081379D011}" srcId="{48B96DB8-CD14-490C-8A7A-4C15B0FCBB68}" destId="{B2607121-E615-4BBD-84B9-1A6FAC710F65}" srcOrd="5" destOrd="0" parTransId="{24379160-E269-4B1A-85A6-0CAE512503B6}" sibTransId="{CB39028B-E841-4324-B3D6-2CEFAF392135}"/>
    <dgm:cxn modelId="{8920F0A7-1560-422C-80DF-36CA0F86A2C0}" type="presOf" srcId="{7F81A0E4-2328-4EFF-8553-FCA8ED029CA0}" destId="{87F5B2E8-21D1-43F0-8B9A-AA25E29BC30E}" srcOrd="0" destOrd="0" presId="urn:microsoft.com/office/officeart/2005/8/layout/default"/>
    <dgm:cxn modelId="{7CD3DEB4-E79F-49BC-AD4C-16688693606A}" type="presOf" srcId="{A2CE4E56-C445-4922-AFF3-3CC4DADFF183}" destId="{CBC773E2-1EBD-4F4A-B9B5-C5DB307FDF98}" srcOrd="0" destOrd="0" presId="urn:microsoft.com/office/officeart/2005/8/layout/default"/>
    <dgm:cxn modelId="{453AD5B8-8775-488E-8362-20F0F9526588}" type="presOf" srcId="{B2607121-E615-4BBD-84B9-1A6FAC710F65}" destId="{FFF83C45-548F-4BA7-8775-9EF6FC6427AE}" srcOrd="0" destOrd="0" presId="urn:microsoft.com/office/officeart/2005/8/layout/default"/>
    <dgm:cxn modelId="{DCF876EB-AF90-4D7E-AAC9-4C9F34FBB835}" type="presOf" srcId="{4E68D6D2-566E-457C-BCB4-805FD59B4B2F}" destId="{BF8B577E-54F6-4A0B-AE3A-FFD8704ABDB6}" srcOrd="0" destOrd="0" presId="urn:microsoft.com/office/officeart/2005/8/layout/default"/>
    <dgm:cxn modelId="{444FB6FE-853B-4135-A3D9-CFFE4023A38F}" type="presOf" srcId="{D2FDCB27-7930-4825-A586-F560D3354101}" destId="{D722C679-91ED-46A2-8CFA-55CC2494956C}" srcOrd="0" destOrd="0" presId="urn:microsoft.com/office/officeart/2005/8/layout/default"/>
    <dgm:cxn modelId="{A0AF6246-4F80-45CB-8D81-E729228FA848}" type="presParOf" srcId="{FB1D8EFD-8D34-4802-8391-091DAF04FD7B}" destId="{D722C679-91ED-46A2-8CFA-55CC2494956C}" srcOrd="0" destOrd="0" presId="urn:microsoft.com/office/officeart/2005/8/layout/default"/>
    <dgm:cxn modelId="{281CAB79-F23F-4A41-A8CA-6026DB9ACAEC}" type="presParOf" srcId="{FB1D8EFD-8D34-4802-8391-091DAF04FD7B}" destId="{9E2D7F3B-D6EE-441F-9237-74A0635B72EB}" srcOrd="1" destOrd="0" presId="urn:microsoft.com/office/officeart/2005/8/layout/default"/>
    <dgm:cxn modelId="{23C09083-EC36-4DED-8193-7D6ACE21F884}" type="presParOf" srcId="{FB1D8EFD-8D34-4802-8391-091DAF04FD7B}" destId="{CBC773E2-1EBD-4F4A-B9B5-C5DB307FDF98}" srcOrd="2" destOrd="0" presId="urn:microsoft.com/office/officeart/2005/8/layout/default"/>
    <dgm:cxn modelId="{4F36855F-6F96-4F9E-9E6F-02297D64E2AB}" type="presParOf" srcId="{FB1D8EFD-8D34-4802-8391-091DAF04FD7B}" destId="{C7DA2EF8-ACBA-4FF7-BDDA-B7EC85E79635}" srcOrd="3" destOrd="0" presId="urn:microsoft.com/office/officeart/2005/8/layout/default"/>
    <dgm:cxn modelId="{87E08451-3BD3-4F5C-A99E-D877D948DE1B}" type="presParOf" srcId="{FB1D8EFD-8D34-4802-8391-091DAF04FD7B}" destId="{87F5B2E8-21D1-43F0-8B9A-AA25E29BC30E}" srcOrd="4" destOrd="0" presId="urn:microsoft.com/office/officeart/2005/8/layout/default"/>
    <dgm:cxn modelId="{62C263D6-0592-4F3B-8328-87E9B555CC71}" type="presParOf" srcId="{FB1D8EFD-8D34-4802-8391-091DAF04FD7B}" destId="{CF707763-A305-4D43-B134-1809E83D7A36}" srcOrd="5" destOrd="0" presId="urn:microsoft.com/office/officeart/2005/8/layout/default"/>
    <dgm:cxn modelId="{DA54109F-DF16-467D-BB40-9E152EAF9A29}" type="presParOf" srcId="{FB1D8EFD-8D34-4802-8391-091DAF04FD7B}" destId="{BF8B577E-54F6-4A0B-AE3A-FFD8704ABDB6}" srcOrd="6" destOrd="0" presId="urn:microsoft.com/office/officeart/2005/8/layout/default"/>
    <dgm:cxn modelId="{0AB3F8BF-5834-4C55-9B10-3DC92F66B0DF}" type="presParOf" srcId="{FB1D8EFD-8D34-4802-8391-091DAF04FD7B}" destId="{B87550F3-BA99-48A5-9D2E-18FB42C3400E}" srcOrd="7" destOrd="0" presId="urn:microsoft.com/office/officeart/2005/8/layout/default"/>
    <dgm:cxn modelId="{6E2F6ABF-BCB5-4FB7-936D-1AE472CD6AC1}" type="presParOf" srcId="{FB1D8EFD-8D34-4802-8391-091DAF04FD7B}" destId="{D25EE7AF-923D-418E-8119-7E93F1EB62FA}" srcOrd="8" destOrd="0" presId="urn:microsoft.com/office/officeart/2005/8/layout/default"/>
    <dgm:cxn modelId="{8C889051-185F-4868-AC07-44D120DCEA4C}" type="presParOf" srcId="{FB1D8EFD-8D34-4802-8391-091DAF04FD7B}" destId="{03EAA7B8-9EE4-4F5D-8162-22146780A247}" srcOrd="9" destOrd="0" presId="urn:microsoft.com/office/officeart/2005/8/layout/default"/>
    <dgm:cxn modelId="{0E5EE94E-917B-4592-B144-125333C9A304}" type="presParOf" srcId="{FB1D8EFD-8D34-4802-8391-091DAF04FD7B}" destId="{FFF83C45-548F-4BA7-8775-9EF6FC6427AE}" srcOrd="10" destOrd="0" presId="urn:microsoft.com/office/officeart/2005/8/layout/default"/>
    <dgm:cxn modelId="{811B8FEF-4373-48E7-AB3C-A2DF17815610}" type="presParOf" srcId="{FB1D8EFD-8D34-4802-8391-091DAF04FD7B}" destId="{95DBC0E3-17FC-42FB-98A4-587F1DB87375}" srcOrd="11" destOrd="0" presId="urn:microsoft.com/office/officeart/2005/8/layout/default"/>
    <dgm:cxn modelId="{7B969D0D-9A09-4472-9FEE-7C14B417CA46}" type="presParOf" srcId="{FB1D8EFD-8D34-4802-8391-091DAF04FD7B}" destId="{44FCA7AB-F387-4703-A0A5-388786E903BF}" srcOrd="12" destOrd="0" presId="urn:microsoft.com/office/officeart/2005/8/layout/default"/>
    <dgm:cxn modelId="{F6C83791-E5F4-40B1-BCB8-41E3495235A2}" type="presParOf" srcId="{FB1D8EFD-8D34-4802-8391-091DAF04FD7B}" destId="{7F9D0520-ABE3-4FEA-AE96-D78C015DC4E8}" srcOrd="13" destOrd="0" presId="urn:microsoft.com/office/officeart/2005/8/layout/default"/>
    <dgm:cxn modelId="{A07F571F-7229-472C-B530-D4670BA3C9BC}" type="presParOf" srcId="{FB1D8EFD-8D34-4802-8391-091DAF04FD7B}" destId="{1ECDFF42-28B0-4B35-9E1B-03BC7E546AA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F7554-B8E7-4EF7-B72F-90D2D5E93CB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12770C2-1303-4A0C-B70D-7D0328C466B3}">
      <dgm:prSet/>
      <dgm:spPr/>
      <dgm:t>
        <a:bodyPr/>
        <a:lstStyle/>
        <a:p>
          <a:r>
            <a:rPr lang="en-US" b="0" i="0" baseline="0"/>
            <a:t>Of the cases in which the FMU provided advice or support in 2022:</a:t>
          </a:r>
          <a:endParaRPr lang="en-US"/>
        </a:p>
      </dgm:t>
    </dgm:pt>
    <dgm:pt modelId="{F0E4C2F7-D324-438D-82C0-143992C1876F}" type="parTrans" cxnId="{3DA0C59F-6689-42CB-B597-BC83E37B6D22}">
      <dgm:prSet/>
      <dgm:spPr/>
      <dgm:t>
        <a:bodyPr/>
        <a:lstStyle/>
        <a:p>
          <a:endParaRPr lang="en-US"/>
        </a:p>
      </dgm:t>
    </dgm:pt>
    <dgm:pt modelId="{05E4030F-428E-40E0-88EC-D26BEAE18101}" type="sibTrans" cxnId="{3DA0C59F-6689-42CB-B597-BC83E37B6D22}">
      <dgm:prSet/>
      <dgm:spPr/>
      <dgm:t>
        <a:bodyPr/>
        <a:lstStyle/>
        <a:p>
          <a:endParaRPr lang="en-US"/>
        </a:p>
      </dgm:t>
    </dgm:pt>
    <dgm:pt modelId="{420CE4F7-B32B-44CC-AB69-C036157E4C95}">
      <dgm:prSet/>
      <dgm:spPr/>
      <dgm:t>
        <a:bodyPr/>
        <a:lstStyle/>
        <a:p>
          <a:r>
            <a:rPr lang="en-US" b="0" i="0" baseline="0"/>
            <a:t>88 cases (29%) involved victims aged 17 years and under</a:t>
          </a:r>
          <a:endParaRPr lang="en-US"/>
        </a:p>
      </dgm:t>
    </dgm:pt>
    <dgm:pt modelId="{1A108A5F-22F7-44E3-B116-D51EBF6929E0}" type="parTrans" cxnId="{9E06F112-FBEF-4229-88B8-2E5F8ED474B0}">
      <dgm:prSet/>
      <dgm:spPr/>
      <dgm:t>
        <a:bodyPr/>
        <a:lstStyle/>
        <a:p>
          <a:endParaRPr lang="en-US"/>
        </a:p>
      </dgm:t>
    </dgm:pt>
    <dgm:pt modelId="{595CDF98-7676-4E97-B2A4-A008C38B9872}" type="sibTrans" cxnId="{9E06F112-FBEF-4229-88B8-2E5F8ED474B0}">
      <dgm:prSet/>
      <dgm:spPr/>
      <dgm:t>
        <a:bodyPr/>
        <a:lstStyle/>
        <a:p>
          <a:endParaRPr lang="en-US"/>
        </a:p>
      </dgm:t>
    </dgm:pt>
    <dgm:pt modelId="{2A8DC4BB-3CB9-46FB-A560-8D6A87EE0C49}">
      <dgm:prSet/>
      <dgm:spPr/>
      <dgm:t>
        <a:bodyPr/>
        <a:lstStyle/>
        <a:p>
          <a:r>
            <a:rPr lang="en-US" b="0" i="0" baseline="0"/>
            <a:t>119 cases (39%) involved victims aged 18 to 25</a:t>
          </a:r>
          <a:endParaRPr lang="en-US"/>
        </a:p>
      </dgm:t>
    </dgm:pt>
    <dgm:pt modelId="{E6F991B5-9272-4587-869F-EE92EC5FB807}" type="parTrans" cxnId="{2B4E80FF-3A92-4B41-82A9-30EBC61FB247}">
      <dgm:prSet/>
      <dgm:spPr/>
      <dgm:t>
        <a:bodyPr/>
        <a:lstStyle/>
        <a:p>
          <a:endParaRPr lang="en-US"/>
        </a:p>
      </dgm:t>
    </dgm:pt>
    <dgm:pt modelId="{B912B2F7-B985-43EE-BE43-94248843ABA4}" type="sibTrans" cxnId="{2B4E80FF-3A92-4B41-82A9-30EBC61FB247}">
      <dgm:prSet/>
      <dgm:spPr/>
      <dgm:t>
        <a:bodyPr/>
        <a:lstStyle/>
        <a:p>
          <a:endParaRPr lang="en-US"/>
        </a:p>
      </dgm:t>
    </dgm:pt>
    <dgm:pt modelId="{8E6253CB-C08B-4D0F-A614-3EE516F2CAC9}">
      <dgm:prSet/>
      <dgm:spPr/>
      <dgm:t>
        <a:bodyPr/>
        <a:lstStyle/>
        <a:p>
          <a:r>
            <a:rPr lang="en-US" b="0" i="0" baseline="0"/>
            <a:t>62 cases (19%) involved victims with mental capacity concerns</a:t>
          </a:r>
          <a:endParaRPr lang="en-US"/>
        </a:p>
      </dgm:t>
    </dgm:pt>
    <dgm:pt modelId="{51E1A780-A4EC-41CC-A160-92637F0A0C2A}" type="parTrans" cxnId="{D397BA01-58BD-4CB1-A25A-FC5F958A8E0D}">
      <dgm:prSet/>
      <dgm:spPr/>
      <dgm:t>
        <a:bodyPr/>
        <a:lstStyle/>
        <a:p>
          <a:endParaRPr lang="en-US"/>
        </a:p>
      </dgm:t>
    </dgm:pt>
    <dgm:pt modelId="{8FA64CDD-F199-4AB0-B993-FD1DAA44CA66}" type="sibTrans" cxnId="{D397BA01-58BD-4CB1-A25A-FC5F958A8E0D}">
      <dgm:prSet/>
      <dgm:spPr/>
      <dgm:t>
        <a:bodyPr/>
        <a:lstStyle/>
        <a:p>
          <a:endParaRPr lang="en-US"/>
        </a:p>
      </dgm:t>
    </dgm:pt>
    <dgm:pt modelId="{E6F9057E-F366-474A-8809-FB3674D6B1B7}">
      <dgm:prSet/>
      <dgm:spPr/>
      <dgm:t>
        <a:bodyPr/>
        <a:lstStyle/>
        <a:p>
          <a:r>
            <a:rPr lang="en-US" b="0" i="0" baseline="0"/>
            <a:t>235 cases (78%) involved female victims, and 67 cases (22%) involved male victims</a:t>
          </a:r>
          <a:endParaRPr lang="en-US"/>
        </a:p>
      </dgm:t>
    </dgm:pt>
    <dgm:pt modelId="{1A4C473E-529A-43A8-9C11-BDFA336646F3}" type="parTrans" cxnId="{F09F7546-7291-444D-AE1A-A644984BC16C}">
      <dgm:prSet/>
      <dgm:spPr/>
      <dgm:t>
        <a:bodyPr/>
        <a:lstStyle/>
        <a:p>
          <a:endParaRPr lang="en-US"/>
        </a:p>
      </dgm:t>
    </dgm:pt>
    <dgm:pt modelId="{42906074-335F-48F9-8FCA-F2E4A4CB35A5}" type="sibTrans" cxnId="{F09F7546-7291-444D-AE1A-A644984BC16C}">
      <dgm:prSet/>
      <dgm:spPr/>
      <dgm:t>
        <a:bodyPr/>
        <a:lstStyle/>
        <a:p>
          <a:endParaRPr lang="en-US"/>
        </a:p>
      </dgm:t>
    </dgm:pt>
    <dgm:pt modelId="{9FED158E-C423-4BA0-AF20-FBA7B015BD02}">
      <dgm:prSet/>
      <dgm:spPr/>
      <dgm:t>
        <a:bodyPr/>
        <a:lstStyle/>
        <a:p>
          <a:r>
            <a:rPr lang="en-US" b="0" i="0" baseline="0"/>
            <a:t>Forced marriage is not a problem specific to one country, religion or culture.</a:t>
          </a:r>
          <a:endParaRPr lang="en-US"/>
        </a:p>
      </dgm:t>
    </dgm:pt>
    <dgm:pt modelId="{D751012C-7716-4CBA-944D-ACBB6F75F6AA}" type="parTrans" cxnId="{42B7492F-30DE-455A-87F5-2D2F34CF4403}">
      <dgm:prSet/>
      <dgm:spPr/>
      <dgm:t>
        <a:bodyPr/>
        <a:lstStyle/>
        <a:p>
          <a:endParaRPr lang="en-US"/>
        </a:p>
      </dgm:t>
    </dgm:pt>
    <dgm:pt modelId="{0E420995-1CFF-42E3-B75D-ADF2BB6F82B4}" type="sibTrans" cxnId="{42B7492F-30DE-455A-87F5-2D2F34CF4403}">
      <dgm:prSet/>
      <dgm:spPr/>
      <dgm:t>
        <a:bodyPr/>
        <a:lstStyle/>
        <a:p>
          <a:endParaRPr lang="en-US"/>
        </a:p>
      </dgm:t>
    </dgm:pt>
    <dgm:pt modelId="{E66B6940-168D-4EB8-AC89-4208B5CDB9B4}" type="pres">
      <dgm:prSet presAssocID="{7F1F7554-B8E7-4EF7-B72F-90D2D5E93CB4}" presName="vert0" presStyleCnt="0">
        <dgm:presLayoutVars>
          <dgm:dir/>
          <dgm:animOne val="branch"/>
          <dgm:animLvl val="lvl"/>
        </dgm:presLayoutVars>
      </dgm:prSet>
      <dgm:spPr/>
    </dgm:pt>
    <dgm:pt modelId="{1F651E61-EE40-45EF-9023-58331CFBA3EC}" type="pres">
      <dgm:prSet presAssocID="{F12770C2-1303-4A0C-B70D-7D0328C466B3}" presName="thickLine" presStyleLbl="alignNode1" presStyleIdx="0" presStyleCnt="6"/>
      <dgm:spPr/>
    </dgm:pt>
    <dgm:pt modelId="{0430E7B8-6A9D-473F-8F36-8CD9660E61A3}" type="pres">
      <dgm:prSet presAssocID="{F12770C2-1303-4A0C-B70D-7D0328C466B3}" presName="horz1" presStyleCnt="0"/>
      <dgm:spPr/>
    </dgm:pt>
    <dgm:pt modelId="{D72D8784-4998-4FEA-BD20-B3FF1FFBDA27}" type="pres">
      <dgm:prSet presAssocID="{F12770C2-1303-4A0C-B70D-7D0328C466B3}" presName="tx1" presStyleLbl="revTx" presStyleIdx="0" presStyleCnt="6"/>
      <dgm:spPr/>
    </dgm:pt>
    <dgm:pt modelId="{F4057866-97CE-4467-B7F7-B243A58F97FF}" type="pres">
      <dgm:prSet presAssocID="{F12770C2-1303-4A0C-B70D-7D0328C466B3}" presName="vert1" presStyleCnt="0"/>
      <dgm:spPr/>
    </dgm:pt>
    <dgm:pt modelId="{6381CF9C-1386-4F58-A0FF-B37F9B3486F8}" type="pres">
      <dgm:prSet presAssocID="{420CE4F7-B32B-44CC-AB69-C036157E4C95}" presName="thickLine" presStyleLbl="alignNode1" presStyleIdx="1" presStyleCnt="6"/>
      <dgm:spPr/>
    </dgm:pt>
    <dgm:pt modelId="{7F9274A7-E462-48B7-9D53-36BC0D6505F1}" type="pres">
      <dgm:prSet presAssocID="{420CE4F7-B32B-44CC-AB69-C036157E4C95}" presName="horz1" presStyleCnt="0"/>
      <dgm:spPr/>
    </dgm:pt>
    <dgm:pt modelId="{846A0D40-A651-4D28-8456-E05A17860D2D}" type="pres">
      <dgm:prSet presAssocID="{420CE4F7-B32B-44CC-AB69-C036157E4C95}" presName="tx1" presStyleLbl="revTx" presStyleIdx="1" presStyleCnt="6"/>
      <dgm:spPr/>
    </dgm:pt>
    <dgm:pt modelId="{85378AB4-06E3-4503-8442-E92E390FD1EF}" type="pres">
      <dgm:prSet presAssocID="{420CE4F7-B32B-44CC-AB69-C036157E4C95}" presName="vert1" presStyleCnt="0"/>
      <dgm:spPr/>
    </dgm:pt>
    <dgm:pt modelId="{B873F204-1152-4631-B19E-CA96032C0BFC}" type="pres">
      <dgm:prSet presAssocID="{2A8DC4BB-3CB9-46FB-A560-8D6A87EE0C49}" presName="thickLine" presStyleLbl="alignNode1" presStyleIdx="2" presStyleCnt="6"/>
      <dgm:spPr/>
    </dgm:pt>
    <dgm:pt modelId="{F2069A08-0007-46FA-9244-3D590DA6F03C}" type="pres">
      <dgm:prSet presAssocID="{2A8DC4BB-3CB9-46FB-A560-8D6A87EE0C49}" presName="horz1" presStyleCnt="0"/>
      <dgm:spPr/>
    </dgm:pt>
    <dgm:pt modelId="{62B938BF-6950-474D-AB9C-478CBB9CFF98}" type="pres">
      <dgm:prSet presAssocID="{2A8DC4BB-3CB9-46FB-A560-8D6A87EE0C49}" presName="tx1" presStyleLbl="revTx" presStyleIdx="2" presStyleCnt="6"/>
      <dgm:spPr/>
    </dgm:pt>
    <dgm:pt modelId="{DAC80164-7AE9-4D19-A36E-A715F42D1C4D}" type="pres">
      <dgm:prSet presAssocID="{2A8DC4BB-3CB9-46FB-A560-8D6A87EE0C49}" presName="vert1" presStyleCnt="0"/>
      <dgm:spPr/>
    </dgm:pt>
    <dgm:pt modelId="{6489CEF5-2F83-4E86-9FA5-C4A56D81629C}" type="pres">
      <dgm:prSet presAssocID="{8E6253CB-C08B-4D0F-A614-3EE516F2CAC9}" presName="thickLine" presStyleLbl="alignNode1" presStyleIdx="3" presStyleCnt="6"/>
      <dgm:spPr/>
    </dgm:pt>
    <dgm:pt modelId="{99ABB385-06F3-4114-8328-43EDE22475F0}" type="pres">
      <dgm:prSet presAssocID="{8E6253CB-C08B-4D0F-A614-3EE516F2CAC9}" presName="horz1" presStyleCnt="0"/>
      <dgm:spPr/>
    </dgm:pt>
    <dgm:pt modelId="{32FBD777-0F9E-40E2-B217-AB52FB441F06}" type="pres">
      <dgm:prSet presAssocID="{8E6253CB-C08B-4D0F-A614-3EE516F2CAC9}" presName="tx1" presStyleLbl="revTx" presStyleIdx="3" presStyleCnt="6"/>
      <dgm:spPr/>
    </dgm:pt>
    <dgm:pt modelId="{54D6B6AF-0F09-41BC-B1FD-A1DF48CDD389}" type="pres">
      <dgm:prSet presAssocID="{8E6253CB-C08B-4D0F-A614-3EE516F2CAC9}" presName="vert1" presStyleCnt="0"/>
      <dgm:spPr/>
    </dgm:pt>
    <dgm:pt modelId="{D5076298-9F59-44F2-9536-1AC1A2B6F743}" type="pres">
      <dgm:prSet presAssocID="{E6F9057E-F366-474A-8809-FB3674D6B1B7}" presName="thickLine" presStyleLbl="alignNode1" presStyleIdx="4" presStyleCnt="6"/>
      <dgm:spPr/>
    </dgm:pt>
    <dgm:pt modelId="{B4EF7E9A-8511-4B2B-9C48-1E24C6653196}" type="pres">
      <dgm:prSet presAssocID="{E6F9057E-F366-474A-8809-FB3674D6B1B7}" presName="horz1" presStyleCnt="0"/>
      <dgm:spPr/>
    </dgm:pt>
    <dgm:pt modelId="{6B94A8D6-B7E1-4168-AE62-35498FEF1290}" type="pres">
      <dgm:prSet presAssocID="{E6F9057E-F366-474A-8809-FB3674D6B1B7}" presName="tx1" presStyleLbl="revTx" presStyleIdx="4" presStyleCnt="6"/>
      <dgm:spPr/>
    </dgm:pt>
    <dgm:pt modelId="{EE64CA2C-ED15-4E81-93D9-FD8E6663D906}" type="pres">
      <dgm:prSet presAssocID="{E6F9057E-F366-474A-8809-FB3674D6B1B7}" presName="vert1" presStyleCnt="0"/>
      <dgm:spPr/>
    </dgm:pt>
    <dgm:pt modelId="{6CCEFAE4-EC96-4E24-A1C3-FD088B4C420B}" type="pres">
      <dgm:prSet presAssocID="{9FED158E-C423-4BA0-AF20-FBA7B015BD02}" presName="thickLine" presStyleLbl="alignNode1" presStyleIdx="5" presStyleCnt="6"/>
      <dgm:spPr/>
    </dgm:pt>
    <dgm:pt modelId="{03D59968-EE5B-4F13-BE80-913210B0E9B6}" type="pres">
      <dgm:prSet presAssocID="{9FED158E-C423-4BA0-AF20-FBA7B015BD02}" presName="horz1" presStyleCnt="0"/>
      <dgm:spPr/>
    </dgm:pt>
    <dgm:pt modelId="{87E34EBB-4477-40F9-A5B2-76ABFBA9608E}" type="pres">
      <dgm:prSet presAssocID="{9FED158E-C423-4BA0-AF20-FBA7B015BD02}" presName="tx1" presStyleLbl="revTx" presStyleIdx="5" presStyleCnt="6"/>
      <dgm:spPr/>
    </dgm:pt>
    <dgm:pt modelId="{FD1F19CF-D45E-458B-9FDD-7D4A9E125F35}" type="pres">
      <dgm:prSet presAssocID="{9FED158E-C423-4BA0-AF20-FBA7B015BD02}" presName="vert1" presStyleCnt="0"/>
      <dgm:spPr/>
    </dgm:pt>
  </dgm:ptLst>
  <dgm:cxnLst>
    <dgm:cxn modelId="{D397BA01-58BD-4CB1-A25A-FC5F958A8E0D}" srcId="{7F1F7554-B8E7-4EF7-B72F-90D2D5E93CB4}" destId="{8E6253CB-C08B-4D0F-A614-3EE516F2CAC9}" srcOrd="3" destOrd="0" parTransId="{51E1A780-A4EC-41CC-A160-92637F0A0C2A}" sibTransId="{8FA64CDD-F199-4AB0-B993-FD1DAA44CA66}"/>
    <dgm:cxn modelId="{9E06F112-FBEF-4229-88B8-2E5F8ED474B0}" srcId="{7F1F7554-B8E7-4EF7-B72F-90D2D5E93CB4}" destId="{420CE4F7-B32B-44CC-AB69-C036157E4C95}" srcOrd="1" destOrd="0" parTransId="{1A108A5F-22F7-44E3-B116-D51EBF6929E0}" sibTransId="{595CDF98-7676-4E97-B2A4-A008C38B9872}"/>
    <dgm:cxn modelId="{2A77F71A-A3B4-47E4-B41B-5867FD19F874}" type="presOf" srcId="{420CE4F7-B32B-44CC-AB69-C036157E4C95}" destId="{846A0D40-A651-4D28-8456-E05A17860D2D}" srcOrd="0" destOrd="0" presId="urn:microsoft.com/office/officeart/2008/layout/LinedList"/>
    <dgm:cxn modelId="{2D8A9523-45E7-4414-B19D-87E6A2701240}" type="presOf" srcId="{2A8DC4BB-3CB9-46FB-A560-8D6A87EE0C49}" destId="{62B938BF-6950-474D-AB9C-478CBB9CFF98}" srcOrd="0" destOrd="0" presId="urn:microsoft.com/office/officeart/2008/layout/LinedList"/>
    <dgm:cxn modelId="{42B7492F-30DE-455A-87F5-2D2F34CF4403}" srcId="{7F1F7554-B8E7-4EF7-B72F-90D2D5E93CB4}" destId="{9FED158E-C423-4BA0-AF20-FBA7B015BD02}" srcOrd="5" destOrd="0" parTransId="{D751012C-7716-4CBA-944D-ACBB6F75F6AA}" sibTransId="{0E420995-1CFF-42E3-B75D-ADF2BB6F82B4}"/>
    <dgm:cxn modelId="{25B10665-0783-48AA-A532-AD383D5D06D1}" type="presOf" srcId="{8E6253CB-C08B-4D0F-A614-3EE516F2CAC9}" destId="{32FBD777-0F9E-40E2-B217-AB52FB441F06}" srcOrd="0" destOrd="0" presId="urn:microsoft.com/office/officeart/2008/layout/LinedList"/>
    <dgm:cxn modelId="{F09F7546-7291-444D-AE1A-A644984BC16C}" srcId="{7F1F7554-B8E7-4EF7-B72F-90D2D5E93CB4}" destId="{E6F9057E-F366-474A-8809-FB3674D6B1B7}" srcOrd="4" destOrd="0" parTransId="{1A4C473E-529A-43A8-9C11-BDFA336646F3}" sibTransId="{42906074-335F-48F9-8FCA-F2E4A4CB35A5}"/>
    <dgm:cxn modelId="{C3AEF081-DFA2-4737-994D-1ACADE37796C}" type="presOf" srcId="{F12770C2-1303-4A0C-B70D-7D0328C466B3}" destId="{D72D8784-4998-4FEA-BD20-B3FF1FFBDA27}" srcOrd="0" destOrd="0" presId="urn:microsoft.com/office/officeart/2008/layout/LinedList"/>
    <dgm:cxn modelId="{3DA0C59F-6689-42CB-B597-BC83E37B6D22}" srcId="{7F1F7554-B8E7-4EF7-B72F-90D2D5E93CB4}" destId="{F12770C2-1303-4A0C-B70D-7D0328C466B3}" srcOrd="0" destOrd="0" parTransId="{F0E4C2F7-D324-438D-82C0-143992C1876F}" sibTransId="{05E4030F-428E-40E0-88EC-D26BEAE18101}"/>
    <dgm:cxn modelId="{672038E0-F1FB-49D1-9380-898E2AAF134B}" type="presOf" srcId="{E6F9057E-F366-474A-8809-FB3674D6B1B7}" destId="{6B94A8D6-B7E1-4168-AE62-35498FEF1290}" srcOrd="0" destOrd="0" presId="urn:microsoft.com/office/officeart/2008/layout/LinedList"/>
    <dgm:cxn modelId="{6CFEA4EF-2CBD-4624-B574-9C5D06703361}" type="presOf" srcId="{7F1F7554-B8E7-4EF7-B72F-90D2D5E93CB4}" destId="{E66B6940-168D-4EB8-AC89-4208B5CDB9B4}" srcOrd="0" destOrd="0" presId="urn:microsoft.com/office/officeart/2008/layout/LinedList"/>
    <dgm:cxn modelId="{275C2FF8-9D73-4DD2-8A34-347B91F0A7FE}" type="presOf" srcId="{9FED158E-C423-4BA0-AF20-FBA7B015BD02}" destId="{87E34EBB-4477-40F9-A5B2-76ABFBA9608E}" srcOrd="0" destOrd="0" presId="urn:microsoft.com/office/officeart/2008/layout/LinedList"/>
    <dgm:cxn modelId="{2B4E80FF-3A92-4B41-82A9-30EBC61FB247}" srcId="{7F1F7554-B8E7-4EF7-B72F-90D2D5E93CB4}" destId="{2A8DC4BB-3CB9-46FB-A560-8D6A87EE0C49}" srcOrd="2" destOrd="0" parTransId="{E6F991B5-9272-4587-869F-EE92EC5FB807}" sibTransId="{B912B2F7-B985-43EE-BE43-94248843ABA4}"/>
    <dgm:cxn modelId="{31BADA91-474E-487D-9638-AF68DFAF2F69}" type="presParOf" srcId="{E66B6940-168D-4EB8-AC89-4208B5CDB9B4}" destId="{1F651E61-EE40-45EF-9023-58331CFBA3EC}" srcOrd="0" destOrd="0" presId="urn:microsoft.com/office/officeart/2008/layout/LinedList"/>
    <dgm:cxn modelId="{BBA60EAD-B1C1-4DC2-9941-CB0242B0D504}" type="presParOf" srcId="{E66B6940-168D-4EB8-AC89-4208B5CDB9B4}" destId="{0430E7B8-6A9D-473F-8F36-8CD9660E61A3}" srcOrd="1" destOrd="0" presId="urn:microsoft.com/office/officeart/2008/layout/LinedList"/>
    <dgm:cxn modelId="{F6DD071D-8E34-491E-8736-8B9E63B22B87}" type="presParOf" srcId="{0430E7B8-6A9D-473F-8F36-8CD9660E61A3}" destId="{D72D8784-4998-4FEA-BD20-B3FF1FFBDA27}" srcOrd="0" destOrd="0" presId="urn:microsoft.com/office/officeart/2008/layout/LinedList"/>
    <dgm:cxn modelId="{A5227938-CBE2-4FA0-A135-F84FEA837CDF}" type="presParOf" srcId="{0430E7B8-6A9D-473F-8F36-8CD9660E61A3}" destId="{F4057866-97CE-4467-B7F7-B243A58F97FF}" srcOrd="1" destOrd="0" presId="urn:microsoft.com/office/officeart/2008/layout/LinedList"/>
    <dgm:cxn modelId="{311627C7-AA13-488C-812F-ADD2FD3ACE90}" type="presParOf" srcId="{E66B6940-168D-4EB8-AC89-4208B5CDB9B4}" destId="{6381CF9C-1386-4F58-A0FF-B37F9B3486F8}" srcOrd="2" destOrd="0" presId="urn:microsoft.com/office/officeart/2008/layout/LinedList"/>
    <dgm:cxn modelId="{6292A117-C2CA-4E20-91FE-0E06376E073B}" type="presParOf" srcId="{E66B6940-168D-4EB8-AC89-4208B5CDB9B4}" destId="{7F9274A7-E462-48B7-9D53-36BC0D6505F1}" srcOrd="3" destOrd="0" presId="urn:microsoft.com/office/officeart/2008/layout/LinedList"/>
    <dgm:cxn modelId="{18EFBD1B-8DDC-40D1-B08F-BE5AD3904D0F}" type="presParOf" srcId="{7F9274A7-E462-48B7-9D53-36BC0D6505F1}" destId="{846A0D40-A651-4D28-8456-E05A17860D2D}" srcOrd="0" destOrd="0" presId="urn:microsoft.com/office/officeart/2008/layout/LinedList"/>
    <dgm:cxn modelId="{E55720AF-C83B-45A0-89A6-E38262AC5720}" type="presParOf" srcId="{7F9274A7-E462-48B7-9D53-36BC0D6505F1}" destId="{85378AB4-06E3-4503-8442-E92E390FD1EF}" srcOrd="1" destOrd="0" presId="urn:microsoft.com/office/officeart/2008/layout/LinedList"/>
    <dgm:cxn modelId="{1540AA9A-7719-417C-9F48-C17B3F439E45}" type="presParOf" srcId="{E66B6940-168D-4EB8-AC89-4208B5CDB9B4}" destId="{B873F204-1152-4631-B19E-CA96032C0BFC}" srcOrd="4" destOrd="0" presId="urn:microsoft.com/office/officeart/2008/layout/LinedList"/>
    <dgm:cxn modelId="{4D922465-B6D3-484E-8416-94E954A512F0}" type="presParOf" srcId="{E66B6940-168D-4EB8-AC89-4208B5CDB9B4}" destId="{F2069A08-0007-46FA-9244-3D590DA6F03C}" srcOrd="5" destOrd="0" presId="urn:microsoft.com/office/officeart/2008/layout/LinedList"/>
    <dgm:cxn modelId="{22CFA034-5D21-4CDC-95AE-F6D4D10AF72F}" type="presParOf" srcId="{F2069A08-0007-46FA-9244-3D590DA6F03C}" destId="{62B938BF-6950-474D-AB9C-478CBB9CFF98}" srcOrd="0" destOrd="0" presId="urn:microsoft.com/office/officeart/2008/layout/LinedList"/>
    <dgm:cxn modelId="{015111BD-5EE1-45D9-93B6-FFD49E5646D8}" type="presParOf" srcId="{F2069A08-0007-46FA-9244-3D590DA6F03C}" destId="{DAC80164-7AE9-4D19-A36E-A715F42D1C4D}" srcOrd="1" destOrd="0" presId="urn:microsoft.com/office/officeart/2008/layout/LinedList"/>
    <dgm:cxn modelId="{09A6E8F9-15AB-4DF7-B29E-2A239A4308EA}" type="presParOf" srcId="{E66B6940-168D-4EB8-AC89-4208B5CDB9B4}" destId="{6489CEF5-2F83-4E86-9FA5-C4A56D81629C}" srcOrd="6" destOrd="0" presId="urn:microsoft.com/office/officeart/2008/layout/LinedList"/>
    <dgm:cxn modelId="{04514CC5-308F-4D0B-9B30-F9E75B7CAC5F}" type="presParOf" srcId="{E66B6940-168D-4EB8-AC89-4208B5CDB9B4}" destId="{99ABB385-06F3-4114-8328-43EDE22475F0}" srcOrd="7" destOrd="0" presId="urn:microsoft.com/office/officeart/2008/layout/LinedList"/>
    <dgm:cxn modelId="{A97618C5-C2FF-41E2-A86B-AF1404E75FFA}" type="presParOf" srcId="{99ABB385-06F3-4114-8328-43EDE22475F0}" destId="{32FBD777-0F9E-40E2-B217-AB52FB441F06}" srcOrd="0" destOrd="0" presId="urn:microsoft.com/office/officeart/2008/layout/LinedList"/>
    <dgm:cxn modelId="{145DAC8F-4329-4375-8B3B-F8C13F65E3AC}" type="presParOf" srcId="{99ABB385-06F3-4114-8328-43EDE22475F0}" destId="{54D6B6AF-0F09-41BC-B1FD-A1DF48CDD389}" srcOrd="1" destOrd="0" presId="urn:microsoft.com/office/officeart/2008/layout/LinedList"/>
    <dgm:cxn modelId="{1EC79B35-70F8-4820-ADE8-7B03E8C30400}" type="presParOf" srcId="{E66B6940-168D-4EB8-AC89-4208B5CDB9B4}" destId="{D5076298-9F59-44F2-9536-1AC1A2B6F743}" srcOrd="8" destOrd="0" presId="urn:microsoft.com/office/officeart/2008/layout/LinedList"/>
    <dgm:cxn modelId="{EB3A9245-B96B-4370-89F6-D69EF545E382}" type="presParOf" srcId="{E66B6940-168D-4EB8-AC89-4208B5CDB9B4}" destId="{B4EF7E9A-8511-4B2B-9C48-1E24C6653196}" srcOrd="9" destOrd="0" presId="urn:microsoft.com/office/officeart/2008/layout/LinedList"/>
    <dgm:cxn modelId="{18B8E2B0-88D9-4D6C-B827-6FD6B9D1B4B3}" type="presParOf" srcId="{B4EF7E9A-8511-4B2B-9C48-1E24C6653196}" destId="{6B94A8D6-B7E1-4168-AE62-35498FEF1290}" srcOrd="0" destOrd="0" presId="urn:microsoft.com/office/officeart/2008/layout/LinedList"/>
    <dgm:cxn modelId="{55E706DC-0BA2-4CF0-BD45-243BF52EE905}" type="presParOf" srcId="{B4EF7E9A-8511-4B2B-9C48-1E24C6653196}" destId="{EE64CA2C-ED15-4E81-93D9-FD8E6663D906}" srcOrd="1" destOrd="0" presId="urn:microsoft.com/office/officeart/2008/layout/LinedList"/>
    <dgm:cxn modelId="{9E1F44FE-D89E-4A16-AB34-47DC44833BB9}" type="presParOf" srcId="{E66B6940-168D-4EB8-AC89-4208B5CDB9B4}" destId="{6CCEFAE4-EC96-4E24-A1C3-FD088B4C420B}" srcOrd="10" destOrd="0" presId="urn:microsoft.com/office/officeart/2008/layout/LinedList"/>
    <dgm:cxn modelId="{BF3CFB6A-7134-43E8-BD69-41ED9F63CE63}" type="presParOf" srcId="{E66B6940-168D-4EB8-AC89-4208B5CDB9B4}" destId="{03D59968-EE5B-4F13-BE80-913210B0E9B6}" srcOrd="11" destOrd="0" presId="urn:microsoft.com/office/officeart/2008/layout/LinedList"/>
    <dgm:cxn modelId="{64AC0317-4EE3-4560-ACD1-6B54E9A08977}" type="presParOf" srcId="{03D59968-EE5B-4F13-BE80-913210B0E9B6}" destId="{87E34EBB-4477-40F9-A5B2-76ABFBA9608E}" srcOrd="0" destOrd="0" presId="urn:microsoft.com/office/officeart/2008/layout/LinedList"/>
    <dgm:cxn modelId="{19902194-56BE-4DEE-A9DF-32386AC28E79}" type="presParOf" srcId="{03D59968-EE5B-4F13-BE80-913210B0E9B6}" destId="{FD1F19CF-D45E-458B-9FDD-7D4A9E125F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36521F-30E9-42E9-A410-DE040046DC4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F480794-85B4-420B-AD62-F3519F311082}">
      <dgm:prSet/>
      <dgm:spPr/>
      <dgm:t>
        <a:bodyPr/>
        <a:lstStyle/>
        <a:p>
          <a:r>
            <a:rPr lang="en-GB"/>
            <a:t>Immediate action of safeguarding, consider Police Protection Powers</a:t>
          </a:r>
          <a:endParaRPr lang="en-US"/>
        </a:p>
      </dgm:t>
    </dgm:pt>
    <dgm:pt modelId="{72749A28-DA9A-49B5-BEA7-A6007A17244F}" type="parTrans" cxnId="{9B76E02F-9B1B-471E-9CD2-836965EA0E18}">
      <dgm:prSet/>
      <dgm:spPr/>
      <dgm:t>
        <a:bodyPr/>
        <a:lstStyle/>
        <a:p>
          <a:endParaRPr lang="en-US"/>
        </a:p>
      </dgm:t>
    </dgm:pt>
    <dgm:pt modelId="{8D8C6ADF-6A4F-4F48-8AF8-4AAB85CF59A1}" type="sibTrans" cxnId="{9B76E02F-9B1B-471E-9CD2-836965EA0E18}">
      <dgm:prSet/>
      <dgm:spPr/>
      <dgm:t>
        <a:bodyPr/>
        <a:lstStyle/>
        <a:p>
          <a:endParaRPr lang="en-US"/>
        </a:p>
      </dgm:t>
    </dgm:pt>
    <dgm:pt modelId="{27EB724F-EA46-4538-9C3E-2E8C4587422F}">
      <dgm:prSet/>
      <dgm:spPr/>
      <dgm:t>
        <a:bodyPr/>
        <a:lstStyle/>
        <a:p>
          <a:r>
            <a:rPr lang="en-GB"/>
            <a:t>Secure Evidence </a:t>
          </a:r>
          <a:endParaRPr lang="en-US"/>
        </a:p>
      </dgm:t>
    </dgm:pt>
    <dgm:pt modelId="{FA2832DA-5301-4D36-AEA5-33D9E3874CAA}" type="parTrans" cxnId="{B1232892-935E-4BBA-B8F6-B5B5648DE13C}">
      <dgm:prSet/>
      <dgm:spPr/>
      <dgm:t>
        <a:bodyPr/>
        <a:lstStyle/>
        <a:p>
          <a:endParaRPr lang="en-US"/>
        </a:p>
      </dgm:t>
    </dgm:pt>
    <dgm:pt modelId="{18C817C6-B361-453E-B150-7D0F5C154C3F}" type="sibTrans" cxnId="{B1232892-935E-4BBA-B8F6-B5B5648DE13C}">
      <dgm:prSet/>
      <dgm:spPr/>
      <dgm:t>
        <a:bodyPr/>
        <a:lstStyle/>
        <a:p>
          <a:endParaRPr lang="en-US"/>
        </a:p>
      </dgm:t>
    </dgm:pt>
    <dgm:pt modelId="{DA6E64CF-2CC7-4B17-8D7F-D217FD49DD08}">
      <dgm:prSet/>
      <dgm:spPr/>
      <dgm:t>
        <a:bodyPr/>
        <a:lstStyle/>
        <a:p>
          <a:r>
            <a:rPr lang="en-GB"/>
            <a:t>Consider arresting the suspects </a:t>
          </a:r>
          <a:endParaRPr lang="en-US"/>
        </a:p>
      </dgm:t>
    </dgm:pt>
    <dgm:pt modelId="{2F70B828-5F32-4683-AAD0-F3E555B9CADF}" type="parTrans" cxnId="{A6E19080-23B9-4B3E-9C4F-36FDBE4591BA}">
      <dgm:prSet/>
      <dgm:spPr/>
      <dgm:t>
        <a:bodyPr/>
        <a:lstStyle/>
        <a:p>
          <a:endParaRPr lang="en-US"/>
        </a:p>
      </dgm:t>
    </dgm:pt>
    <dgm:pt modelId="{F60E9503-2347-46EB-BA6A-D5FCCB5B6E0D}" type="sibTrans" cxnId="{A6E19080-23B9-4B3E-9C4F-36FDBE4591BA}">
      <dgm:prSet/>
      <dgm:spPr/>
      <dgm:t>
        <a:bodyPr/>
        <a:lstStyle/>
        <a:p>
          <a:endParaRPr lang="en-US"/>
        </a:p>
      </dgm:t>
    </dgm:pt>
    <dgm:pt modelId="{B5CFEAF6-1895-429E-8F1E-89FDE7100A0F}">
      <dgm:prSet/>
      <dgm:spPr/>
      <dgm:t>
        <a:bodyPr/>
        <a:lstStyle/>
        <a:p>
          <a:r>
            <a:rPr lang="en-GB"/>
            <a:t>Seek advice of a Supervisor</a:t>
          </a:r>
          <a:endParaRPr lang="en-US"/>
        </a:p>
      </dgm:t>
    </dgm:pt>
    <dgm:pt modelId="{F886E866-90D1-4066-9F12-F69BB34AADCC}" type="parTrans" cxnId="{07EBDA48-E406-4162-B164-D9C2D39B6B96}">
      <dgm:prSet/>
      <dgm:spPr/>
      <dgm:t>
        <a:bodyPr/>
        <a:lstStyle/>
        <a:p>
          <a:endParaRPr lang="en-US"/>
        </a:p>
      </dgm:t>
    </dgm:pt>
    <dgm:pt modelId="{ACD59A56-E300-4BE7-966A-D2322A4197E5}" type="sibTrans" cxnId="{07EBDA48-E406-4162-B164-D9C2D39B6B96}">
      <dgm:prSet/>
      <dgm:spPr/>
      <dgm:t>
        <a:bodyPr/>
        <a:lstStyle/>
        <a:p>
          <a:endParaRPr lang="en-US"/>
        </a:p>
      </dgm:t>
    </dgm:pt>
    <dgm:pt modelId="{DC0C6A15-1179-4885-8BAB-0E1687E4DC7F}">
      <dgm:prSet/>
      <dgm:spPr/>
      <dgm:t>
        <a:bodyPr/>
        <a:lstStyle/>
        <a:p>
          <a:r>
            <a:rPr lang="en-GB"/>
            <a:t>Consider how/when/ where you talk to potential victims</a:t>
          </a:r>
          <a:endParaRPr lang="en-US"/>
        </a:p>
      </dgm:t>
    </dgm:pt>
    <dgm:pt modelId="{F817FF07-0B9D-4542-BC38-E728BFF77961}" type="parTrans" cxnId="{FC3BAD51-35AC-4D7B-B9B0-EC43230FD564}">
      <dgm:prSet/>
      <dgm:spPr/>
      <dgm:t>
        <a:bodyPr/>
        <a:lstStyle/>
        <a:p>
          <a:endParaRPr lang="en-US"/>
        </a:p>
      </dgm:t>
    </dgm:pt>
    <dgm:pt modelId="{96B871AC-0E77-4CC0-BE74-674BD17BA568}" type="sibTrans" cxnId="{FC3BAD51-35AC-4D7B-B9B0-EC43230FD564}">
      <dgm:prSet/>
      <dgm:spPr/>
      <dgm:t>
        <a:bodyPr/>
        <a:lstStyle/>
        <a:p>
          <a:endParaRPr lang="en-US"/>
        </a:p>
      </dgm:t>
    </dgm:pt>
    <dgm:pt modelId="{82360A33-991B-430B-BD2B-8BB10C21EED8}" type="pres">
      <dgm:prSet presAssocID="{F736521F-30E9-42E9-A410-DE040046DC41}" presName="vert0" presStyleCnt="0">
        <dgm:presLayoutVars>
          <dgm:dir/>
          <dgm:animOne val="branch"/>
          <dgm:animLvl val="lvl"/>
        </dgm:presLayoutVars>
      </dgm:prSet>
      <dgm:spPr/>
    </dgm:pt>
    <dgm:pt modelId="{EEFDBF80-4511-4A2F-80D0-340E1B869861}" type="pres">
      <dgm:prSet presAssocID="{8F480794-85B4-420B-AD62-F3519F311082}" presName="thickLine" presStyleLbl="alignNode1" presStyleIdx="0" presStyleCnt="5"/>
      <dgm:spPr/>
    </dgm:pt>
    <dgm:pt modelId="{A3E8CD37-08EC-40D7-97F6-17D90A4D4722}" type="pres">
      <dgm:prSet presAssocID="{8F480794-85B4-420B-AD62-F3519F311082}" presName="horz1" presStyleCnt="0"/>
      <dgm:spPr/>
    </dgm:pt>
    <dgm:pt modelId="{C7E9C435-F937-4F27-ACF1-5074EDD2FAB3}" type="pres">
      <dgm:prSet presAssocID="{8F480794-85B4-420B-AD62-F3519F311082}" presName="tx1" presStyleLbl="revTx" presStyleIdx="0" presStyleCnt="5"/>
      <dgm:spPr/>
    </dgm:pt>
    <dgm:pt modelId="{D919F644-C9FE-4050-AFF9-62007B819AC2}" type="pres">
      <dgm:prSet presAssocID="{8F480794-85B4-420B-AD62-F3519F311082}" presName="vert1" presStyleCnt="0"/>
      <dgm:spPr/>
    </dgm:pt>
    <dgm:pt modelId="{6DE68AE1-8C34-41FB-80CE-7C275BBAFFB5}" type="pres">
      <dgm:prSet presAssocID="{27EB724F-EA46-4538-9C3E-2E8C4587422F}" presName="thickLine" presStyleLbl="alignNode1" presStyleIdx="1" presStyleCnt="5"/>
      <dgm:spPr/>
    </dgm:pt>
    <dgm:pt modelId="{E85D3EF0-4EC0-46C4-94AA-66945654DD43}" type="pres">
      <dgm:prSet presAssocID="{27EB724F-EA46-4538-9C3E-2E8C4587422F}" presName="horz1" presStyleCnt="0"/>
      <dgm:spPr/>
    </dgm:pt>
    <dgm:pt modelId="{A322B527-3290-4BC5-B6D6-B659EC776606}" type="pres">
      <dgm:prSet presAssocID="{27EB724F-EA46-4538-9C3E-2E8C4587422F}" presName="tx1" presStyleLbl="revTx" presStyleIdx="1" presStyleCnt="5"/>
      <dgm:spPr/>
    </dgm:pt>
    <dgm:pt modelId="{45D203F9-843D-465F-8BA8-5FA8F5FC15BE}" type="pres">
      <dgm:prSet presAssocID="{27EB724F-EA46-4538-9C3E-2E8C4587422F}" presName="vert1" presStyleCnt="0"/>
      <dgm:spPr/>
    </dgm:pt>
    <dgm:pt modelId="{BD968821-6387-41DC-960C-F5E840F418EA}" type="pres">
      <dgm:prSet presAssocID="{DA6E64CF-2CC7-4B17-8D7F-D217FD49DD08}" presName="thickLine" presStyleLbl="alignNode1" presStyleIdx="2" presStyleCnt="5"/>
      <dgm:spPr/>
    </dgm:pt>
    <dgm:pt modelId="{7096E864-73DE-4150-902C-DBC5BF87EA82}" type="pres">
      <dgm:prSet presAssocID="{DA6E64CF-2CC7-4B17-8D7F-D217FD49DD08}" presName="horz1" presStyleCnt="0"/>
      <dgm:spPr/>
    </dgm:pt>
    <dgm:pt modelId="{717D0272-B687-4418-A19B-6CEADCBE6EAF}" type="pres">
      <dgm:prSet presAssocID="{DA6E64CF-2CC7-4B17-8D7F-D217FD49DD08}" presName="tx1" presStyleLbl="revTx" presStyleIdx="2" presStyleCnt="5"/>
      <dgm:spPr/>
    </dgm:pt>
    <dgm:pt modelId="{B966D956-1F61-45F7-8E20-7E2025E775FA}" type="pres">
      <dgm:prSet presAssocID="{DA6E64CF-2CC7-4B17-8D7F-D217FD49DD08}" presName="vert1" presStyleCnt="0"/>
      <dgm:spPr/>
    </dgm:pt>
    <dgm:pt modelId="{3F6D4985-542E-4D4E-803B-F27C0E92884F}" type="pres">
      <dgm:prSet presAssocID="{B5CFEAF6-1895-429E-8F1E-89FDE7100A0F}" presName="thickLine" presStyleLbl="alignNode1" presStyleIdx="3" presStyleCnt="5"/>
      <dgm:spPr/>
    </dgm:pt>
    <dgm:pt modelId="{387AA93C-2C4D-47F7-B90D-1B940E08A75E}" type="pres">
      <dgm:prSet presAssocID="{B5CFEAF6-1895-429E-8F1E-89FDE7100A0F}" presName="horz1" presStyleCnt="0"/>
      <dgm:spPr/>
    </dgm:pt>
    <dgm:pt modelId="{E161CB12-8FDF-489D-B76E-B196D2BBB760}" type="pres">
      <dgm:prSet presAssocID="{B5CFEAF6-1895-429E-8F1E-89FDE7100A0F}" presName="tx1" presStyleLbl="revTx" presStyleIdx="3" presStyleCnt="5"/>
      <dgm:spPr/>
    </dgm:pt>
    <dgm:pt modelId="{5B11BA9B-7C69-4086-9CDE-9175C68553EA}" type="pres">
      <dgm:prSet presAssocID="{B5CFEAF6-1895-429E-8F1E-89FDE7100A0F}" presName="vert1" presStyleCnt="0"/>
      <dgm:spPr/>
    </dgm:pt>
    <dgm:pt modelId="{EA4D37C7-7713-4A21-B124-609D78E26858}" type="pres">
      <dgm:prSet presAssocID="{DC0C6A15-1179-4885-8BAB-0E1687E4DC7F}" presName="thickLine" presStyleLbl="alignNode1" presStyleIdx="4" presStyleCnt="5"/>
      <dgm:spPr/>
    </dgm:pt>
    <dgm:pt modelId="{91B8E2F1-3F97-4269-A5BF-879A419D1D42}" type="pres">
      <dgm:prSet presAssocID="{DC0C6A15-1179-4885-8BAB-0E1687E4DC7F}" presName="horz1" presStyleCnt="0"/>
      <dgm:spPr/>
    </dgm:pt>
    <dgm:pt modelId="{0EF33601-5113-4210-A997-A3368F1A943D}" type="pres">
      <dgm:prSet presAssocID="{DC0C6A15-1179-4885-8BAB-0E1687E4DC7F}" presName="tx1" presStyleLbl="revTx" presStyleIdx="4" presStyleCnt="5"/>
      <dgm:spPr/>
    </dgm:pt>
    <dgm:pt modelId="{ED484E2D-B9C3-4156-BE38-03FB8378C5A4}" type="pres">
      <dgm:prSet presAssocID="{DC0C6A15-1179-4885-8BAB-0E1687E4DC7F}" presName="vert1" presStyleCnt="0"/>
      <dgm:spPr/>
    </dgm:pt>
  </dgm:ptLst>
  <dgm:cxnLst>
    <dgm:cxn modelId="{9B76E02F-9B1B-471E-9CD2-836965EA0E18}" srcId="{F736521F-30E9-42E9-A410-DE040046DC41}" destId="{8F480794-85B4-420B-AD62-F3519F311082}" srcOrd="0" destOrd="0" parTransId="{72749A28-DA9A-49B5-BEA7-A6007A17244F}" sibTransId="{8D8C6ADF-6A4F-4F48-8AF8-4AAB85CF59A1}"/>
    <dgm:cxn modelId="{4EC9053F-E2B0-4937-9461-93DA186C1490}" type="presOf" srcId="{B5CFEAF6-1895-429E-8F1E-89FDE7100A0F}" destId="{E161CB12-8FDF-489D-B76E-B196D2BBB760}" srcOrd="0" destOrd="0" presId="urn:microsoft.com/office/officeart/2008/layout/LinedList"/>
    <dgm:cxn modelId="{07EBDA48-E406-4162-B164-D9C2D39B6B96}" srcId="{F736521F-30E9-42E9-A410-DE040046DC41}" destId="{B5CFEAF6-1895-429E-8F1E-89FDE7100A0F}" srcOrd="3" destOrd="0" parTransId="{F886E866-90D1-4066-9F12-F69BB34AADCC}" sibTransId="{ACD59A56-E300-4BE7-966A-D2322A4197E5}"/>
    <dgm:cxn modelId="{7AA6BE6C-A74D-4158-934F-83DEC5A1F4F5}" type="presOf" srcId="{F736521F-30E9-42E9-A410-DE040046DC41}" destId="{82360A33-991B-430B-BD2B-8BB10C21EED8}" srcOrd="0" destOrd="0" presId="urn:microsoft.com/office/officeart/2008/layout/LinedList"/>
    <dgm:cxn modelId="{FC3BAD51-35AC-4D7B-B9B0-EC43230FD564}" srcId="{F736521F-30E9-42E9-A410-DE040046DC41}" destId="{DC0C6A15-1179-4885-8BAB-0E1687E4DC7F}" srcOrd="4" destOrd="0" parTransId="{F817FF07-0B9D-4542-BC38-E728BFF77961}" sibTransId="{96B871AC-0E77-4CC0-BE74-674BD17BA568}"/>
    <dgm:cxn modelId="{31809C52-90D2-44B8-8D4B-0BE76A9303DB}" type="presOf" srcId="{27EB724F-EA46-4538-9C3E-2E8C4587422F}" destId="{A322B527-3290-4BC5-B6D6-B659EC776606}" srcOrd="0" destOrd="0" presId="urn:microsoft.com/office/officeart/2008/layout/LinedList"/>
    <dgm:cxn modelId="{061E567D-3167-4801-A27D-B80D17D8D08B}" type="presOf" srcId="{DA6E64CF-2CC7-4B17-8D7F-D217FD49DD08}" destId="{717D0272-B687-4418-A19B-6CEADCBE6EAF}" srcOrd="0" destOrd="0" presId="urn:microsoft.com/office/officeart/2008/layout/LinedList"/>
    <dgm:cxn modelId="{A6E19080-23B9-4B3E-9C4F-36FDBE4591BA}" srcId="{F736521F-30E9-42E9-A410-DE040046DC41}" destId="{DA6E64CF-2CC7-4B17-8D7F-D217FD49DD08}" srcOrd="2" destOrd="0" parTransId="{2F70B828-5F32-4683-AAD0-F3E555B9CADF}" sibTransId="{F60E9503-2347-46EB-BA6A-D5FCCB5B6E0D}"/>
    <dgm:cxn modelId="{B1232892-935E-4BBA-B8F6-B5B5648DE13C}" srcId="{F736521F-30E9-42E9-A410-DE040046DC41}" destId="{27EB724F-EA46-4538-9C3E-2E8C4587422F}" srcOrd="1" destOrd="0" parTransId="{FA2832DA-5301-4D36-AEA5-33D9E3874CAA}" sibTransId="{18C817C6-B361-453E-B150-7D0F5C154C3F}"/>
    <dgm:cxn modelId="{0E4A36A7-3CFA-41D4-A171-C053D26C6858}" type="presOf" srcId="{8F480794-85B4-420B-AD62-F3519F311082}" destId="{C7E9C435-F937-4F27-ACF1-5074EDD2FAB3}" srcOrd="0" destOrd="0" presId="urn:microsoft.com/office/officeart/2008/layout/LinedList"/>
    <dgm:cxn modelId="{5F94B9B4-6B3B-486C-9A67-6FC3324742DF}" type="presOf" srcId="{DC0C6A15-1179-4885-8BAB-0E1687E4DC7F}" destId="{0EF33601-5113-4210-A997-A3368F1A943D}" srcOrd="0" destOrd="0" presId="urn:microsoft.com/office/officeart/2008/layout/LinedList"/>
    <dgm:cxn modelId="{948B7990-3331-478A-BC39-96ED046C8B51}" type="presParOf" srcId="{82360A33-991B-430B-BD2B-8BB10C21EED8}" destId="{EEFDBF80-4511-4A2F-80D0-340E1B869861}" srcOrd="0" destOrd="0" presId="urn:microsoft.com/office/officeart/2008/layout/LinedList"/>
    <dgm:cxn modelId="{00683EAE-24AD-4C26-9165-6A348D44B06D}" type="presParOf" srcId="{82360A33-991B-430B-BD2B-8BB10C21EED8}" destId="{A3E8CD37-08EC-40D7-97F6-17D90A4D4722}" srcOrd="1" destOrd="0" presId="urn:microsoft.com/office/officeart/2008/layout/LinedList"/>
    <dgm:cxn modelId="{F1317412-656E-4CCC-9F82-BF86A0F1031E}" type="presParOf" srcId="{A3E8CD37-08EC-40D7-97F6-17D90A4D4722}" destId="{C7E9C435-F937-4F27-ACF1-5074EDD2FAB3}" srcOrd="0" destOrd="0" presId="urn:microsoft.com/office/officeart/2008/layout/LinedList"/>
    <dgm:cxn modelId="{E1F32AFC-B537-4D50-9B66-4CCE9727687C}" type="presParOf" srcId="{A3E8CD37-08EC-40D7-97F6-17D90A4D4722}" destId="{D919F644-C9FE-4050-AFF9-62007B819AC2}" srcOrd="1" destOrd="0" presId="urn:microsoft.com/office/officeart/2008/layout/LinedList"/>
    <dgm:cxn modelId="{0A215D99-9843-46A3-87A1-276C09C8468F}" type="presParOf" srcId="{82360A33-991B-430B-BD2B-8BB10C21EED8}" destId="{6DE68AE1-8C34-41FB-80CE-7C275BBAFFB5}" srcOrd="2" destOrd="0" presId="urn:microsoft.com/office/officeart/2008/layout/LinedList"/>
    <dgm:cxn modelId="{6ECCA3C2-E676-431F-8B32-471B82CAC4ED}" type="presParOf" srcId="{82360A33-991B-430B-BD2B-8BB10C21EED8}" destId="{E85D3EF0-4EC0-46C4-94AA-66945654DD43}" srcOrd="3" destOrd="0" presId="urn:microsoft.com/office/officeart/2008/layout/LinedList"/>
    <dgm:cxn modelId="{72D98482-F245-4A64-B532-06D0049C82FF}" type="presParOf" srcId="{E85D3EF0-4EC0-46C4-94AA-66945654DD43}" destId="{A322B527-3290-4BC5-B6D6-B659EC776606}" srcOrd="0" destOrd="0" presId="urn:microsoft.com/office/officeart/2008/layout/LinedList"/>
    <dgm:cxn modelId="{5E8B01FF-5B01-4B23-B962-263A91E09B0D}" type="presParOf" srcId="{E85D3EF0-4EC0-46C4-94AA-66945654DD43}" destId="{45D203F9-843D-465F-8BA8-5FA8F5FC15BE}" srcOrd="1" destOrd="0" presId="urn:microsoft.com/office/officeart/2008/layout/LinedList"/>
    <dgm:cxn modelId="{72694A25-F992-42B2-BD92-6D10DE0FA808}" type="presParOf" srcId="{82360A33-991B-430B-BD2B-8BB10C21EED8}" destId="{BD968821-6387-41DC-960C-F5E840F418EA}" srcOrd="4" destOrd="0" presId="urn:microsoft.com/office/officeart/2008/layout/LinedList"/>
    <dgm:cxn modelId="{28D1D3DD-407C-4536-A085-CE5CDCDAC281}" type="presParOf" srcId="{82360A33-991B-430B-BD2B-8BB10C21EED8}" destId="{7096E864-73DE-4150-902C-DBC5BF87EA82}" srcOrd="5" destOrd="0" presId="urn:microsoft.com/office/officeart/2008/layout/LinedList"/>
    <dgm:cxn modelId="{9C380FAA-FBE6-44DA-88BF-B0342665F3E3}" type="presParOf" srcId="{7096E864-73DE-4150-902C-DBC5BF87EA82}" destId="{717D0272-B687-4418-A19B-6CEADCBE6EAF}" srcOrd="0" destOrd="0" presId="urn:microsoft.com/office/officeart/2008/layout/LinedList"/>
    <dgm:cxn modelId="{07A7570A-AAF2-4C44-8D6E-95F8AE26B052}" type="presParOf" srcId="{7096E864-73DE-4150-902C-DBC5BF87EA82}" destId="{B966D956-1F61-45F7-8E20-7E2025E775FA}" srcOrd="1" destOrd="0" presId="urn:microsoft.com/office/officeart/2008/layout/LinedList"/>
    <dgm:cxn modelId="{40B63126-5516-40AF-B10B-BCA1D245617D}" type="presParOf" srcId="{82360A33-991B-430B-BD2B-8BB10C21EED8}" destId="{3F6D4985-542E-4D4E-803B-F27C0E92884F}" srcOrd="6" destOrd="0" presId="urn:microsoft.com/office/officeart/2008/layout/LinedList"/>
    <dgm:cxn modelId="{FD81B1F6-409A-44A3-BBA8-7C0A913D7B73}" type="presParOf" srcId="{82360A33-991B-430B-BD2B-8BB10C21EED8}" destId="{387AA93C-2C4D-47F7-B90D-1B940E08A75E}" srcOrd="7" destOrd="0" presId="urn:microsoft.com/office/officeart/2008/layout/LinedList"/>
    <dgm:cxn modelId="{27780048-A5B0-497E-8B61-3CC93992274C}" type="presParOf" srcId="{387AA93C-2C4D-47F7-B90D-1B940E08A75E}" destId="{E161CB12-8FDF-489D-B76E-B196D2BBB760}" srcOrd="0" destOrd="0" presId="urn:microsoft.com/office/officeart/2008/layout/LinedList"/>
    <dgm:cxn modelId="{EF1B3A42-9794-4130-8219-F718E7B7CDCB}" type="presParOf" srcId="{387AA93C-2C4D-47F7-B90D-1B940E08A75E}" destId="{5B11BA9B-7C69-4086-9CDE-9175C68553EA}" srcOrd="1" destOrd="0" presId="urn:microsoft.com/office/officeart/2008/layout/LinedList"/>
    <dgm:cxn modelId="{255186F5-D084-4752-93AB-AF72F627E82C}" type="presParOf" srcId="{82360A33-991B-430B-BD2B-8BB10C21EED8}" destId="{EA4D37C7-7713-4A21-B124-609D78E26858}" srcOrd="8" destOrd="0" presId="urn:microsoft.com/office/officeart/2008/layout/LinedList"/>
    <dgm:cxn modelId="{5096C864-A743-467A-9C67-3DC3DEA74D13}" type="presParOf" srcId="{82360A33-991B-430B-BD2B-8BB10C21EED8}" destId="{91B8E2F1-3F97-4269-A5BF-879A419D1D42}" srcOrd="9" destOrd="0" presId="urn:microsoft.com/office/officeart/2008/layout/LinedList"/>
    <dgm:cxn modelId="{B4FBAD04-7947-4DDF-BFCD-194AE642CC4A}" type="presParOf" srcId="{91B8E2F1-3F97-4269-A5BF-879A419D1D42}" destId="{0EF33601-5113-4210-A997-A3368F1A943D}" srcOrd="0" destOrd="0" presId="urn:microsoft.com/office/officeart/2008/layout/LinedList"/>
    <dgm:cxn modelId="{064EA92E-E817-433D-BB48-7F2A5D2EA5BC}" type="presParOf" srcId="{91B8E2F1-3F97-4269-A5BF-879A419D1D42}" destId="{ED484E2D-B9C3-4156-BE38-03FB8378C5A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D5096-35D5-492C-B402-94AAA3DD3D08}">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508F929A-5840-4A46-9D37-221CB64C41FF}">
      <dsp:nvSpPr>
        <dsp:cNvPr id="0" name=""/>
        <dsp:cNvSpPr/>
      </dsp:nvSpPr>
      <dsp:spPr>
        <a:xfrm>
          <a:off x="105624" y="150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Safety of victim/any other persons</a:t>
          </a:r>
          <a:endParaRPr lang="en-US" sz="1700" kern="1200"/>
        </a:p>
      </dsp:txBody>
      <dsp:txXfrm>
        <a:off x="105624" y="1502"/>
        <a:ext cx="2511156" cy="1506693"/>
      </dsp:txXfrm>
    </dsp:sp>
    <dsp:sp modelId="{A8F9B53F-247E-4C6C-90DE-70A603CDED1B}">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B8C894F5-1A1B-4C03-9AAE-931B8916D6ED}">
      <dsp:nvSpPr>
        <dsp:cNvPr id="0" name=""/>
        <dsp:cNvSpPr/>
      </dsp:nvSpPr>
      <dsp:spPr>
        <a:xfrm>
          <a:off x="3194346" y="1502"/>
          <a:ext cx="2511156" cy="15066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One chance rule</a:t>
          </a:r>
          <a:endParaRPr lang="en-US" sz="1700" kern="1200"/>
        </a:p>
      </dsp:txBody>
      <dsp:txXfrm>
        <a:off x="3194346" y="1502"/>
        <a:ext cx="2511156" cy="1506693"/>
      </dsp:txXfrm>
    </dsp:sp>
    <dsp:sp modelId="{126C0814-25A0-4B24-9CA2-69A6EFC77DC1}">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625E39B4-4192-4173-A1E1-1926F1E9B4C4}">
      <dsp:nvSpPr>
        <dsp:cNvPr id="0" name=""/>
        <dsp:cNvSpPr/>
      </dsp:nvSpPr>
      <dsp:spPr>
        <a:xfrm>
          <a:off x="105624" y="2085762"/>
          <a:ext cx="2511156" cy="15066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dirty="0"/>
            <a:t>Initial information to be obtained in all cases</a:t>
          </a:r>
          <a:endParaRPr lang="en-US" sz="1700" kern="1200" dirty="0"/>
        </a:p>
      </dsp:txBody>
      <dsp:txXfrm>
        <a:off x="105624" y="2085762"/>
        <a:ext cx="2511156" cy="1506693"/>
      </dsp:txXfrm>
    </dsp:sp>
    <dsp:sp modelId="{D485E85E-9AAE-4C9A-9880-9AB4FCA29F8A}">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E4DF4A3E-210F-4590-A4BF-8A69D62931D5}">
      <dsp:nvSpPr>
        <dsp:cNvPr id="0" name=""/>
        <dsp:cNvSpPr/>
      </dsp:nvSpPr>
      <dsp:spPr>
        <a:xfrm>
          <a:off x="3194346" y="2085762"/>
          <a:ext cx="2511156" cy="15066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Consider threats to life</a:t>
          </a:r>
          <a:endParaRPr lang="en-US" sz="1700" kern="1200"/>
        </a:p>
      </dsp:txBody>
      <dsp:txXfrm>
        <a:off x="3194346" y="2085762"/>
        <a:ext cx="2511156" cy="1506693"/>
      </dsp:txXfrm>
    </dsp:sp>
    <dsp:sp modelId="{971D29A4-EE9F-45FF-B7D5-7A21BD9BEEE3}">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AADE07DA-580F-42E0-B95E-E0724CBCB577}">
      <dsp:nvSpPr>
        <dsp:cNvPr id="0" name=""/>
        <dsp:cNvSpPr/>
      </dsp:nvSpPr>
      <dsp:spPr>
        <a:xfrm>
          <a:off x="105624" y="4170022"/>
          <a:ext cx="2511156" cy="15066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Community issues</a:t>
          </a:r>
          <a:endParaRPr lang="en-US" sz="1700" kern="1200"/>
        </a:p>
      </dsp:txBody>
      <dsp:txXfrm>
        <a:off x="105624" y="4170022"/>
        <a:ext cx="2511156" cy="1506693"/>
      </dsp:txXfrm>
    </dsp:sp>
    <dsp:sp modelId="{C0DC8793-D9A6-4EFD-A28A-60B2D20C21BB}">
      <dsp:nvSpPr>
        <dsp:cNvPr id="0" name=""/>
        <dsp:cNvSpPr/>
      </dsp:nvSpPr>
      <dsp:spPr>
        <a:xfrm>
          <a:off x="3194346" y="417002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If victims &lt; 18 adhere to child protection &amp; safeguarding children &amp; young people in respective force</a:t>
          </a:r>
          <a:endParaRPr lang="en-US" sz="1700" kern="1200"/>
        </a:p>
      </dsp:txBody>
      <dsp:txXfrm>
        <a:off x="3194346" y="4170022"/>
        <a:ext cx="2511156" cy="15066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C94C7-E4E7-4795-9F49-A0CD7D7B8C43}">
      <dsp:nvSpPr>
        <dsp:cNvPr id="0" name=""/>
        <dsp:cNvSpPr/>
      </dsp:nvSpPr>
      <dsp:spPr>
        <a:xfrm>
          <a:off x="0" y="617"/>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336C9D6-1E20-4804-832F-A05CA25098CA}">
      <dsp:nvSpPr>
        <dsp:cNvPr id="0" name=""/>
        <dsp:cNvSpPr/>
      </dsp:nvSpPr>
      <dsp:spPr>
        <a:xfrm>
          <a:off x="0" y="617"/>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Victims have got a fundamental right to be believed</a:t>
          </a:r>
          <a:endParaRPr lang="en-US" sz="2000" kern="1200"/>
        </a:p>
      </dsp:txBody>
      <dsp:txXfrm>
        <a:off x="0" y="617"/>
        <a:ext cx="4692444" cy="1011338"/>
      </dsp:txXfrm>
    </dsp:sp>
    <dsp:sp modelId="{4F6F2538-BD51-4B3D-A304-6D9110935F90}">
      <dsp:nvSpPr>
        <dsp:cNvPr id="0" name=""/>
        <dsp:cNvSpPr/>
      </dsp:nvSpPr>
      <dsp:spPr>
        <a:xfrm>
          <a:off x="0" y="1011955"/>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AC5DC19-9618-48CC-84A1-753F5F680D59}">
      <dsp:nvSpPr>
        <dsp:cNvPr id="0" name=""/>
        <dsp:cNvSpPr/>
      </dsp:nvSpPr>
      <dsp:spPr>
        <a:xfrm>
          <a:off x="0" y="1011955"/>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Putting victims, their safety (Safeguarding) &amp; well-being at the heart of our responses &amp; investigations</a:t>
          </a:r>
          <a:endParaRPr lang="en-US" sz="2000" kern="1200"/>
        </a:p>
      </dsp:txBody>
      <dsp:txXfrm>
        <a:off x="0" y="1011955"/>
        <a:ext cx="4692444" cy="1011338"/>
      </dsp:txXfrm>
    </dsp:sp>
    <dsp:sp modelId="{86584A23-86B4-4591-AF6B-3E0378964BFC}">
      <dsp:nvSpPr>
        <dsp:cNvPr id="0" name=""/>
        <dsp:cNvSpPr/>
      </dsp:nvSpPr>
      <dsp:spPr>
        <a:xfrm>
          <a:off x="0" y="2023293"/>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B23783-59E7-4B6A-81D4-FD101AEBDF5D}">
      <dsp:nvSpPr>
        <dsp:cNvPr id="0" name=""/>
        <dsp:cNvSpPr/>
      </dsp:nvSpPr>
      <dsp:spPr>
        <a:xfrm>
          <a:off x="0" y="2023293"/>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That the victim’s personal details will be stored, managed &amp; handled with integrity &amp; confidentiality</a:t>
          </a:r>
          <a:endParaRPr lang="en-US" sz="2000" kern="1200" dirty="0"/>
        </a:p>
      </dsp:txBody>
      <dsp:txXfrm>
        <a:off x="0" y="2023293"/>
        <a:ext cx="4692444" cy="1011338"/>
      </dsp:txXfrm>
    </dsp:sp>
    <dsp:sp modelId="{C14FAE4D-F4CB-4A41-866D-CACCC48AE4F5}">
      <dsp:nvSpPr>
        <dsp:cNvPr id="0" name=""/>
        <dsp:cNvSpPr/>
      </dsp:nvSpPr>
      <dsp:spPr>
        <a:xfrm>
          <a:off x="0" y="3034631"/>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F0E1C20-7549-474F-92CE-B875CC3EB3D6}">
      <dsp:nvSpPr>
        <dsp:cNvPr id="0" name=""/>
        <dsp:cNvSpPr/>
      </dsp:nvSpPr>
      <dsp:spPr>
        <a:xfrm>
          <a:off x="0" y="3034631"/>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See Honour Based abuse Advice for first responders March 2023</a:t>
          </a:r>
          <a:endParaRPr lang="en-US" sz="2000" kern="1200"/>
        </a:p>
      </dsp:txBody>
      <dsp:txXfrm>
        <a:off x="0" y="3034631"/>
        <a:ext cx="4692444" cy="1011338"/>
      </dsp:txXfrm>
    </dsp:sp>
    <dsp:sp modelId="{48EADF00-7FA5-40B5-B422-4143ACB78833}">
      <dsp:nvSpPr>
        <dsp:cNvPr id="0" name=""/>
        <dsp:cNvSpPr/>
      </dsp:nvSpPr>
      <dsp:spPr>
        <a:xfrm>
          <a:off x="0" y="4045969"/>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0FA6119-6FEE-427E-981E-0CE427DDF9FC}">
      <dsp:nvSpPr>
        <dsp:cNvPr id="0" name=""/>
        <dsp:cNvSpPr/>
      </dsp:nvSpPr>
      <dsp:spPr>
        <a:xfrm>
          <a:off x="0" y="4045969"/>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hlinkClick xmlns:r="http://schemas.openxmlformats.org/officeDocument/2006/relationships" r:id="rId1"/>
            </a:rPr>
            <a:t>Honour-based abuse: Advice for first responders (college.police.uk)</a:t>
          </a:r>
          <a:endParaRPr lang="en-US" sz="2000" kern="1200"/>
        </a:p>
      </dsp:txBody>
      <dsp:txXfrm>
        <a:off x="0" y="4045969"/>
        <a:ext cx="4692444" cy="10113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2C679-91ED-46A2-8CFA-55CC2494956C}">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Stalking &amp; Harassment</a:t>
          </a:r>
          <a:endParaRPr lang="en-US" sz="2400" kern="1200"/>
        </a:p>
      </dsp:txBody>
      <dsp:txXfrm>
        <a:off x="3201" y="445489"/>
        <a:ext cx="2539866" cy="1523919"/>
      </dsp:txXfrm>
    </dsp:sp>
    <dsp:sp modelId="{CBC773E2-1EBD-4F4A-B9B5-C5DB307FDF98}">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Kidnap / Child Abduction  (Missing persons cases)</a:t>
          </a:r>
          <a:endParaRPr lang="en-US" sz="2400" kern="1200"/>
        </a:p>
      </dsp:txBody>
      <dsp:txXfrm>
        <a:off x="2797054" y="445489"/>
        <a:ext cx="2539866" cy="1523919"/>
      </dsp:txXfrm>
    </dsp:sp>
    <dsp:sp modelId="{87F5B2E8-21D1-43F0-8B9A-AA25E29BC30E}">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Blackmail</a:t>
          </a:r>
          <a:endParaRPr lang="en-US" sz="2400" kern="1200"/>
        </a:p>
      </dsp:txBody>
      <dsp:txXfrm>
        <a:off x="5590907" y="445489"/>
        <a:ext cx="2539866" cy="1523919"/>
      </dsp:txXfrm>
    </dsp:sp>
    <dsp:sp modelId="{BF8B577E-54F6-4A0B-AE3A-FFD8704ABDB6}">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False Imprisonment </a:t>
          </a:r>
          <a:endParaRPr lang="en-US" sz="2400" kern="1200"/>
        </a:p>
      </dsp:txBody>
      <dsp:txXfrm>
        <a:off x="8384760" y="445489"/>
        <a:ext cx="2539866" cy="1523919"/>
      </dsp:txXfrm>
    </dsp:sp>
    <dsp:sp modelId="{D25EE7AF-923D-418E-8119-7E93F1EB62FA}">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Marriage Offences</a:t>
          </a:r>
          <a:endParaRPr lang="en-US" sz="2400" kern="1200"/>
        </a:p>
      </dsp:txBody>
      <dsp:txXfrm>
        <a:off x="3201" y="2223395"/>
        <a:ext cx="2539866" cy="1523919"/>
      </dsp:txXfrm>
    </dsp:sp>
    <dsp:sp modelId="{FFF83C45-548F-4BA7-8775-9EF6FC6427AE}">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Human Trafficking </a:t>
          </a:r>
          <a:endParaRPr lang="en-US" sz="2400" kern="1200"/>
        </a:p>
      </dsp:txBody>
      <dsp:txXfrm>
        <a:off x="2797054" y="2223395"/>
        <a:ext cx="2539866" cy="1523919"/>
      </dsp:txXfrm>
    </dsp:sp>
    <dsp:sp modelId="{44FCA7AB-F387-4703-A0A5-388786E903BF}">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Fraud</a:t>
          </a:r>
          <a:endParaRPr lang="en-US" sz="2400" kern="1200"/>
        </a:p>
      </dsp:txBody>
      <dsp:txXfrm>
        <a:off x="5590907" y="2223395"/>
        <a:ext cx="2539866" cy="1523919"/>
      </dsp:txXfrm>
    </dsp:sp>
    <dsp:sp modelId="{1ECDFF42-28B0-4B35-9E1B-03BC7E546AAD}">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Serious Sexual Offences </a:t>
          </a:r>
          <a:endParaRPr lang="en-US" sz="24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51E61-EE40-45EF-9023-58331CFBA3EC}">
      <dsp:nvSpPr>
        <dsp:cNvPr id="0" name=""/>
        <dsp:cNvSpPr/>
      </dsp:nvSpPr>
      <dsp:spPr>
        <a:xfrm>
          <a:off x="0" y="2229"/>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D8784-4998-4FEA-BD20-B3FF1FFBDA27}">
      <dsp:nvSpPr>
        <dsp:cNvPr id="0" name=""/>
        <dsp:cNvSpPr/>
      </dsp:nvSpPr>
      <dsp:spPr>
        <a:xfrm>
          <a:off x="0" y="2229"/>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Of the cases in which the FMU provided advice or support in 2022:</a:t>
          </a:r>
          <a:endParaRPr lang="en-US" sz="2500" kern="1200"/>
        </a:p>
      </dsp:txBody>
      <dsp:txXfrm>
        <a:off x="0" y="2229"/>
        <a:ext cx="10857271" cy="760135"/>
      </dsp:txXfrm>
    </dsp:sp>
    <dsp:sp modelId="{6381CF9C-1386-4F58-A0FF-B37F9B3486F8}">
      <dsp:nvSpPr>
        <dsp:cNvPr id="0" name=""/>
        <dsp:cNvSpPr/>
      </dsp:nvSpPr>
      <dsp:spPr>
        <a:xfrm>
          <a:off x="0" y="762364"/>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A0D40-A651-4D28-8456-E05A17860D2D}">
      <dsp:nvSpPr>
        <dsp:cNvPr id="0" name=""/>
        <dsp:cNvSpPr/>
      </dsp:nvSpPr>
      <dsp:spPr>
        <a:xfrm>
          <a:off x="0" y="762364"/>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88 cases (29%) involved victims aged 17 years and under</a:t>
          </a:r>
          <a:endParaRPr lang="en-US" sz="2500" kern="1200"/>
        </a:p>
      </dsp:txBody>
      <dsp:txXfrm>
        <a:off x="0" y="762364"/>
        <a:ext cx="10857271" cy="760135"/>
      </dsp:txXfrm>
    </dsp:sp>
    <dsp:sp modelId="{B873F204-1152-4631-B19E-CA96032C0BFC}">
      <dsp:nvSpPr>
        <dsp:cNvPr id="0" name=""/>
        <dsp:cNvSpPr/>
      </dsp:nvSpPr>
      <dsp:spPr>
        <a:xfrm>
          <a:off x="0" y="1522500"/>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938BF-6950-474D-AB9C-478CBB9CFF98}">
      <dsp:nvSpPr>
        <dsp:cNvPr id="0" name=""/>
        <dsp:cNvSpPr/>
      </dsp:nvSpPr>
      <dsp:spPr>
        <a:xfrm>
          <a:off x="0" y="1522500"/>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119 cases (39%) involved victims aged 18 to 25</a:t>
          </a:r>
          <a:endParaRPr lang="en-US" sz="2500" kern="1200"/>
        </a:p>
      </dsp:txBody>
      <dsp:txXfrm>
        <a:off x="0" y="1522500"/>
        <a:ext cx="10857271" cy="760135"/>
      </dsp:txXfrm>
    </dsp:sp>
    <dsp:sp modelId="{6489CEF5-2F83-4E86-9FA5-C4A56D81629C}">
      <dsp:nvSpPr>
        <dsp:cNvPr id="0" name=""/>
        <dsp:cNvSpPr/>
      </dsp:nvSpPr>
      <dsp:spPr>
        <a:xfrm>
          <a:off x="0" y="2282636"/>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BD777-0F9E-40E2-B217-AB52FB441F06}">
      <dsp:nvSpPr>
        <dsp:cNvPr id="0" name=""/>
        <dsp:cNvSpPr/>
      </dsp:nvSpPr>
      <dsp:spPr>
        <a:xfrm>
          <a:off x="0" y="2282635"/>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62 cases (19%) involved victims with mental capacity concerns</a:t>
          </a:r>
          <a:endParaRPr lang="en-US" sz="2500" kern="1200"/>
        </a:p>
      </dsp:txBody>
      <dsp:txXfrm>
        <a:off x="0" y="2282635"/>
        <a:ext cx="10857271" cy="760135"/>
      </dsp:txXfrm>
    </dsp:sp>
    <dsp:sp modelId="{D5076298-9F59-44F2-9536-1AC1A2B6F743}">
      <dsp:nvSpPr>
        <dsp:cNvPr id="0" name=""/>
        <dsp:cNvSpPr/>
      </dsp:nvSpPr>
      <dsp:spPr>
        <a:xfrm>
          <a:off x="0" y="3042771"/>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94A8D6-B7E1-4168-AE62-35498FEF1290}">
      <dsp:nvSpPr>
        <dsp:cNvPr id="0" name=""/>
        <dsp:cNvSpPr/>
      </dsp:nvSpPr>
      <dsp:spPr>
        <a:xfrm>
          <a:off x="0" y="3042771"/>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235 cases (78%) involved female victims, and 67 cases (22%) involved male victims</a:t>
          </a:r>
          <a:endParaRPr lang="en-US" sz="2500" kern="1200"/>
        </a:p>
      </dsp:txBody>
      <dsp:txXfrm>
        <a:off x="0" y="3042771"/>
        <a:ext cx="10857271" cy="760135"/>
      </dsp:txXfrm>
    </dsp:sp>
    <dsp:sp modelId="{6CCEFAE4-EC96-4E24-A1C3-FD088B4C420B}">
      <dsp:nvSpPr>
        <dsp:cNvPr id="0" name=""/>
        <dsp:cNvSpPr/>
      </dsp:nvSpPr>
      <dsp:spPr>
        <a:xfrm>
          <a:off x="0" y="3802907"/>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34EBB-4477-40F9-A5B2-76ABFBA9608E}">
      <dsp:nvSpPr>
        <dsp:cNvPr id="0" name=""/>
        <dsp:cNvSpPr/>
      </dsp:nvSpPr>
      <dsp:spPr>
        <a:xfrm>
          <a:off x="0" y="3802907"/>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Forced marriage is not a problem specific to one country, religion or culture.</a:t>
          </a:r>
          <a:endParaRPr lang="en-US" sz="2500" kern="1200"/>
        </a:p>
      </dsp:txBody>
      <dsp:txXfrm>
        <a:off x="0" y="3802907"/>
        <a:ext cx="10857271" cy="7601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DBF80-4511-4A2F-80D0-340E1B86986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E9C435-F937-4F27-ACF1-5074EDD2FAB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Immediate action of safeguarding, consider Police Protection Powers</a:t>
          </a:r>
          <a:endParaRPr lang="en-US" sz="3100" kern="1200"/>
        </a:p>
      </dsp:txBody>
      <dsp:txXfrm>
        <a:off x="0" y="675"/>
        <a:ext cx="6900512" cy="1106957"/>
      </dsp:txXfrm>
    </dsp:sp>
    <dsp:sp modelId="{6DE68AE1-8C34-41FB-80CE-7C275BBAFF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2B527-3290-4BC5-B6D6-B659EC776606}">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Secure Evidence </a:t>
          </a:r>
          <a:endParaRPr lang="en-US" sz="3100" kern="1200"/>
        </a:p>
      </dsp:txBody>
      <dsp:txXfrm>
        <a:off x="0" y="1107633"/>
        <a:ext cx="6900512" cy="1106957"/>
      </dsp:txXfrm>
    </dsp:sp>
    <dsp:sp modelId="{BD968821-6387-41DC-960C-F5E840F418EA}">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D0272-B687-4418-A19B-6CEADCBE6EAF}">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arresting the suspects </a:t>
          </a:r>
          <a:endParaRPr lang="en-US" sz="3100" kern="1200"/>
        </a:p>
      </dsp:txBody>
      <dsp:txXfrm>
        <a:off x="0" y="2214591"/>
        <a:ext cx="6900512" cy="1106957"/>
      </dsp:txXfrm>
    </dsp:sp>
    <dsp:sp modelId="{3F6D4985-542E-4D4E-803B-F27C0E92884F}">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61CB12-8FDF-489D-B76E-B196D2BBB760}">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Seek advice of a Supervisor</a:t>
          </a:r>
          <a:endParaRPr lang="en-US" sz="3100" kern="1200"/>
        </a:p>
      </dsp:txBody>
      <dsp:txXfrm>
        <a:off x="0" y="3321549"/>
        <a:ext cx="6900512" cy="1106957"/>
      </dsp:txXfrm>
    </dsp:sp>
    <dsp:sp modelId="{EA4D37C7-7713-4A21-B124-609D78E26858}">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3601-5113-4210-A997-A3368F1A943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how/when/ where you talk to potential victims</a:t>
          </a:r>
          <a:endParaRPr lang="en-US" sz="31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953C2-3DF6-4CBD-BD43-0EA3E0FBC10A}" type="datetimeFigureOut">
              <a:rPr lang="en-GB" smtClean="0"/>
              <a:t>05/11/2023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77E-9C59-4BF6-8D2E-930B76999369}" type="slidenum">
              <a:rPr lang="en-GB" smtClean="0"/>
              <a:t>‹#›</a:t>
            </a:fld>
            <a:endParaRPr lang="en-GB" dirty="0"/>
          </a:p>
        </p:txBody>
      </p:sp>
    </p:spTree>
    <p:extLst>
      <p:ext uri="{BB962C8B-B14F-4D97-AF65-F5344CB8AC3E}">
        <p14:creationId xmlns:p14="http://schemas.microsoft.com/office/powerpoint/2010/main" val="210795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kHHxF6ahxE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ssets.college.police.uk/s3fs-public/2023-03/Honour-based-abuse-advice-for-first-responders.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She was stabbed 11 times and had her throat slit by her father in the bathroom of her family home. Her father then attempted suicide by using 2 the knife and jumped from a 3rd floor balcony – he survived. Later alleged to police that he was an informant for the PKK and Al-</a:t>
            </a:r>
            <a:r>
              <a:rPr lang="en-US" sz="1200" dirty="0" err="1"/>
              <a:t>Quieda</a:t>
            </a:r>
            <a:r>
              <a:rPr lang="en-US" sz="1200" dirty="0"/>
              <a:t>, representatives from which had forced their way in and tried to kill him and his daughter</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a:t>
            </a:fld>
            <a:endParaRPr lang="en-GB" dirty="0"/>
          </a:p>
        </p:txBody>
      </p:sp>
    </p:spTree>
    <p:extLst>
      <p:ext uri="{BB962C8B-B14F-4D97-AF65-F5344CB8AC3E}">
        <p14:creationId xmlns:p14="http://schemas.microsoft.com/office/powerpoint/2010/main" val="794586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had run away from home at least twice before. Parents denied murder for years but were eventually convicted and sentenced to 25 </a:t>
            </a:r>
            <a:r>
              <a:rPr lang="en-GB" dirty="0" err="1"/>
              <a:t>yrs</a:t>
            </a:r>
            <a:r>
              <a:rPr lang="en-GB" dirty="0"/>
              <a:t> imprisonment. It took surveillance microphones in the parents’ home to catch them. They were overheard telling their other children not to speak at school about it. They suffocated Shafilea using a plastic bag over her head.</a:t>
            </a:r>
          </a:p>
        </p:txBody>
      </p:sp>
      <p:sp>
        <p:nvSpPr>
          <p:cNvPr id="4" name="Slide Number Placeholder 3"/>
          <p:cNvSpPr>
            <a:spLocks noGrp="1"/>
          </p:cNvSpPr>
          <p:nvPr>
            <p:ph type="sldNum" sz="quarter" idx="5"/>
          </p:nvPr>
        </p:nvSpPr>
        <p:spPr/>
        <p:txBody>
          <a:bodyPr/>
          <a:lstStyle/>
          <a:p>
            <a:fld id="{297C877E-9C59-4BF6-8D2E-930B76999369}" type="slidenum">
              <a:rPr lang="en-GB" smtClean="0"/>
              <a:t>4</a:t>
            </a:fld>
            <a:endParaRPr lang="en-GB" dirty="0"/>
          </a:p>
        </p:txBody>
      </p:sp>
    </p:spTree>
    <p:extLst>
      <p:ext uri="{BB962C8B-B14F-4D97-AF65-F5344CB8AC3E}">
        <p14:creationId xmlns:p14="http://schemas.microsoft.com/office/powerpoint/2010/main" val="2224999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5</a:t>
            </a:fld>
            <a:endParaRPr lang="en-GB" dirty="0"/>
          </a:p>
        </p:txBody>
      </p:sp>
    </p:spTree>
    <p:extLst>
      <p:ext uri="{BB962C8B-B14F-4D97-AF65-F5344CB8AC3E}">
        <p14:creationId xmlns:p14="http://schemas.microsoft.com/office/powerpoint/2010/main" val="360988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fld id="{297C877E-9C59-4BF6-8D2E-930B76999369}" type="slidenum">
              <a:rPr lang="en-GB" smtClean="0"/>
              <a:t>6</a:t>
            </a:fld>
            <a:endParaRPr lang="en-GB"/>
          </a:p>
        </p:txBody>
      </p:sp>
    </p:spTree>
    <p:extLst>
      <p:ext uri="{BB962C8B-B14F-4D97-AF65-F5344CB8AC3E}">
        <p14:creationId xmlns:p14="http://schemas.microsoft.com/office/powerpoint/2010/main" val="2184606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Increases in HBA-related offence recorded by the police over the last year could be due to a number of reasons, including:</a:t>
            </a:r>
          </a:p>
          <a:p>
            <a:pPr algn="l">
              <a:buFont typeface="Arial" panose="020B0604020202020204" pitchFamily="34" charset="0"/>
              <a:buChar char="•"/>
            </a:pPr>
            <a:r>
              <a:rPr lang="en-GB" b="0" i="0" dirty="0">
                <a:solidFill>
                  <a:srgbClr val="0B0C0C"/>
                </a:solidFill>
                <a:effectLst/>
                <a:latin typeface="GDS Transport"/>
              </a:rPr>
              <a:t>general improvements in crime recording</a:t>
            </a:r>
          </a:p>
          <a:p>
            <a:pPr algn="l">
              <a:buFont typeface="Arial" panose="020B0604020202020204" pitchFamily="34" charset="0"/>
              <a:buChar char="•"/>
            </a:pPr>
            <a:r>
              <a:rPr lang="en-GB" b="0" i="0" dirty="0">
                <a:solidFill>
                  <a:srgbClr val="0B0C0C"/>
                </a:solidFill>
                <a:effectLst/>
                <a:latin typeface="GDS Transport"/>
              </a:rPr>
              <a:t>the police improving their identification of what constitutes so-called HBA</a:t>
            </a:r>
          </a:p>
          <a:p>
            <a:pPr algn="l">
              <a:buFont typeface="Arial" panose="020B0604020202020204" pitchFamily="34" charset="0"/>
              <a:buChar char="•"/>
            </a:pPr>
            <a:r>
              <a:rPr lang="en-GB" b="0" i="0" dirty="0">
                <a:solidFill>
                  <a:srgbClr val="0B0C0C"/>
                </a:solidFill>
                <a:effectLst/>
                <a:latin typeface="GDS Transport"/>
              </a:rPr>
              <a:t>more victims coming forward to report these offences to the police</a:t>
            </a:r>
          </a:p>
          <a:p>
            <a:pPr algn="l">
              <a:buFont typeface="Arial" panose="020B0604020202020204" pitchFamily="34" charset="0"/>
              <a:buChar char="•"/>
            </a:pPr>
            <a:r>
              <a:rPr lang="en-GB" b="0" i="0" dirty="0">
                <a:solidFill>
                  <a:srgbClr val="0B0C0C"/>
                </a:solidFill>
                <a:effectLst/>
                <a:latin typeface="GDS Transport"/>
              </a:rPr>
              <a:t>a genuine increase in these offences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7</a:t>
            </a:fld>
            <a:endParaRPr lang="en-GB" dirty="0"/>
          </a:p>
        </p:txBody>
      </p:sp>
    </p:spTree>
    <p:extLst>
      <p:ext uri="{BB962C8B-B14F-4D97-AF65-F5344CB8AC3E}">
        <p14:creationId xmlns:p14="http://schemas.microsoft.com/office/powerpoint/2010/main" val="1001868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(5) What Is Honour-Based Abuse? - YouTube</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8</a:t>
            </a:fld>
            <a:endParaRPr lang="en-GB" dirty="0"/>
          </a:p>
        </p:txBody>
      </p:sp>
    </p:spTree>
    <p:extLst>
      <p:ext uri="{BB962C8B-B14F-4D97-AF65-F5344CB8AC3E}">
        <p14:creationId xmlns:p14="http://schemas.microsoft.com/office/powerpoint/2010/main" val="3845202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CPS and ACPO have a common definition of honour-based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The simplicity of the above definition is not intended in any way to minimise the levels of violence, harm and hurt caused by the perpetration of such acts. It is a collection of practices, which are used to control behaviour within families or other social groups to protect perceived cultural and religious beliefs and/or honour. 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a:t>
            </a:r>
          </a:p>
        </p:txBody>
      </p:sp>
      <p:sp>
        <p:nvSpPr>
          <p:cNvPr id="4" name="Slide Number Placeholder 3"/>
          <p:cNvSpPr>
            <a:spLocks noGrp="1"/>
          </p:cNvSpPr>
          <p:nvPr>
            <p:ph type="sldNum" sz="quarter" idx="5"/>
          </p:nvPr>
        </p:nvSpPr>
        <p:spPr/>
        <p:txBody>
          <a:bodyPr/>
          <a:lstStyle/>
          <a:p>
            <a:fld id="{297C877E-9C59-4BF6-8D2E-930B76999369}" type="slidenum">
              <a:rPr lang="en-GB" smtClean="0"/>
              <a:t>9</a:t>
            </a:fld>
            <a:endParaRPr lang="en-GB"/>
          </a:p>
        </p:txBody>
      </p:sp>
    </p:spTree>
    <p:extLst>
      <p:ext uri="{BB962C8B-B14F-4D97-AF65-F5344CB8AC3E}">
        <p14:creationId xmlns:p14="http://schemas.microsoft.com/office/powerpoint/2010/main" val="2349452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Honour and Shame Mentality Honour is not a physical object that can be broken by certain behaviours, rather an absorbed code of conduct or a conditioning that certain communities carry out subconsciously. </a:t>
            </a:r>
          </a:p>
          <a:p>
            <a:endParaRPr lang="en-GB" dirty="0"/>
          </a:p>
          <a:p>
            <a:r>
              <a:rPr lang="en-GB" dirty="0"/>
              <a:t>There is less concern initially for the act of killings and far more 3 concern about preventing others from knowing about it. The honour mentality tends to be a feature of what is sometimes called the shame culture. </a:t>
            </a:r>
          </a:p>
          <a:p>
            <a:endParaRPr lang="en-GB" dirty="0"/>
          </a:p>
          <a:p>
            <a:r>
              <a:rPr lang="en-GB" dirty="0"/>
              <a:t>Shame is not really an accurate term, but there is no specific term in English to describe this value. </a:t>
            </a:r>
          </a:p>
          <a:p>
            <a:endParaRPr lang="en-GB" dirty="0"/>
          </a:p>
          <a:p>
            <a:r>
              <a:rPr lang="en-GB" dirty="0"/>
              <a:t>The concept is particularly prevalent in Arabic speaking countries, but is also found in Croatia, China, the Czech Republic, Iran, Spain, France and South Asia. It is therefore also found in other countries which have immigrants from those areas and particularly those from the Turkish, Kurdish, Afghani, South Asian, African, Middle Eastern, South and Eastern European communities. </a:t>
            </a:r>
          </a:p>
          <a:p>
            <a:endParaRPr lang="en-GB" dirty="0"/>
          </a:p>
          <a:p>
            <a:r>
              <a:rPr lang="en-GB" dirty="0"/>
              <a:t>Izzat (Hindi-Urdu) word refers to the concept of honour. You may come across this word “Izzat” in discussions within the community when talking about family/community issues.</a:t>
            </a:r>
          </a:p>
          <a:p>
            <a:endParaRPr lang="en-GB" dirty="0"/>
          </a:p>
          <a:p>
            <a:r>
              <a:rPr lang="en-GB" dirty="0"/>
              <a:t> Facilitate discussion around what this means to men and women within cultural communities. Honour, reputation, or prestige: the izzat of the household was at stake. </a:t>
            </a:r>
          </a:p>
          <a:p>
            <a:endParaRPr lang="en-GB" dirty="0"/>
          </a:p>
          <a:p>
            <a:r>
              <a:rPr lang="en-GB" dirty="0"/>
              <a:t>The concept of dowry is so deeply rooted that even young women and men who seek to rebel against society by opposing dowry cannot do it wholeheartedly because there are issues of family honour (</a:t>
            </a:r>
            <a:r>
              <a:rPr lang="en-GB" dirty="0" err="1"/>
              <a:t>maanam</a:t>
            </a:r>
            <a:r>
              <a:rPr lang="en-GB" dirty="0"/>
              <a:t>, izzat, </a:t>
            </a:r>
            <a:r>
              <a:rPr lang="en-GB" dirty="0" err="1"/>
              <a:t>maan</a:t>
            </a:r>
            <a:r>
              <a:rPr lang="en-GB" dirty="0"/>
              <a:t> etc.) at stake. Trainer to use quote and visual slide above to explain how Honour (Izzat) can be perceived and why, whilst males do have to conform to community values, the burden lies more heavily on women</a:t>
            </a:r>
          </a:p>
        </p:txBody>
      </p:sp>
      <p:sp>
        <p:nvSpPr>
          <p:cNvPr id="4" name="Slide Number Placeholder 3"/>
          <p:cNvSpPr>
            <a:spLocks noGrp="1"/>
          </p:cNvSpPr>
          <p:nvPr>
            <p:ph type="sldNum" sz="quarter" idx="5"/>
          </p:nvPr>
        </p:nvSpPr>
        <p:spPr/>
        <p:txBody>
          <a:bodyPr/>
          <a:lstStyle/>
          <a:p>
            <a:fld id="{297C877E-9C59-4BF6-8D2E-930B76999369}" type="slidenum">
              <a:rPr lang="en-GB" smtClean="0"/>
              <a:t>10</a:t>
            </a:fld>
            <a:endParaRPr lang="en-GB"/>
          </a:p>
        </p:txBody>
      </p:sp>
    </p:spTree>
    <p:extLst>
      <p:ext uri="{BB962C8B-B14F-4D97-AF65-F5344CB8AC3E}">
        <p14:creationId xmlns:p14="http://schemas.microsoft.com/office/powerpoint/2010/main" val="1597739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7C877E-9C59-4BF6-8D2E-930B76999369}" type="slidenum">
              <a:rPr lang="en-GB" smtClean="0"/>
              <a:t>11</a:t>
            </a:fld>
            <a:endParaRPr lang="en-GB" dirty="0"/>
          </a:p>
        </p:txBody>
      </p:sp>
    </p:spTree>
    <p:extLst>
      <p:ext uri="{BB962C8B-B14F-4D97-AF65-F5344CB8AC3E}">
        <p14:creationId xmlns:p14="http://schemas.microsoft.com/office/powerpoint/2010/main" val="447474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point of BANAZ it was all about honour and bringing shame on the family after leaving her arranged marriage. </a:t>
            </a:r>
          </a:p>
          <a:p>
            <a:r>
              <a:rPr lang="en-GB" dirty="0"/>
              <a:t>BANAZ dishonour was to choose her own boyfriend from a different Kurdish clan. Her punishment was decided at a family of war meeting and it was decided to kill BANAZ for this. </a:t>
            </a:r>
          </a:p>
          <a:p>
            <a:r>
              <a:rPr lang="en-GB" dirty="0"/>
              <a:t>This decision was taken by several members of the family. BANAZ had contacted the police on four different occasions and met with indifference Physical violence –</a:t>
            </a:r>
          </a:p>
          <a:p>
            <a:r>
              <a:rPr lang="en-GB" dirty="0"/>
              <a:t> she was regularly chained under the stairs</a:t>
            </a:r>
          </a:p>
          <a:p>
            <a:endParaRPr lang="en-GB" dirty="0"/>
          </a:p>
          <a:p>
            <a:r>
              <a:rPr lang="en-GB" dirty="0"/>
              <a:t>IPCC Investigation The Independent Police Complaints Commission investigated how the Met and West Midlands Police handled complaints from Banaz </a:t>
            </a:r>
            <a:r>
              <a:rPr lang="en-GB" dirty="0" err="1"/>
              <a:t>Mahmod</a:t>
            </a:r>
            <a:r>
              <a:rPr lang="en-GB" dirty="0"/>
              <a:t> before her death. The IPCC said Miss </a:t>
            </a:r>
            <a:r>
              <a:rPr lang="en-GB" dirty="0" err="1"/>
              <a:t>Mahmod</a:t>
            </a:r>
            <a:r>
              <a:rPr lang="en-GB" dirty="0"/>
              <a:t>, 20, had been "let down" by police in some instances. In two specific incidents Miss </a:t>
            </a:r>
            <a:r>
              <a:rPr lang="en-GB" dirty="0" err="1"/>
              <a:t>Mahmod's</a:t>
            </a:r>
            <a:r>
              <a:rPr lang="en-GB" dirty="0"/>
              <a:t> case suffered from delays, poor supervision, "a lack of understanding and insensitivity", the IPCC concluded. Six other detectives from the Met and West Midlands received written warnings, and one Met constable received "words of advice" over some of their dealings with the victim.</a:t>
            </a:r>
          </a:p>
          <a:p>
            <a:endParaRPr lang="en-GB" dirty="0"/>
          </a:p>
          <a:p>
            <a:r>
              <a:rPr lang="en-GB" dirty="0"/>
              <a:t>Miss </a:t>
            </a:r>
            <a:r>
              <a:rPr lang="en-GB" dirty="0" err="1"/>
              <a:t>Mahmod</a:t>
            </a:r>
            <a:r>
              <a:rPr lang="en-GB" dirty="0"/>
              <a:t>, from south London, had made several attempts to warn police that her life was in danger, even naming those she thought would kill her. 'Worst failings' In three of the incidents investigated, the IPCC found the police force involved - the Metropolitan Police Service - had dealt with it "appropriately and sensitively". </a:t>
            </a:r>
          </a:p>
          <a:p>
            <a:endParaRPr lang="en-GB" dirty="0"/>
          </a:p>
          <a:p>
            <a:r>
              <a:rPr lang="en-GB" dirty="0"/>
              <a:t>But in two other instances they found Miss </a:t>
            </a:r>
            <a:r>
              <a:rPr lang="en-GB" dirty="0" err="1"/>
              <a:t>Mahmod</a:t>
            </a:r>
            <a:r>
              <a:rPr lang="en-GB" dirty="0"/>
              <a:t> was "let down by the service she received. There were delays in investigations, poor supervision, a lack of understanding and insensitivity". </a:t>
            </a:r>
          </a:p>
          <a:p>
            <a:endParaRPr lang="en-GB" dirty="0"/>
          </a:p>
          <a:p>
            <a:r>
              <a:rPr lang="en-GB" dirty="0"/>
              <a:t>Miss </a:t>
            </a:r>
            <a:r>
              <a:rPr lang="en-GB" dirty="0" err="1"/>
              <a:t>Mahmod</a:t>
            </a:r>
            <a:r>
              <a:rPr lang="en-GB" dirty="0"/>
              <a:t> had on several occasions made allegations of threats to kill her, of other threats to her and her boyfriend, and had reported "historic" physical and sexual assaults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12</a:t>
            </a:fld>
            <a:endParaRPr lang="en-GB" dirty="0"/>
          </a:p>
        </p:txBody>
      </p:sp>
    </p:spTree>
    <p:extLst>
      <p:ext uri="{BB962C8B-B14F-4D97-AF65-F5344CB8AC3E}">
        <p14:creationId xmlns:p14="http://schemas.microsoft.com/office/powerpoint/2010/main" val="4096024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•Withdrawal from education •</a:t>
            </a:r>
          </a:p>
          <a:p>
            <a:r>
              <a:rPr lang="en-GB" dirty="0"/>
              <a:t>Economic Dependency and lack of career opportunities </a:t>
            </a:r>
          </a:p>
          <a:p>
            <a:r>
              <a:rPr lang="en-GB" dirty="0"/>
              <a:t>•Forced pregnancy/Forced child birth •</a:t>
            </a:r>
          </a:p>
          <a:p>
            <a:r>
              <a:rPr lang="en-GB" dirty="0"/>
              <a:t>Slavery •</a:t>
            </a:r>
          </a:p>
          <a:p>
            <a:r>
              <a:rPr lang="en-GB" dirty="0"/>
              <a:t>Self-harm </a:t>
            </a:r>
          </a:p>
          <a:p>
            <a:r>
              <a:rPr lang="en-GB" dirty="0"/>
              <a:t>•Suicide </a:t>
            </a:r>
          </a:p>
          <a:p>
            <a:r>
              <a:rPr lang="en-GB" dirty="0"/>
              <a:t>•Mental health Issues</a:t>
            </a:r>
          </a:p>
        </p:txBody>
      </p:sp>
      <p:sp>
        <p:nvSpPr>
          <p:cNvPr id="4" name="Slide Number Placeholder 3"/>
          <p:cNvSpPr>
            <a:spLocks noGrp="1"/>
          </p:cNvSpPr>
          <p:nvPr>
            <p:ph type="sldNum" sz="quarter" idx="5"/>
          </p:nvPr>
        </p:nvSpPr>
        <p:spPr/>
        <p:txBody>
          <a:bodyPr/>
          <a:lstStyle/>
          <a:p>
            <a:fld id="{297C877E-9C59-4BF6-8D2E-930B76999369}" type="slidenum">
              <a:rPr lang="en-GB" smtClean="0"/>
              <a:t>14</a:t>
            </a:fld>
            <a:endParaRPr lang="en-GB" dirty="0"/>
          </a:p>
        </p:txBody>
      </p:sp>
    </p:spTree>
    <p:extLst>
      <p:ext uri="{BB962C8B-B14F-4D97-AF65-F5344CB8AC3E}">
        <p14:creationId xmlns:p14="http://schemas.microsoft.com/office/powerpoint/2010/main" val="40234921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Honour-based abuse: Advice for first responders (college.police.uk)</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15</a:t>
            </a:fld>
            <a:endParaRPr lang="en-GB" dirty="0"/>
          </a:p>
        </p:txBody>
      </p:sp>
    </p:spTree>
    <p:extLst>
      <p:ext uri="{BB962C8B-B14F-4D97-AF65-F5344CB8AC3E}">
        <p14:creationId xmlns:p14="http://schemas.microsoft.com/office/powerpoint/2010/main" val="26932688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16</a:t>
            </a:fld>
            <a:endParaRPr lang="en-GB" dirty="0"/>
          </a:p>
        </p:txBody>
      </p:sp>
    </p:spTree>
    <p:extLst>
      <p:ext uri="{BB962C8B-B14F-4D97-AF65-F5344CB8AC3E}">
        <p14:creationId xmlns:p14="http://schemas.microsoft.com/office/powerpoint/2010/main" val="3087573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place two flip charts on walls and split course into two groups.</a:t>
            </a:r>
          </a:p>
          <a:p>
            <a:endParaRPr lang="en-GB" dirty="0"/>
          </a:p>
          <a:p>
            <a:r>
              <a:rPr lang="en-GB" dirty="0"/>
              <a:t> Provide Pens. Ask Group One to record words they associate with the term “ARRANGED MARRIAGE” Ask Group Two to record words they associate with the term “FORCED MARRIAGE” After appropriate amount of time, ask groups to swap, read words listed and add if they can. </a:t>
            </a:r>
          </a:p>
          <a:p>
            <a:endParaRPr lang="en-GB" dirty="0"/>
          </a:p>
          <a:p>
            <a:endParaRPr lang="en-GB" dirty="0"/>
          </a:p>
          <a:p>
            <a:r>
              <a:rPr lang="en-GB" dirty="0"/>
              <a:t>Trainer to debrief by picking out words that need to be expanded on. Trainer to ask… “Why does Forced Marriage happen?” Expected 13 responses: marriage is seen as a solution for perceived threat to the family honour </a:t>
            </a:r>
            <a:r>
              <a:rPr lang="en-GB" dirty="0" err="1"/>
              <a:t>eg</a:t>
            </a:r>
            <a:r>
              <a:rPr lang="en-GB" dirty="0"/>
              <a:t> if a daughter is becoming too westernised or wanting to choose a partner outside of the community. This task leads into next slide – definition of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17</a:t>
            </a:fld>
            <a:endParaRPr lang="en-GB"/>
          </a:p>
        </p:txBody>
      </p:sp>
    </p:spTree>
    <p:extLst>
      <p:ext uri="{BB962C8B-B14F-4D97-AF65-F5344CB8AC3E}">
        <p14:creationId xmlns:p14="http://schemas.microsoft.com/office/powerpoint/2010/main" val="37752256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between an arranged and a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18</a:t>
            </a:fld>
            <a:endParaRPr lang="en-GB"/>
          </a:p>
        </p:txBody>
      </p:sp>
    </p:spTree>
    <p:extLst>
      <p:ext uri="{BB962C8B-B14F-4D97-AF65-F5344CB8AC3E}">
        <p14:creationId xmlns:p14="http://schemas.microsoft.com/office/powerpoint/2010/main" val="1054828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forced marriage may be the subject of physical violence, rape, abduction, false imprisonment, enslavement, emotional abuse, and murder. It is important not to confuse ‘forced' marriage with ‘arranged' marriage. In the instance of an ‘arranged' marriage both parties freely consent</a:t>
            </a:r>
          </a:p>
          <a:p>
            <a:endParaRPr lang="en-GB" dirty="0"/>
          </a:p>
          <a:p>
            <a:r>
              <a:rPr lang="en-GB" dirty="0"/>
              <a:t>As per the mental Capacity Act 2005</a:t>
            </a:r>
          </a:p>
        </p:txBody>
      </p:sp>
      <p:sp>
        <p:nvSpPr>
          <p:cNvPr id="4" name="Slide Number Placeholder 3"/>
          <p:cNvSpPr>
            <a:spLocks noGrp="1"/>
          </p:cNvSpPr>
          <p:nvPr>
            <p:ph type="sldNum" sz="quarter" idx="5"/>
          </p:nvPr>
        </p:nvSpPr>
        <p:spPr/>
        <p:txBody>
          <a:bodyPr/>
          <a:lstStyle/>
          <a:p>
            <a:fld id="{297C877E-9C59-4BF6-8D2E-930B76999369}" type="slidenum">
              <a:rPr lang="en-GB" smtClean="0"/>
              <a:t>19</a:t>
            </a:fld>
            <a:endParaRPr lang="en-GB"/>
          </a:p>
        </p:txBody>
      </p:sp>
    </p:spTree>
    <p:extLst>
      <p:ext uri="{BB962C8B-B14F-4D97-AF65-F5344CB8AC3E}">
        <p14:creationId xmlns:p14="http://schemas.microsoft.com/office/powerpoint/2010/main" val="3680052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Conside</a:t>
            </a:r>
            <a:r>
              <a:rPr lang="en-GB" dirty="0"/>
              <a:t> </a:t>
            </a:r>
          </a:p>
        </p:txBody>
      </p:sp>
      <p:sp>
        <p:nvSpPr>
          <p:cNvPr id="4" name="Slide Number Placeholder 3"/>
          <p:cNvSpPr>
            <a:spLocks noGrp="1"/>
          </p:cNvSpPr>
          <p:nvPr>
            <p:ph type="sldNum" sz="quarter" idx="5"/>
          </p:nvPr>
        </p:nvSpPr>
        <p:spPr/>
        <p:txBody>
          <a:bodyPr/>
          <a:lstStyle/>
          <a:p>
            <a:fld id="{297C877E-9C59-4BF6-8D2E-930B76999369}" type="slidenum">
              <a:rPr lang="en-GB" smtClean="0"/>
              <a:t>20</a:t>
            </a:fld>
            <a:endParaRPr lang="en-GB"/>
          </a:p>
        </p:txBody>
      </p:sp>
    </p:spTree>
    <p:extLst>
      <p:ext uri="{BB962C8B-B14F-4D97-AF65-F5344CB8AC3E}">
        <p14:creationId xmlns:p14="http://schemas.microsoft.com/office/powerpoint/2010/main" val="2820504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fld id="{297C877E-9C59-4BF6-8D2E-930B76999369}" type="slidenum">
              <a:rPr lang="en-GB" smtClean="0"/>
              <a:t>21</a:t>
            </a:fld>
            <a:endParaRPr lang="en-GB" dirty="0"/>
          </a:p>
        </p:txBody>
      </p:sp>
    </p:spTree>
    <p:extLst>
      <p:ext uri="{BB962C8B-B14F-4D97-AF65-F5344CB8AC3E}">
        <p14:creationId xmlns:p14="http://schemas.microsoft.com/office/powerpoint/2010/main" val="25557357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 to investigation</a:t>
            </a:r>
          </a:p>
          <a:p>
            <a:endParaRPr lang="en-GB" dirty="0"/>
          </a:p>
          <a:p>
            <a:r>
              <a:rPr lang="en-GB" dirty="0"/>
              <a:t>In pairs discuss and record the barriers to investigations in relation to HBV and Forced Marriage</a:t>
            </a:r>
          </a:p>
          <a:p>
            <a:endParaRPr lang="en-GB" dirty="0"/>
          </a:p>
          <a:p>
            <a:r>
              <a:rPr lang="en-GB" dirty="0"/>
              <a:t>•Loyalties to abusers. Victims may love their parents and relatives and not want to see them prosecuted – need to consider the risk</a:t>
            </a:r>
          </a:p>
          <a:p>
            <a:r>
              <a:rPr lang="en-GB" dirty="0"/>
              <a:t> •Communication with family and the community •Culture &amp; religion may be used as an excuse for violence, victims will have no support and malicious allegations may be made against them – do not make assumptions, consider the evidence </a:t>
            </a:r>
          </a:p>
          <a:p>
            <a:r>
              <a:rPr lang="en-GB" dirty="0"/>
              <a:t>•Issues of Perception of shame and dishonour •Victim/Witness Protection Scheme</a:t>
            </a:r>
          </a:p>
          <a:p>
            <a:r>
              <a:rPr lang="en-GB" dirty="0"/>
              <a:t> •Immigration status Do not allow this to impede police enquiries into an offence that may have been committed action the victim or their children. </a:t>
            </a:r>
          </a:p>
          <a:p>
            <a:r>
              <a:rPr lang="en-GB" dirty="0"/>
              <a:t>•Victims with no recourse to Public Funds – see below Extract</a:t>
            </a:r>
          </a:p>
          <a:p>
            <a:endParaRPr lang="en-GB" dirty="0"/>
          </a:p>
          <a:p>
            <a:r>
              <a:rPr lang="en-GB" dirty="0"/>
              <a:t>Applying for permission to settle here as a victim of domestic violence (Settlement DV) If your relationship with a British citizen or a person settled in the UK has broken down as a result of domestic violence, you may be able to apply for indefinite leave to 18 remain here. This is also referred to as permission to settle here permanently.</a:t>
            </a:r>
          </a:p>
        </p:txBody>
      </p:sp>
      <p:sp>
        <p:nvSpPr>
          <p:cNvPr id="4" name="Slide Number Placeholder 3"/>
          <p:cNvSpPr>
            <a:spLocks noGrp="1"/>
          </p:cNvSpPr>
          <p:nvPr>
            <p:ph type="sldNum" sz="quarter" idx="5"/>
          </p:nvPr>
        </p:nvSpPr>
        <p:spPr/>
        <p:txBody>
          <a:bodyPr/>
          <a:lstStyle/>
          <a:p>
            <a:fld id="{297C877E-9C59-4BF6-8D2E-930B76999369}" type="slidenum">
              <a:rPr lang="en-GB" smtClean="0"/>
              <a:t>22</a:t>
            </a:fld>
            <a:endParaRPr lang="en-GB" dirty="0"/>
          </a:p>
        </p:txBody>
      </p:sp>
    </p:spTree>
    <p:extLst>
      <p:ext uri="{BB962C8B-B14F-4D97-AF65-F5344CB8AC3E}">
        <p14:creationId xmlns:p14="http://schemas.microsoft.com/office/powerpoint/2010/main" val="21599100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 on this case?</a:t>
            </a:r>
          </a:p>
        </p:txBody>
      </p:sp>
      <p:sp>
        <p:nvSpPr>
          <p:cNvPr id="4" name="Slide Number Placeholder 3"/>
          <p:cNvSpPr>
            <a:spLocks noGrp="1"/>
          </p:cNvSpPr>
          <p:nvPr>
            <p:ph type="sldNum" sz="quarter" idx="5"/>
          </p:nvPr>
        </p:nvSpPr>
        <p:spPr/>
        <p:txBody>
          <a:bodyPr/>
          <a:lstStyle/>
          <a:p>
            <a:fld id="{297C877E-9C59-4BF6-8D2E-930B76999369}" type="slidenum">
              <a:rPr lang="en-GB" smtClean="0"/>
              <a:t>23</a:t>
            </a:fld>
            <a:endParaRPr lang="en-GB" dirty="0"/>
          </a:p>
        </p:txBody>
      </p:sp>
    </p:spTree>
    <p:extLst>
      <p:ext uri="{BB962C8B-B14F-4D97-AF65-F5344CB8AC3E}">
        <p14:creationId xmlns:p14="http://schemas.microsoft.com/office/powerpoint/2010/main" val="2382144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24</a:t>
            </a:fld>
            <a:endParaRPr lang="en-GB" dirty="0"/>
          </a:p>
        </p:txBody>
      </p:sp>
    </p:spTree>
    <p:extLst>
      <p:ext uri="{BB962C8B-B14F-4D97-AF65-F5344CB8AC3E}">
        <p14:creationId xmlns:p14="http://schemas.microsoft.com/office/powerpoint/2010/main" val="29653727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The Forced Marriage Unit (</a:t>
            </a:r>
            <a:r>
              <a:rPr lang="en-GB" dirty="0"/>
              <a:t>FMU</a:t>
            </a:r>
            <a:r>
              <a:rPr lang="en-GB" b="0" i="0" dirty="0">
                <a:solidFill>
                  <a:srgbClr val="0B0C0C"/>
                </a:solidFill>
                <a:effectLst/>
                <a:latin typeface="GDS Transport"/>
              </a:rPr>
              <a:t>) is a joint Foreign, Commonwealth and Development Office (FCDO) and Home Office unit which leads on the government’s forced marriage policy, outreach and casework. </a:t>
            </a:r>
          </a:p>
          <a:p>
            <a:endParaRPr lang="en-GB" b="0" i="0" dirty="0">
              <a:solidFill>
                <a:srgbClr val="0B0C0C"/>
              </a:solidFill>
              <a:effectLst/>
              <a:latin typeface="GDS Transport"/>
            </a:endParaRPr>
          </a:p>
          <a:p>
            <a:r>
              <a:rPr lang="en-GB" b="0" i="0" dirty="0">
                <a:solidFill>
                  <a:srgbClr val="0B0C0C"/>
                </a:solidFill>
                <a:effectLst/>
                <a:latin typeface="GDS Transport"/>
              </a:rPr>
              <a:t>It operates both inside the UK (where support is provided to any individual) and overseas (where consular assistance is provided to British nationals, including dual nationals).</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25</a:t>
            </a:fld>
            <a:endParaRPr lang="en-GB" dirty="0"/>
          </a:p>
        </p:txBody>
      </p:sp>
    </p:spTree>
    <p:extLst>
      <p:ext uri="{BB962C8B-B14F-4D97-AF65-F5344CB8AC3E}">
        <p14:creationId xmlns:p14="http://schemas.microsoft.com/office/powerpoint/2010/main" val="464786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26</a:t>
            </a:fld>
            <a:endParaRPr lang="en-GB" dirty="0"/>
          </a:p>
        </p:txBody>
      </p:sp>
    </p:spTree>
    <p:extLst>
      <p:ext uri="{BB962C8B-B14F-4D97-AF65-F5344CB8AC3E}">
        <p14:creationId xmlns:p14="http://schemas.microsoft.com/office/powerpoint/2010/main" val="14384601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understanding of the term and Female Genital Mutilation</a:t>
            </a:r>
          </a:p>
        </p:txBody>
      </p:sp>
      <p:sp>
        <p:nvSpPr>
          <p:cNvPr id="4" name="Slide Number Placeholder 3"/>
          <p:cNvSpPr>
            <a:spLocks noGrp="1"/>
          </p:cNvSpPr>
          <p:nvPr>
            <p:ph type="sldNum" sz="quarter" idx="5"/>
          </p:nvPr>
        </p:nvSpPr>
        <p:spPr/>
        <p:txBody>
          <a:bodyPr/>
          <a:lstStyle/>
          <a:p>
            <a:fld id="{297C877E-9C59-4BF6-8D2E-930B76999369}" type="slidenum">
              <a:rPr lang="en-GB" smtClean="0"/>
              <a:t>27</a:t>
            </a:fld>
            <a:endParaRPr lang="en-GB" dirty="0"/>
          </a:p>
        </p:txBody>
      </p:sp>
    </p:spTree>
    <p:extLst>
      <p:ext uri="{BB962C8B-B14F-4D97-AF65-F5344CB8AC3E}">
        <p14:creationId xmlns:p14="http://schemas.microsoft.com/office/powerpoint/2010/main" val="11956022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information or concern that a child is at risk or has undergone FGM must result in a child protection referral</a:t>
            </a:r>
          </a:p>
          <a:p>
            <a:endParaRPr lang="en-GB" dirty="0"/>
          </a:p>
          <a:p>
            <a:r>
              <a:rPr lang="en-GB" dirty="0"/>
              <a:t>FGM is practised by families for a variety of complex reasons but often in the belief that it is beneficial for the girl or woman It is usually a girl’s parents or extended family who arrange for her to have FGM. Reasons for doing it include – READ LIST </a:t>
            </a:r>
          </a:p>
          <a:p>
            <a:endParaRPr lang="en-GB" dirty="0"/>
          </a:p>
          <a:p>
            <a:r>
              <a:rPr lang="en-GB" dirty="0"/>
              <a:t>Some 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endParaRPr lang="en-GB" dirty="0"/>
          </a:p>
          <a:p>
            <a:r>
              <a:rPr lang="en-GB" dirty="0"/>
              <a:t>FGM 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a:t>
            </a:r>
          </a:p>
          <a:p>
            <a:endParaRPr lang="en-GB" dirty="0"/>
          </a:p>
          <a:p>
            <a:endParaRPr lang="en-GB" dirty="0"/>
          </a:p>
          <a:p>
            <a:r>
              <a:rPr lang="en-GB" dirty="0"/>
              <a:t> Women who have undergone FGM often believe they are more attractive than women who have not. There is no religious justification for carrying out FGM, every major religion condemns it. </a:t>
            </a:r>
          </a:p>
          <a:p>
            <a:endParaRPr lang="en-GB" dirty="0"/>
          </a:p>
          <a:p>
            <a:r>
              <a:rPr lang="en-GB" dirty="0"/>
              <a:t>Women who have reported attempting to shield their daughters from FGM have stated that they and their families have felt ostracised by their community, and that nobody wanted to marry their daughters</a:t>
            </a:r>
          </a:p>
          <a:p>
            <a:endParaRPr lang="en-GB" dirty="0"/>
          </a:p>
          <a:p>
            <a:r>
              <a:rPr lang="en-GB" dirty="0"/>
              <a:t>Any 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a:t>
            </a:r>
          </a:p>
          <a:p>
            <a:endParaRPr lang="en-GB" dirty="0"/>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29</a:t>
            </a:fld>
            <a:endParaRPr lang="en-GB" dirty="0"/>
          </a:p>
        </p:txBody>
      </p:sp>
    </p:spTree>
    <p:extLst>
      <p:ext uri="{BB962C8B-B14F-4D97-AF65-F5344CB8AC3E}">
        <p14:creationId xmlns:p14="http://schemas.microsoft.com/office/powerpoint/2010/main" val="2485969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Clitoridectomy: partial or total removal of the clitoris (a small, sensitive and erectile part of the female genitals) and, in very rare cases, only the prepuce (the fold of skin surrounding the clitoris). </a:t>
            </a:r>
          </a:p>
          <a:p>
            <a:endParaRPr lang="en-GB" dirty="0"/>
          </a:p>
          <a:p>
            <a:endParaRPr lang="en-GB" dirty="0"/>
          </a:p>
          <a:p>
            <a:r>
              <a:rPr lang="en-GB" dirty="0"/>
              <a:t>Excision: partial or total removal of the clitoris and the labia minora, with or without excision of the labia majora (the labia are "the lips" that surround the vagina). </a:t>
            </a:r>
          </a:p>
          <a:p>
            <a:endParaRPr lang="en-GB" dirty="0"/>
          </a:p>
          <a:p>
            <a:endParaRPr lang="en-GB" dirty="0"/>
          </a:p>
          <a:p>
            <a:r>
              <a:rPr lang="en-GB" dirty="0"/>
              <a:t>Infibulation: narrowing of the vaginal opening through the creation of a covering seal. The seal is formed by cutting and repositioning the inner, or outer, labia, with or without removal of the clitoris. </a:t>
            </a:r>
          </a:p>
          <a:p>
            <a:endParaRPr lang="en-GB" dirty="0"/>
          </a:p>
          <a:p>
            <a:endParaRPr lang="en-GB" dirty="0"/>
          </a:p>
          <a:p>
            <a:r>
              <a:rPr lang="en-GB" dirty="0"/>
              <a:t>Other: all other harmful procedures to the female genitalia for non-medical purposes, e.g. pricking, piercing, incising, scraping and cauterizing the genital area.</a:t>
            </a:r>
          </a:p>
        </p:txBody>
      </p:sp>
      <p:sp>
        <p:nvSpPr>
          <p:cNvPr id="4" name="Slide Number Placeholder 3"/>
          <p:cNvSpPr>
            <a:spLocks noGrp="1"/>
          </p:cNvSpPr>
          <p:nvPr>
            <p:ph type="sldNum" sz="quarter" idx="5"/>
          </p:nvPr>
        </p:nvSpPr>
        <p:spPr/>
        <p:txBody>
          <a:bodyPr/>
          <a:lstStyle/>
          <a:p>
            <a:fld id="{297C877E-9C59-4BF6-8D2E-930B76999369}" type="slidenum">
              <a:rPr lang="en-GB" smtClean="0"/>
              <a:t>30</a:t>
            </a:fld>
            <a:endParaRPr lang="en-GB" dirty="0"/>
          </a:p>
        </p:txBody>
      </p:sp>
    </p:spTree>
    <p:extLst>
      <p:ext uri="{BB962C8B-B14F-4D97-AF65-F5344CB8AC3E}">
        <p14:creationId xmlns:p14="http://schemas.microsoft.com/office/powerpoint/2010/main" val="12405415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31</a:t>
            </a:fld>
            <a:endParaRPr lang="en-GB" dirty="0"/>
          </a:p>
        </p:txBody>
      </p:sp>
    </p:spTree>
    <p:extLst>
      <p:ext uri="{BB962C8B-B14F-4D97-AF65-F5344CB8AC3E}">
        <p14:creationId xmlns:p14="http://schemas.microsoft.com/office/powerpoint/2010/main" val="4644831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FGM in varying degrees has appeared in all the continents of the world. Practiced in more than 28 countries in Africa, parts of Middle East, South East Asia, Europe, America &amp; other countries where immigrants from FGM-affected communities live. </a:t>
            </a:r>
          </a:p>
          <a:p>
            <a:endParaRPr lang="en-GB" dirty="0"/>
          </a:p>
          <a:p>
            <a:endParaRPr lang="en-GB" dirty="0"/>
          </a:p>
          <a:p>
            <a:r>
              <a:rPr lang="en-GB" dirty="0"/>
              <a:t>Countries with high numbers of incidents include: •Burkina Faso Djibouti Egypt Eritrea Ethiopia Gambia •Guinea Mali Sierra Leone Somalia Sudan Democratic Republic of Congo (DRC), Ghana, Niger, Tanzania, Togo &amp; Uganda have low occurrence of FGM. </a:t>
            </a:r>
          </a:p>
          <a:p>
            <a:endParaRPr lang="en-GB" dirty="0"/>
          </a:p>
          <a:p>
            <a:endParaRPr lang="en-GB" dirty="0"/>
          </a:p>
          <a:p>
            <a:r>
              <a:rPr lang="en-GB" dirty="0"/>
              <a:t>However, within each of these countries there are specific communities in which the incidence is high. Also documented in communities in Iraq, Israel, Oman, Yemen, United Arab Emirates, Occupied Palestinian Territories, India, Indonesia, Malaysia and Pakistan.</a:t>
            </a:r>
          </a:p>
        </p:txBody>
      </p:sp>
      <p:sp>
        <p:nvSpPr>
          <p:cNvPr id="4" name="Slide Number Placeholder 3"/>
          <p:cNvSpPr>
            <a:spLocks noGrp="1"/>
          </p:cNvSpPr>
          <p:nvPr>
            <p:ph type="sldNum" sz="quarter" idx="5"/>
          </p:nvPr>
        </p:nvSpPr>
        <p:spPr/>
        <p:txBody>
          <a:bodyPr/>
          <a:lstStyle/>
          <a:p>
            <a:fld id="{297C877E-9C59-4BF6-8D2E-930B76999369}" type="slidenum">
              <a:rPr lang="en-GB" smtClean="0"/>
              <a:t>32</a:t>
            </a:fld>
            <a:endParaRPr lang="en-GB" dirty="0"/>
          </a:p>
        </p:txBody>
      </p:sp>
    </p:spTree>
    <p:extLst>
      <p:ext uri="{BB962C8B-B14F-4D97-AF65-F5344CB8AC3E}">
        <p14:creationId xmlns:p14="http://schemas.microsoft.com/office/powerpoint/2010/main" val="6345595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C4245"/>
                </a:solidFill>
                <a:effectLst/>
                <a:latin typeface="Noto Sans" panose="020B0502040504020204" pitchFamily="34" charset="0"/>
              </a:rPr>
              <a:t>urinary problems (painful urination, urinary tract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vaginal problems (discharge, itching, bacterial vaginosis and other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menstrual problems (painful menstruations, difficulty in passing menstrual blood,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scar tissue and keloid;</a:t>
            </a:r>
          </a:p>
          <a:p>
            <a:pPr algn="l">
              <a:buFont typeface="Arial" panose="020B0604020202020204" pitchFamily="34" charset="0"/>
              <a:buChar char="•"/>
            </a:pPr>
            <a:r>
              <a:rPr lang="en-GB" b="0" i="0" dirty="0">
                <a:solidFill>
                  <a:srgbClr val="3C4245"/>
                </a:solidFill>
                <a:effectLst/>
                <a:latin typeface="Noto Sans" panose="020B0502040504020204" pitchFamily="34" charset="0"/>
              </a:rPr>
              <a:t>sexual problems (pain during intercourse, decreased satisfaction,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increased risk of childbirth complications (difficult delivery, excessive bleeding, caesarean section, need to resuscitate the baby, etc.) and newborn deaths;</a:t>
            </a:r>
          </a:p>
          <a:p>
            <a:pPr algn="l">
              <a:buFont typeface="Arial" panose="020B0604020202020204" pitchFamily="34" charset="0"/>
              <a:buChar char="•"/>
            </a:pPr>
            <a:r>
              <a:rPr lang="en-GB" b="0" i="0" dirty="0">
                <a:solidFill>
                  <a:srgbClr val="3C4245"/>
                </a:solidFill>
                <a:effectLst/>
                <a:latin typeface="Noto Sans" panose="020B0502040504020204" pitchFamily="34" charset="0"/>
              </a:rPr>
              <a:t>need for later surgeries: for example, the sealing or narrowing of the vaginal opening (type 3) may lead to the practice of cutting open the sealed vagina later to allow for sexual intercourse and childbirth (</a:t>
            </a:r>
            <a:r>
              <a:rPr lang="en-GB" b="0" i="0" dirty="0" err="1">
                <a:solidFill>
                  <a:srgbClr val="3C4245"/>
                </a:solidFill>
                <a:effectLst/>
                <a:latin typeface="Noto Sans" panose="020B0502040504020204" pitchFamily="34" charset="0"/>
              </a:rPr>
              <a:t>deinfibulation</a:t>
            </a:r>
            <a:r>
              <a:rPr lang="en-GB" b="0" i="0" dirty="0">
                <a:solidFill>
                  <a:srgbClr val="3C4245"/>
                </a:solidFill>
                <a:effectLst/>
                <a:latin typeface="Noto Sans" panose="020B0502040504020204" pitchFamily="34" charset="0"/>
              </a:rPr>
              <a:t>). Sometimes genital tissue is stitched again several times, including after childbirth, hence the woman goes through repeated opening and closing procedures, further increasing both immediate and long-term risks; and</a:t>
            </a:r>
          </a:p>
          <a:p>
            <a:pPr algn="l">
              <a:buFont typeface="Arial" panose="020B0604020202020204" pitchFamily="34" charset="0"/>
              <a:buChar char="•"/>
            </a:pPr>
            <a:r>
              <a:rPr lang="en-GB" b="0" i="0" dirty="0">
                <a:solidFill>
                  <a:srgbClr val="3C4245"/>
                </a:solidFill>
                <a:effectLst/>
                <a:latin typeface="Noto Sans" panose="020B0502040504020204" pitchFamily="34" charset="0"/>
              </a:rPr>
              <a:t>psychological problems (depression, anxiety, post-traumatic stress disorder, low self-esteem, etc.).</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33</a:t>
            </a:fld>
            <a:endParaRPr lang="en-GB" dirty="0"/>
          </a:p>
        </p:txBody>
      </p:sp>
    </p:spTree>
    <p:extLst>
      <p:ext uri="{BB962C8B-B14F-4D97-AF65-F5344CB8AC3E}">
        <p14:creationId xmlns:p14="http://schemas.microsoft.com/office/powerpoint/2010/main" val="10901796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34</a:t>
            </a:fld>
            <a:endParaRPr lang="en-GB" dirty="0"/>
          </a:p>
        </p:txBody>
      </p:sp>
    </p:spTree>
    <p:extLst>
      <p:ext uri="{BB962C8B-B14F-4D97-AF65-F5344CB8AC3E}">
        <p14:creationId xmlns:p14="http://schemas.microsoft.com/office/powerpoint/2010/main" val="13022762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provisions of the Act only apply to offences committed on or after the date of commencement. For offences committed before 3 March 2004 the Prohibition of Female Circumcision 1985, as re-enacted in the Female Genital Mutilation Act 2003, continues to apply. </a:t>
            </a:r>
          </a:p>
        </p:txBody>
      </p:sp>
      <p:sp>
        <p:nvSpPr>
          <p:cNvPr id="4" name="Slide Number Placeholder 3"/>
          <p:cNvSpPr>
            <a:spLocks noGrp="1"/>
          </p:cNvSpPr>
          <p:nvPr>
            <p:ph type="sldNum" sz="quarter" idx="5"/>
          </p:nvPr>
        </p:nvSpPr>
        <p:spPr/>
        <p:txBody>
          <a:bodyPr/>
          <a:lstStyle/>
          <a:p>
            <a:fld id="{297C877E-9C59-4BF6-8D2E-930B76999369}" type="slidenum">
              <a:rPr lang="en-GB" smtClean="0"/>
              <a:t>36</a:t>
            </a:fld>
            <a:endParaRPr lang="en-GB" dirty="0"/>
          </a:p>
        </p:txBody>
      </p:sp>
    </p:spTree>
    <p:extLst>
      <p:ext uri="{BB962C8B-B14F-4D97-AF65-F5344CB8AC3E}">
        <p14:creationId xmlns:p14="http://schemas.microsoft.com/office/powerpoint/2010/main" val="16048790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EXEMPTIONS The operations must be performed by approved persons which are: In relation to an operation falling within subsection</a:t>
            </a:r>
          </a:p>
          <a:p>
            <a:r>
              <a:rPr lang="en-GB" dirty="0"/>
              <a:t> (a) above, a registered medical practitioner, In relation to an operation falling within subsection</a:t>
            </a:r>
          </a:p>
          <a:p>
            <a:r>
              <a:rPr lang="en-GB" dirty="0"/>
              <a:t> (b) above, a registered medical practitioner, a registered midwife or a person undergoing a course of training with a view to becoming such a practitioner or midwife.</a:t>
            </a:r>
          </a:p>
          <a:p>
            <a:endParaRPr lang="en-GB" dirty="0"/>
          </a:p>
          <a:p>
            <a:r>
              <a:rPr lang="en-GB" dirty="0"/>
              <a:t> Any person found guilty of an offence under the Act will be liable to a maximum penalty of a fine or imprisonment of up to 14 years, or both. </a:t>
            </a:r>
          </a:p>
          <a:p>
            <a:endParaRPr lang="en-GB" dirty="0"/>
          </a:p>
          <a:p>
            <a:r>
              <a:rPr lang="en-GB" dirty="0"/>
              <a:t>For the purposes of this section 3A a person is 'responsible' for a girl in the following two cases. 3A(3) The first case is where the person - (a) has parental responsibility for the girl, and (b) has frequent contact with her.</a:t>
            </a:r>
          </a:p>
          <a:p>
            <a:endParaRPr lang="en-GB" dirty="0"/>
          </a:p>
          <a:p>
            <a:r>
              <a:rPr lang="en-GB" dirty="0"/>
              <a:t>3A(4) The second case is where the person - (a) is aged 18 or over, and (b) has assumed (and not relinquished) responsibility for caring for the girl in the manner of a parent. 3A(5) It is a defence for the defendant to show that – </a:t>
            </a:r>
          </a:p>
          <a:p>
            <a:endParaRPr lang="en-GB" dirty="0"/>
          </a:p>
          <a:p>
            <a:r>
              <a:rPr lang="en-GB" dirty="0"/>
              <a:t>(a) at the relevant time, the defendant did not think that there was a significant risk of a genital mutilation offence being committed against the girl, and could not reasonably have been expected to be aware that there was any such risk, </a:t>
            </a:r>
          </a:p>
          <a:p>
            <a:endParaRPr lang="en-GB" dirty="0"/>
          </a:p>
          <a:p>
            <a:r>
              <a:rPr lang="en-GB" dirty="0"/>
              <a:t>or (b) the defendant took such steps as he or she could reasonably have been expected to take to protect the girl from being the victim of a genital mutilation offence. Police have blamed a lack of evidence for the failure to convict a single person in Britain for FGM.</a:t>
            </a:r>
          </a:p>
        </p:txBody>
      </p:sp>
      <p:sp>
        <p:nvSpPr>
          <p:cNvPr id="4" name="Slide Number Placeholder 3"/>
          <p:cNvSpPr>
            <a:spLocks noGrp="1"/>
          </p:cNvSpPr>
          <p:nvPr>
            <p:ph type="sldNum" sz="quarter" idx="5"/>
          </p:nvPr>
        </p:nvSpPr>
        <p:spPr/>
        <p:txBody>
          <a:bodyPr/>
          <a:lstStyle/>
          <a:p>
            <a:fld id="{297C877E-9C59-4BF6-8D2E-930B76999369}" type="slidenum">
              <a:rPr lang="en-GB" smtClean="0"/>
              <a:t>37</a:t>
            </a:fld>
            <a:endParaRPr lang="en-GB" dirty="0"/>
          </a:p>
        </p:txBody>
      </p:sp>
    </p:spTree>
    <p:extLst>
      <p:ext uri="{BB962C8B-B14F-4D97-AF65-F5344CB8AC3E}">
        <p14:creationId xmlns:p14="http://schemas.microsoft.com/office/powerpoint/2010/main" val="14733279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mother of a three-year-old girl has become the first person to be found guilty of female genital mutilation (FGM) in the UK in a landmark case welcomed by campaigners. The Ugandan woman, 37, and her Ghanaian partner, 43, both from Walthamstow, east London, were accused of cutting their daughter over the 2017 summer bank holiday. While the parents were on bail, police searched the mother’s home and found evidence of witchcraft, including spells aimed at silencing professionals involved in the case. Police found spells written inside 40 frozen limes and two ox tongues with screws embedded in them with the apparent aim of keeping police, social workers and lawyers quiet. The defendants, who cannot be identified for legal reasons, denied FGM and an </a:t>
            </a:r>
          </a:p>
          <a:p>
            <a:endParaRPr lang="en-GB" dirty="0"/>
          </a:p>
          <a:p>
            <a:r>
              <a:rPr lang="en-GB" dirty="0"/>
              <a:t>alternative charge of failing to protect a girl from risk of genital mutilation. The mother cried in the dock as she was found guilty of FGM after the Old Bailey jury deliberated for less than a day. Her partner was cleared of all charges. The two defendants were jointly accused of subjecting the girl to FGM by “deliberate cutting with a sharp instrument” at her mother’s home in the presence of her father. Medics raised the alarm when the girl was taken to </a:t>
            </a:r>
            <a:r>
              <a:rPr lang="en-GB" dirty="0" err="1"/>
              <a:t>Whipps</a:t>
            </a:r>
            <a:r>
              <a:rPr lang="en-GB" dirty="0"/>
              <a:t> Cross hospital in north London with severe bleeding and a surgeon concluded the child had been cut with a scalpel. The defendants claimed their daughter had been reaching for a biscuit when she fell and cut herself on the edge of a kitchen cupboard. Medical experts confirmed the cause of her injuries were consistent with cutting rather than a fall. The victim later told specially trained officers during a series of video interviews played to the court that she had been cut by a “witch”. ***</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38</a:t>
            </a:fld>
            <a:endParaRPr lang="en-GB" dirty="0"/>
          </a:p>
        </p:txBody>
      </p:sp>
    </p:spTree>
    <p:extLst>
      <p:ext uri="{BB962C8B-B14F-4D97-AF65-F5344CB8AC3E}">
        <p14:creationId xmlns:p14="http://schemas.microsoft.com/office/powerpoint/2010/main" val="28441466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FGM Act 2003 Act empowers the Courts to make Protection Orders for the purpose of: • Protecting a girl against the commission of a genital mutilation offence AND • Protecting a girl against whom any such offence has been committed. Covers Conduct such as: • Aiding, abetting, counselling, procuring, encouraging/ assisting another person to commit or attempt to commit • Conspiring to commit or attempt to commit </a:t>
            </a:r>
          </a:p>
          <a:p>
            <a:endParaRPr lang="en-GB" dirty="0"/>
          </a:p>
          <a:p>
            <a:endParaRPr lang="en-GB" dirty="0"/>
          </a:p>
          <a:p>
            <a:r>
              <a:rPr lang="en-GB" dirty="0"/>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a:t>
            </a:r>
          </a:p>
        </p:txBody>
      </p:sp>
      <p:sp>
        <p:nvSpPr>
          <p:cNvPr id="4" name="Slide Number Placeholder 3"/>
          <p:cNvSpPr>
            <a:spLocks noGrp="1"/>
          </p:cNvSpPr>
          <p:nvPr>
            <p:ph type="sldNum" sz="quarter" idx="5"/>
          </p:nvPr>
        </p:nvSpPr>
        <p:spPr/>
        <p:txBody>
          <a:bodyPr/>
          <a:lstStyle/>
          <a:p>
            <a:fld id="{297C877E-9C59-4BF6-8D2E-930B76999369}" type="slidenum">
              <a:rPr lang="en-GB" smtClean="0"/>
              <a:t>39</a:t>
            </a:fld>
            <a:endParaRPr lang="en-GB" dirty="0"/>
          </a:p>
        </p:txBody>
      </p:sp>
    </p:spTree>
    <p:extLst>
      <p:ext uri="{BB962C8B-B14F-4D97-AF65-F5344CB8AC3E}">
        <p14:creationId xmlns:p14="http://schemas.microsoft.com/office/powerpoint/2010/main" val="3626034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Dhanuson Dharmasena, 32, had been accused of illegally stitching a young mother back up after she gave birth to her first child in Whittington hospital London in November 2012, The doctor made 2 cuts to her vaginal opening in an emergency delivery to ensure the safe delivery of the baby. His prosecution was the first of its kind in Britain and had been hailed as a landmark in the campaign to stamp out the illegal practice. </a:t>
            </a:r>
          </a:p>
          <a:p>
            <a:endParaRPr lang="en-GB" dirty="0"/>
          </a:p>
          <a:p>
            <a:r>
              <a:rPr lang="en-GB" dirty="0"/>
              <a:t>But his defence barrister said that Dr Dharmasena had been "hung out to dry and made a scapegoat" for hospital failings. He claimed that the women had been let down too by the hospital , which should have picked up her condition as someone who had suffered FGM much earlier. Crown heard that the women had undergone FGM when she was six and living in Somalia and that the Dr had sutured her with a single stitch to stop her from bleeding from an incision required for childbirth, because she HAD previously been subjected to FGM.</a:t>
            </a:r>
          </a:p>
        </p:txBody>
      </p:sp>
      <p:sp>
        <p:nvSpPr>
          <p:cNvPr id="4" name="Slide Number Placeholder 3"/>
          <p:cNvSpPr>
            <a:spLocks noGrp="1"/>
          </p:cNvSpPr>
          <p:nvPr>
            <p:ph type="sldNum" sz="quarter" idx="5"/>
          </p:nvPr>
        </p:nvSpPr>
        <p:spPr/>
        <p:txBody>
          <a:bodyPr/>
          <a:lstStyle/>
          <a:p>
            <a:fld id="{297C877E-9C59-4BF6-8D2E-930B76999369}" type="slidenum">
              <a:rPr lang="en-GB" smtClean="0"/>
              <a:t>40</a:t>
            </a:fld>
            <a:endParaRPr lang="en-GB" dirty="0"/>
          </a:p>
        </p:txBody>
      </p:sp>
    </p:spTree>
    <p:extLst>
      <p:ext uri="{BB962C8B-B14F-4D97-AF65-F5344CB8AC3E}">
        <p14:creationId xmlns:p14="http://schemas.microsoft.com/office/powerpoint/2010/main" val="38807101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Classroom discussion</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41</a:t>
            </a:fld>
            <a:endParaRPr lang="en-GB" dirty="0"/>
          </a:p>
        </p:txBody>
      </p:sp>
    </p:spTree>
    <p:extLst>
      <p:ext uri="{BB962C8B-B14F-4D97-AF65-F5344CB8AC3E}">
        <p14:creationId xmlns:p14="http://schemas.microsoft.com/office/powerpoint/2010/main" val="6451847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immediate steps to make that person safe – safeguarding action may be appropriate, including taking a child into emergency protection take immediate steps to secure evidence of an offence, including a preparatory offence under sections 44–46 of the Serious Crime Act 2007 consider arresting suspects seek advice of a supervisor Emergency protection powers can be used when children are at risk of FGM. </a:t>
            </a:r>
          </a:p>
          <a:p>
            <a:endParaRPr lang="en-GB" dirty="0"/>
          </a:p>
          <a:p>
            <a:r>
              <a:rPr lang="en-GB" dirty="0"/>
              <a:t>The relevant powers are: 33 Police protection powers under section 46 of the Children Act 1989, see APP on child abuse, police protection. </a:t>
            </a:r>
          </a:p>
          <a:p>
            <a:endParaRPr lang="en-GB" dirty="0"/>
          </a:p>
          <a:p>
            <a:r>
              <a:rPr lang="en-GB" dirty="0"/>
              <a:t>This allows a child at risk of ‘significant harm’ to be removed to a place of safety for up to 72 hours and is a police decision. Emergency protection orders under section 44 of the Children Act 1989. These are issued by a court where a child is in ‘imminent danger’, usually on application by the local authority, although a designated police officer could also apply. </a:t>
            </a:r>
          </a:p>
          <a:p>
            <a:endParaRPr lang="en-GB" dirty="0"/>
          </a:p>
          <a:p>
            <a:r>
              <a:rPr lang="en-GB" dirty="0"/>
              <a:t>When talking to potential victims about FGM, officers should: ensure that the person is made safe ensure that a female officer conducts the interview wherever possible consider that the person may not wish to see a police officer from their community create an opportunity for the individual to disclose by speaking to them alone and in private – this may require making arrangements for the person to speak to an officer in a safe setting on a later occasion ensure no family or community member is present – </a:t>
            </a:r>
          </a:p>
          <a:p>
            <a:r>
              <a:rPr lang="en-GB" dirty="0"/>
              <a:t>consider using an appropriate adult rather than a family member when interviewing a minor make no assumptions give the individual time to talk be sensitive to the intimate nature of the subject be sensitive to the fact that the individual may be loyal to their parents be non-judgmental (pointing out the illegality and health risks of the practice but not blaming the girl or woman) </a:t>
            </a:r>
          </a:p>
          <a:p>
            <a:r>
              <a:rPr lang="en-GB" dirty="0"/>
              <a:t>use simple language and ask straightforward questions avoid loaded or offensive terminology such as ‘mutilation’ adopt a victim-centred approach ‒</a:t>
            </a:r>
          </a:p>
          <a:p>
            <a:r>
              <a:rPr lang="en-GB" dirty="0"/>
              <a:t> offer accurate information about the person’s choices and rights and respect their wishes where possible.</a:t>
            </a:r>
          </a:p>
        </p:txBody>
      </p:sp>
      <p:sp>
        <p:nvSpPr>
          <p:cNvPr id="4" name="Slide Number Placeholder 3"/>
          <p:cNvSpPr>
            <a:spLocks noGrp="1"/>
          </p:cNvSpPr>
          <p:nvPr>
            <p:ph type="sldNum" sz="quarter" idx="5"/>
          </p:nvPr>
        </p:nvSpPr>
        <p:spPr/>
        <p:txBody>
          <a:bodyPr/>
          <a:lstStyle/>
          <a:p>
            <a:fld id="{297C877E-9C59-4BF6-8D2E-930B76999369}" type="slidenum">
              <a:rPr lang="en-GB" smtClean="0"/>
              <a:t>42</a:t>
            </a:fld>
            <a:endParaRPr lang="en-GB" dirty="0"/>
          </a:p>
        </p:txBody>
      </p:sp>
    </p:spTree>
    <p:extLst>
      <p:ext uri="{BB962C8B-B14F-4D97-AF65-F5344CB8AC3E}">
        <p14:creationId xmlns:p14="http://schemas.microsoft.com/office/powerpoint/2010/main" val="222018314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acceptance does not mean accepting the unacceptable! </a:t>
            </a:r>
          </a:p>
          <a:p>
            <a:endParaRPr lang="en-GB" dirty="0"/>
          </a:p>
          <a:p>
            <a:endParaRPr lang="en-GB" dirty="0"/>
          </a:p>
          <a:p>
            <a:r>
              <a:rPr lang="en-GB" dirty="0"/>
              <a:t>BAWSO (Black Association of Women Step Out) provides specialist services in Wales to people from black and ethnic minority backgrounds who are affected by domestic abuse and human trafficking. Provide packs where possible. However, if these are not available, provide a photocopy of the Guidelines for Police Officer contained within the pack. Allow students the opportunity to read this information and facilitate discussion as appropriate</a:t>
            </a:r>
          </a:p>
        </p:txBody>
      </p:sp>
      <p:sp>
        <p:nvSpPr>
          <p:cNvPr id="4" name="Slide Number Placeholder 3"/>
          <p:cNvSpPr>
            <a:spLocks noGrp="1"/>
          </p:cNvSpPr>
          <p:nvPr>
            <p:ph type="sldNum" sz="quarter" idx="5"/>
          </p:nvPr>
        </p:nvSpPr>
        <p:spPr/>
        <p:txBody>
          <a:bodyPr/>
          <a:lstStyle/>
          <a:p>
            <a:fld id="{297C877E-9C59-4BF6-8D2E-930B76999369}" type="slidenum">
              <a:rPr lang="en-GB" smtClean="0"/>
              <a:t>43</a:t>
            </a:fld>
            <a:endParaRPr lang="en-GB" dirty="0"/>
          </a:p>
        </p:txBody>
      </p:sp>
    </p:spTree>
    <p:extLst>
      <p:ext uri="{BB962C8B-B14F-4D97-AF65-F5344CB8AC3E}">
        <p14:creationId xmlns:p14="http://schemas.microsoft.com/office/powerpoint/2010/main" val="879767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9C53-AE68-7263-4D3A-682626B204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F0A37-9FB2-08F7-ABF0-9B3E272E4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FBF4C7-5CE6-6948-81AD-0DF3380FDF95}"/>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5" name="Footer Placeholder 4">
            <a:extLst>
              <a:ext uri="{FF2B5EF4-FFF2-40B4-BE49-F238E27FC236}">
                <a16:creationId xmlns:a16="http://schemas.microsoft.com/office/drawing/2014/main" id="{85D76760-401F-805B-978F-5345380BCF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68A687-DAD5-FEBD-87C6-C374817FF8C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310716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9D1A-297E-27F4-9EC4-8B179331D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83CBB-231A-1427-D2E6-137198505D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9AD23-DFB6-16DD-6466-107CF360D620}"/>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5" name="Footer Placeholder 4">
            <a:extLst>
              <a:ext uri="{FF2B5EF4-FFF2-40B4-BE49-F238E27FC236}">
                <a16:creationId xmlns:a16="http://schemas.microsoft.com/office/drawing/2014/main" id="{0104E2B0-0BD5-080E-6512-4AC0677B69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C3BEBD-6F9D-8596-91BC-6710761061EB}"/>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65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643-8F30-2285-F085-8ED7CF0E85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5D976D-BAA7-B4CB-D058-4E22283B8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3F98D-13ED-3A21-D4D8-7E756CE59FE6}"/>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5" name="Footer Placeholder 4">
            <a:extLst>
              <a:ext uri="{FF2B5EF4-FFF2-40B4-BE49-F238E27FC236}">
                <a16:creationId xmlns:a16="http://schemas.microsoft.com/office/drawing/2014/main" id="{9A9D70D4-7167-C92F-D5A3-55843544BAC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8F2A-4159-D9E4-1767-40AE02FD3E9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5952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B68C-94B7-04DC-FE5C-59E40E3CD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A496A-430A-455E-841F-5B8067368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01B01-BA10-CA05-E924-5886C71F7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FDB2D-5DA5-AC6C-CCBF-8469A608D87A}"/>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6" name="Footer Placeholder 5">
            <a:extLst>
              <a:ext uri="{FF2B5EF4-FFF2-40B4-BE49-F238E27FC236}">
                <a16:creationId xmlns:a16="http://schemas.microsoft.com/office/drawing/2014/main" id="{7C5D07F0-26E2-9A20-F85F-DADD6925C7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59BE11-15A0-26EC-5D96-4AF74D5DB00A}"/>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3461913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AF32-EB2E-A7E1-9B02-80D52DFC9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A0784-80D1-53D1-5DFA-C37947F611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005A1-C9F6-8980-1D4B-FE99135E5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22BCA9-1D8B-DC2E-8FC4-04397EBD6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D59C3-915A-AAE1-633E-7CADC18743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4FD252-45D9-1C70-248E-7CA5844A54C7}"/>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8" name="Footer Placeholder 7">
            <a:extLst>
              <a:ext uri="{FF2B5EF4-FFF2-40B4-BE49-F238E27FC236}">
                <a16:creationId xmlns:a16="http://schemas.microsoft.com/office/drawing/2014/main" id="{319B710C-3C17-4DB2-0D4B-C235761BB8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359BAE0-FA4E-98FB-98D7-049D5E3AAAFD}"/>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0198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5FCC-35D7-1D22-2F16-0E5552B8D8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89BD04-0C11-3703-1850-0B67935E48E1}"/>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4" name="Footer Placeholder 3">
            <a:extLst>
              <a:ext uri="{FF2B5EF4-FFF2-40B4-BE49-F238E27FC236}">
                <a16:creationId xmlns:a16="http://schemas.microsoft.com/office/drawing/2014/main" id="{863356C2-2AA8-5A54-4022-BB70EBBC773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0F575B-84F7-0C2F-D4BF-9D88A3C5A48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16581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9B7BB-1E15-0044-A1F9-223A5A5318E6}"/>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3" name="Footer Placeholder 2">
            <a:extLst>
              <a:ext uri="{FF2B5EF4-FFF2-40B4-BE49-F238E27FC236}">
                <a16:creationId xmlns:a16="http://schemas.microsoft.com/office/drawing/2014/main" id="{CC338E58-87E6-1648-2EB6-4B78E6123B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0F5663-DA4D-16E6-0B13-3CD12736A42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65319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2A1E-FE45-892E-7152-5778D656D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0137BE-F0CE-375E-5B07-C0FEF970B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4A7FFA-68FB-B754-D10A-E176A873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43001-F735-E76C-3591-0159B3DE0A25}"/>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6" name="Footer Placeholder 5">
            <a:extLst>
              <a:ext uri="{FF2B5EF4-FFF2-40B4-BE49-F238E27FC236}">
                <a16:creationId xmlns:a16="http://schemas.microsoft.com/office/drawing/2014/main" id="{BDE1734E-1230-B48D-2148-860126D4D6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DF4016-D84F-702F-11A4-1324AAD9CB4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96996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1038-E60D-89F8-E2CB-ADF4306D3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19658B-3D4D-3F32-BB4E-98825D48C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E2B6C0-F1F7-9F9B-1209-2A12F8CD1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E123E-55B7-79CB-E199-898FF7AAA899}"/>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6" name="Footer Placeholder 5">
            <a:extLst>
              <a:ext uri="{FF2B5EF4-FFF2-40B4-BE49-F238E27FC236}">
                <a16:creationId xmlns:a16="http://schemas.microsoft.com/office/drawing/2014/main" id="{D3426051-49C0-580B-AA43-608028FF30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98535-FA62-BE0F-218E-65D5A0BE9CC8}"/>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36017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AEC7-BFC6-2C3E-38EF-66C17C4BA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95D45-6918-1747-D74F-35C8B54FC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E833E-6D4F-47D8-B4B4-9DFF324A67F6}"/>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5" name="Footer Placeholder 4">
            <a:extLst>
              <a:ext uri="{FF2B5EF4-FFF2-40B4-BE49-F238E27FC236}">
                <a16:creationId xmlns:a16="http://schemas.microsoft.com/office/drawing/2014/main" id="{AE4E9EF3-AB70-CFB5-7457-05C323C19F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D2B542-2FCF-D929-3270-BEAB267F8AE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800874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8CC06B-6006-38E8-79D0-5E784C261D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67E9DC-16B9-575F-05E0-978267C05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176D9-80D3-C358-7364-4F3F9049F2F1}"/>
              </a:ext>
            </a:extLst>
          </p:cNvPr>
          <p:cNvSpPr>
            <a:spLocks noGrp="1"/>
          </p:cNvSpPr>
          <p:nvPr>
            <p:ph type="dt" sz="half" idx="10"/>
          </p:nvPr>
        </p:nvSpPr>
        <p:spPr/>
        <p:txBody>
          <a:bodyPr/>
          <a:lstStyle/>
          <a:p>
            <a:fld id="{1F9B608B-D923-45E0-A6A9-1F3CF2683F78}" type="datetimeFigureOut">
              <a:rPr lang="en-GB" smtClean="0"/>
              <a:t>05/11/2023</a:t>
            </a:fld>
            <a:endParaRPr lang="en-GB" dirty="0"/>
          </a:p>
        </p:txBody>
      </p:sp>
      <p:sp>
        <p:nvSpPr>
          <p:cNvPr id="5" name="Footer Placeholder 4">
            <a:extLst>
              <a:ext uri="{FF2B5EF4-FFF2-40B4-BE49-F238E27FC236}">
                <a16:creationId xmlns:a16="http://schemas.microsoft.com/office/drawing/2014/main" id="{4F57F0DA-BD37-9E23-F365-ECFE18F5FB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C7CBC3-D8CE-E764-44E9-29D45CC833A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848BE-11C3-ED6D-25AE-D7CE36FDE1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68B5-E52E-3470-EA1D-408983B8B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2AE1-EB3B-CFD2-7330-4E8E86B3D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608B-D923-45E0-A6A9-1F3CF2683F78}" type="datetimeFigureOut">
              <a:rPr lang="en-GB" smtClean="0"/>
              <a:t>05/11/2023</a:t>
            </a:fld>
            <a:endParaRPr lang="en-GB" dirty="0"/>
          </a:p>
        </p:txBody>
      </p:sp>
      <p:sp>
        <p:nvSpPr>
          <p:cNvPr id="5" name="Footer Placeholder 4">
            <a:extLst>
              <a:ext uri="{FF2B5EF4-FFF2-40B4-BE49-F238E27FC236}">
                <a16:creationId xmlns:a16="http://schemas.microsoft.com/office/drawing/2014/main" id="{3840ACDD-DD16-9A9D-974C-14882595D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898EE5-DAE2-CBE8-B515-ABC853344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773A1-2E12-46D2-BA4A-9C5C76CB1B9E}" type="slidenum">
              <a:rPr lang="en-GB" smtClean="0"/>
              <a:t>‹#›</a:t>
            </a:fld>
            <a:endParaRPr lang="en-GB" dirty="0"/>
          </a:p>
        </p:txBody>
      </p:sp>
    </p:spTree>
    <p:extLst>
      <p:ext uri="{BB962C8B-B14F-4D97-AF65-F5344CB8AC3E}">
        <p14:creationId xmlns:p14="http://schemas.microsoft.com/office/powerpoint/2010/main" val="8633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kHHxF6ahxEg?feature=oembed"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Qn-VhFHkUoY?start=524&amp;feature=oembed" TargetMode="Externa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pn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CpC4WH781bY?feature=oembed" TargetMode="Externa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d5T-P7tbiVE?start=9&amp;feature=oembed" TargetMode="Externa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NMY-YZloZBI?feature=oembed" TargetMode="Externa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gov.uk/guidance/forced-marriage" TargetMode="Externa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_6-w77RJ62Y?feature=oembed" TargetMode="External"/><Relationship Id="rId4" Type="http://schemas.openxmlformats.org/officeDocument/2006/relationships/image" Target="../media/image23.jpeg"/></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www.theguardian.com/society/2019/feb/01/fgm-mother-of-three-year-old-first-person-convicted-in-uk"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3.xml.rels><?xml version="1.0" encoding="UTF-8" standalone="yes"?>
<Relationships xmlns="http://schemas.openxmlformats.org/package/2006/relationships"><Relationship Id="rId3" Type="http://schemas.openxmlformats.org/officeDocument/2006/relationships/hyperlink" Target="https://bawso.org.uk/en/our-services/women/female-genital-mutilation-project/"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97BEA3A2-1908-3BE6-A8D6-D73A626E7D49}"/>
              </a:ext>
            </a:extLst>
          </p:cNvPr>
          <p:cNvPicPr>
            <a:picLocks noGrp="1" noChangeAspect="1"/>
          </p:cNvPicPr>
          <p:nvPr>
            <p:ph idx="1"/>
          </p:nvPr>
        </p:nvPicPr>
        <p:blipFill rotWithShape="1">
          <a:blip r:embed="rId2"/>
          <a:srcRect l="30480" t="3463" r="1" b="5629"/>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3D193C-196C-878B-4F60-561A687FA215}"/>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dirty="0"/>
              <a:t>Honour Based Abuse, Forced Marriage &amp; Female Genital Mutilation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0800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D506F-7593-D14C-0662-FF6DBF9A61C0}"/>
              </a:ext>
            </a:extLst>
          </p:cNvPr>
          <p:cNvSpPr>
            <a:spLocks noGrp="1"/>
          </p:cNvSpPr>
          <p:nvPr>
            <p:ph type="title"/>
          </p:nvPr>
        </p:nvSpPr>
        <p:spPr>
          <a:xfrm>
            <a:off x="838200" y="365125"/>
            <a:ext cx="10515600" cy="1325563"/>
          </a:xfrm>
        </p:spPr>
        <p:txBody>
          <a:bodyPr>
            <a:normAutofit/>
          </a:bodyPr>
          <a:lstStyle/>
          <a:p>
            <a:r>
              <a:rPr lang="en-GB" sz="5400"/>
              <a:t>Aims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3C0842-3653-6774-CAB7-97F7685E6289}"/>
              </a:ext>
            </a:extLst>
          </p:cNvPr>
          <p:cNvSpPr>
            <a:spLocks noGrp="1"/>
          </p:cNvSpPr>
          <p:nvPr>
            <p:ph idx="1"/>
          </p:nvPr>
        </p:nvSpPr>
        <p:spPr>
          <a:xfrm>
            <a:off x="838200" y="1929384"/>
            <a:ext cx="10515600" cy="4251960"/>
          </a:xfrm>
        </p:spPr>
        <p:txBody>
          <a:bodyPr>
            <a:normAutofit/>
          </a:bodyPr>
          <a:lstStyle/>
          <a:p>
            <a:r>
              <a:rPr lang="en-GB" sz="2200"/>
              <a:t> Define the term, ‘Honour Based Abuse.’ </a:t>
            </a:r>
          </a:p>
          <a:p>
            <a:r>
              <a:rPr lang="en-GB" sz="2200"/>
              <a:t>Outline some of the catalysts for Honour Based Abuse Explain initial responding officer actions in cases where Honour Based Abuse is evident. </a:t>
            </a:r>
          </a:p>
          <a:p>
            <a:r>
              <a:rPr lang="en-GB" sz="2200"/>
              <a:t>State the differences between Arranged and Forced Marriage. </a:t>
            </a:r>
          </a:p>
          <a:p>
            <a:r>
              <a:rPr lang="en-GB" sz="2200"/>
              <a:t>Outline the legislation in relation to Forced Marriage.  </a:t>
            </a:r>
          </a:p>
          <a:p>
            <a:r>
              <a:rPr lang="en-GB" sz="2200"/>
              <a:t>Explain some of the barriers to reporting Honour Based Abuse and Forced Marriage. </a:t>
            </a:r>
          </a:p>
          <a:p>
            <a:r>
              <a:rPr lang="en-GB" sz="2200"/>
              <a:t>Describe how to identify and manage cases of Female Genital Mutilation </a:t>
            </a:r>
          </a:p>
          <a:p>
            <a:r>
              <a:rPr lang="en-GB" sz="2200"/>
              <a:t>Summarise the legislation in relation to Female Genital Mutilation. </a:t>
            </a:r>
          </a:p>
        </p:txBody>
      </p:sp>
    </p:spTree>
    <p:extLst>
      <p:ext uri="{BB962C8B-B14F-4D97-AF65-F5344CB8AC3E}">
        <p14:creationId xmlns:p14="http://schemas.microsoft.com/office/powerpoint/2010/main" val="250724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85EA0-31CA-A17F-5659-D9B7372E7AB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What do they have in common?</a:t>
            </a:r>
            <a:br>
              <a:rPr lang="en-US" sz="4600"/>
            </a:br>
            <a:endParaRPr lang="en-US" sz="4600"/>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7D57F9D-240C-5DC1-F06B-7E6C5437B1EA}"/>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Heshu Yones Age 17 at time of murder (2003)</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Grade A student. Wanted to be “Western” like her friends. She started truanting to meet a boyfriend – an 18-year-old Lebanese man. This was discovered by family who took her back to Kurdistan (after having her examined to confirm she was still a virgin) to have her married. </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She refused. Family including brother who was a lawyer, then planned her murder. Brutally attacked at home by father with a knife. </a:t>
            </a:r>
          </a:p>
        </p:txBody>
      </p:sp>
      <p:pic>
        <p:nvPicPr>
          <p:cNvPr id="5" name="Content Placeholder 4" descr="A person with brown hair smiling&#10;&#10;Description automatically generated">
            <a:extLst>
              <a:ext uri="{FF2B5EF4-FFF2-40B4-BE49-F238E27FC236}">
                <a16:creationId xmlns:a16="http://schemas.microsoft.com/office/drawing/2014/main" id="{69CD1C06-26D8-C5C5-1E6D-DF7E78BFDA62}"/>
              </a:ext>
            </a:extLst>
          </p:cNvPr>
          <p:cNvPicPr>
            <a:picLocks noGrp="1" noChangeAspect="1"/>
          </p:cNvPicPr>
          <p:nvPr>
            <p:ph idx="1"/>
          </p:nvPr>
        </p:nvPicPr>
        <p:blipFill rotWithShape="1">
          <a:blip r:embed="rId3"/>
          <a:srcRect l="7978" r="-1" b="-1"/>
          <a:stretch/>
        </p:blipFill>
        <p:spPr>
          <a:xfrm>
            <a:off x="7675658" y="2093976"/>
            <a:ext cx="3941064" cy="4096512"/>
          </a:xfrm>
          <a:prstGeom prst="rect">
            <a:avLst/>
          </a:prstGeom>
        </p:spPr>
      </p:pic>
    </p:spTree>
    <p:extLst>
      <p:ext uri="{BB962C8B-B14F-4D97-AF65-F5344CB8AC3E}">
        <p14:creationId xmlns:p14="http://schemas.microsoft.com/office/powerpoint/2010/main" val="1902648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261B25-4118-9675-8764-B6EB0A591FD1}"/>
              </a:ext>
            </a:extLst>
          </p:cNvPr>
          <p:cNvSpPr>
            <a:spLocks noGrp="1"/>
          </p:cNvSpPr>
          <p:nvPr>
            <p:ph type="title"/>
          </p:nvPr>
        </p:nvSpPr>
        <p:spPr>
          <a:xfrm>
            <a:off x="1137038" y="609597"/>
            <a:ext cx="9770022" cy="1330841"/>
          </a:xfrm>
        </p:spPr>
        <p:txBody>
          <a:bodyPr vert="horz" lIns="91440" tIns="45720" rIns="91440" bIns="45720" rtlCol="0" anchor="ctr">
            <a:normAutofit/>
          </a:bodyPr>
          <a:lstStyle/>
          <a:p>
            <a:r>
              <a:rPr lang="en-US" kern="1200" dirty="0" err="1">
                <a:solidFill>
                  <a:schemeClr val="tx1"/>
                </a:solidFill>
                <a:latin typeface="+mj-lt"/>
                <a:ea typeface="+mj-ea"/>
                <a:cs typeface="+mj-cs"/>
              </a:rPr>
              <a:t>Shafilea</a:t>
            </a:r>
            <a:r>
              <a:rPr lang="en-US" kern="1200" dirty="0">
                <a:solidFill>
                  <a:schemeClr val="tx1"/>
                </a:solidFill>
                <a:latin typeface="+mj-lt"/>
                <a:ea typeface="+mj-ea"/>
                <a:cs typeface="+mj-cs"/>
              </a:rPr>
              <a:t> Ahmed 17 years (2003)</a:t>
            </a:r>
          </a:p>
        </p:txBody>
      </p:sp>
      <p:sp>
        <p:nvSpPr>
          <p:cNvPr id="7" name="TextBox 6">
            <a:extLst>
              <a:ext uri="{FF2B5EF4-FFF2-40B4-BE49-F238E27FC236}">
                <a16:creationId xmlns:a16="http://schemas.microsoft.com/office/drawing/2014/main" id="{F886E5CE-6EF6-BFDB-CEDA-5FEA32D18940}"/>
              </a:ext>
            </a:extLst>
          </p:cNvPr>
          <p:cNvSpPr txBox="1"/>
          <p:nvPr/>
        </p:nvSpPr>
        <p:spPr>
          <a:xfrm>
            <a:off x="1137038" y="2194100"/>
            <a:ext cx="5950970" cy="390858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Suffocated at age 17 by parents in Bradford in front of siblings for being too </a:t>
            </a:r>
            <a:r>
              <a:rPr lang="en-US" sz="2400" dirty="0" err="1"/>
              <a:t>westernised</a:t>
            </a:r>
            <a:r>
              <a:rPr lang="en-US" sz="2400" dirty="0"/>
              <a:t>, hanging out with white people and refusing to marry an older man in Pakistan. In Pakistan she drank bleach to kill herself but was unsuccessful. She was brought back to the UK where her throat injuries were explained by saying she had been reaching for fruit juice in a power cut and had drunk it by mistake.</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391C6487-AB59-4CCF-5364-A9586E4CB55C}"/>
              </a:ext>
            </a:extLst>
          </p:cNvPr>
          <p:cNvPicPr>
            <a:picLocks noGrp="1" noChangeAspect="1"/>
          </p:cNvPicPr>
          <p:nvPr>
            <p:ph idx="1"/>
          </p:nvPr>
        </p:nvPicPr>
        <p:blipFill>
          <a:blip r:embed="rId3"/>
          <a:stretch>
            <a:fillRect/>
          </a:stretch>
        </p:blipFill>
        <p:spPr>
          <a:xfrm>
            <a:off x="7891362" y="2362376"/>
            <a:ext cx="3482910" cy="3374912"/>
          </a:xfrm>
          <a:prstGeom prst="rect">
            <a:avLst/>
          </a:prstGeom>
        </p:spPr>
      </p:pic>
      <p:sp>
        <p:nvSpPr>
          <p:cNvPr id="18"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92900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A22ABB-D402-83F6-B548-B72BCB7640C9}"/>
              </a:ext>
            </a:extLst>
          </p:cNvPr>
          <p:cNvSpPr>
            <a:spLocks noGrp="1"/>
          </p:cNvSpPr>
          <p:nvPr>
            <p:ph type="title"/>
          </p:nvPr>
        </p:nvSpPr>
        <p:spPr>
          <a:xfrm>
            <a:off x="1137038" y="609597"/>
            <a:ext cx="8903433" cy="1330841"/>
          </a:xfrm>
        </p:spPr>
        <p:txBody>
          <a:bodyPr vert="horz" lIns="91440" tIns="45720" rIns="91440" bIns="45720" rtlCol="0" anchor="ctr">
            <a:normAutofit/>
          </a:bodyPr>
          <a:lstStyle/>
          <a:p>
            <a:r>
              <a:rPr lang="en-US"/>
              <a:t>Males can be victims too</a:t>
            </a:r>
          </a:p>
        </p:txBody>
      </p:sp>
      <p:sp>
        <p:nvSpPr>
          <p:cNvPr id="7" name="TextBox 6">
            <a:extLst>
              <a:ext uri="{FF2B5EF4-FFF2-40B4-BE49-F238E27FC236}">
                <a16:creationId xmlns:a16="http://schemas.microsoft.com/office/drawing/2014/main" id="{6CB958DF-03CB-05BF-99A0-40C64B4BFDF9}"/>
              </a:ext>
            </a:extLst>
          </p:cNvPr>
          <p:cNvSpPr txBox="1"/>
          <p:nvPr/>
        </p:nvSpPr>
        <p:spPr>
          <a:xfrm>
            <a:off x="1137038" y="2194100"/>
            <a:ext cx="5126303" cy="390858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dirty="0"/>
              <a:t>Arash </a:t>
            </a:r>
            <a:r>
              <a:rPr lang="en-US" sz="2800" dirty="0" err="1"/>
              <a:t>Ghorbani</a:t>
            </a:r>
            <a:r>
              <a:rPr lang="en-US" sz="2800" dirty="0"/>
              <a:t>-Zarin, 19 years old (2005) Murdered by the family of his pregnant girlfriend because they disapproved of the relationship. The father of the girlfriend ordered his two sons to carry out the murder as the girl was already promised in an arranged marriage. Arash was stabbed 46 times in the assault.</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9A9835DE-620F-A2F6-2795-08B78743BA19}"/>
              </a:ext>
            </a:extLst>
          </p:cNvPr>
          <p:cNvPicPr>
            <a:picLocks noGrp="1" noChangeAspect="1"/>
          </p:cNvPicPr>
          <p:nvPr>
            <p:ph idx="1"/>
          </p:nvPr>
        </p:nvPicPr>
        <p:blipFill rotWithShape="1">
          <a:blip r:embed="rId3"/>
          <a:srcRect t="890" r="1" b="1"/>
          <a:stretch/>
        </p:blipFill>
        <p:spPr>
          <a:xfrm>
            <a:off x="7016376" y="2183362"/>
            <a:ext cx="4357896" cy="3732941"/>
          </a:xfrm>
          <a:prstGeom prst="rect">
            <a:avLst/>
          </a:prstGeom>
        </p:spPr>
      </p:pic>
      <p:sp>
        <p:nvSpPr>
          <p:cNvPr id="18"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8263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p:txBody>
          <a:bodyPr/>
          <a:lstStyle/>
          <a:p>
            <a:r>
              <a:rPr lang="en-GB" dirty="0"/>
              <a:t>Honour Based Violence</a:t>
            </a:r>
          </a:p>
        </p:txBody>
      </p:sp>
      <p:sp>
        <p:nvSpPr>
          <p:cNvPr id="3" name="Content Placeholder 2">
            <a:extLst>
              <a:ext uri="{FF2B5EF4-FFF2-40B4-BE49-F238E27FC236}">
                <a16:creationId xmlns:a16="http://schemas.microsoft.com/office/drawing/2014/main" id="{BEB30F02-F62A-07B9-0EEF-9C99AEAD8694}"/>
              </a:ext>
            </a:extLst>
          </p:cNvPr>
          <p:cNvSpPr>
            <a:spLocks noGrp="1"/>
          </p:cNvSpPr>
          <p:nvPr>
            <p:ph idx="1"/>
          </p:nvPr>
        </p:nvSpPr>
        <p:spPr/>
        <p:txBody>
          <a:bodyPr/>
          <a:lstStyle/>
          <a:p>
            <a:r>
              <a:rPr lang="en-GB" dirty="0"/>
              <a:t>Controlling unwanted behaviour and sexuality (including perceived promiscuity, premarital relationships or being gay, lesbian, bisexual or transgender) particularly the behaviour and sexuality of women.</a:t>
            </a:r>
          </a:p>
          <a:p>
            <a:pPr marL="0" indent="0">
              <a:buNone/>
            </a:pPr>
            <a:r>
              <a:rPr lang="en-GB" dirty="0"/>
              <a:t>•Protecting Family Honour Responding to peer group or family pressure. </a:t>
            </a:r>
          </a:p>
          <a:p>
            <a:pPr marL="0" indent="0">
              <a:buNone/>
            </a:pPr>
            <a:r>
              <a:rPr lang="en-GB" dirty="0"/>
              <a:t>•Attempting to strengthen family links. </a:t>
            </a:r>
          </a:p>
          <a:p>
            <a:pPr marL="0" indent="0">
              <a:buNone/>
            </a:pPr>
            <a:r>
              <a:rPr lang="en-GB" dirty="0"/>
              <a:t>•Ensuring land, property and wealth remain within the family •Protecting perceived cultural ideals (which can often be misguided or out of date).</a:t>
            </a:r>
          </a:p>
        </p:txBody>
      </p:sp>
    </p:spTree>
    <p:extLst>
      <p:ext uri="{BB962C8B-B14F-4D97-AF65-F5344CB8AC3E}">
        <p14:creationId xmlns:p14="http://schemas.microsoft.com/office/powerpoint/2010/main" val="324132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D7802-D797-0F32-AC10-340507646FFA}"/>
              </a:ext>
            </a:extLst>
          </p:cNvPr>
          <p:cNvSpPr>
            <a:spLocks noGrp="1"/>
          </p:cNvSpPr>
          <p:nvPr>
            <p:ph type="title"/>
          </p:nvPr>
        </p:nvSpPr>
        <p:spPr>
          <a:xfrm>
            <a:off x="1008184" y="174032"/>
            <a:ext cx="10175631" cy="1111843"/>
          </a:xfrm>
        </p:spPr>
        <p:txBody>
          <a:bodyPr anchor="ctr">
            <a:normAutofit/>
          </a:bodyPr>
          <a:lstStyle/>
          <a:p>
            <a:pPr algn="ctr"/>
            <a:r>
              <a:rPr lang="en-GB" sz="4000"/>
              <a:t>Statistics</a:t>
            </a:r>
          </a:p>
        </p:txBody>
      </p:sp>
      <p:sp>
        <p:nvSpPr>
          <p:cNvPr id="3" name="Content Placeholder 2">
            <a:extLst>
              <a:ext uri="{FF2B5EF4-FFF2-40B4-BE49-F238E27FC236}">
                <a16:creationId xmlns:a16="http://schemas.microsoft.com/office/drawing/2014/main" id="{0D3E032A-2E24-E552-1902-16C17287F697}"/>
              </a:ext>
            </a:extLst>
          </p:cNvPr>
          <p:cNvSpPr>
            <a:spLocks noGrp="1"/>
          </p:cNvSpPr>
          <p:nvPr>
            <p:ph idx="1"/>
          </p:nvPr>
        </p:nvSpPr>
        <p:spPr>
          <a:xfrm>
            <a:off x="1008184" y="1459907"/>
            <a:ext cx="10175630" cy="767904"/>
          </a:xfrm>
        </p:spPr>
        <p:txBody>
          <a:bodyPr anchor="ctr">
            <a:normAutofit/>
          </a:bodyPr>
          <a:lstStyle/>
          <a:p>
            <a:pPr marL="0" indent="0" algn="ctr">
              <a:buNone/>
            </a:pPr>
            <a:r>
              <a:rPr lang="en-GB" sz="2000"/>
              <a:t>According to the Home Office there were 2,725 HBA related offences recorded in England and Wales year ending March 2021. Up 18% compared to March 2020. </a:t>
            </a:r>
          </a:p>
        </p:txBody>
      </p:sp>
      <p:pic>
        <p:nvPicPr>
          <p:cNvPr id="5" name="Picture 4">
            <a:extLst>
              <a:ext uri="{FF2B5EF4-FFF2-40B4-BE49-F238E27FC236}">
                <a16:creationId xmlns:a16="http://schemas.microsoft.com/office/drawing/2014/main" id="{6DD36247-9416-5267-67BC-848782B93253}"/>
              </a:ext>
            </a:extLst>
          </p:cNvPr>
          <p:cNvPicPr>
            <a:picLocks noChangeAspect="1"/>
          </p:cNvPicPr>
          <p:nvPr/>
        </p:nvPicPr>
        <p:blipFill>
          <a:blip r:embed="rId3"/>
          <a:stretch>
            <a:fillRect/>
          </a:stretch>
        </p:blipFill>
        <p:spPr>
          <a:xfrm>
            <a:off x="995704" y="2405149"/>
            <a:ext cx="10194494" cy="3899393"/>
          </a:xfrm>
          <a:prstGeom prst="rect">
            <a:avLst/>
          </a:prstGeom>
        </p:spPr>
      </p:pic>
    </p:spTree>
    <p:extLst>
      <p:ext uri="{BB962C8B-B14F-4D97-AF65-F5344CB8AC3E}">
        <p14:creationId xmlns:p14="http://schemas.microsoft.com/office/powerpoint/2010/main" val="1509539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F3710-DB91-3854-AF60-7C34B8BFA0FD}"/>
              </a:ext>
            </a:extLst>
          </p:cNvPr>
          <p:cNvSpPr>
            <a:spLocks noGrp="1"/>
          </p:cNvSpPr>
          <p:nvPr>
            <p:ph type="title"/>
          </p:nvPr>
        </p:nvSpPr>
        <p:spPr/>
        <p:txBody>
          <a:bodyPr/>
          <a:lstStyle/>
          <a:p>
            <a:r>
              <a:rPr lang="en-GB" dirty="0"/>
              <a:t>What is Honour Based Abuse?</a:t>
            </a:r>
          </a:p>
        </p:txBody>
      </p:sp>
      <p:pic>
        <p:nvPicPr>
          <p:cNvPr id="4" name="Online Media 3" title="What Is Honour-Based Abuse?">
            <a:hlinkClick r:id="" action="ppaction://media"/>
            <a:extLst>
              <a:ext uri="{FF2B5EF4-FFF2-40B4-BE49-F238E27FC236}">
                <a16:creationId xmlns:a16="http://schemas.microsoft.com/office/drawing/2014/main" id="{83D5F7D9-485F-3FB5-6D59-9A477D411C9E}"/>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93294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E6B50-A0F9-6B4C-5611-75CA30748BF7}"/>
              </a:ext>
            </a:extLst>
          </p:cNvPr>
          <p:cNvSpPr>
            <a:spLocks noGrp="1"/>
          </p:cNvSpPr>
          <p:nvPr>
            <p:ph type="title"/>
          </p:nvPr>
        </p:nvSpPr>
        <p:spPr>
          <a:xfrm>
            <a:off x="1171074" y="1396686"/>
            <a:ext cx="3240506" cy="4064628"/>
          </a:xfrm>
        </p:spPr>
        <p:txBody>
          <a:bodyPr>
            <a:normAutofit/>
          </a:bodyPr>
          <a:lstStyle/>
          <a:p>
            <a:r>
              <a:rPr lang="en-GB">
                <a:solidFill>
                  <a:srgbClr val="FFFFFF"/>
                </a:solidFill>
              </a:rPr>
              <a:t>NPCC Definition of Honour Based Abuse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A4EC9D-60CE-F287-36F8-6C23FAADAD53}"/>
              </a:ext>
            </a:extLst>
          </p:cNvPr>
          <p:cNvSpPr>
            <a:spLocks noGrp="1"/>
          </p:cNvSpPr>
          <p:nvPr>
            <p:ph idx="1"/>
          </p:nvPr>
        </p:nvSpPr>
        <p:spPr>
          <a:xfrm>
            <a:off x="5370153" y="1526033"/>
            <a:ext cx="5536397" cy="3935281"/>
          </a:xfrm>
        </p:spPr>
        <p:txBody>
          <a:bodyPr>
            <a:normAutofit/>
          </a:bodyPr>
          <a:lstStyle/>
          <a:p>
            <a:r>
              <a:rPr lang="en-GB" dirty="0"/>
              <a:t>..an incident or crime involving violence, threats of violence, intimidation, coercion or abuse (including psychological, physical, sexual, financial or emotional abuse), which has or may have been committed to protect or defend the honour of an individual, family &amp;/or community’s code of behaviour</a:t>
            </a:r>
          </a:p>
        </p:txBody>
      </p:sp>
    </p:spTree>
    <p:extLst>
      <p:ext uri="{BB962C8B-B14F-4D97-AF65-F5344CB8AC3E}">
        <p14:creationId xmlns:p14="http://schemas.microsoft.com/office/powerpoint/2010/main" val="1179040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3C5E29-F229-65A9-69C5-4C4D22FBAF7D}"/>
              </a:ext>
            </a:extLst>
          </p:cNvPr>
          <p:cNvSpPr>
            <a:spLocks noGrp="1"/>
          </p:cNvSpPr>
          <p:nvPr>
            <p:ph type="title"/>
          </p:nvPr>
        </p:nvSpPr>
        <p:spPr>
          <a:xfrm>
            <a:off x="438913" y="859536"/>
            <a:ext cx="4832802" cy="1243584"/>
          </a:xfrm>
        </p:spPr>
        <p:txBody>
          <a:bodyPr>
            <a:normAutofit/>
          </a:bodyPr>
          <a:lstStyle/>
          <a:p>
            <a:r>
              <a:rPr lang="en-GB" sz="3400"/>
              <a:t>What is Honour?</a:t>
            </a:r>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0890B5A4-B1D2-342A-24C9-F141962C3BF6}"/>
              </a:ext>
            </a:extLst>
          </p:cNvPr>
          <p:cNvSpPr>
            <a:spLocks noGrp="1"/>
          </p:cNvSpPr>
          <p:nvPr>
            <p:ph idx="1"/>
          </p:nvPr>
        </p:nvSpPr>
        <p:spPr>
          <a:xfrm>
            <a:off x="438912" y="2512611"/>
            <a:ext cx="4832803" cy="3664351"/>
          </a:xfrm>
        </p:spPr>
        <p:txBody>
          <a:bodyPr>
            <a:normAutofit/>
          </a:bodyPr>
          <a:lstStyle/>
          <a:p>
            <a:r>
              <a:rPr lang="en-GB" dirty="0">
                <a:latin typeface="Arial" panose="020B0604020202020204" pitchFamily="34" charset="0"/>
                <a:cs typeface="Arial" panose="020B0604020202020204" pitchFamily="34" charset="0"/>
              </a:rPr>
              <a:t>The honour mentality tends to be a feature of what is sometimes called the shame culture. </a:t>
            </a:r>
          </a:p>
          <a:p>
            <a:r>
              <a:rPr lang="en-GB" dirty="0">
                <a:latin typeface="Arial" panose="020B0604020202020204" pitchFamily="34" charset="0"/>
                <a:cs typeface="Arial" panose="020B0604020202020204" pitchFamily="34" charset="0"/>
              </a:rPr>
              <a:t>Shame is not really an accurate term, but there is no specific term in English to describe this value.</a:t>
            </a:r>
          </a:p>
          <a:p>
            <a:endParaRPr lang="en-GB" sz="2000" dirty="0"/>
          </a:p>
          <a:p>
            <a:endParaRPr lang="en-GB" sz="2000" dirty="0"/>
          </a:p>
          <a:p>
            <a:endParaRPr lang="en-US" sz="1800" dirty="0"/>
          </a:p>
        </p:txBody>
      </p:sp>
      <p:pic>
        <p:nvPicPr>
          <p:cNvPr id="7" name="Picture 6">
            <a:extLst>
              <a:ext uri="{FF2B5EF4-FFF2-40B4-BE49-F238E27FC236}">
                <a16:creationId xmlns:a16="http://schemas.microsoft.com/office/drawing/2014/main" id="{F68ADDF1-F108-9D74-79B3-00E34AC547E1}"/>
              </a:ext>
            </a:extLst>
          </p:cNvPr>
          <p:cNvPicPr>
            <a:picLocks noChangeAspect="1"/>
          </p:cNvPicPr>
          <p:nvPr/>
        </p:nvPicPr>
        <p:blipFill>
          <a:blip r:embed="rId3"/>
          <a:stretch>
            <a:fillRect/>
          </a:stretch>
        </p:blipFill>
        <p:spPr>
          <a:xfrm>
            <a:off x="7368539" y="517600"/>
            <a:ext cx="3633377" cy="2743200"/>
          </a:xfrm>
          <a:prstGeom prst="rect">
            <a:avLst/>
          </a:prstGeom>
        </p:spPr>
      </p:pic>
      <p:pic>
        <p:nvPicPr>
          <p:cNvPr id="5" name="Content Placeholder 4">
            <a:extLst>
              <a:ext uri="{FF2B5EF4-FFF2-40B4-BE49-F238E27FC236}">
                <a16:creationId xmlns:a16="http://schemas.microsoft.com/office/drawing/2014/main" id="{B6681334-1E7A-683A-B487-6BB33F7ECEC0}"/>
              </a:ext>
            </a:extLst>
          </p:cNvPr>
          <p:cNvPicPr>
            <a:picLocks noChangeAspect="1"/>
          </p:cNvPicPr>
          <p:nvPr/>
        </p:nvPicPr>
        <p:blipFill>
          <a:blip r:embed="rId4"/>
          <a:stretch>
            <a:fillRect/>
          </a:stretch>
        </p:blipFill>
        <p:spPr>
          <a:xfrm>
            <a:off x="6617368" y="3927528"/>
            <a:ext cx="5135719" cy="1746144"/>
          </a:xfrm>
          <a:prstGeom prst="rect">
            <a:avLst/>
          </a:prstGeom>
        </p:spPr>
      </p:pic>
    </p:spTree>
    <p:extLst>
      <p:ext uri="{BB962C8B-B14F-4D97-AF65-F5344CB8AC3E}">
        <p14:creationId xmlns:p14="http://schemas.microsoft.com/office/powerpoint/2010/main" val="664471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2B9D0-F847-40F1-B790-2868E4BB3012}"/>
              </a:ext>
            </a:extLst>
          </p:cNvPr>
          <p:cNvSpPr>
            <a:spLocks noGrp="1"/>
          </p:cNvSpPr>
          <p:nvPr>
            <p:ph type="title"/>
          </p:nvPr>
        </p:nvSpPr>
        <p:spPr/>
        <p:txBody>
          <a:bodyPr/>
          <a:lstStyle/>
          <a:p>
            <a:r>
              <a:rPr lang="en-GB" dirty="0"/>
              <a:t>Banaz </a:t>
            </a:r>
            <a:r>
              <a:rPr lang="en-GB" dirty="0" err="1"/>
              <a:t>Mahmod</a:t>
            </a:r>
            <a:r>
              <a:rPr lang="en-GB" dirty="0"/>
              <a:t> Honor Killing</a:t>
            </a:r>
          </a:p>
        </p:txBody>
      </p:sp>
      <p:pic>
        <p:nvPicPr>
          <p:cNvPr id="4" name="Online Media 3" title="Banaz Mahmod’s Honor Killing: A Tragic Story | Real Stories True Crime Documentary">
            <a:hlinkClick r:id="" action="ppaction://media"/>
            <a:extLst>
              <a:ext uri="{FF2B5EF4-FFF2-40B4-BE49-F238E27FC236}">
                <a16:creationId xmlns:a16="http://schemas.microsoft.com/office/drawing/2014/main" id="{789F3490-C12D-581B-05E4-8D05606823E7}"/>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0379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dark hair and a black shirt&#10;&#10;Description automatically generated">
            <a:extLst>
              <a:ext uri="{FF2B5EF4-FFF2-40B4-BE49-F238E27FC236}">
                <a16:creationId xmlns:a16="http://schemas.microsoft.com/office/drawing/2014/main" id="{3DACDC20-6474-E6E2-B1C1-5F6AB5A9D9E6}"/>
              </a:ext>
            </a:extLst>
          </p:cNvPr>
          <p:cNvPicPr>
            <a:picLocks noChangeAspect="1"/>
          </p:cNvPicPr>
          <p:nvPr/>
        </p:nvPicPr>
        <p:blipFill rotWithShape="1">
          <a:blip r:embed="rId3"/>
          <a:srcRect l="906" r="6639"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4C40F-99B7-85C6-B714-B7929B889BCC}"/>
              </a:ext>
            </a:extLst>
          </p:cNvPr>
          <p:cNvSpPr>
            <a:spLocks noGrp="1"/>
          </p:cNvSpPr>
          <p:nvPr>
            <p:ph type="title"/>
          </p:nvPr>
        </p:nvSpPr>
        <p:spPr>
          <a:xfrm>
            <a:off x="6115317" y="405685"/>
            <a:ext cx="5464968" cy="1559301"/>
          </a:xfrm>
        </p:spPr>
        <p:txBody>
          <a:bodyPr>
            <a:normAutofit/>
          </a:bodyPr>
          <a:lstStyle/>
          <a:p>
            <a:r>
              <a:rPr lang="en-GB" sz="4000"/>
              <a:t>Missed Opportunities (IPCC report –2008)</a:t>
            </a:r>
          </a:p>
        </p:txBody>
      </p:sp>
      <p:sp>
        <p:nvSpPr>
          <p:cNvPr id="3" name="Content Placeholder 2">
            <a:extLst>
              <a:ext uri="{FF2B5EF4-FFF2-40B4-BE49-F238E27FC236}">
                <a16:creationId xmlns:a16="http://schemas.microsoft.com/office/drawing/2014/main" id="{0D8090A2-2909-8320-4DCD-CED761357F9A}"/>
              </a:ext>
            </a:extLst>
          </p:cNvPr>
          <p:cNvSpPr>
            <a:spLocks noGrp="1"/>
          </p:cNvSpPr>
          <p:nvPr>
            <p:ph idx="1"/>
          </p:nvPr>
        </p:nvSpPr>
        <p:spPr>
          <a:xfrm>
            <a:off x="6115317" y="2743200"/>
            <a:ext cx="5247340" cy="3496878"/>
          </a:xfrm>
        </p:spPr>
        <p:txBody>
          <a:bodyPr anchor="ctr">
            <a:normAutofit/>
          </a:bodyPr>
          <a:lstStyle/>
          <a:p>
            <a:r>
              <a:rPr lang="en-GB" sz="2000"/>
              <a:t>Banaz reported incidents to the police on more than 4 occasions</a:t>
            </a:r>
          </a:p>
          <a:p>
            <a:r>
              <a:rPr lang="en-GB" sz="2000"/>
              <a:t>Banaz told police her life was in danger &amp; also that of Rahmat Suleiman</a:t>
            </a:r>
          </a:p>
          <a:p>
            <a:r>
              <a:rPr lang="en-GB" sz="2000"/>
              <a:t>Contacted MPS reporting historic allegations of physical &amp; sexual assault</a:t>
            </a:r>
          </a:p>
          <a:p>
            <a:r>
              <a:rPr lang="en-GB" sz="2000"/>
              <a:t>Incidents poorly supervised </a:t>
            </a:r>
          </a:p>
          <a:p>
            <a:r>
              <a:rPr lang="en-GB" sz="2000"/>
              <a:t>Statement taken but not signed</a:t>
            </a:r>
          </a:p>
          <a:p>
            <a:r>
              <a:rPr lang="en-GB" sz="2000"/>
              <a:t>Information not passed to West Midlands Police</a:t>
            </a:r>
          </a:p>
        </p:txBody>
      </p:sp>
    </p:spTree>
    <p:extLst>
      <p:ext uri="{BB962C8B-B14F-4D97-AF65-F5344CB8AC3E}">
        <p14:creationId xmlns:p14="http://schemas.microsoft.com/office/powerpoint/2010/main" val="1055354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02DCA-D555-5490-0970-4664BC3B8E63}"/>
              </a:ext>
            </a:extLst>
          </p:cNvPr>
          <p:cNvSpPr>
            <a:spLocks noGrp="1"/>
          </p:cNvSpPr>
          <p:nvPr>
            <p:ph type="title"/>
          </p:nvPr>
        </p:nvSpPr>
        <p:spPr>
          <a:xfrm>
            <a:off x="838200" y="365125"/>
            <a:ext cx="10515600" cy="1325563"/>
          </a:xfrm>
        </p:spPr>
        <p:txBody>
          <a:bodyPr>
            <a:normAutofit/>
          </a:bodyPr>
          <a:lstStyle/>
          <a:p>
            <a:r>
              <a:rPr lang="en-GB" sz="5400"/>
              <a:t>Triggers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311E6-5DBA-5E58-0A6A-F4928D5986DE}"/>
              </a:ext>
            </a:extLst>
          </p:cNvPr>
          <p:cNvSpPr>
            <a:spLocks noGrp="1"/>
          </p:cNvSpPr>
          <p:nvPr>
            <p:ph idx="1"/>
          </p:nvPr>
        </p:nvSpPr>
        <p:spPr>
          <a:xfrm>
            <a:off x="838200" y="1929384"/>
            <a:ext cx="10515600" cy="4251960"/>
          </a:xfrm>
        </p:spPr>
        <p:txBody>
          <a:bodyPr>
            <a:normAutofit/>
          </a:bodyPr>
          <a:lstStyle/>
          <a:p>
            <a:r>
              <a:rPr lang="en-GB" sz="2200"/>
              <a:t>Smoking in public</a:t>
            </a:r>
          </a:p>
          <a:p>
            <a:r>
              <a:rPr lang="en-GB" sz="2200"/>
              <a:t>Inappropriate makeup or dress</a:t>
            </a:r>
          </a:p>
          <a:p>
            <a:r>
              <a:rPr lang="en-GB" sz="2200"/>
              <a:t>Objection to being removed from education</a:t>
            </a:r>
          </a:p>
          <a:p>
            <a:r>
              <a:rPr lang="en-GB" sz="2200"/>
              <a:t>A relationship not approved of</a:t>
            </a:r>
          </a:p>
          <a:p>
            <a:r>
              <a:rPr lang="en-GB" sz="2200"/>
              <a:t>Truanting</a:t>
            </a:r>
          </a:p>
          <a:p>
            <a:r>
              <a:rPr lang="en-GB" sz="2200"/>
              <a:t>Interfaith relationships</a:t>
            </a:r>
          </a:p>
          <a:p>
            <a:r>
              <a:rPr lang="en-GB" sz="2200"/>
              <a:t>Rejection of religion or religious instruction</a:t>
            </a:r>
          </a:p>
          <a:p>
            <a:r>
              <a:rPr lang="en-GB" sz="2200"/>
              <a:t>Rejection of an arranged marriage</a:t>
            </a:r>
          </a:p>
          <a:p>
            <a:r>
              <a:rPr lang="en-GB" sz="2200"/>
              <a:t>Pre-marital or extra-marital affair</a:t>
            </a:r>
          </a:p>
          <a:p>
            <a:r>
              <a:rPr lang="en-GB" sz="2200"/>
              <a:t>Reporting Domestic Abuse</a:t>
            </a:r>
          </a:p>
          <a:p>
            <a:endParaRPr lang="en-GB" sz="2200"/>
          </a:p>
        </p:txBody>
      </p:sp>
    </p:spTree>
    <p:extLst>
      <p:ext uri="{BB962C8B-B14F-4D97-AF65-F5344CB8AC3E}">
        <p14:creationId xmlns:p14="http://schemas.microsoft.com/office/powerpoint/2010/main" val="480196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066DD-FBBA-AEBF-06D4-8123C0E80A32}"/>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What is the impact on the victim? </a:t>
            </a:r>
            <a:br>
              <a:rPr lang="en-US" sz="5400"/>
            </a:br>
            <a:r>
              <a:rPr lang="en-US" sz="5400"/>
              <a:t>Discuss</a:t>
            </a:r>
            <a:br>
              <a:rPr lang="en-US" sz="5400"/>
            </a:br>
            <a:endParaRPr lang="en-US" sz="5400"/>
          </a:p>
        </p:txBody>
      </p:sp>
      <p:pic>
        <p:nvPicPr>
          <p:cNvPr id="5" name="Content Placeholder 4" descr="A person sitting in a corner with their hands on their face&#10;&#10;Description automatically generated">
            <a:extLst>
              <a:ext uri="{FF2B5EF4-FFF2-40B4-BE49-F238E27FC236}">
                <a16:creationId xmlns:a16="http://schemas.microsoft.com/office/drawing/2014/main" id="{973AA113-2D14-2D41-DF3E-791B9FCCA6DF}"/>
              </a:ext>
            </a:extLst>
          </p:cNvPr>
          <p:cNvPicPr>
            <a:picLocks noGrp="1" noChangeAspect="1"/>
          </p:cNvPicPr>
          <p:nvPr>
            <p:ph idx="1"/>
          </p:nvPr>
        </p:nvPicPr>
        <p:blipFill rotWithShape="1">
          <a:blip r:embed="rId3"/>
          <a:srcRect t="15699"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859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3104A8-9E47-3410-23A3-2FD9F7F80FFF}"/>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Initial Responding Officer</a:t>
            </a:r>
          </a:p>
        </p:txBody>
      </p:sp>
      <p:graphicFrame>
        <p:nvGraphicFramePr>
          <p:cNvPr id="5" name="Content Placeholder 2">
            <a:extLst>
              <a:ext uri="{FF2B5EF4-FFF2-40B4-BE49-F238E27FC236}">
                <a16:creationId xmlns:a16="http://schemas.microsoft.com/office/drawing/2014/main" id="{FAC7B815-5E40-3DEE-3E9A-2DB29B74A918}"/>
              </a:ext>
            </a:extLst>
          </p:cNvPr>
          <p:cNvGraphicFramePr>
            <a:graphicFrameLocks noGrp="1"/>
          </p:cNvGraphicFramePr>
          <p:nvPr>
            <p:ph idx="1"/>
            <p:extLst>
              <p:ext uri="{D42A27DB-BD31-4B8C-83A1-F6EECF244321}">
                <p14:modId xmlns:p14="http://schemas.microsoft.com/office/powerpoint/2010/main" val="47835203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845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0CD4B-FAF7-5306-E069-80C5236D67E6}"/>
              </a:ext>
            </a:extLst>
          </p:cNvPr>
          <p:cNvSpPr>
            <a:spLocks noGrp="1"/>
          </p:cNvSpPr>
          <p:nvPr>
            <p:ph type="title"/>
          </p:nvPr>
        </p:nvSpPr>
        <p:spPr>
          <a:xfrm>
            <a:off x="838200" y="176214"/>
            <a:ext cx="10515600" cy="1481188"/>
          </a:xfrm>
        </p:spPr>
        <p:txBody>
          <a:bodyPr>
            <a:normAutofit/>
          </a:bodyPr>
          <a:lstStyle/>
          <a:p>
            <a:pPr algn="ctr"/>
            <a:r>
              <a:rPr lang="en-GB" sz="4000"/>
              <a:t>Key Principles</a:t>
            </a:r>
            <a:br>
              <a:rPr lang="en-GB" sz="4000"/>
            </a:br>
            <a:endParaRPr lang="en-GB" sz="4000"/>
          </a:p>
        </p:txBody>
      </p:sp>
      <p:pic>
        <p:nvPicPr>
          <p:cNvPr id="8" name="Picture 7">
            <a:extLst>
              <a:ext uri="{FF2B5EF4-FFF2-40B4-BE49-F238E27FC236}">
                <a16:creationId xmlns:a16="http://schemas.microsoft.com/office/drawing/2014/main" id="{BAB41382-A134-F42B-8AAD-84A0E927699C}"/>
              </a:ext>
            </a:extLst>
          </p:cNvPr>
          <p:cNvPicPr>
            <a:picLocks noChangeAspect="1"/>
          </p:cNvPicPr>
          <p:nvPr/>
        </p:nvPicPr>
        <p:blipFill rotWithShape="1">
          <a:blip r:embed="rId3"/>
          <a:srcRect l="983" r="7543"/>
          <a:stretch/>
        </p:blipFill>
        <p:spPr>
          <a:xfrm>
            <a:off x="5667368" y="1847129"/>
            <a:ext cx="5686429" cy="4272677"/>
          </a:xfrm>
          <a:prstGeom prst="rect">
            <a:avLst/>
          </a:prstGeom>
        </p:spPr>
      </p:pic>
      <p:graphicFrame>
        <p:nvGraphicFramePr>
          <p:cNvPr id="13" name="Content Placeholder 2">
            <a:extLst>
              <a:ext uri="{FF2B5EF4-FFF2-40B4-BE49-F238E27FC236}">
                <a16:creationId xmlns:a16="http://schemas.microsoft.com/office/drawing/2014/main" id="{013F7C70-63A7-E1CD-869B-0706164DDE88}"/>
              </a:ext>
            </a:extLst>
          </p:cNvPr>
          <p:cNvGraphicFramePr>
            <a:graphicFrameLocks noGrp="1"/>
          </p:cNvGraphicFramePr>
          <p:nvPr>
            <p:ph idx="1"/>
            <p:extLst>
              <p:ext uri="{D42A27DB-BD31-4B8C-83A1-F6EECF244321}">
                <p14:modId xmlns:p14="http://schemas.microsoft.com/office/powerpoint/2010/main" val="3100798965"/>
              </p:ext>
            </p:extLst>
          </p:nvPr>
        </p:nvGraphicFramePr>
        <p:xfrm>
          <a:off x="838199" y="1061884"/>
          <a:ext cx="4692445" cy="5057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94747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ands tied together with chains&#10;&#10;Description automatically generated">
            <a:extLst>
              <a:ext uri="{FF2B5EF4-FFF2-40B4-BE49-F238E27FC236}">
                <a16:creationId xmlns:a16="http://schemas.microsoft.com/office/drawing/2014/main" id="{A2749ABD-4F2C-FC78-3866-5E5A5F2AB28C}"/>
              </a:ext>
            </a:extLst>
          </p:cNvPr>
          <p:cNvPicPr>
            <a:picLocks noGrp="1" noChangeAspect="1"/>
          </p:cNvPicPr>
          <p:nvPr>
            <p:ph idx="1"/>
          </p:nvPr>
        </p:nvPicPr>
        <p:blipFill rotWithShape="1">
          <a:blip r:embed="rId3"/>
          <a:srcRect t="5021" r="-1" b="430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1978EF-2485-B0E8-4358-DA79DE2CF62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Forced Marriage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2665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B027-8AAE-768B-E9CD-A9615815E8E2}"/>
              </a:ext>
            </a:extLst>
          </p:cNvPr>
          <p:cNvSpPr>
            <a:spLocks noGrp="1"/>
          </p:cNvSpPr>
          <p:nvPr>
            <p:ph type="title"/>
          </p:nvPr>
        </p:nvSpPr>
        <p:spPr/>
        <p:txBody>
          <a:bodyPr/>
          <a:lstStyle/>
          <a:p>
            <a:r>
              <a:rPr lang="en-GB" dirty="0"/>
              <a:t>What is the difference?</a:t>
            </a:r>
          </a:p>
        </p:txBody>
      </p:sp>
      <p:pic>
        <p:nvPicPr>
          <p:cNvPr id="4" name="Online Media 3" title="Jasvinder Sanghera - Karma Nirvana">
            <a:hlinkClick r:id="" action="ppaction://media"/>
            <a:extLst>
              <a:ext uri="{FF2B5EF4-FFF2-40B4-BE49-F238E27FC236}">
                <a16:creationId xmlns:a16="http://schemas.microsoft.com/office/drawing/2014/main" id="{5D16A3C8-8450-1267-19AB-898FAEE80443}"/>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111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C659909-504F-265A-874F-368DE0D856CE}"/>
              </a:ext>
            </a:extLst>
          </p:cNvPr>
          <p:cNvPicPr>
            <a:picLocks noChangeAspect="1"/>
          </p:cNvPicPr>
          <p:nvPr/>
        </p:nvPicPr>
        <p:blipFill rotWithShape="1">
          <a:blip r:embed="rId3"/>
          <a:srcRect l="5526" r="10229" b="2"/>
          <a:stretch/>
        </p:blipFill>
        <p:spPr>
          <a:xfrm>
            <a:off x="1" y="10"/>
            <a:ext cx="682850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829471-C683-BE49-AC0E-7820570C0AAF}"/>
              </a:ext>
            </a:extLst>
          </p:cNvPr>
          <p:cNvSpPr>
            <a:spLocks noGrp="1"/>
          </p:cNvSpPr>
          <p:nvPr>
            <p:ph type="title"/>
          </p:nvPr>
        </p:nvSpPr>
        <p:spPr>
          <a:xfrm>
            <a:off x="7531610" y="365125"/>
            <a:ext cx="3822189" cy="976978"/>
          </a:xfrm>
        </p:spPr>
        <p:txBody>
          <a:bodyPr>
            <a:normAutofit/>
          </a:bodyPr>
          <a:lstStyle/>
          <a:p>
            <a:r>
              <a:rPr lang="en-GB" sz="4000" dirty="0"/>
              <a:t>Forced Marriage</a:t>
            </a:r>
          </a:p>
        </p:txBody>
      </p:sp>
      <p:sp>
        <p:nvSpPr>
          <p:cNvPr id="3" name="Content Placeholder 2">
            <a:extLst>
              <a:ext uri="{FF2B5EF4-FFF2-40B4-BE49-F238E27FC236}">
                <a16:creationId xmlns:a16="http://schemas.microsoft.com/office/drawing/2014/main" id="{35A633D1-6981-3C76-E03E-D5B832954C26}"/>
              </a:ext>
            </a:extLst>
          </p:cNvPr>
          <p:cNvSpPr>
            <a:spLocks noGrp="1"/>
          </p:cNvSpPr>
          <p:nvPr>
            <p:ph idx="1"/>
          </p:nvPr>
        </p:nvSpPr>
        <p:spPr>
          <a:xfrm>
            <a:off x="6681020" y="1489587"/>
            <a:ext cx="4672780" cy="4687376"/>
          </a:xfrm>
        </p:spPr>
        <p:txBody>
          <a:bodyPr>
            <a:noAutofit/>
          </a:bodyPr>
          <a:lstStyle/>
          <a:p>
            <a:r>
              <a:rPr lang="en-GB" sz="2000" b="0" i="0" dirty="0">
                <a:effectLst/>
                <a:latin typeface="GDS Transport"/>
              </a:rPr>
              <a:t>A forced marriage is where one or both people do not or cannot consent to the marriage and pressure or abuse is used to force them into the marriage (Home Office, 2013)</a:t>
            </a:r>
          </a:p>
          <a:p>
            <a:r>
              <a:rPr lang="en-GB" sz="2000" dirty="0">
                <a:latin typeface="GDS Transport"/>
              </a:rPr>
              <a:t>Forced marriage is a criminal offence is England and Wales under sec 121 of the Anti-Social Behaviour Crime and Policing Act 2014. </a:t>
            </a:r>
          </a:p>
          <a:p>
            <a:r>
              <a:rPr lang="en-GB" sz="2000" dirty="0">
                <a:latin typeface="GDS Transport"/>
              </a:rPr>
              <a:t>The legalisation criminalises the use of coercion, which can include physical, psychological, financial, sexual or emotional pressure. </a:t>
            </a:r>
          </a:p>
          <a:p>
            <a:r>
              <a:rPr lang="en-GB" sz="2000" dirty="0">
                <a:latin typeface="GDS Transport"/>
              </a:rPr>
              <a:t>People who lack capacity to consent to marriage cannot give informed consent to marry. </a:t>
            </a:r>
            <a:endParaRPr lang="en-GB" sz="2000" dirty="0"/>
          </a:p>
        </p:txBody>
      </p:sp>
    </p:spTree>
    <p:extLst>
      <p:ext uri="{BB962C8B-B14F-4D97-AF65-F5344CB8AC3E}">
        <p14:creationId xmlns:p14="http://schemas.microsoft.com/office/powerpoint/2010/main" val="3085881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DAE8AC-1738-74A5-AA0A-E6C61F28570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Offences linked to FM</a:t>
            </a:r>
          </a:p>
        </p:txBody>
      </p:sp>
      <p:graphicFrame>
        <p:nvGraphicFramePr>
          <p:cNvPr id="5" name="Content Placeholder 2">
            <a:extLst>
              <a:ext uri="{FF2B5EF4-FFF2-40B4-BE49-F238E27FC236}">
                <a16:creationId xmlns:a16="http://schemas.microsoft.com/office/drawing/2014/main" id="{CF19B1DB-9F8E-5FF4-D248-47D243FC18A5}"/>
              </a:ext>
            </a:extLst>
          </p:cNvPr>
          <p:cNvGraphicFramePr>
            <a:graphicFrameLocks noGrp="1"/>
          </p:cNvGraphicFramePr>
          <p:nvPr>
            <p:ph idx="1"/>
            <p:extLst>
              <p:ext uri="{D42A27DB-BD31-4B8C-83A1-F6EECF244321}">
                <p14:modId xmlns:p14="http://schemas.microsoft.com/office/powerpoint/2010/main" val="33728494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0708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extLst>
              <p:ext uri="{D42A27DB-BD31-4B8C-83A1-F6EECF244321}">
                <p14:modId xmlns:p14="http://schemas.microsoft.com/office/powerpoint/2010/main" val="18576437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4337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One in a crowd">
            <a:extLst>
              <a:ext uri="{FF2B5EF4-FFF2-40B4-BE49-F238E27FC236}">
                <a16:creationId xmlns:a16="http://schemas.microsoft.com/office/drawing/2014/main" id="{7F103E92-82C0-2BDD-EFA0-E75821345F4D}"/>
              </a:ext>
            </a:extLst>
          </p:cNvPr>
          <p:cNvPicPr>
            <a:picLocks noChangeAspect="1"/>
          </p:cNvPicPr>
          <p:nvPr/>
        </p:nvPicPr>
        <p:blipFill rotWithShape="1">
          <a:blip r:embed="rId3"/>
          <a:srcRect t="5186" b="14719"/>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A4B5E-2D31-E0DF-8478-24B9D6518189}"/>
              </a:ext>
            </a:extLst>
          </p:cNvPr>
          <p:cNvSpPr>
            <a:spLocks noGrp="1"/>
          </p:cNvSpPr>
          <p:nvPr>
            <p:ph type="title"/>
          </p:nvPr>
        </p:nvSpPr>
        <p:spPr>
          <a:xfrm>
            <a:off x="589558" y="1948171"/>
            <a:ext cx="4501057" cy="2661313"/>
          </a:xfrm>
        </p:spPr>
        <p:txBody>
          <a:bodyPr vert="horz" lIns="91440" tIns="45720" rIns="91440" bIns="45720" rtlCol="0" anchor="b">
            <a:normAutofit/>
          </a:bodyPr>
          <a:lstStyle/>
          <a:p>
            <a:r>
              <a:rPr lang="en-US" sz="4800" dirty="0">
                <a:solidFill>
                  <a:srgbClr val="FFFFFF"/>
                </a:solidFill>
              </a:rPr>
              <a:t>Group Exercise</a:t>
            </a:r>
            <a:br>
              <a:rPr lang="en-US" sz="4800" dirty="0">
                <a:solidFill>
                  <a:srgbClr val="FFFFFF"/>
                </a:solidFill>
              </a:rPr>
            </a:br>
            <a:endParaRPr lang="en-US" sz="4800" dirty="0">
              <a:solidFill>
                <a:srgbClr val="FFFFFF"/>
              </a:solidFill>
            </a:endParaRPr>
          </a:p>
        </p:txBody>
      </p:sp>
    </p:spTree>
    <p:extLst>
      <p:ext uri="{BB962C8B-B14F-4D97-AF65-F5344CB8AC3E}">
        <p14:creationId xmlns:p14="http://schemas.microsoft.com/office/powerpoint/2010/main" val="4118201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9B53-6813-C577-CA07-CBB4C7CBA1BA}"/>
              </a:ext>
            </a:extLst>
          </p:cNvPr>
          <p:cNvSpPr>
            <a:spLocks noGrp="1"/>
          </p:cNvSpPr>
          <p:nvPr>
            <p:ph type="title"/>
          </p:nvPr>
        </p:nvSpPr>
        <p:spPr/>
        <p:txBody>
          <a:bodyPr/>
          <a:lstStyle/>
          <a:p>
            <a:r>
              <a:rPr lang="en-GB" dirty="0"/>
              <a:t>Asma’s Story</a:t>
            </a:r>
          </a:p>
        </p:txBody>
      </p:sp>
      <p:pic>
        <p:nvPicPr>
          <p:cNvPr id="4" name="Online Media 3" title="Asma's Story - Forced Marriage and Honour Based Abuse">
            <a:hlinkClick r:id="" action="ppaction://media"/>
            <a:extLst>
              <a:ext uri="{FF2B5EF4-FFF2-40B4-BE49-F238E27FC236}">
                <a16:creationId xmlns:a16="http://schemas.microsoft.com/office/drawing/2014/main" id="{955DF005-F4C4-5E54-3310-B1330777B961}"/>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594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1F51-1FD8-5E5D-BF1C-C9A550D4EED5}"/>
              </a:ext>
            </a:extLst>
          </p:cNvPr>
          <p:cNvSpPr>
            <a:spLocks noGrp="1"/>
          </p:cNvSpPr>
          <p:nvPr>
            <p:ph type="title"/>
          </p:nvPr>
        </p:nvSpPr>
        <p:spPr/>
        <p:txBody>
          <a:bodyPr/>
          <a:lstStyle/>
          <a:p>
            <a:r>
              <a:rPr lang="en-GB" dirty="0"/>
              <a:t>Remember males can be victims too</a:t>
            </a:r>
          </a:p>
        </p:txBody>
      </p:sp>
      <p:pic>
        <p:nvPicPr>
          <p:cNvPr id="4" name="Online Media 3" title="I slept in a storeroom cupboard to escape forced marriage - BBC World Service">
            <a:hlinkClick r:id="" action="ppaction://media"/>
            <a:extLst>
              <a:ext uri="{FF2B5EF4-FFF2-40B4-BE49-F238E27FC236}">
                <a16:creationId xmlns:a16="http://schemas.microsoft.com/office/drawing/2014/main" id="{CC346696-2D47-7DA4-918D-B3E19D972B8F}"/>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33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15B0E-2A65-2BD2-1744-BC4321917AF9}"/>
              </a:ext>
            </a:extLst>
          </p:cNvPr>
          <p:cNvSpPr>
            <a:spLocks noGrp="1"/>
          </p:cNvSpPr>
          <p:nvPr>
            <p:ph type="title"/>
          </p:nvPr>
        </p:nvSpPr>
        <p:spPr>
          <a:xfrm>
            <a:off x="4572001" y="601744"/>
            <a:ext cx="6781800" cy="1338696"/>
          </a:xfrm>
        </p:spPr>
        <p:txBody>
          <a:bodyPr>
            <a:normAutofit/>
          </a:bodyPr>
          <a:lstStyle/>
          <a:p>
            <a:r>
              <a:rPr lang="en-GB" dirty="0"/>
              <a:t>Support</a:t>
            </a:r>
          </a:p>
        </p:txBody>
      </p:sp>
      <p:pic>
        <p:nvPicPr>
          <p:cNvPr id="5" name="Picture 4" descr="People holding hands">
            <a:extLst>
              <a:ext uri="{FF2B5EF4-FFF2-40B4-BE49-F238E27FC236}">
                <a16:creationId xmlns:a16="http://schemas.microsoft.com/office/drawing/2014/main" id="{4ABE3376-A77A-5C6E-C8D7-E82C9943E344}"/>
              </a:ext>
            </a:extLst>
          </p:cNvPr>
          <p:cNvPicPr>
            <a:picLocks noChangeAspect="1"/>
          </p:cNvPicPr>
          <p:nvPr/>
        </p:nvPicPr>
        <p:blipFill rotWithShape="1">
          <a:blip r:embed="rId3"/>
          <a:srcRect l="37808" r="2564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9F04A8B-C656-1475-7477-A445BD333974}"/>
              </a:ext>
            </a:extLst>
          </p:cNvPr>
          <p:cNvSpPr>
            <a:spLocks noGrp="1"/>
          </p:cNvSpPr>
          <p:nvPr>
            <p:ph idx="1"/>
          </p:nvPr>
        </p:nvSpPr>
        <p:spPr>
          <a:xfrm>
            <a:off x="4572001" y="2201958"/>
            <a:ext cx="6781800" cy="3900730"/>
          </a:xfrm>
        </p:spPr>
        <p:txBody>
          <a:bodyPr anchor="t">
            <a:normAutofit/>
          </a:bodyPr>
          <a:lstStyle/>
          <a:p>
            <a:r>
              <a:rPr lang="en-GB" sz="2400" dirty="0"/>
              <a:t>Forced Marriage Unit- Operates both inside the UK and overseas. </a:t>
            </a:r>
          </a:p>
          <a:p>
            <a:endParaRPr lang="en-GB" sz="2400" dirty="0"/>
          </a:p>
          <a:p>
            <a:r>
              <a:rPr lang="en-GB" sz="2400" dirty="0"/>
              <a:t>Public help line which provides support to: </a:t>
            </a:r>
          </a:p>
          <a:p>
            <a:pPr>
              <a:buFont typeface="Arial" panose="020B0604020202020204" pitchFamily="34" charset="0"/>
              <a:buChar char="•"/>
            </a:pPr>
            <a:r>
              <a:rPr lang="en-GB" sz="2400" b="0" i="0" dirty="0">
                <a:effectLst/>
                <a:latin typeface="GDS Transport"/>
              </a:rPr>
              <a:t>victims and potential victims of forced marriage</a:t>
            </a:r>
          </a:p>
          <a:p>
            <a:pPr>
              <a:buFont typeface="Arial" panose="020B0604020202020204" pitchFamily="34" charset="0"/>
              <a:buChar char="•"/>
            </a:pPr>
            <a:r>
              <a:rPr lang="en-GB" sz="2400" b="0" i="0" dirty="0">
                <a:effectLst/>
                <a:latin typeface="GDS Transport"/>
              </a:rPr>
              <a:t>professionals dealing with cases</a:t>
            </a:r>
          </a:p>
          <a:p>
            <a:endParaRPr lang="en-GB" sz="2400" dirty="0"/>
          </a:p>
          <a:p>
            <a:pPr marL="0" indent="0">
              <a:buNone/>
            </a:pPr>
            <a:r>
              <a:rPr lang="en-GB" sz="2400" dirty="0">
                <a:hlinkClick r:id="rId4"/>
              </a:rPr>
              <a:t>https://www.gov.uk/guidance/forced-marriage</a:t>
            </a:r>
            <a:endParaRPr lang="en-GB" sz="2400" dirty="0"/>
          </a:p>
          <a:p>
            <a:endParaRPr lang="en-GB" sz="2000" dirty="0"/>
          </a:p>
          <a:p>
            <a:endParaRPr lang="en-GB" sz="2000" dirty="0"/>
          </a:p>
        </p:txBody>
      </p:sp>
    </p:spTree>
    <p:extLst>
      <p:ext uri="{BB962C8B-B14F-4D97-AF65-F5344CB8AC3E}">
        <p14:creationId xmlns:p14="http://schemas.microsoft.com/office/powerpoint/2010/main" val="2774059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6BBE-9616-FA26-1036-D5B5BFBA2B28}"/>
              </a:ext>
            </a:extLst>
          </p:cNvPr>
          <p:cNvSpPr>
            <a:spLocks noGrp="1"/>
          </p:cNvSpPr>
          <p:nvPr>
            <p:ph type="title"/>
          </p:nvPr>
        </p:nvSpPr>
        <p:spPr/>
        <p:txBody>
          <a:bodyPr/>
          <a:lstStyle/>
          <a:p>
            <a:r>
              <a:rPr lang="en-GB" dirty="0"/>
              <a:t>Statistics</a:t>
            </a:r>
            <a:br>
              <a:rPr lang="en-GB" dirty="0"/>
            </a:br>
            <a:endParaRPr lang="en-GB" dirty="0"/>
          </a:p>
        </p:txBody>
      </p:sp>
      <p:graphicFrame>
        <p:nvGraphicFramePr>
          <p:cNvPr id="6" name="Rectangle 1">
            <a:extLst>
              <a:ext uri="{FF2B5EF4-FFF2-40B4-BE49-F238E27FC236}">
                <a16:creationId xmlns:a16="http://schemas.microsoft.com/office/drawing/2014/main" id="{9AAA1D4E-3A6B-CA77-A307-F6B9627AF75E}"/>
              </a:ext>
            </a:extLst>
          </p:cNvPr>
          <p:cNvGraphicFramePr>
            <a:graphicFrameLocks noGrp="1"/>
          </p:cNvGraphicFramePr>
          <p:nvPr>
            <p:ph idx="1"/>
          </p:nvPr>
        </p:nvGraphicFramePr>
        <p:xfrm>
          <a:off x="838200" y="1364696"/>
          <a:ext cx="10857271" cy="4565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8980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5E3661-29E4-5664-C23C-6E5501E08FE1}"/>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Female Genital Mutilation</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6EAE7F6-9A72-F638-7365-0ED4349B070A}"/>
              </a:ext>
            </a:extLst>
          </p:cNvPr>
          <p:cNvPicPr>
            <a:picLocks noGrp="1" noChangeAspect="1"/>
          </p:cNvPicPr>
          <p:nvPr>
            <p:ph idx="1"/>
          </p:nvPr>
        </p:nvPicPr>
        <p:blipFill rotWithShape="1">
          <a:blip r:embed="rId3"/>
          <a:srcRect l="9312" r="12203"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381287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9608D-2293-93CD-832A-66EEDA114071}"/>
              </a:ext>
            </a:extLst>
          </p:cNvPr>
          <p:cNvSpPr>
            <a:spLocks noGrp="1"/>
          </p:cNvSpPr>
          <p:nvPr>
            <p:ph type="title"/>
          </p:nvPr>
        </p:nvSpPr>
        <p:spPr>
          <a:xfrm>
            <a:off x="630936" y="640080"/>
            <a:ext cx="4818888" cy="1481328"/>
          </a:xfrm>
        </p:spPr>
        <p:txBody>
          <a:bodyPr anchor="b">
            <a:normAutofit/>
          </a:bodyPr>
          <a:lstStyle/>
          <a:p>
            <a:r>
              <a:rPr lang="en-GB" sz="5400"/>
              <a:t>FGM: What is it?</a:t>
            </a:r>
          </a:p>
        </p:txBody>
      </p:sp>
      <p:sp>
        <p:nvSpPr>
          <p:cNvPr id="1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CF8734-DE43-A482-CCF5-053CAE2CF851}"/>
              </a:ext>
            </a:extLst>
          </p:cNvPr>
          <p:cNvSpPr>
            <a:spLocks noGrp="1"/>
          </p:cNvSpPr>
          <p:nvPr>
            <p:ph idx="1"/>
          </p:nvPr>
        </p:nvSpPr>
        <p:spPr>
          <a:xfrm>
            <a:off x="630936" y="2660904"/>
            <a:ext cx="4818888" cy="3547872"/>
          </a:xfrm>
        </p:spPr>
        <p:txBody>
          <a:bodyPr anchor="t">
            <a:normAutofit/>
          </a:bodyPr>
          <a:lstStyle/>
          <a:p>
            <a:r>
              <a:rPr lang="en-GB" sz="3200" dirty="0"/>
              <a:t>“...procedures that involve partial or total removal of the external female genitalia, or other injury to the female genital organs for non-medical reasons” </a:t>
            </a:r>
          </a:p>
        </p:txBody>
      </p:sp>
      <p:pic>
        <p:nvPicPr>
          <p:cNvPr id="5" name="Picture 4">
            <a:extLst>
              <a:ext uri="{FF2B5EF4-FFF2-40B4-BE49-F238E27FC236}">
                <a16:creationId xmlns:a16="http://schemas.microsoft.com/office/drawing/2014/main" id="{9107DD7B-7E36-D19B-32E8-42D43198A67F}"/>
              </a:ext>
            </a:extLst>
          </p:cNvPr>
          <p:cNvPicPr>
            <a:picLocks noChangeAspect="1"/>
          </p:cNvPicPr>
          <p:nvPr/>
        </p:nvPicPr>
        <p:blipFill>
          <a:blip r:embed="rId2"/>
          <a:stretch>
            <a:fillRect/>
          </a:stretch>
        </p:blipFill>
        <p:spPr>
          <a:xfrm>
            <a:off x="6099048" y="1491066"/>
            <a:ext cx="5458968" cy="3875867"/>
          </a:xfrm>
          <a:prstGeom prst="rect">
            <a:avLst/>
          </a:prstGeom>
        </p:spPr>
      </p:pic>
    </p:spTree>
    <p:extLst>
      <p:ext uri="{BB962C8B-B14F-4D97-AF65-F5344CB8AC3E}">
        <p14:creationId xmlns:p14="http://schemas.microsoft.com/office/powerpoint/2010/main" val="19958947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C0216-8F50-7300-7A6F-402ED926AC3E}"/>
              </a:ext>
            </a:extLst>
          </p:cNvPr>
          <p:cNvSpPr>
            <a:spLocks noGrp="1"/>
          </p:cNvSpPr>
          <p:nvPr>
            <p:ph type="title"/>
          </p:nvPr>
        </p:nvSpPr>
        <p:spPr>
          <a:xfrm>
            <a:off x="4553733" y="548464"/>
            <a:ext cx="6798541" cy="1675623"/>
          </a:xfrm>
        </p:spPr>
        <p:txBody>
          <a:bodyPr anchor="b">
            <a:normAutofit/>
          </a:bodyPr>
          <a:lstStyle/>
          <a:p>
            <a:r>
              <a:rPr lang="en-GB" sz="4000"/>
              <a:t>Why does FGM happen? </a:t>
            </a:r>
          </a:p>
        </p:txBody>
      </p:sp>
      <p:pic>
        <p:nvPicPr>
          <p:cNvPr id="5" name="Picture 4">
            <a:extLst>
              <a:ext uri="{FF2B5EF4-FFF2-40B4-BE49-F238E27FC236}">
                <a16:creationId xmlns:a16="http://schemas.microsoft.com/office/drawing/2014/main" id="{B2D303B7-4502-8719-6156-46BC7244E578}"/>
              </a:ext>
            </a:extLst>
          </p:cNvPr>
          <p:cNvPicPr>
            <a:picLocks noChangeAspect="1"/>
          </p:cNvPicPr>
          <p:nvPr/>
        </p:nvPicPr>
        <p:blipFill rotWithShape="1">
          <a:blip r:embed="rId3"/>
          <a:srcRect l="14618" r="2260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0BF8C2A-38D1-46E1-997C-DBA317BB5F74}"/>
              </a:ext>
            </a:extLst>
          </p:cNvPr>
          <p:cNvSpPr>
            <a:spLocks noGrp="1"/>
          </p:cNvSpPr>
          <p:nvPr>
            <p:ph idx="1"/>
          </p:nvPr>
        </p:nvSpPr>
        <p:spPr>
          <a:xfrm>
            <a:off x="4553734" y="2409830"/>
            <a:ext cx="6798539" cy="3705217"/>
          </a:xfrm>
        </p:spPr>
        <p:txBody>
          <a:bodyPr>
            <a:normAutofit/>
          </a:bodyPr>
          <a:lstStyle/>
          <a:p>
            <a:r>
              <a:rPr lang="en-GB" sz="2000"/>
              <a:t>Religion</a:t>
            </a:r>
          </a:p>
          <a:p>
            <a:r>
              <a:rPr lang="en-GB" sz="2000"/>
              <a:t>Custom </a:t>
            </a:r>
          </a:p>
          <a:p>
            <a:r>
              <a:rPr lang="en-GB" sz="2000"/>
              <a:t>To give a sense of belonging &amp; acceptance </a:t>
            </a:r>
          </a:p>
          <a:p>
            <a:r>
              <a:rPr lang="en-GB" sz="2000"/>
              <a:t>Preserving tradition</a:t>
            </a:r>
          </a:p>
          <a:p>
            <a:r>
              <a:rPr lang="en-GB" sz="2000"/>
              <a:t>Preserving virginity, part of being a woman</a:t>
            </a:r>
          </a:p>
          <a:p>
            <a:r>
              <a:rPr lang="en-GB" sz="2000"/>
              <a:t>Cleanses &amp; purifies the girl </a:t>
            </a:r>
          </a:p>
          <a:p>
            <a:r>
              <a:rPr lang="en-GB" sz="2000"/>
              <a:t>Protecting family honour</a:t>
            </a:r>
          </a:p>
          <a:p>
            <a:r>
              <a:rPr lang="en-GB" sz="2000"/>
              <a:t>Social acceptance, especially in relation to marriage</a:t>
            </a:r>
          </a:p>
          <a:p>
            <a:endParaRPr lang="en-GB" sz="2000"/>
          </a:p>
          <a:p>
            <a:endParaRPr lang="en-GB" sz="2000"/>
          </a:p>
        </p:txBody>
      </p:sp>
    </p:spTree>
    <p:extLst>
      <p:ext uri="{BB962C8B-B14F-4D97-AF65-F5344CB8AC3E}">
        <p14:creationId xmlns:p14="http://schemas.microsoft.com/office/powerpoint/2010/main" val="17973406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2197C-8781-D607-6C2F-B7C760D745E9}"/>
              </a:ext>
            </a:extLst>
          </p:cNvPr>
          <p:cNvSpPr>
            <a:spLocks noGrp="1"/>
          </p:cNvSpPr>
          <p:nvPr>
            <p:ph type="title"/>
          </p:nvPr>
        </p:nvSpPr>
        <p:spPr/>
        <p:txBody>
          <a:bodyPr/>
          <a:lstStyle/>
          <a:p>
            <a:r>
              <a:rPr lang="en-GB" dirty="0"/>
              <a:t>The Cruel Cut</a:t>
            </a:r>
            <a:br>
              <a:rPr lang="en-GB" dirty="0"/>
            </a:br>
            <a:endParaRPr lang="en-GB" dirty="0"/>
          </a:p>
        </p:txBody>
      </p:sp>
      <p:pic>
        <p:nvPicPr>
          <p:cNvPr id="4" name="Online Media 3" title="The Cruel Cut | FGM Testimonies |  Channel 4">
            <a:hlinkClick r:id="" action="ppaction://media"/>
            <a:extLst>
              <a:ext uri="{FF2B5EF4-FFF2-40B4-BE49-F238E27FC236}">
                <a16:creationId xmlns:a16="http://schemas.microsoft.com/office/drawing/2014/main" id="{71557B3A-EFD3-6C80-892F-8422EEF6A62C}"/>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799656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A6D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FC97385-EE71-B2C9-146A-356814A12314}"/>
              </a:ext>
            </a:extLst>
          </p:cNvPr>
          <p:cNvPicPr>
            <a:picLocks noGrp="1" noChangeAspect="1"/>
          </p:cNvPicPr>
          <p:nvPr>
            <p:ph idx="1"/>
          </p:nvPr>
        </p:nvPicPr>
        <p:blipFill>
          <a:blip r:embed="rId3"/>
          <a:stretch>
            <a:fillRect/>
          </a:stretch>
        </p:blipFill>
        <p:spPr>
          <a:xfrm>
            <a:off x="643467" y="1847766"/>
            <a:ext cx="10905066" cy="3162468"/>
          </a:xfrm>
          <a:prstGeom prst="rect">
            <a:avLst/>
          </a:prstGeom>
        </p:spPr>
      </p:pic>
    </p:spTree>
    <p:extLst>
      <p:ext uri="{BB962C8B-B14F-4D97-AF65-F5344CB8AC3E}">
        <p14:creationId xmlns:p14="http://schemas.microsoft.com/office/powerpoint/2010/main" val="1711195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E7DC0-84C3-CA56-B6B8-D59195480DF5}"/>
              </a:ext>
            </a:extLst>
          </p:cNvPr>
          <p:cNvSpPr>
            <a:spLocks noGrp="1"/>
          </p:cNvSpPr>
          <p:nvPr>
            <p:ph type="title"/>
          </p:nvPr>
        </p:nvSpPr>
        <p:spPr>
          <a:xfrm>
            <a:off x="4654296" y="329184"/>
            <a:ext cx="6894576" cy="1783080"/>
          </a:xfrm>
        </p:spPr>
        <p:txBody>
          <a:bodyPr anchor="b">
            <a:normAutofit/>
          </a:bodyPr>
          <a:lstStyle/>
          <a:p>
            <a:r>
              <a:rPr lang="en-GB" sz="5400"/>
              <a:t>Where is FGM practiced</a:t>
            </a:r>
          </a:p>
        </p:txBody>
      </p:sp>
      <p:pic>
        <p:nvPicPr>
          <p:cNvPr id="5" name="Picture 4" descr="Photograph of the earth">
            <a:extLst>
              <a:ext uri="{FF2B5EF4-FFF2-40B4-BE49-F238E27FC236}">
                <a16:creationId xmlns:a16="http://schemas.microsoft.com/office/drawing/2014/main" id="{AF77E154-4E89-FF64-F3C9-676BD26BCC1A}"/>
              </a:ext>
            </a:extLst>
          </p:cNvPr>
          <p:cNvPicPr>
            <a:picLocks noChangeAspect="1"/>
          </p:cNvPicPr>
          <p:nvPr/>
        </p:nvPicPr>
        <p:blipFill rotWithShape="1">
          <a:blip r:embed="rId3"/>
          <a:srcRect l="30613" r="36148"/>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026CCD-0419-8B54-B21D-38BA7B33CD11}"/>
              </a:ext>
            </a:extLst>
          </p:cNvPr>
          <p:cNvSpPr>
            <a:spLocks noGrp="1"/>
          </p:cNvSpPr>
          <p:nvPr>
            <p:ph idx="1"/>
          </p:nvPr>
        </p:nvSpPr>
        <p:spPr>
          <a:xfrm>
            <a:off x="4654296" y="2706624"/>
            <a:ext cx="6894576" cy="3483864"/>
          </a:xfrm>
        </p:spPr>
        <p:txBody>
          <a:bodyPr>
            <a:normAutofit/>
          </a:bodyPr>
          <a:lstStyle/>
          <a:p>
            <a:r>
              <a:rPr lang="en-GB" dirty="0"/>
              <a:t>FGM in varying degrees has appeared in all the continents of the world. Practiced in more than 28 countries in Africa, parts of Middle East, Southeast Asia, Europe, America &amp; other countries where immigrants from FGM-affected communities live. </a:t>
            </a:r>
          </a:p>
          <a:p>
            <a:endParaRPr lang="en-GB" sz="2200" dirty="0"/>
          </a:p>
        </p:txBody>
      </p:sp>
    </p:spTree>
    <p:extLst>
      <p:ext uri="{BB962C8B-B14F-4D97-AF65-F5344CB8AC3E}">
        <p14:creationId xmlns:p14="http://schemas.microsoft.com/office/powerpoint/2010/main" val="36553314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E260B-3B82-C702-CE14-0F600281DB91}"/>
              </a:ext>
            </a:extLst>
          </p:cNvPr>
          <p:cNvSpPr>
            <a:spLocks noGrp="1"/>
          </p:cNvSpPr>
          <p:nvPr>
            <p:ph type="title"/>
          </p:nvPr>
        </p:nvSpPr>
        <p:spPr>
          <a:xfrm>
            <a:off x="4653887" y="609600"/>
            <a:ext cx="6564574" cy="909484"/>
          </a:xfrm>
        </p:spPr>
        <p:txBody>
          <a:bodyPr>
            <a:normAutofit/>
          </a:bodyPr>
          <a:lstStyle/>
          <a:p>
            <a:r>
              <a:rPr lang="en-GB" dirty="0"/>
              <a:t>No health benefits</a:t>
            </a:r>
          </a:p>
        </p:txBody>
      </p:sp>
      <p:pic>
        <p:nvPicPr>
          <p:cNvPr id="5" name="Content Placeholder 4" descr="A group of old tools&#10;&#10;Description automatically generated">
            <a:extLst>
              <a:ext uri="{FF2B5EF4-FFF2-40B4-BE49-F238E27FC236}">
                <a16:creationId xmlns:a16="http://schemas.microsoft.com/office/drawing/2014/main" id="{524FE575-F241-954E-2EA2-02E8A5CFC940}"/>
              </a:ext>
            </a:extLst>
          </p:cNvPr>
          <p:cNvPicPr>
            <a:picLocks noChangeAspect="1"/>
          </p:cNvPicPr>
          <p:nvPr/>
        </p:nvPicPr>
        <p:blipFill rotWithShape="1">
          <a:blip r:embed="rId3"/>
          <a:srcRect l="1798" r="13994" b="4"/>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7" name="Picture 6" descr="A close-up of a hand holding a piece of paper&#10;&#10;Description automatically generated">
            <a:extLst>
              <a:ext uri="{FF2B5EF4-FFF2-40B4-BE49-F238E27FC236}">
                <a16:creationId xmlns:a16="http://schemas.microsoft.com/office/drawing/2014/main" id="{532C7545-AF20-9D5F-AEC4-AE41E39D2DF4}"/>
              </a:ext>
            </a:extLst>
          </p:cNvPr>
          <p:cNvPicPr>
            <a:picLocks noChangeAspect="1"/>
          </p:cNvPicPr>
          <p:nvPr/>
        </p:nvPicPr>
        <p:blipFill rotWithShape="1">
          <a:blip r:embed="rId4"/>
          <a:srcRect l="3737" r="1" b="1"/>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11" name="Content Placeholder 10">
            <a:extLst>
              <a:ext uri="{FF2B5EF4-FFF2-40B4-BE49-F238E27FC236}">
                <a16:creationId xmlns:a16="http://schemas.microsoft.com/office/drawing/2014/main" id="{E4D7B8E8-37E8-97FE-BF47-357A74AA7D69}"/>
              </a:ext>
            </a:extLst>
          </p:cNvPr>
          <p:cNvSpPr>
            <a:spLocks noGrp="1"/>
          </p:cNvSpPr>
          <p:nvPr>
            <p:ph idx="1"/>
          </p:nvPr>
        </p:nvSpPr>
        <p:spPr>
          <a:xfrm>
            <a:off x="4653887" y="1740311"/>
            <a:ext cx="6564573" cy="4852218"/>
          </a:xfrm>
        </p:spPr>
        <p:txBody>
          <a:bodyPr>
            <a:normAutofit fontScale="92500" lnSpcReduction="10000"/>
          </a:bodyPr>
          <a:lstStyle/>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severe pain</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excessive bleeding (haemorrhage)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genital tissue swelling</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fever</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infections e.g., tetanus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urinary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wound healing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injury to surrounding genital tissue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shock</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death.</a:t>
            </a:r>
          </a:p>
          <a:p>
            <a:endParaRPr lang="en-US" sz="2000" dirty="0"/>
          </a:p>
          <a:p>
            <a:r>
              <a:rPr lang="en-US" sz="2600" dirty="0"/>
              <a:t>Many long-term health issues</a:t>
            </a:r>
          </a:p>
        </p:txBody>
      </p:sp>
    </p:spTree>
    <p:extLst>
      <p:ext uri="{BB962C8B-B14F-4D97-AF65-F5344CB8AC3E}">
        <p14:creationId xmlns:p14="http://schemas.microsoft.com/office/powerpoint/2010/main" val="1444147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4507D-283F-4266-21B6-6D9C431DC786}"/>
              </a:ext>
            </a:extLst>
          </p:cNvPr>
          <p:cNvSpPr>
            <a:spLocks noGrp="1"/>
          </p:cNvSpPr>
          <p:nvPr>
            <p:ph type="title"/>
          </p:nvPr>
        </p:nvSpPr>
        <p:spPr/>
        <p:txBody>
          <a:bodyPr/>
          <a:lstStyle/>
          <a:p>
            <a:r>
              <a:rPr lang="en-GB"/>
              <a:t>Suspicions or Signs?</a:t>
            </a:r>
            <a:endParaRPr lang="en-GB" dirty="0"/>
          </a:p>
        </p:txBody>
      </p:sp>
      <p:sp>
        <p:nvSpPr>
          <p:cNvPr id="4" name="Rectangle: Rounded Corners 3">
            <a:extLst>
              <a:ext uri="{FF2B5EF4-FFF2-40B4-BE49-F238E27FC236}">
                <a16:creationId xmlns:a16="http://schemas.microsoft.com/office/drawing/2014/main" id="{8784C8DA-D420-D832-E644-A5934D2BDD87}"/>
              </a:ext>
            </a:extLst>
          </p:cNvPr>
          <p:cNvSpPr/>
          <p:nvPr/>
        </p:nvSpPr>
        <p:spPr>
          <a:xfrm>
            <a:off x="838200" y="1489587"/>
            <a:ext cx="498741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Suspicions may arise in several ways: Preparations to take the child abroad Planning medium to long term absence from school. The child may also talk about a special procedure/ceremony that is going to take place. Other family members having undergone the procedure. The arrival of family members from countries that have traditionally practised FGM. </a:t>
            </a:r>
          </a:p>
        </p:txBody>
      </p:sp>
      <p:sp>
        <p:nvSpPr>
          <p:cNvPr id="5" name="Content Placeholder 4">
            <a:extLst>
              <a:ext uri="{FF2B5EF4-FFF2-40B4-BE49-F238E27FC236}">
                <a16:creationId xmlns:a16="http://schemas.microsoft.com/office/drawing/2014/main" id="{8EF71164-B6FC-34C2-5525-69FCA0ACD939}"/>
              </a:ext>
            </a:extLst>
          </p:cNvPr>
          <p:cNvSpPr>
            <a:spLocks noGrp="1"/>
          </p:cNvSpPr>
          <p:nvPr>
            <p:ph idx="1"/>
          </p:nvPr>
        </p:nvSpPr>
        <p:spPr>
          <a:xfrm>
            <a:off x="6366388" y="1489587"/>
            <a:ext cx="468015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2500"/>
          </a:bodyPr>
          <a:lstStyle/>
          <a:p>
            <a:pPr marL="0" indent="0">
              <a:buNone/>
            </a:pPr>
            <a:r>
              <a:rPr lang="en-GB" dirty="0"/>
              <a:t>Warning signs that FGM may have taken place: Behavioural changes (e.g. withdrawn from friends/ social groups) Health problems A lengthy absence from school Having difficulty walking, sitting or standing Spending longer than normal in the bathroom or toilet If the professional (e.g. teacher) has heard the girl referring to other children about it.</a:t>
            </a:r>
          </a:p>
        </p:txBody>
      </p:sp>
    </p:spTree>
    <p:extLst>
      <p:ext uri="{BB962C8B-B14F-4D97-AF65-F5344CB8AC3E}">
        <p14:creationId xmlns:p14="http://schemas.microsoft.com/office/powerpoint/2010/main" val="42174645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2D24-B056-E526-9E7F-25C11B106D3B}"/>
              </a:ext>
            </a:extLst>
          </p:cNvPr>
          <p:cNvSpPr>
            <a:spLocks noGrp="1"/>
          </p:cNvSpPr>
          <p:nvPr>
            <p:ph type="title"/>
          </p:nvPr>
        </p:nvSpPr>
        <p:spPr>
          <a:xfrm>
            <a:off x="572493" y="238539"/>
            <a:ext cx="11018520" cy="1434415"/>
          </a:xfrm>
        </p:spPr>
        <p:txBody>
          <a:bodyPr anchor="b">
            <a:normAutofit/>
          </a:bodyPr>
          <a:lstStyle/>
          <a:p>
            <a:r>
              <a:rPr lang="en-GB" sz="4600"/>
              <a:t>Risk Indicators</a:t>
            </a:r>
            <a:br>
              <a:rPr lang="en-GB" sz="4600"/>
            </a:b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240C20-AF82-274E-E495-01B47C7DB37C}"/>
              </a:ext>
            </a:extLst>
          </p:cNvPr>
          <p:cNvSpPr>
            <a:spLocks noGrp="1"/>
          </p:cNvSpPr>
          <p:nvPr>
            <p:ph idx="1"/>
          </p:nvPr>
        </p:nvSpPr>
        <p:spPr>
          <a:xfrm>
            <a:off x="572493" y="2071316"/>
            <a:ext cx="6713552" cy="4119172"/>
          </a:xfrm>
        </p:spPr>
        <p:txBody>
          <a:bodyPr anchor="t">
            <a:normAutofit/>
          </a:bodyPr>
          <a:lstStyle/>
          <a:p>
            <a:r>
              <a:rPr lang="en-GB" sz="2200"/>
              <a:t>The position of the family within their community &amp; the level of integration into UK society</a:t>
            </a:r>
          </a:p>
          <a:p>
            <a:r>
              <a:rPr lang="en-GB" sz="2200"/>
              <a:t>Any girl born to a woman who has been subjected to FGM </a:t>
            </a:r>
          </a:p>
          <a:p>
            <a:r>
              <a:rPr lang="en-GB" sz="2200"/>
              <a:t>When a family elder visits the country</a:t>
            </a:r>
          </a:p>
          <a:p>
            <a:r>
              <a:rPr lang="en-GB" sz="2200"/>
              <a:t>Any girl who has a sister who has already undergone FGM</a:t>
            </a:r>
          </a:p>
          <a:p>
            <a:r>
              <a:rPr lang="en-GB" sz="2200"/>
              <a:t>Any girl who is withdrawn from Personal, Social &amp; Health Education (PSHE)</a:t>
            </a:r>
          </a:p>
          <a:p>
            <a:endParaRPr lang="en-GB" sz="2200"/>
          </a:p>
        </p:txBody>
      </p:sp>
      <p:pic>
        <p:nvPicPr>
          <p:cNvPr id="5" name="Picture 4">
            <a:extLst>
              <a:ext uri="{FF2B5EF4-FFF2-40B4-BE49-F238E27FC236}">
                <a16:creationId xmlns:a16="http://schemas.microsoft.com/office/drawing/2014/main" id="{4C8B644F-DEED-D7C4-39D5-6A8A2AD6B3B5}"/>
              </a:ext>
            </a:extLst>
          </p:cNvPr>
          <p:cNvPicPr>
            <a:picLocks noChangeAspect="1"/>
          </p:cNvPicPr>
          <p:nvPr/>
        </p:nvPicPr>
        <p:blipFill rotWithShape="1">
          <a:blip r:embed="rId2"/>
          <a:srcRect l="9858" r="31457"/>
          <a:stretch/>
        </p:blipFill>
        <p:spPr>
          <a:xfrm>
            <a:off x="7675658" y="2093976"/>
            <a:ext cx="3941064" cy="4096512"/>
          </a:xfrm>
          <a:prstGeom prst="rect">
            <a:avLst/>
          </a:prstGeom>
        </p:spPr>
      </p:pic>
    </p:spTree>
    <p:extLst>
      <p:ext uri="{BB962C8B-B14F-4D97-AF65-F5344CB8AC3E}">
        <p14:creationId xmlns:p14="http://schemas.microsoft.com/office/powerpoint/2010/main" val="20688406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12651-A2D8-F21C-355A-46187EB96348}"/>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26AE2433-8EC4-AC9C-5751-4894C9749F08}"/>
              </a:ext>
            </a:extLst>
          </p:cNvPr>
          <p:cNvSpPr>
            <a:spLocks noGrp="1"/>
          </p:cNvSpPr>
          <p:nvPr>
            <p:ph idx="1"/>
          </p:nvPr>
        </p:nvSpPr>
        <p:spPr>
          <a:xfrm>
            <a:off x="4447308" y="591344"/>
            <a:ext cx="6906491" cy="5585619"/>
          </a:xfrm>
        </p:spPr>
        <p:txBody>
          <a:bodyPr anchor="ctr">
            <a:normAutofit/>
          </a:bodyPr>
          <a:lstStyle/>
          <a:p>
            <a:r>
              <a:rPr lang="en-GB" sz="2200"/>
              <a:t>Section 1: He excises, infibulates or otherwise mutilates the whole or any part of a girl’s labia majora, labia minora or clitoris. </a:t>
            </a:r>
          </a:p>
          <a:p>
            <a:r>
              <a:rPr lang="en-GB" sz="2200"/>
              <a:t>Section 2: He aids, abets, counsels or procures a girl to excise, infibulate or otherwise mutilate the whole or any part of her own labia majora, labia minora or clitoris.</a:t>
            </a:r>
          </a:p>
          <a:p>
            <a:r>
              <a:rPr lang="en-GB" sz="2200"/>
              <a:t>Section 3: If he aids, abets, counsels or procures a person who is not a UK national or UK resident to do a relevant act of FGM outside the UK.</a:t>
            </a:r>
          </a:p>
          <a:p>
            <a:r>
              <a:rPr lang="en-GB" sz="2200"/>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 </a:t>
            </a:r>
          </a:p>
          <a:p>
            <a:endParaRPr lang="en-GB" sz="2200"/>
          </a:p>
        </p:txBody>
      </p:sp>
    </p:spTree>
    <p:extLst>
      <p:ext uri="{BB962C8B-B14F-4D97-AF65-F5344CB8AC3E}">
        <p14:creationId xmlns:p14="http://schemas.microsoft.com/office/powerpoint/2010/main" val="2437353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5079B-6ECF-3636-A6DC-B14F2D9C8C31}"/>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067C30-D55C-0333-5AAC-C16911FD9B7C}"/>
              </a:ext>
            </a:extLst>
          </p:cNvPr>
          <p:cNvSpPr>
            <a:spLocks noGrp="1"/>
          </p:cNvSpPr>
          <p:nvPr>
            <p:ph idx="1"/>
          </p:nvPr>
        </p:nvSpPr>
        <p:spPr>
          <a:xfrm>
            <a:off x="4447308" y="591344"/>
            <a:ext cx="6906491" cy="5585619"/>
          </a:xfrm>
        </p:spPr>
        <p:txBody>
          <a:bodyPr anchor="ctr">
            <a:normAutofit/>
          </a:bodyPr>
          <a:lstStyle/>
          <a:p>
            <a:r>
              <a:rPr lang="en-GB" sz="2400"/>
              <a:t>Section 3A If a genital mutilation offence is committed against a girl under 16, each person who is responsible for the girl at the relevant time is guilty of an offence </a:t>
            </a:r>
          </a:p>
          <a:p>
            <a:r>
              <a:rPr lang="en-GB" sz="2400"/>
              <a:t>Section 4 If the offences outlined in S1-3A are carried out outside of the UK by a UK national or resident, even in countries where the practice is legal then the offence may be treated as having been committed in England, Wales or NI </a:t>
            </a:r>
          </a:p>
          <a:p>
            <a:r>
              <a:rPr lang="en-GB" sz="2400"/>
              <a:t>Exemptions: A surgical operation on the girl which is necessary for her physical or mental health or who is in any stage of labour, or has just given birth, for purposes connected with the labour or birth </a:t>
            </a:r>
          </a:p>
        </p:txBody>
      </p:sp>
    </p:spTree>
    <p:extLst>
      <p:ext uri="{BB962C8B-B14F-4D97-AF65-F5344CB8AC3E}">
        <p14:creationId xmlns:p14="http://schemas.microsoft.com/office/powerpoint/2010/main" val="14823045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345D4-67B3-6931-1272-2ED33BDA43E3}"/>
              </a:ext>
            </a:extLst>
          </p:cNvPr>
          <p:cNvSpPr>
            <a:spLocks noGrp="1"/>
          </p:cNvSpPr>
          <p:nvPr>
            <p:ph type="title"/>
          </p:nvPr>
        </p:nvSpPr>
        <p:spPr>
          <a:xfrm>
            <a:off x="429768" y="411480"/>
            <a:ext cx="11201400" cy="1106424"/>
          </a:xfrm>
        </p:spPr>
        <p:txBody>
          <a:bodyPr>
            <a:normAutofit fontScale="90000"/>
          </a:bodyPr>
          <a:lstStyle/>
          <a:p>
            <a:br>
              <a:rPr lang="en-GB" sz="2300" b="0" i="0" dirty="0">
                <a:effectLst/>
                <a:latin typeface="GH Guardian Headline"/>
              </a:rPr>
            </a:br>
            <a:r>
              <a:rPr lang="en-GB" sz="3200" b="0" i="0" dirty="0">
                <a:effectLst/>
                <a:latin typeface="GH Guardian Headline"/>
              </a:rPr>
              <a:t>Mother of three-year-old is first person convicted of FGM in UK</a:t>
            </a:r>
            <a:br>
              <a:rPr lang="en-GB" sz="2300" b="0" i="0" dirty="0">
                <a:effectLst/>
                <a:latin typeface="GH Guardian Headline"/>
              </a:rPr>
            </a:br>
            <a:endParaRPr lang="en-GB" sz="2300" dirty="0"/>
          </a:p>
        </p:txBody>
      </p:sp>
      <p:sp>
        <p:nvSpPr>
          <p:cNvPr id="34" name="Rectangle 33">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6F7160D-7122-F92D-4E21-A15B6FDAAF8A}"/>
              </a:ext>
            </a:extLst>
          </p:cNvPr>
          <p:cNvPicPr>
            <a:picLocks noChangeAspect="1"/>
          </p:cNvPicPr>
          <p:nvPr/>
        </p:nvPicPr>
        <p:blipFill rotWithShape="1">
          <a:blip r:embed="rId3"/>
          <a:srcRect r="9153" b="-1"/>
          <a:stretch/>
        </p:blipFill>
        <p:spPr>
          <a:xfrm>
            <a:off x="429768" y="1721922"/>
            <a:ext cx="6704891" cy="4520559"/>
          </a:xfrm>
          <a:prstGeom prst="rect">
            <a:avLst/>
          </a:prstGeom>
        </p:spPr>
      </p:pic>
      <p:sp useBgFill="1">
        <p:nvSpPr>
          <p:cNvPr id="36" name="Rectangle 35">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89FD79-0EEE-0826-7481-71A9277F2B4E}"/>
              </a:ext>
            </a:extLst>
          </p:cNvPr>
          <p:cNvSpPr>
            <a:spLocks noGrp="1"/>
          </p:cNvSpPr>
          <p:nvPr>
            <p:ph idx="1"/>
          </p:nvPr>
        </p:nvSpPr>
        <p:spPr>
          <a:xfrm>
            <a:off x="7938752" y="2020824"/>
            <a:ext cx="3455097" cy="3959352"/>
          </a:xfrm>
        </p:spPr>
        <p:txBody>
          <a:bodyPr anchor="ctr">
            <a:normAutofit/>
          </a:bodyPr>
          <a:lstStyle/>
          <a:p>
            <a:r>
              <a:rPr lang="en-GB" sz="1800">
                <a:hlinkClick r:id="rId4"/>
              </a:rPr>
              <a:t>https://www.theguardian.com/society/2019/feb/01/fgm-mother-of-three-year-old-first-person-convicted-in-uk</a:t>
            </a:r>
            <a:endParaRPr lang="en-GB" sz="1800"/>
          </a:p>
          <a:p>
            <a:endParaRPr lang="en-GB" sz="1800"/>
          </a:p>
          <a:p>
            <a:endParaRPr lang="en-GB" sz="1800"/>
          </a:p>
        </p:txBody>
      </p:sp>
    </p:spTree>
    <p:extLst>
      <p:ext uri="{BB962C8B-B14F-4D97-AF65-F5344CB8AC3E}">
        <p14:creationId xmlns:p14="http://schemas.microsoft.com/office/powerpoint/2010/main" val="22346203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69057-D6C9-156E-6784-FAEA90461FE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FGM Protection Orders</a:t>
            </a:r>
          </a:p>
        </p:txBody>
      </p:sp>
      <p:sp>
        <p:nvSpPr>
          <p:cNvPr id="3" name="Content Placeholder 2">
            <a:extLst>
              <a:ext uri="{FF2B5EF4-FFF2-40B4-BE49-F238E27FC236}">
                <a16:creationId xmlns:a16="http://schemas.microsoft.com/office/drawing/2014/main" id="{6056E4C1-1A26-EE82-2079-D1C00C52DFAD}"/>
              </a:ext>
            </a:extLst>
          </p:cNvPr>
          <p:cNvSpPr>
            <a:spLocks noGrp="1"/>
          </p:cNvSpPr>
          <p:nvPr>
            <p:ph idx="1"/>
          </p:nvPr>
        </p:nvSpPr>
        <p:spPr>
          <a:xfrm>
            <a:off x="4810259" y="649480"/>
            <a:ext cx="6555347" cy="5546047"/>
          </a:xfrm>
        </p:spPr>
        <p:txBody>
          <a:bodyPr anchor="ctr">
            <a:normAutofit/>
          </a:bodyPr>
          <a:lstStyle/>
          <a:p>
            <a:r>
              <a:rPr lang="en-GB" sz="2000"/>
              <a:t>Empowers the Courts to make Protection Orders</a:t>
            </a:r>
          </a:p>
          <a:p>
            <a:r>
              <a:rPr lang="en-GB" sz="2000"/>
              <a:t>To protect a girl against the commission of a genital mutilation offence</a:t>
            </a:r>
          </a:p>
          <a:p>
            <a:r>
              <a:rPr lang="en-GB" sz="2000"/>
              <a:t>To protect a girl against whom any such offence has been committed </a:t>
            </a:r>
          </a:p>
          <a:p>
            <a:r>
              <a:rPr lang="en-GB" sz="2000"/>
              <a:t>Aiding &amp; abetting, counselling, procuring, encouraging/assisting another to commit/attempt to commit</a:t>
            </a:r>
          </a:p>
          <a:p>
            <a:r>
              <a:rPr lang="en-GB" sz="2000"/>
              <a:t>Conspiring to commit or attempt to commit. Covers such acts whether they take place inside or outside England &amp; Wales</a:t>
            </a:r>
          </a:p>
          <a:p>
            <a:r>
              <a:rPr lang="en-GB" sz="2000"/>
              <a:t>FGM Protection Order may contain prohibitions, restrictions or requirements as deemed appropriate by the Court</a:t>
            </a:r>
          </a:p>
          <a:p>
            <a:endParaRPr lang="en-GB" sz="2000"/>
          </a:p>
          <a:p>
            <a:pPr marL="0" indent="0">
              <a:buNone/>
            </a:pPr>
            <a:r>
              <a:rPr lang="en-GB" sz="2000"/>
              <a:t>BREACHING A PROTECTION ORDER IS A CRIMINAL OFFENCE</a:t>
            </a:r>
          </a:p>
        </p:txBody>
      </p:sp>
    </p:spTree>
    <p:extLst>
      <p:ext uri="{BB962C8B-B14F-4D97-AF65-F5344CB8AC3E}">
        <p14:creationId xmlns:p14="http://schemas.microsoft.com/office/powerpoint/2010/main" val="15025032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4" descr="Desk with stethoscope and computer keyboard">
            <a:extLst>
              <a:ext uri="{FF2B5EF4-FFF2-40B4-BE49-F238E27FC236}">
                <a16:creationId xmlns:a16="http://schemas.microsoft.com/office/drawing/2014/main" id="{6B5712C9-2A51-058F-0B3C-C23D5F078F9C}"/>
              </a:ext>
            </a:extLst>
          </p:cNvPr>
          <p:cNvPicPr>
            <a:picLocks noChangeAspect="1"/>
          </p:cNvPicPr>
          <p:nvPr/>
        </p:nvPicPr>
        <p:blipFill rotWithShape="1">
          <a:blip r:embed="rId3"/>
          <a:srcRect l="52740"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B00002-6681-A178-5E2C-8D3A1B2B4155}"/>
              </a:ext>
            </a:extLst>
          </p:cNvPr>
          <p:cNvSpPr>
            <a:spLocks noGrp="1"/>
          </p:cNvSpPr>
          <p:nvPr>
            <p:ph type="title"/>
          </p:nvPr>
        </p:nvSpPr>
        <p:spPr>
          <a:xfrm>
            <a:off x="5827048" y="407987"/>
            <a:ext cx="5721484" cy="1325563"/>
          </a:xfrm>
        </p:spPr>
        <p:txBody>
          <a:bodyPr>
            <a:normAutofit/>
          </a:bodyPr>
          <a:lstStyle/>
          <a:p>
            <a:r>
              <a:rPr lang="en-GB"/>
              <a:t>Case Law</a:t>
            </a:r>
            <a:br>
              <a:rPr lang="en-GB"/>
            </a:br>
            <a:endParaRPr lang="en-GB"/>
          </a:p>
        </p:txBody>
      </p:sp>
      <p:sp>
        <p:nvSpPr>
          <p:cNvPr id="3" name="Content Placeholder 2">
            <a:extLst>
              <a:ext uri="{FF2B5EF4-FFF2-40B4-BE49-F238E27FC236}">
                <a16:creationId xmlns:a16="http://schemas.microsoft.com/office/drawing/2014/main" id="{1A9A9604-B250-CCA2-87B0-E0CC3302D64E}"/>
              </a:ext>
            </a:extLst>
          </p:cNvPr>
          <p:cNvSpPr>
            <a:spLocks noGrp="1"/>
          </p:cNvSpPr>
          <p:nvPr>
            <p:ph idx="1"/>
          </p:nvPr>
        </p:nvSpPr>
        <p:spPr>
          <a:xfrm>
            <a:off x="5827048" y="1238865"/>
            <a:ext cx="5721484" cy="5211148"/>
          </a:xfrm>
        </p:spPr>
        <p:txBody>
          <a:bodyPr>
            <a:noAutofit/>
          </a:bodyPr>
          <a:lstStyle/>
          <a:p>
            <a:r>
              <a:rPr lang="en-GB" sz="2000" dirty="0"/>
              <a:t>NHS doctor, Dhanuson Dharmasena charged with an FGM offence after stitching up a mother after the birth of her first child</a:t>
            </a:r>
          </a:p>
          <a:p>
            <a:endParaRPr lang="en-GB" sz="2000" dirty="0"/>
          </a:p>
          <a:p>
            <a:r>
              <a:rPr lang="en-GB" sz="2000" dirty="0"/>
              <a:t>Hasan Mohamed, an on-duty consultant at the time was charged with aiding &amp; abetting the doctor</a:t>
            </a:r>
          </a:p>
          <a:p>
            <a:endParaRPr lang="en-GB" sz="2000" dirty="0"/>
          </a:p>
          <a:p>
            <a:r>
              <a:rPr lang="en-GB" sz="2000" dirty="0"/>
              <a:t>Defence considered it a ‘SHOW TRIAL’ &amp; an effort made by the CPS to regain some confidence after failing to bring a prosecution despite FGM laws being in place since 1985</a:t>
            </a:r>
          </a:p>
          <a:p>
            <a:endParaRPr lang="en-GB" sz="2000" dirty="0"/>
          </a:p>
          <a:p>
            <a:r>
              <a:rPr lang="en-GB" sz="2000" dirty="0"/>
              <a:t>Case acquitted at Crown Court &amp; both men were found not guilty</a:t>
            </a:r>
          </a:p>
        </p:txBody>
      </p:sp>
    </p:spTree>
    <p:extLst>
      <p:ext uri="{BB962C8B-B14F-4D97-AF65-F5344CB8AC3E}">
        <p14:creationId xmlns:p14="http://schemas.microsoft.com/office/powerpoint/2010/main" val="2343977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BBCE3-A75C-E9AD-DE5A-35177D694C9B}"/>
              </a:ext>
            </a:extLst>
          </p:cNvPr>
          <p:cNvSpPr>
            <a:spLocks noGrp="1"/>
          </p:cNvSpPr>
          <p:nvPr>
            <p:ph type="title"/>
          </p:nvPr>
        </p:nvSpPr>
        <p:spPr>
          <a:xfrm>
            <a:off x="630936" y="639520"/>
            <a:ext cx="3429000" cy="1719072"/>
          </a:xfrm>
        </p:spPr>
        <p:txBody>
          <a:bodyPr anchor="b">
            <a:normAutofit/>
          </a:bodyPr>
          <a:lstStyle/>
          <a:p>
            <a:r>
              <a:rPr lang="en-GB" sz="5400"/>
              <a:t>Officer Actions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5275B-A8B5-E162-2766-D392EF28E9D2}"/>
              </a:ext>
            </a:extLst>
          </p:cNvPr>
          <p:cNvSpPr>
            <a:spLocks noGrp="1"/>
          </p:cNvSpPr>
          <p:nvPr>
            <p:ph idx="1"/>
          </p:nvPr>
        </p:nvSpPr>
        <p:spPr>
          <a:xfrm>
            <a:off x="630936" y="2807208"/>
            <a:ext cx="3429000" cy="3410712"/>
          </a:xfrm>
        </p:spPr>
        <p:txBody>
          <a:bodyPr anchor="t">
            <a:normAutofit/>
          </a:bodyPr>
          <a:lstStyle/>
          <a:p>
            <a:r>
              <a:rPr lang="en-GB" sz="2200"/>
              <a:t>what should do police officers if they are dealing with a potential victim of FGM?</a:t>
            </a:r>
          </a:p>
          <a:p>
            <a:endParaRPr lang="en-GB" sz="2200"/>
          </a:p>
          <a:p>
            <a:r>
              <a:rPr lang="en-GB" sz="2200"/>
              <a:t>what are some of the thing's officers should consider when talking to the victim?</a:t>
            </a:r>
          </a:p>
          <a:p>
            <a:endParaRPr lang="en-GB" sz="2200"/>
          </a:p>
        </p:txBody>
      </p:sp>
      <p:pic>
        <p:nvPicPr>
          <p:cNvPr id="5" name="Picture 4" descr="A hand drawing a head with a question mark on a blackboard&#10;&#10;Description automatically generated">
            <a:extLst>
              <a:ext uri="{FF2B5EF4-FFF2-40B4-BE49-F238E27FC236}">
                <a16:creationId xmlns:a16="http://schemas.microsoft.com/office/drawing/2014/main" id="{72F4FAFF-9C93-3277-60C7-74753C62F36B}"/>
              </a:ext>
            </a:extLst>
          </p:cNvPr>
          <p:cNvPicPr>
            <a:picLocks noChangeAspect="1"/>
          </p:cNvPicPr>
          <p:nvPr/>
        </p:nvPicPr>
        <p:blipFill>
          <a:blip r:embed="rId3"/>
          <a:stretch>
            <a:fillRect/>
          </a:stretch>
        </p:blipFill>
        <p:spPr>
          <a:xfrm>
            <a:off x="4654296" y="1582255"/>
            <a:ext cx="6903720" cy="3693490"/>
          </a:xfrm>
          <a:prstGeom prst="rect">
            <a:avLst/>
          </a:prstGeom>
        </p:spPr>
      </p:pic>
    </p:spTree>
    <p:extLst>
      <p:ext uri="{BB962C8B-B14F-4D97-AF65-F5344CB8AC3E}">
        <p14:creationId xmlns:p14="http://schemas.microsoft.com/office/powerpoint/2010/main" val="25179838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98F64-8273-9537-687B-69E479D1691E}"/>
              </a:ext>
            </a:extLst>
          </p:cNvPr>
          <p:cNvSpPr>
            <a:spLocks noGrp="1"/>
          </p:cNvSpPr>
          <p:nvPr>
            <p:ph type="title"/>
          </p:nvPr>
        </p:nvSpPr>
        <p:spPr>
          <a:xfrm>
            <a:off x="635000" y="640823"/>
            <a:ext cx="3418659" cy="5583148"/>
          </a:xfrm>
        </p:spPr>
        <p:txBody>
          <a:bodyPr anchor="ctr">
            <a:normAutofit/>
          </a:bodyPr>
          <a:lstStyle/>
          <a:p>
            <a:r>
              <a:rPr lang="en-GB" sz="5400"/>
              <a:t>First responder actions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B691C7-84B3-EE04-9FDC-637FB83256DC}"/>
              </a:ext>
            </a:extLst>
          </p:cNvPr>
          <p:cNvGraphicFramePr>
            <a:graphicFrameLocks noGrp="1"/>
          </p:cNvGraphicFramePr>
          <p:nvPr>
            <p:ph idx="1"/>
            <p:extLst>
              <p:ext uri="{D42A27DB-BD31-4B8C-83A1-F6EECF244321}">
                <p14:modId xmlns:p14="http://schemas.microsoft.com/office/powerpoint/2010/main" val="19644141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5277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92575-3297-5191-71DA-619459556BF5}"/>
              </a:ext>
            </a:extLst>
          </p:cNvPr>
          <p:cNvSpPr>
            <a:spLocks noGrp="1"/>
          </p:cNvSpPr>
          <p:nvPr>
            <p:ph type="title"/>
          </p:nvPr>
        </p:nvSpPr>
        <p:spPr>
          <a:xfrm>
            <a:off x="6739128" y="638089"/>
            <a:ext cx="4818888" cy="1476801"/>
          </a:xfrm>
        </p:spPr>
        <p:txBody>
          <a:bodyPr anchor="b">
            <a:normAutofit/>
          </a:bodyPr>
          <a:lstStyle/>
          <a:p>
            <a:r>
              <a:rPr lang="en-GB" sz="4600"/>
              <a:t>BAWSO Guidelines for Police Officers</a:t>
            </a:r>
          </a:p>
        </p:txBody>
      </p:sp>
      <p:pic>
        <p:nvPicPr>
          <p:cNvPr id="5" name="Picture 4" descr="A black and white logo&#10;&#10;Description automatically generated">
            <a:hlinkClick r:id="rId3"/>
            <a:extLst>
              <a:ext uri="{FF2B5EF4-FFF2-40B4-BE49-F238E27FC236}">
                <a16:creationId xmlns:a16="http://schemas.microsoft.com/office/drawing/2014/main" id="{F4231299-AD48-0BAE-7930-BE39D4075305}"/>
              </a:ext>
            </a:extLst>
          </p:cNvPr>
          <p:cNvPicPr>
            <a:picLocks noChangeAspect="1"/>
          </p:cNvPicPr>
          <p:nvPr/>
        </p:nvPicPr>
        <p:blipFill>
          <a:blip r:embed="rId4"/>
          <a:stretch>
            <a:fillRect/>
          </a:stretch>
        </p:blipFill>
        <p:spPr>
          <a:xfrm>
            <a:off x="630936" y="2316735"/>
            <a:ext cx="5458968" cy="2224529"/>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F90DE7-6273-AA5A-531C-9E58A80A5F5B}"/>
              </a:ext>
            </a:extLst>
          </p:cNvPr>
          <p:cNvSpPr>
            <a:spLocks noGrp="1"/>
          </p:cNvSpPr>
          <p:nvPr>
            <p:ph idx="1"/>
          </p:nvPr>
        </p:nvSpPr>
        <p:spPr>
          <a:xfrm>
            <a:off x="6739128" y="2664886"/>
            <a:ext cx="4818888" cy="3550789"/>
          </a:xfrm>
        </p:spPr>
        <p:txBody>
          <a:bodyPr anchor="t">
            <a:normAutofit lnSpcReduction="10000"/>
          </a:bodyPr>
          <a:lstStyle/>
          <a:p>
            <a:r>
              <a:rPr lang="en-GB" sz="2200" dirty="0"/>
              <a:t>Although officers should consider &amp; research cultural matters around this issue, FGM investigation should be robust &amp; enforce the law. Officers should not let fears of being branded a “racist” or insensitive to cultural conditions weaken their investigative strategy</a:t>
            </a:r>
          </a:p>
          <a:p>
            <a:endParaRPr lang="en-GB" sz="2200" dirty="0"/>
          </a:p>
          <a:p>
            <a:r>
              <a:rPr lang="en-GB" sz="2200" dirty="0"/>
              <a:t>Link embedded into slide</a:t>
            </a:r>
          </a:p>
          <a:p>
            <a:r>
              <a:rPr lang="en-GB" sz="2000" dirty="0"/>
              <a:t>BAWSO FGM Project</a:t>
            </a:r>
          </a:p>
        </p:txBody>
      </p:sp>
    </p:spTree>
    <p:extLst>
      <p:ext uri="{BB962C8B-B14F-4D97-AF65-F5344CB8AC3E}">
        <p14:creationId xmlns:p14="http://schemas.microsoft.com/office/powerpoint/2010/main" val="5274238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9E78F-925E-F180-94EA-95967587698E}"/>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dirty="0"/>
              <a:t>Any Questions?</a:t>
            </a:r>
          </a:p>
        </p:txBody>
      </p:sp>
      <p:pic>
        <p:nvPicPr>
          <p:cNvPr id="5" name="Picture 4" descr="3D black question marks with one yellow question mark">
            <a:extLst>
              <a:ext uri="{FF2B5EF4-FFF2-40B4-BE49-F238E27FC236}">
                <a16:creationId xmlns:a16="http://schemas.microsoft.com/office/drawing/2014/main" id="{0BB0D82A-2C3F-A5F6-DB28-6EC8864D08E2}"/>
              </a:ext>
            </a:extLst>
          </p:cNvPr>
          <p:cNvPicPr>
            <a:picLocks noChangeAspect="1"/>
          </p:cNvPicPr>
          <p:nvPr/>
        </p:nvPicPr>
        <p:blipFill rotWithShape="1">
          <a:blip r:embed="rId2"/>
          <a:srcRect l="50657" r="27789"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0288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402</TotalTime>
  <Words>6177</Words>
  <Application>Microsoft Office PowerPoint</Application>
  <PresentationFormat>Widescreen</PresentationFormat>
  <Paragraphs>381</Paragraphs>
  <Slides>44</Slides>
  <Notes>38</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Calibri Light</vt:lpstr>
      <vt:lpstr>GDS Transport</vt:lpstr>
      <vt:lpstr>GH Guardian Headline</vt:lpstr>
      <vt:lpstr>Noto Sans</vt:lpstr>
      <vt:lpstr>Office Theme</vt:lpstr>
      <vt:lpstr>Honour Based Abuse, Forced Marriage &amp; Female Genital Mutilation </vt:lpstr>
      <vt:lpstr>Aims </vt:lpstr>
      <vt:lpstr>What do they have in common? </vt:lpstr>
      <vt:lpstr>Shafilea Ahmed 17 years (2003)</vt:lpstr>
      <vt:lpstr>Males can be victims too</vt:lpstr>
      <vt:lpstr>Honour Based Violence</vt:lpstr>
      <vt:lpstr>Statistics</vt:lpstr>
      <vt:lpstr>What is Honour Based Abuse?</vt:lpstr>
      <vt:lpstr>NPCC Definition of Honour Based Abuse</vt:lpstr>
      <vt:lpstr>What is Honour?</vt:lpstr>
      <vt:lpstr>Banaz Mahmod Honor Killing</vt:lpstr>
      <vt:lpstr>Missed Opportunities (IPCC report –2008)</vt:lpstr>
      <vt:lpstr>Triggers</vt:lpstr>
      <vt:lpstr>What is the impact on the victim?  Discuss </vt:lpstr>
      <vt:lpstr>Initial Responding Officer</vt:lpstr>
      <vt:lpstr>Key Principles </vt:lpstr>
      <vt:lpstr>Forced Marriage</vt:lpstr>
      <vt:lpstr>What is the difference?</vt:lpstr>
      <vt:lpstr>Forced Marriage</vt:lpstr>
      <vt:lpstr>Offences linked to FM</vt:lpstr>
      <vt:lpstr>The Anti-Social Behaviour Crime &amp; Policing Act 2014</vt:lpstr>
      <vt:lpstr>Group Exercise </vt:lpstr>
      <vt:lpstr>Asma’s Story</vt:lpstr>
      <vt:lpstr>Remember males can be victims too</vt:lpstr>
      <vt:lpstr>Support</vt:lpstr>
      <vt:lpstr>Statistics </vt:lpstr>
      <vt:lpstr>Female Genital Mutilation</vt:lpstr>
      <vt:lpstr>FGM: What is it?</vt:lpstr>
      <vt:lpstr>Why does FGM happen? </vt:lpstr>
      <vt:lpstr>The Cruel Cut </vt:lpstr>
      <vt:lpstr>PowerPoint Presentation</vt:lpstr>
      <vt:lpstr>Where is FGM practiced</vt:lpstr>
      <vt:lpstr>No health benefits</vt:lpstr>
      <vt:lpstr>Suspicions or Signs?</vt:lpstr>
      <vt:lpstr>Risk Indicators </vt:lpstr>
      <vt:lpstr>Female Genital Mutilation Act 2003</vt:lpstr>
      <vt:lpstr>Female Genital Mutilation Act 2003 </vt:lpstr>
      <vt:lpstr> Mother of three-year-old is first person convicted of FGM in UK </vt:lpstr>
      <vt:lpstr>FGM Protection Orders</vt:lpstr>
      <vt:lpstr>Case Law </vt:lpstr>
      <vt:lpstr>Officer Actions </vt:lpstr>
      <vt:lpstr>First responder actions</vt:lpstr>
      <vt:lpstr>BAWSO Guidelines for Police Officers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Honour Based Abuse, Forced Marriage &amp; Female Genital Mutilation</dc:title>
  <dc:creator>Kelly Andrews</dc:creator>
  <cp:lastModifiedBy>Kelly Andrews</cp:lastModifiedBy>
  <cp:revision>10</cp:revision>
  <dcterms:created xsi:type="dcterms:W3CDTF">2023-08-22T13:00:46Z</dcterms:created>
  <dcterms:modified xsi:type="dcterms:W3CDTF">2023-11-05T17:41:57Z</dcterms:modified>
</cp:coreProperties>
</file>