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56" r:id="rId1"/>
  </p:sldMasterIdLst>
  <p:notesMasterIdLst>
    <p:notesMasterId r:id="rId23"/>
  </p:notesMasterIdLst>
  <p:sldIdLst>
    <p:sldId id="256" r:id="rId2"/>
    <p:sldId id="260" r:id="rId3"/>
    <p:sldId id="262" r:id="rId4"/>
    <p:sldId id="263" r:id="rId5"/>
    <p:sldId id="264" r:id="rId6"/>
    <p:sldId id="257" r:id="rId7"/>
    <p:sldId id="265" r:id="rId8"/>
    <p:sldId id="266" r:id="rId9"/>
    <p:sldId id="267" r:id="rId10"/>
    <p:sldId id="270" r:id="rId11"/>
    <p:sldId id="269" r:id="rId12"/>
    <p:sldId id="268" r:id="rId13"/>
    <p:sldId id="271" r:id="rId14"/>
    <p:sldId id="272" r:id="rId15"/>
    <p:sldId id="273" r:id="rId16"/>
    <p:sldId id="274" r:id="rId17"/>
    <p:sldId id="275" r:id="rId18"/>
    <p:sldId id="276" r:id="rId19"/>
    <p:sldId id="278" r:id="rId20"/>
    <p:sldId id="279" r:id="rId21"/>
    <p:sldId id="281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74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A7E0CF-C335-477E-B449-C436D2BCD7DE}" type="datetimeFigureOut">
              <a:rPr lang="en-GB" smtClean="0"/>
              <a:t>21/05/2019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2DBF56-730F-41A9-8749-906603E6DA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9246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Shape 224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5" name="Shape 22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Shape 224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5" name="Shape 22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B9F-DB7C-4B8A-8C9D-E092F0B4FDFD}" type="datetimeFigureOut">
              <a:rPr lang="en-GB" smtClean="0"/>
              <a:t>21/05/2019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765F2A5-1F7E-4BFC-B524-617CD6DE5D9C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B9F-DB7C-4B8A-8C9D-E092F0B4FDFD}" type="datetimeFigureOut">
              <a:rPr lang="en-GB" smtClean="0"/>
              <a:t>21/05/2019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7765F2A5-1F7E-4BFC-B524-617CD6DE5D9C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B9F-DB7C-4B8A-8C9D-E092F0B4FDFD}" type="datetimeFigureOut">
              <a:rPr lang="en-GB" smtClean="0"/>
              <a:t>21/05/2019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765F2A5-1F7E-4BFC-B524-617CD6DE5D9C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B6D14B9F-DB7C-4B8A-8C9D-E092F0B4FDFD}" type="datetimeFigureOut">
              <a:rPr lang="en-GB" smtClean="0"/>
              <a:t>21/05/2019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65F2A5-1F7E-4BFC-B524-617CD6DE5D9C}" type="slidenum">
              <a:rPr lang="en-GB" smtClean="0"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B9F-DB7C-4B8A-8C9D-E092F0B4FDFD}" type="datetimeFigureOut">
              <a:rPr lang="en-GB" smtClean="0"/>
              <a:t>21/05/2019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7765F2A5-1F7E-4BFC-B524-617CD6DE5D9C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B9F-DB7C-4B8A-8C9D-E092F0B4FDFD}" type="datetimeFigureOut">
              <a:rPr lang="en-GB" smtClean="0"/>
              <a:t>21/05/2019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7765F2A5-1F7E-4BFC-B524-617CD6DE5D9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B9F-DB7C-4B8A-8C9D-E092F0B4FDFD}" type="datetimeFigureOut">
              <a:rPr lang="en-GB" smtClean="0"/>
              <a:t>21/05/2019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765F2A5-1F7E-4BFC-B524-617CD6DE5D9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765F2A5-1F7E-4BFC-B524-617CD6DE5D9C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B9F-DB7C-4B8A-8C9D-E092F0B4FDFD}" type="datetimeFigureOut">
              <a:rPr lang="en-GB" smtClean="0"/>
              <a:t>21/05/2019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7765F2A5-1F7E-4BFC-B524-617CD6DE5D9C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B6D14B9F-DB7C-4B8A-8C9D-E092F0B4FDFD}" type="datetimeFigureOut">
              <a:rPr lang="en-GB" smtClean="0"/>
              <a:t>21/05/2019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B9F-DB7C-4B8A-8C9D-E092F0B4FDFD}" type="datetimeFigureOut">
              <a:rPr lang="en-GB" smtClean="0"/>
              <a:t>21/05/2019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65F2A5-1F7E-4BFC-B524-617CD6DE5D9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7765F2A5-1F7E-4BFC-B524-617CD6DE5D9C}" type="slidenum">
              <a:rPr lang="en-GB" smtClean="0"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B9F-DB7C-4B8A-8C9D-E092F0B4FDFD}" type="datetimeFigureOut">
              <a:rPr lang="en-GB" smtClean="0"/>
              <a:t>21/05/2019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+ 1 column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Shape 17"/>
          <p:cNvSpPr txBox="1">
            <a:spLocks noGrp="1"/>
          </p:cNvSpPr>
          <p:nvPr>
            <p:ph type="title"/>
          </p:nvPr>
        </p:nvSpPr>
        <p:spPr>
          <a:xfrm>
            <a:off x="1049500" y="1061567"/>
            <a:ext cx="7020900" cy="10004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 lvl="0">
              <a:spcBef>
                <a:spcPts val="0"/>
              </a:spcBef>
              <a:defRPr/>
            </a:lvl1pPr>
            <a:lvl2pPr lvl="1">
              <a:spcBef>
                <a:spcPts val="0"/>
              </a:spcBef>
              <a:defRPr/>
            </a:lvl2pPr>
            <a:lvl3pPr lvl="2">
              <a:spcBef>
                <a:spcPts val="0"/>
              </a:spcBef>
              <a:defRPr/>
            </a:lvl3pPr>
            <a:lvl4pPr lvl="3">
              <a:spcBef>
                <a:spcPts val="0"/>
              </a:spcBef>
              <a:defRPr/>
            </a:lvl4pPr>
            <a:lvl5pPr lvl="4">
              <a:spcBef>
                <a:spcPts val="0"/>
              </a:spcBef>
              <a:defRPr/>
            </a:lvl5pPr>
            <a:lvl6pPr lvl="5">
              <a:spcBef>
                <a:spcPts val="0"/>
              </a:spcBef>
              <a:defRPr/>
            </a:lvl6pPr>
            <a:lvl7pPr lvl="6">
              <a:spcBef>
                <a:spcPts val="0"/>
              </a:spcBef>
              <a:defRPr/>
            </a:lvl7pPr>
            <a:lvl8pPr lvl="7">
              <a:spcBef>
                <a:spcPts val="0"/>
              </a:spcBef>
              <a:defRPr/>
            </a:lvl8pPr>
            <a:lvl9pPr lvl="8"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18" name="Shape 18"/>
          <p:cNvSpPr txBox="1">
            <a:spLocks noGrp="1"/>
          </p:cNvSpPr>
          <p:nvPr>
            <p:ph type="body" idx="1"/>
          </p:nvPr>
        </p:nvSpPr>
        <p:spPr>
          <a:xfrm>
            <a:off x="1049500" y="1916567"/>
            <a:ext cx="7020900" cy="36092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 lvl="0">
              <a:spcBef>
                <a:spcPts val="0"/>
              </a:spcBef>
              <a:defRPr/>
            </a:lvl1pPr>
            <a:lvl2pPr lvl="1">
              <a:spcBef>
                <a:spcPts val="0"/>
              </a:spcBef>
              <a:defRPr/>
            </a:lvl2pPr>
            <a:lvl3pPr lvl="2">
              <a:spcBef>
                <a:spcPts val="0"/>
              </a:spcBef>
              <a:defRPr/>
            </a:lvl3pPr>
            <a:lvl4pPr lvl="3">
              <a:spcBef>
                <a:spcPts val="0"/>
              </a:spcBef>
              <a:defRPr/>
            </a:lvl4pPr>
            <a:lvl5pPr lvl="4">
              <a:spcBef>
                <a:spcPts val="0"/>
              </a:spcBef>
              <a:defRPr/>
            </a:lvl5pPr>
            <a:lvl6pPr lvl="5">
              <a:spcBef>
                <a:spcPts val="0"/>
              </a:spcBef>
              <a:defRPr/>
            </a:lvl6pPr>
            <a:lvl7pPr lvl="6">
              <a:spcBef>
                <a:spcPts val="0"/>
              </a:spcBef>
              <a:defRPr/>
            </a:lvl7pPr>
            <a:lvl8pPr lvl="7">
              <a:spcBef>
                <a:spcPts val="0"/>
              </a:spcBef>
              <a:defRPr/>
            </a:lvl8pPr>
            <a:lvl9pPr lvl="8">
              <a:spcBef>
                <a:spcPts val="0"/>
              </a:spcBef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7554742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B6D14B9F-DB7C-4B8A-8C9D-E092F0B4FDFD}" type="datetimeFigureOut">
              <a:rPr lang="en-GB" smtClean="0"/>
              <a:t>21/05/2019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765F2A5-1F7E-4BFC-B524-617CD6DE5D9C}" type="slidenum">
              <a:rPr lang="en-GB" smtClean="0"/>
              <a:t>‹#›</a:t>
            </a:fld>
            <a:endParaRPr lang="en-GB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57" r:id="rId1"/>
    <p:sldLayoutId id="2147484058" r:id="rId2"/>
    <p:sldLayoutId id="2147484059" r:id="rId3"/>
    <p:sldLayoutId id="2147484060" r:id="rId4"/>
    <p:sldLayoutId id="2147484061" r:id="rId5"/>
    <p:sldLayoutId id="2147484062" r:id="rId6"/>
    <p:sldLayoutId id="2147484063" r:id="rId7"/>
    <p:sldLayoutId id="2147484064" r:id="rId8"/>
    <p:sldLayoutId id="2147484065" r:id="rId9"/>
    <p:sldLayoutId id="2147484066" r:id="rId10"/>
    <p:sldLayoutId id="2147484067" r:id="rId11"/>
    <p:sldLayoutId id="2147484068" r:id="rId12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9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HPRS5040/c &amp; HPRS6040/C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Religion and Film: The Use of the Bible in Contemporary Cinema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1396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Religion and Film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sz="1800" dirty="0" smtClean="0"/>
              <a:t>Film continues to be a hugely </a:t>
            </a:r>
            <a:r>
              <a:rPr lang="en-GB" sz="1800" dirty="0"/>
              <a:t>popular </a:t>
            </a:r>
            <a:r>
              <a:rPr lang="en-GB" sz="1800" dirty="0" smtClean="0"/>
              <a:t>medium – it shapes </a:t>
            </a:r>
            <a:r>
              <a:rPr lang="en-GB" sz="1800" dirty="0"/>
              <a:t>and </a:t>
            </a:r>
            <a:r>
              <a:rPr lang="en-GB" sz="1800" dirty="0" smtClean="0"/>
              <a:t>reflects </a:t>
            </a:r>
            <a:r>
              <a:rPr lang="en-GB" sz="1800" dirty="0"/>
              <a:t>cultural, economic, religious and social practices and positions in modern </a:t>
            </a:r>
            <a:r>
              <a:rPr lang="en-GB" sz="1800" dirty="0" smtClean="0"/>
              <a:t>society. </a:t>
            </a:r>
          </a:p>
          <a:p>
            <a:pPr algn="just"/>
            <a:endParaRPr lang="en-GB" sz="1800" dirty="0"/>
          </a:p>
          <a:p>
            <a:pPr algn="just"/>
            <a:r>
              <a:rPr lang="en-GB" sz="1800" dirty="0" smtClean="0"/>
              <a:t>The relationship between religion and film is as old as the film industry itself. </a:t>
            </a:r>
          </a:p>
          <a:p>
            <a:pPr algn="just"/>
            <a:endParaRPr lang="en-GB" sz="1800" dirty="0"/>
          </a:p>
          <a:p>
            <a:pPr algn="just"/>
            <a:r>
              <a:rPr lang="en-GB" sz="1800" dirty="0" smtClean="0"/>
              <a:t>‘</a:t>
            </a:r>
            <a:r>
              <a:rPr lang="en-GB" sz="1800" dirty="0"/>
              <a:t>Religious ideas, rituals and communities are represented or alluded to in a dizzying number of films’ (Wright, 2007, 2).  </a:t>
            </a:r>
            <a:endParaRPr lang="en-GB" sz="1800" dirty="0" smtClean="0"/>
          </a:p>
          <a:p>
            <a:pPr algn="just"/>
            <a:endParaRPr lang="en-GB" sz="1800" dirty="0"/>
          </a:p>
          <a:p>
            <a:pPr algn="just"/>
            <a:r>
              <a:rPr lang="en-GB" sz="1800" dirty="0" smtClean="0"/>
              <a:t>Not always an amicable relationship. Cinema as rival to the Church.</a:t>
            </a:r>
          </a:p>
          <a:p>
            <a:pPr marL="0" indent="0" algn="just">
              <a:buNone/>
            </a:pPr>
            <a:endParaRPr lang="en-GB" sz="1800" dirty="0"/>
          </a:p>
          <a:p>
            <a:pPr algn="just"/>
            <a:r>
              <a:rPr lang="en-GB" sz="1800" dirty="0" smtClean="0"/>
              <a:t>Between 1930s-1960s, Hollywood was regulated by a morality code (</a:t>
            </a:r>
            <a:r>
              <a:rPr lang="en-GB" sz="1800" dirty="0" smtClean="0">
                <a:solidFill>
                  <a:schemeClr val="accent1"/>
                </a:solidFill>
              </a:rPr>
              <a:t>Motion Picture Production Code</a:t>
            </a:r>
            <a:r>
              <a:rPr lang="en-GB" sz="1800" dirty="0" smtClean="0"/>
              <a:t> or </a:t>
            </a:r>
            <a:r>
              <a:rPr lang="en-GB" sz="1800" dirty="0" smtClean="0">
                <a:solidFill>
                  <a:schemeClr val="accent1"/>
                </a:solidFill>
              </a:rPr>
              <a:t>Hays Code</a:t>
            </a:r>
            <a:r>
              <a:rPr lang="en-GB" sz="1800" dirty="0" smtClean="0"/>
              <a:t>) originally drafted by a Jesuit priest. During the Iranian Revolution (1979), nearly 200 cinemas were burned to the ground. 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310734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Studying Religion and Film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700808"/>
            <a:ext cx="8352928" cy="4392488"/>
          </a:xfrm>
        </p:spPr>
        <p:txBody>
          <a:bodyPr>
            <a:normAutofit/>
          </a:bodyPr>
          <a:lstStyle/>
          <a:p>
            <a:pPr algn="just"/>
            <a:r>
              <a:rPr lang="en-GB" sz="2000" dirty="0" smtClean="0"/>
              <a:t>Religious studies – the critical examination of religious beliefs, practices and institutions. </a:t>
            </a:r>
          </a:p>
          <a:p>
            <a:pPr algn="just"/>
            <a:endParaRPr lang="en-GB" sz="2000" dirty="0"/>
          </a:p>
          <a:p>
            <a:pPr algn="just"/>
            <a:r>
              <a:rPr lang="en-GB" sz="2000" dirty="0"/>
              <a:t>Religious studies (outsider observer) to be distinguished from theology (believer/insider/confessional). </a:t>
            </a:r>
            <a:endParaRPr lang="en-GB" sz="2000" dirty="0" smtClean="0"/>
          </a:p>
          <a:p>
            <a:pPr marL="0" indent="0" algn="just">
              <a:buNone/>
            </a:pPr>
            <a:endParaRPr lang="en-GB" sz="2000" dirty="0" smtClean="0"/>
          </a:p>
          <a:p>
            <a:pPr algn="just"/>
            <a:r>
              <a:rPr lang="en-GB" sz="2000" dirty="0" smtClean="0"/>
              <a:t>Religious studies </a:t>
            </a:r>
            <a:r>
              <a:rPr lang="en-GB" sz="2000" dirty="0"/>
              <a:t>is interdisciplinary – </a:t>
            </a:r>
            <a:r>
              <a:rPr lang="en-GB" sz="2000" dirty="0" smtClean="0"/>
              <a:t>sociology, anthropology, history, literature</a:t>
            </a:r>
            <a:r>
              <a:rPr lang="en-GB" sz="2000" dirty="0"/>
              <a:t>, </a:t>
            </a:r>
            <a:r>
              <a:rPr lang="en-GB" sz="2000" dirty="0" smtClean="0"/>
              <a:t>psychology etc. Why </a:t>
            </a:r>
            <a:r>
              <a:rPr lang="en-GB" sz="2000" dirty="0"/>
              <a:t>not film and cinema studies?</a:t>
            </a:r>
          </a:p>
          <a:p>
            <a:pPr algn="just"/>
            <a:endParaRPr lang="en-GB" sz="2000" dirty="0"/>
          </a:p>
          <a:p>
            <a:pPr algn="just"/>
            <a:r>
              <a:rPr lang="en-US" sz="2000" dirty="0" smtClean="0"/>
              <a:t>Interest in religion and film grew in the late 1990s (</a:t>
            </a:r>
            <a:r>
              <a:rPr lang="en-US" sz="2000" i="1" dirty="0" smtClean="0">
                <a:solidFill>
                  <a:schemeClr val="accent1"/>
                </a:solidFill>
              </a:rPr>
              <a:t>Journal of Religion and Film</a:t>
            </a:r>
            <a:r>
              <a:rPr lang="en-US" sz="2000" dirty="0" smtClean="0"/>
              <a:t> founded in ‘97). Earlier scholars in the field tended to be sheepish or apologetic with regard to their work. </a:t>
            </a:r>
            <a:endParaRPr lang="en-GB" sz="19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8304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534400" cy="758952"/>
          </a:xfrm>
        </p:spPr>
        <p:txBody>
          <a:bodyPr/>
          <a:lstStyle/>
          <a:p>
            <a:r>
              <a:rPr lang="en-GB" dirty="0" smtClean="0"/>
              <a:t>Studying Religion and Film: Key Issues</a:t>
            </a:r>
            <a:endParaRPr lang="en-GB" dirty="0"/>
          </a:p>
        </p:txBody>
      </p:sp>
      <p:sp>
        <p:nvSpPr>
          <p:cNvPr id="228" name="Shape 228"/>
          <p:cNvSpPr txBox="1">
            <a:spLocks noGrp="1"/>
          </p:cNvSpPr>
          <p:nvPr>
            <p:ph sz="quarter" idx="1"/>
          </p:nvPr>
        </p:nvSpPr>
        <p:spPr>
          <a:xfrm>
            <a:off x="323528" y="1340768"/>
            <a:ext cx="8503920" cy="45720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>
              <a:lnSpc>
                <a:spcPct val="115000"/>
              </a:lnSpc>
              <a:buNone/>
            </a:pPr>
            <a:endParaRPr lang="en-GB" sz="1600" dirty="0" smtClean="0"/>
          </a:p>
          <a:p>
            <a:pPr algn="just">
              <a:lnSpc>
                <a:spcPct val="115000"/>
              </a:lnSpc>
            </a:pPr>
            <a:r>
              <a:rPr lang="en-GB" sz="2000" dirty="0" smtClean="0"/>
              <a:t>In what ways does religion impact on film production? </a:t>
            </a:r>
          </a:p>
          <a:p>
            <a:pPr algn="just">
              <a:lnSpc>
                <a:spcPct val="115000"/>
              </a:lnSpc>
            </a:pPr>
            <a:endParaRPr lang="en-GB" sz="2000" dirty="0"/>
          </a:p>
          <a:p>
            <a:pPr algn="just">
              <a:lnSpc>
                <a:spcPct val="115000"/>
              </a:lnSpc>
            </a:pPr>
            <a:r>
              <a:rPr lang="en-GB" sz="2000" dirty="0" smtClean="0"/>
              <a:t>How is religion/religious belief depicted in, or used by, films? In what ways are religious motifs and narratives adopted and/or adapted by filmmakers?</a:t>
            </a:r>
          </a:p>
          <a:p>
            <a:pPr algn="just">
              <a:lnSpc>
                <a:spcPct val="115000"/>
              </a:lnSpc>
            </a:pPr>
            <a:endParaRPr lang="en-GB" sz="2000" dirty="0"/>
          </a:p>
          <a:p>
            <a:pPr algn="just">
              <a:lnSpc>
                <a:spcPct val="115000"/>
              </a:lnSpc>
            </a:pPr>
            <a:r>
              <a:rPr lang="en-GB" sz="2000" dirty="0" smtClean="0"/>
              <a:t>How does film influence, shape, and inspire religious belief? What does film teach us about religion or the nature of religious belief (if anything at all)?</a:t>
            </a:r>
          </a:p>
          <a:p>
            <a:pPr marL="0" indent="0" algn="just">
              <a:lnSpc>
                <a:spcPct val="115000"/>
              </a:lnSpc>
              <a:buNone/>
            </a:pPr>
            <a:endParaRPr lang="en-GB" sz="2000" dirty="0"/>
          </a:p>
          <a:p>
            <a:pPr algn="just">
              <a:lnSpc>
                <a:spcPct val="115000"/>
              </a:lnSpc>
            </a:pPr>
            <a:r>
              <a:rPr lang="en-GB" sz="2000" dirty="0" smtClean="0"/>
              <a:t>To what extent does film fulfil the same function(s) as religion?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5531508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Shape 227"/>
          <p:cNvSpPr txBox="1">
            <a:spLocks noGrp="1"/>
          </p:cNvSpPr>
          <p:nvPr>
            <p:ph type="title"/>
          </p:nvPr>
        </p:nvSpPr>
        <p:spPr>
          <a:xfrm>
            <a:off x="323528" y="260648"/>
            <a:ext cx="8534400" cy="758952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cy-GB" dirty="0" smtClean="0"/>
              <a:t>What Kind of Films Can Be Studied?</a:t>
            </a:r>
            <a:endParaRPr lang="en" dirty="0"/>
          </a:p>
        </p:txBody>
      </p:sp>
      <p:sp>
        <p:nvSpPr>
          <p:cNvPr id="228" name="Shape 228"/>
          <p:cNvSpPr txBox="1">
            <a:spLocks noGrp="1"/>
          </p:cNvSpPr>
          <p:nvPr>
            <p:ph sz="quarter" idx="1"/>
          </p:nvPr>
        </p:nvSpPr>
        <p:spPr>
          <a:xfrm>
            <a:off x="301752" y="1527048"/>
            <a:ext cx="8374704" cy="45720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algn="just">
              <a:lnSpc>
                <a:spcPct val="115000"/>
              </a:lnSpc>
              <a:spcBef>
                <a:spcPts val="0"/>
              </a:spcBef>
            </a:pPr>
            <a:r>
              <a:rPr lang="cy-GB" sz="2000" dirty="0" smtClean="0"/>
              <a:t>Are </a:t>
            </a:r>
            <a:r>
              <a:rPr lang="cy-GB" sz="2000" i="1" dirty="0" smtClean="0"/>
              <a:t>all</a:t>
            </a:r>
            <a:r>
              <a:rPr lang="cy-GB" sz="2000" dirty="0" smtClean="0"/>
              <a:t> films of interest to religious studies? What is the criteria? </a:t>
            </a:r>
          </a:p>
          <a:p>
            <a:pPr algn="just">
              <a:lnSpc>
                <a:spcPct val="115000"/>
              </a:lnSpc>
              <a:spcBef>
                <a:spcPts val="0"/>
              </a:spcBef>
            </a:pPr>
            <a:endParaRPr lang="cy-GB" sz="2000" dirty="0"/>
          </a:p>
          <a:p>
            <a:pPr algn="just">
              <a:lnSpc>
                <a:spcPct val="115000"/>
              </a:lnSpc>
              <a:spcBef>
                <a:spcPts val="0"/>
              </a:spcBef>
            </a:pPr>
            <a:r>
              <a:rPr lang="cy-GB" sz="2000" dirty="0" smtClean="0"/>
              <a:t>Obviously, not all films are able to be studied from a religious studies perspective. But those that can are not limited to one particular genre or type of film. </a:t>
            </a:r>
          </a:p>
          <a:p>
            <a:pPr algn="just">
              <a:lnSpc>
                <a:spcPct val="115000"/>
              </a:lnSpc>
              <a:spcBef>
                <a:spcPts val="0"/>
              </a:spcBef>
            </a:pPr>
            <a:endParaRPr lang="cy-GB" sz="2000" dirty="0" smtClean="0"/>
          </a:p>
          <a:p>
            <a:pPr algn="just">
              <a:lnSpc>
                <a:spcPct val="115000"/>
              </a:lnSpc>
              <a:spcBef>
                <a:spcPts val="0"/>
              </a:spcBef>
            </a:pPr>
            <a:r>
              <a:rPr lang="en-GB" sz="2000" dirty="0" smtClean="0"/>
              <a:t>Films with religion </a:t>
            </a:r>
            <a:r>
              <a:rPr lang="en-GB" sz="2000" dirty="0"/>
              <a:t>in the plot, including the supernatural and </a:t>
            </a:r>
            <a:r>
              <a:rPr lang="en-GB" sz="2000" dirty="0" smtClean="0"/>
              <a:t>occult; films set in religious communities; films that present </a:t>
            </a:r>
            <a:r>
              <a:rPr lang="en-GB" sz="2000" dirty="0"/>
              <a:t>religion as relevant to a </a:t>
            </a:r>
            <a:r>
              <a:rPr lang="en-GB" sz="2000" dirty="0" smtClean="0"/>
              <a:t>character; films that deal with religious figures, texts or places; films that use </a:t>
            </a:r>
            <a:r>
              <a:rPr lang="en-GB" sz="2000" dirty="0"/>
              <a:t>religious ideas </a:t>
            </a:r>
            <a:r>
              <a:rPr lang="en-GB" sz="2000" dirty="0" smtClean="0"/>
              <a:t>or narratives to </a:t>
            </a:r>
            <a:r>
              <a:rPr lang="en-GB" sz="2000" dirty="0"/>
              <a:t>show the experiences and/or transformation of one </a:t>
            </a:r>
            <a:r>
              <a:rPr lang="en-GB" sz="2000" dirty="0" smtClean="0"/>
              <a:t>or more characters; films that deal with existential or ethical issues and questions. </a:t>
            </a:r>
            <a:endParaRPr lang="en-GB" sz="2000" dirty="0"/>
          </a:p>
          <a:p>
            <a:pPr marL="0" lvl="0" indent="0" rtl="0">
              <a:lnSpc>
                <a:spcPct val="115000"/>
              </a:lnSpc>
              <a:spcBef>
                <a:spcPts val="0"/>
              </a:spcBef>
              <a:buNone/>
            </a:pPr>
            <a:endParaRPr lang="cy-GB" sz="1600" dirty="0"/>
          </a:p>
        </p:txBody>
      </p:sp>
    </p:spTree>
    <p:extLst>
      <p:ext uri="{BB962C8B-B14F-4D97-AF65-F5344CB8AC3E}">
        <p14:creationId xmlns:p14="http://schemas.microsoft.com/office/powerpoint/2010/main" val="30534328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534400" cy="758952"/>
          </a:xfrm>
        </p:spPr>
        <p:txBody>
          <a:bodyPr>
            <a:normAutofit/>
          </a:bodyPr>
          <a:lstStyle/>
          <a:p>
            <a:r>
              <a:rPr lang="en-GB" dirty="0" smtClean="0"/>
              <a:t>Biblical Film Studies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772816"/>
            <a:ext cx="8280920" cy="4572000"/>
          </a:xfrm>
        </p:spPr>
        <p:txBody>
          <a:bodyPr>
            <a:normAutofit/>
          </a:bodyPr>
          <a:lstStyle/>
          <a:p>
            <a:pPr algn="just"/>
            <a:r>
              <a:rPr lang="en-GB" sz="2400" dirty="0" smtClean="0"/>
              <a:t>No book (or collection of books) has had a greater historical or cultural impact on the Western world than the Bible. </a:t>
            </a:r>
          </a:p>
          <a:p>
            <a:pPr algn="just"/>
            <a:endParaRPr lang="en-GB" sz="2400" dirty="0"/>
          </a:p>
          <a:p>
            <a:pPr algn="just"/>
            <a:r>
              <a:rPr lang="en-GB" sz="2400" dirty="0" smtClean="0"/>
              <a:t>Biblical film criticism now a field in its own right. </a:t>
            </a:r>
          </a:p>
          <a:p>
            <a:pPr algn="just"/>
            <a:endParaRPr lang="en-GB" sz="2400" dirty="0" smtClean="0"/>
          </a:p>
          <a:p>
            <a:pPr algn="just"/>
            <a:r>
              <a:rPr lang="en-GB" sz="2400" dirty="0" smtClean="0"/>
              <a:t>In what ways has the Bible (its stories, characters and motifs) been used and represented in film? </a:t>
            </a:r>
          </a:p>
          <a:p>
            <a:pPr algn="just"/>
            <a:endParaRPr lang="en-GB" sz="2400" dirty="0"/>
          </a:p>
          <a:p>
            <a:pPr algn="just"/>
            <a:r>
              <a:rPr lang="en-GB" sz="2400" dirty="0" smtClean="0"/>
              <a:t>An exercise in </a:t>
            </a:r>
            <a:r>
              <a:rPr lang="en-GB" sz="2400" dirty="0" smtClean="0">
                <a:solidFill>
                  <a:schemeClr val="accent1"/>
                </a:solidFill>
              </a:rPr>
              <a:t>intertextuality</a:t>
            </a:r>
            <a:r>
              <a:rPr lang="en-GB" sz="2400" dirty="0" smtClean="0"/>
              <a:t>.  </a:t>
            </a:r>
          </a:p>
        </p:txBody>
      </p:sp>
    </p:spTree>
    <p:extLst>
      <p:ext uri="{BB962C8B-B14F-4D97-AF65-F5344CB8AC3E}">
        <p14:creationId xmlns:p14="http://schemas.microsoft.com/office/powerpoint/2010/main" val="1729602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Biblical Film Studies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23528" y="1628800"/>
            <a:ext cx="8424936" cy="4572000"/>
          </a:xfrm>
        </p:spPr>
        <p:txBody>
          <a:bodyPr>
            <a:normAutofit/>
          </a:bodyPr>
          <a:lstStyle/>
          <a:p>
            <a:pPr algn="just"/>
            <a:r>
              <a:rPr lang="en-GB" sz="2000" dirty="0" smtClean="0"/>
              <a:t>Diverse ways in which film employs the Bible: film quotes the Bible, borrows biblical plots, characters, themes and images, reprises biblical texts, alludes to or suggests the Bible etc. </a:t>
            </a:r>
          </a:p>
          <a:p>
            <a:pPr algn="just"/>
            <a:endParaRPr lang="en-GB" sz="2000" dirty="0"/>
          </a:p>
          <a:p>
            <a:pPr algn="just"/>
            <a:r>
              <a:rPr lang="en-GB" sz="2000" dirty="0" smtClean="0"/>
              <a:t>Approaches: </a:t>
            </a: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sz="2000" dirty="0" smtClean="0"/>
              <a:t>The </a:t>
            </a:r>
            <a:r>
              <a:rPr lang="en-GB" sz="2000" dirty="0"/>
              <a:t>Bible </a:t>
            </a:r>
            <a:r>
              <a:rPr lang="en-GB" sz="2000" i="1" dirty="0"/>
              <a:t>on</a:t>
            </a:r>
            <a:r>
              <a:rPr lang="en-GB" sz="2000" dirty="0"/>
              <a:t> film </a:t>
            </a:r>
            <a:r>
              <a:rPr lang="en-GB" sz="2000" dirty="0" smtClean="0"/>
              <a:t>(clear adaptions of biblical stories)</a:t>
            </a: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sz="2000" dirty="0"/>
              <a:t>T</a:t>
            </a:r>
            <a:r>
              <a:rPr lang="en-GB" sz="2000" dirty="0" smtClean="0"/>
              <a:t>he </a:t>
            </a:r>
            <a:r>
              <a:rPr lang="en-GB" sz="2000" dirty="0"/>
              <a:t>Bible </a:t>
            </a:r>
            <a:r>
              <a:rPr lang="en-GB" sz="2000" i="1" dirty="0"/>
              <a:t>in</a:t>
            </a:r>
            <a:r>
              <a:rPr lang="en-GB" sz="2000" dirty="0"/>
              <a:t> </a:t>
            </a:r>
            <a:r>
              <a:rPr lang="en-GB" sz="2000" dirty="0" smtClean="0"/>
              <a:t>film (various other ‘tangible’ uses of the Bible)</a:t>
            </a: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sz="2000" dirty="0"/>
              <a:t>T</a:t>
            </a:r>
            <a:r>
              <a:rPr lang="en-GB" sz="2000" dirty="0" smtClean="0"/>
              <a:t>he Bible </a:t>
            </a:r>
            <a:r>
              <a:rPr lang="en-GB" sz="2000" i="1" dirty="0" smtClean="0"/>
              <a:t>and</a:t>
            </a:r>
            <a:r>
              <a:rPr lang="en-GB" sz="2000" dirty="0" smtClean="0"/>
              <a:t> film (‘non-biblical’ film juxtaposed with biblical texts on the basis of allusions, implications, or simply the scholar’s own interpretations)</a:t>
            </a:r>
          </a:p>
          <a:p>
            <a:pPr marL="0" indent="0" algn="just">
              <a:buNone/>
            </a:pPr>
            <a:endParaRPr lang="en-GB" sz="2000" dirty="0" smtClean="0"/>
          </a:p>
          <a:p>
            <a:pPr algn="just"/>
            <a:r>
              <a:rPr lang="en-GB" sz="2000" dirty="0" smtClean="0"/>
              <a:t>Example: Jesus films vs. Christ-figure films.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2327027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Bible </a:t>
            </a:r>
            <a:r>
              <a:rPr lang="en-GB" i="1" dirty="0" smtClean="0"/>
              <a:t>on</a:t>
            </a:r>
            <a:r>
              <a:rPr lang="en-GB" dirty="0" smtClean="0"/>
              <a:t>/</a:t>
            </a:r>
            <a:r>
              <a:rPr lang="en-GB" i="1" dirty="0" smtClean="0"/>
              <a:t>in</a:t>
            </a:r>
            <a:r>
              <a:rPr lang="en-GB" dirty="0" smtClean="0"/>
              <a:t> Film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015" y="1513607"/>
            <a:ext cx="3839427" cy="29955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564904"/>
            <a:ext cx="2736304" cy="3739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7151" y="1513607"/>
            <a:ext cx="2481768" cy="3528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211078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Bible </a:t>
            </a:r>
            <a:r>
              <a:rPr lang="en-GB" i="1" dirty="0" smtClean="0"/>
              <a:t>on</a:t>
            </a:r>
            <a:r>
              <a:rPr lang="en-GB" dirty="0" smtClean="0"/>
              <a:t>/</a:t>
            </a:r>
            <a:r>
              <a:rPr lang="en-GB" i="1" dirty="0" smtClean="0"/>
              <a:t>in</a:t>
            </a:r>
            <a:r>
              <a:rPr lang="en-GB" dirty="0" smtClean="0"/>
              <a:t> Film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116" y="1484784"/>
            <a:ext cx="3115738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3" y="1988840"/>
            <a:ext cx="3000375" cy="423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9" y="1484784"/>
            <a:ext cx="2732830" cy="4108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231724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Bible </a:t>
            </a:r>
            <a:r>
              <a:rPr lang="en-GB" i="1" dirty="0" smtClean="0"/>
              <a:t>on</a:t>
            </a:r>
            <a:r>
              <a:rPr lang="en-GB" dirty="0" smtClean="0"/>
              <a:t>/</a:t>
            </a:r>
            <a:r>
              <a:rPr lang="en-GB" i="1" dirty="0" smtClean="0"/>
              <a:t>in</a:t>
            </a:r>
            <a:r>
              <a:rPr lang="en-GB" dirty="0" smtClean="0"/>
              <a:t> Film</a:t>
            </a:r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48288"/>
            <a:ext cx="2969322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653916"/>
            <a:ext cx="3153350" cy="46440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448288"/>
            <a:ext cx="2952328" cy="46707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986574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Bible </a:t>
            </a:r>
            <a:r>
              <a:rPr lang="en-GB" i="1" dirty="0" smtClean="0"/>
              <a:t>on</a:t>
            </a:r>
            <a:r>
              <a:rPr lang="en-GB" dirty="0" smtClean="0"/>
              <a:t>/</a:t>
            </a:r>
            <a:r>
              <a:rPr lang="en-GB" i="1" dirty="0" smtClean="0"/>
              <a:t>in</a:t>
            </a:r>
            <a:r>
              <a:rPr lang="en-GB" dirty="0" smtClean="0"/>
              <a:t> Film</a:t>
            </a: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95232"/>
            <a:ext cx="5040560" cy="33561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1066" y="1556792"/>
            <a:ext cx="3356295" cy="460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197964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Bible </a:t>
            </a:r>
            <a:r>
              <a:rPr lang="en-GB" i="1" dirty="0" smtClean="0"/>
              <a:t>and</a:t>
            </a:r>
            <a:r>
              <a:rPr lang="en-GB" dirty="0" smtClean="0"/>
              <a:t> Film</a:t>
            </a:r>
            <a:endParaRPr lang="en-GB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340768"/>
            <a:ext cx="3240360" cy="49172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1100" y="1736354"/>
            <a:ext cx="2891435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2406" y="1481693"/>
            <a:ext cx="2771964" cy="41075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144202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Bible </a:t>
            </a:r>
            <a:r>
              <a:rPr lang="en-GB" i="1" dirty="0" smtClean="0"/>
              <a:t>and</a:t>
            </a:r>
            <a:r>
              <a:rPr lang="en-GB" dirty="0" smtClean="0"/>
              <a:t> Film</a:t>
            </a:r>
            <a:endParaRPr lang="en-GB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12776"/>
            <a:ext cx="3372979" cy="4752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975089"/>
            <a:ext cx="2981325" cy="423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2977" y="1414883"/>
            <a:ext cx="3163441" cy="44407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353638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Case Study: </a:t>
            </a:r>
            <a:r>
              <a:rPr lang="en-GB" i="1" dirty="0" smtClean="0"/>
              <a:t>Amadeus</a:t>
            </a:r>
            <a:r>
              <a:rPr lang="en-GB" dirty="0" smtClean="0"/>
              <a:t> (1984)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628800"/>
            <a:ext cx="3960440" cy="4681728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Oscar winning film directed by Milos Forman and based on a 1979 Peter Shaffer play of the same name. </a:t>
            </a:r>
          </a:p>
          <a:p>
            <a:endParaRPr lang="en-GB" dirty="0"/>
          </a:p>
          <a:p>
            <a:r>
              <a:rPr lang="en-GB" dirty="0" smtClean="0"/>
              <a:t>Fictionalized account of the relationship between composers Antonio Salieri (1750-1825) and Wolfgang Amadeus Mozart (1756-1791). </a:t>
            </a:r>
          </a:p>
          <a:p>
            <a:endParaRPr lang="en-GB" dirty="0"/>
          </a:p>
          <a:p>
            <a:r>
              <a:rPr lang="en-GB" dirty="0" smtClean="0"/>
              <a:t>A non-biblical film but one that has been subject to considerable analysis from a theological </a:t>
            </a:r>
            <a:r>
              <a:rPr lang="en-GB" dirty="0"/>
              <a:t>/</a:t>
            </a:r>
            <a:r>
              <a:rPr lang="en-GB" dirty="0" smtClean="0"/>
              <a:t>biblical studies perspective. </a:t>
            </a:r>
            <a:endParaRPr lang="en-GB" dirty="0"/>
          </a:p>
        </p:txBody>
      </p:sp>
      <p:pic>
        <p:nvPicPr>
          <p:cNvPr id="7171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484784"/>
            <a:ext cx="3002426" cy="4681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878486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Case Study: </a:t>
            </a:r>
            <a:r>
              <a:rPr lang="en-GB" i="1" dirty="0" smtClean="0"/>
              <a:t>Amadeus</a:t>
            </a:r>
            <a:r>
              <a:rPr lang="en-GB" dirty="0" smtClean="0"/>
              <a:t> (1984)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>
          <a:xfrm>
            <a:off x="323528" y="1628800"/>
            <a:ext cx="8136904" cy="4572000"/>
          </a:xfrm>
        </p:spPr>
        <p:txBody>
          <a:bodyPr>
            <a:normAutofit/>
          </a:bodyPr>
          <a:lstStyle/>
          <a:p>
            <a:pPr algn="just"/>
            <a:r>
              <a:rPr lang="en-GB" dirty="0" smtClean="0"/>
              <a:t>Watch</a:t>
            </a:r>
            <a:r>
              <a:rPr lang="en-GB" i="1" dirty="0" smtClean="0"/>
              <a:t> Amadeus</a:t>
            </a:r>
            <a:r>
              <a:rPr lang="en-GB" dirty="0" smtClean="0"/>
              <a:t>. 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W</a:t>
            </a:r>
            <a:r>
              <a:rPr lang="en-GB" dirty="0" smtClean="0"/>
              <a:t>hat</a:t>
            </a:r>
            <a:r>
              <a:rPr lang="en-GB" dirty="0" smtClean="0"/>
              <a:t>, would you say, are the major themes that emerge from a theological or biblical studies perspective? Are you able to identify any allusions to biblical stories, characters or motifs?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14480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Mozart as Christ-Figure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23528" y="1700808"/>
            <a:ext cx="8503920" cy="4572000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en-GB" i="1" dirty="0" smtClean="0"/>
              <a:t>Amadeus</a:t>
            </a:r>
            <a:r>
              <a:rPr lang="en-GB" dirty="0" smtClean="0"/>
              <a:t> = ‘Beloved of God/Lover of God’ </a:t>
            </a:r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Many allusions </a:t>
            </a:r>
            <a:r>
              <a:rPr lang="en-GB" dirty="0"/>
              <a:t>to the </a:t>
            </a:r>
            <a:r>
              <a:rPr lang="en-GB" dirty="0" smtClean="0"/>
              <a:t>‘divine’ nature of Mozart’s music and talent. </a:t>
            </a:r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Mozart tormented by earthly persecutors (namely, Salieri), seemingly on account of his being a  conduit for ‘the voice of God’.</a:t>
            </a:r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However, while Mozart’s talent </a:t>
            </a:r>
            <a:r>
              <a:rPr lang="en-GB" dirty="0"/>
              <a:t>for </a:t>
            </a:r>
            <a:r>
              <a:rPr lang="en-GB" dirty="0" smtClean="0"/>
              <a:t>music appears </a:t>
            </a:r>
            <a:r>
              <a:rPr lang="en-GB" dirty="0"/>
              <a:t>to be touched by the </a:t>
            </a:r>
            <a:r>
              <a:rPr lang="en-GB" dirty="0" smtClean="0"/>
              <a:t>divine, his </a:t>
            </a:r>
            <a:r>
              <a:rPr lang="en-GB" dirty="0"/>
              <a:t>character is anything </a:t>
            </a:r>
            <a:r>
              <a:rPr lang="en-GB" dirty="0" smtClean="0"/>
              <a:t>but. </a:t>
            </a:r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Mozart </a:t>
            </a:r>
            <a:r>
              <a:rPr lang="en-GB" dirty="0"/>
              <a:t>is self-obsessed and demonstrates little regard for others, even his wife. 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Is Mozart deserving </a:t>
            </a:r>
            <a:r>
              <a:rPr lang="en-GB" dirty="0"/>
              <a:t>of his </a:t>
            </a:r>
            <a:r>
              <a:rPr lang="en-GB" dirty="0" smtClean="0"/>
              <a:t>punishment?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0068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534400" cy="758952"/>
          </a:xfrm>
        </p:spPr>
        <p:txBody>
          <a:bodyPr/>
          <a:lstStyle/>
          <a:p>
            <a:r>
              <a:rPr lang="en-GB" dirty="0" smtClean="0"/>
              <a:t>Mozart and Salieri/Cain and Abel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23528" y="1700808"/>
            <a:ext cx="8280920" cy="4572000"/>
          </a:xfrm>
        </p:spPr>
        <p:txBody>
          <a:bodyPr>
            <a:normAutofit/>
          </a:bodyPr>
          <a:lstStyle/>
          <a:p>
            <a:pPr algn="just"/>
            <a:r>
              <a:rPr lang="en-GB" sz="2400" dirty="0" smtClean="0"/>
              <a:t>Gregory Robbins (1997) argues </a:t>
            </a:r>
            <a:r>
              <a:rPr lang="en-GB" sz="2400" dirty="0"/>
              <a:t>that </a:t>
            </a:r>
            <a:r>
              <a:rPr lang="en-GB" sz="2400" i="1" dirty="0"/>
              <a:t>Amadeus</a:t>
            </a:r>
            <a:r>
              <a:rPr lang="en-GB" sz="2400" dirty="0"/>
              <a:t> </a:t>
            </a:r>
            <a:r>
              <a:rPr lang="en-GB" sz="2400" dirty="0" smtClean="0"/>
              <a:t>can be viewed as a re-telling of the biblical story of Cain and Abel. </a:t>
            </a:r>
          </a:p>
          <a:p>
            <a:pPr algn="just"/>
            <a:endParaRPr lang="en-GB" sz="2400" dirty="0"/>
          </a:p>
          <a:p>
            <a:pPr algn="just"/>
            <a:r>
              <a:rPr lang="en-GB" sz="2400" dirty="0" smtClean="0"/>
              <a:t>That Peter Shaffer has been directly inspired by this biblical episode is highly likely. </a:t>
            </a:r>
          </a:p>
          <a:p>
            <a:pPr marL="0" indent="0" algn="just">
              <a:buNone/>
            </a:pPr>
            <a:endParaRPr lang="en-GB" sz="2400" dirty="0"/>
          </a:p>
          <a:p>
            <a:pPr algn="just"/>
            <a:r>
              <a:rPr lang="en-GB" sz="2400" dirty="0"/>
              <a:t>T</a:t>
            </a:r>
            <a:r>
              <a:rPr lang="en-GB" sz="2400" dirty="0" smtClean="0"/>
              <a:t>he </a:t>
            </a:r>
            <a:r>
              <a:rPr lang="en-GB" sz="2400" dirty="0" smtClean="0"/>
              <a:t>theme of </a:t>
            </a:r>
            <a:r>
              <a:rPr lang="en-GB" sz="2400" dirty="0" smtClean="0"/>
              <a:t>election a prominent one.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8767756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Gen. 4:1-12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pPr algn="just"/>
            <a:r>
              <a:rPr lang="en-GB" dirty="0" smtClean="0"/>
              <a:t>Now </a:t>
            </a:r>
            <a:r>
              <a:rPr lang="en-GB" dirty="0"/>
              <a:t>the man knew his wife Eve, and she conceived and bore Cain, saying, “I have </a:t>
            </a:r>
            <a:r>
              <a:rPr lang="en-GB" dirty="0" smtClean="0"/>
              <a:t>produced </a:t>
            </a:r>
            <a:r>
              <a:rPr lang="en-GB" dirty="0"/>
              <a:t>a man with the help of the Lord</a:t>
            </a:r>
            <a:r>
              <a:rPr lang="en-GB" dirty="0" smtClean="0"/>
              <a:t>.” Next </a:t>
            </a:r>
            <a:r>
              <a:rPr lang="en-GB" dirty="0"/>
              <a:t>she bore his brother Abel. Now Abel was a keeper of sheep, and Cain a tiller of the ground. </a:t>
            </a:r>
            <a:r>
              <a:rPr lang="en-GB" dirty="0" smtClean="0"/>
              <a:t>In </a:t>
            </a:r>
            <a:r>
              <a:rPr lang="en-GB" dirty="0"/>
              <a:t>the course of time Cain brought to the Lord an offering of the fruit of the ground, </a:t>
            </a:r>
            <a:r>
              <a:rPr lang="en-GB" dirty="0" smtClean="0"/>
              <a:t>and </a:t>
            </a:r>
            <a:r>
              <a:rPr lang="en-GB" dirty="0"/>
              <a:t>Abel for his part brought of the firstlings of his flock, their fat portions. And the Lord had regard for Abel and his offering, </a:t>
            </a:r>
            <a:r>
              <a:rPr lang="en-GB" dirty="0" smtClean="0"/>
              <a:t>but </a:t>
            </a:r>
            <a:r>
              <a:rPr lang="en-GB" dirty="0"/>
              <a:t>for Cain and his offering he had no regard. So Cain was very angry, and his countenance fell. </a:t>
            </a:r>
            <a:r>
              <a:rPr lang="en-GB" dirty="0" smtClean="0"/>
              <a:t>The </a:t>
            </a:r>
            <a:r>
              <a:rPr lang="en-GB" dirty="0"/>
              <a:t>Lord said to Cain, “Why are you angry, and why has your countenance fallen? </a:t>
            </a:r>
            <a:r>
              <a:rPr lang="en-GB" dirty="0" smtClean="0"/>
              <a:t>If </a:t>
            </a:r>
            <a:r>
              <a:rPr lang="en-GB" dirty="0"/>
              <a:t>you do well, will you not be accepted? And if you do not do well, sin is lurking at the door; its desire is for you, but you must master it</a:t>
            </a:r>
            <a:r>
              <a:rPr lang="en-GB" dirty="0" smtClean="0"/>
              <a:t>.” Cain </a:t>
            </a:r>
            <a:r>
              <a:rPr lang="en-GB" dirty="0"/>
              <a:t>said to his brother Abel, “Let us go out to the field</a:t>
            </a:r>
            <a:r>
              <a:rPr lang="en-GB" dirty="0" smtClean="0"/>
              <a:t>.” And </a:t>
            </a:r>
            <a:r>
              <a:rPr lang="en-GB" dirty="0"/>
              <a:t>when they were in the field, Cain rose up against his brother Abel, and killed </a:t>
            </a:r>
            <a:r>
              <a:rPr lang="en-GB" dirty="0" smtClean="0"/>
              <a:t>him. Then </a:t>
            </a:r>
            <a:r>
              <a:rPr lang="en-GB" dirty="0"/>
              <a:t>the Lord said to Cain, “Where is your brother Abel?” He said, “I do not know; am I my brother’s keeper?” </a:t>
            </a:r>
            <a:r>
              <a:rPr lang="en-GB" dirty="0" smtClean="0"/>
              <a:t>And </a:t>
            </a:r>
            <a:r>
              <a:rPr lang="en-GB" dirty="0"/>
              <a:t>the Lord said, “What have you done? Listen; your brother’s blood is crying out to me from the ground! </a:t>
            </a:r>
            <a:r>
              <a:rPr lang="en-GB" dirty="0" smtClean="0"/>
              <a:t>And </a:t>
            </a:r>
            <a:r>
              <a:rPr lang="en-GB" dirty="0"/>
              <a:t>now you are cursed from the ground, which has opened its mouth to receive your brother’s blood from your </a:t>
            </a:r>
            <a:r>
              <a:rPr lang="en-GB" dirty="0" smtClean="0"/>
              <a:t>hand. When </a:t>
            </a:r>
            <a:r>
              <a:rPr lang="en-GB" dirty="0"/>
              <a:t>you till the ground, it will no longer yield to you its strength; you will be a fugitive and a wanderer on the earth.” </a:t>
            </a:r>
          </a:p>
        </p:txBody>
      </p:sp>
    </p:spTree>
    <p:extLst>
      <p:ext uri="{BB962C8B-B14F-4D97-AF65-F5344CB8AC3E}">
        <p14:creationId xmlns:p14="http://schemas.microsoft.com/office/powerpoint/2010/main" val="37013068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Cain and Abel Myth in </a:t>
            </a:r>
            <a:r>
              <a:rPr lang="en-GB" i="1" dirty="0" smtClean="0"/>
              <a:t>Amadeus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23528" y="1628800"/>
            <a:ext cx="8352928" cy="4572000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GB" i="1" dirty="0"/>
              <a:t>Amadeus</a:t>
            </a:r>
            <a:r>
              <a:rPr lang="en-GB" dirty="0"/>
              <a:t> </a:t>
            </a:r>
            <a:r>
              <a:rPr lang="en-GB" dirty="0" smtClean="0"/>
              <a:t>evokes </a:t>
            </a:r>
            <a:r>
              <a:rPr lang="en-GB" dirty="0"/>
              <a:t>the Cain and Abel </a:t>
            </a:r>
            <a:r>
              <a:rPr lang="en-GB" dirty="0" smtClean="0"/>
              <a:t>story through </a:t>
            </a:r>
            <a:r>
              <a:rPr lang="en-GB" dirty="0"/>
              <a:t>the themes of rivalry and </a:t>
            </a:r>
            <a:r>
              <a:rPr lang="en-GB" dirty="0" smtClean="0"/>
              <a:t>election. </a:t>
            </a:r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Brothers </a:t>
            </a:r>
            <a:r>
              <a:rPr lang="en-GB" dirty="0"/>
              <a:t>through the fraternity of composers, both Salieri and Mozart bring their musical gifts before God, but Salieri’s is found wanting. 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Amadeus </a:t>
            </a:r>
            <a:r>
              <a:rPr lang="en-GB" dirty="0"/>
              <a:t>is the ‘Beloved of God’ and Salieri is driven to violent thoughts against his brother </a:t>
            </a:r>
            <a:r>
              <a:rPr lang="en-GB" dirty="0" smtClean="0"/>
              <a:t>(cf. Gen</a:t>
            </a:r>
            <a:r>
              <a:rPr lang="en-GB" dirty="0"/>
              <a:t>. 4:8). </a:t>
            </a:r>
            <a:endParaRPr lang="en-GB" dirty="0" smtClean="0"/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dirty="0" smtClean="0"/>
              <a:t>The viewer is forced </a:t>
            </a:r>
            <a:r>
              <a:rPr lang="en-GB" dirty="0"/>
              <a:t>to ponder a God who differentiates between people of equally </a:t>
            </a:r>
            <a:r>
              <a:rPr lang="en-GB" dirty="0" smtClean="0"/>
              <a:t>disreputable character. Salieri’s God is a cruel God, one who is ‘unjust, unfair, unkind’. Is this what the Bible says God is like?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84695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534400" cy="758952"/>
          </a:xfrm>
        </p:spPr>
        <p:txBody>
          <a:bodyPr>
            <a:normAutofit/>
          </a:bodyPr>
          <a:lstStyle/>
          <a:p>
            <a:r>
              <a:rPr lang="en-GB" sz="2800" i="1" dirty="0" smtClean="0"/>
              <a:t>Amadeus</a:t>
            </a:r>
            <a:r>
              <a:rPr lang="en-GB" sz="2800" dirty="0" smtClean="0"/>
              <a:t> as Polemic against ‘Mercantile Religion’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23528" y="1628800"/>
            <a:ext cx="8424936" cy="4608512"/>
          </a:xfrm>
        </p:spPr>
        <p:txBody>
          <a:bodyPr>
            <a:normAutofit/>
          </a:bodyPr>
          <a:lstStyle/>
          <a:p>
            <a:pPr algn="just"/>
            <a:r>
              <a:rPr lang="en-GB" sz="2000" dirty="0"/>
              <a:t>For Samuel </a:t>
            </a:r>
            <a:r>
              <a:rPr lang="en-GB" sz="2000" dirty="0" err="1" smtClean="0"/>
              <a:t>Terrien</a:t>
            </a:r>
            <a:r>
              <a:rPr lang="en-GB" sz="2000" dirty="0" smtClean="0"/>
              <a:t> (1986), the </a:t>
            </a:r>
            <a:r>
              <a:rPr lang="en-GB" sz="2000" dirty="0"/>
              <a:t>film </a:t>
            </a:r>
            <a:r>
              <a:rPr lang="en-GB" sz="2000" dirty="0" smtClean="0"/>
              <a:t>acts as a </a:t>
            </a:r>
            <a:r>
              <a:rPr lang="en-GB" sz="2000" dirty="0"/>
              <a:t>polemic against mercantile </a:t>
            </a:r>
            <a:r>
              <a:rPr lang="en-GB" sz="2000" dirty="0" smtClean="0"/>
              <a:t>religion.</a:t>
            </a:r>
          </a:p>
          <a:p>
            <a:pPr algn="just"/>
            <a:endParaRPr lang="en-GB" sz="2000" dirty="0"/>
          </a:p>
          <a:p>
            <a:pPr algn="just"/>
            <a:r>
              <a:rPr lang="en-GB" sz="2000" dirty="0" smtClean="0"/>
              <a:t>Salieri</a:t>
            </a:r>
            <a:r>
              <a:rPr lang="en-GB" sz="2000" dirty="0"/>
              <a:t>, in his pride, prays to God to make him great in return for his </a:t>
            </a:r>
            <a:r>
              <a:rPr lang="en-GB" sz="2000" dirty="0" smtClean="0"/>
              <a:t>service</a:t>
            </a:r>
            <a:r>
              <a:rPr lang="en-GB" sz="2000" dirty="0"/>
              <a:t> </a:t>
            </a:r>
            <a:r>
              <a:rPr lang="en-GB" sz="2000" dirty="0" smtClean="0"/>
              <a:t>and devotion – this devotion is </a:t>
            </a:r>
            <a:r>
              <a:rPr lang="en-GB" sz="2000" dirty="0"/>
              <a:t>a reaction to the divine grace which apparently endorsed his </a:t>
            </a:r>
            <a:r>
              <a:rPr lang="en-GB" sz="2000" dirty="0" smtClean="0"/>
              <a:t>self-interest. </a:t>
            </a:r>
            <a:endParaRPr lang="en-GB" sz="2000" dirty="0"/>
          </a:p>
          <a:p>
            <a:pPr algn="just"/>
            <a:endParaRPr lang="en-GB" sz="2000" dirty="0"/>
          </a:p>
          <a:p>
            <a:pPr algn="just"/>
            <a:r>
              <a:rPr lang="en-GB" sz="2000" dirty="0" smtClean="0"/>
              <a:t>Salieri </a:t>
            </a:r>
            <a:r>
              <a:rPr lang="en-GB" sz="2000" dirty="0"/>
              <a:t>is forced to recognize God’s gift </a:t>
            </a:r>
            <a:r>
              <a:rPr lang="en-GB" sz="2000" dirty="0" smtClean="0"/>
              <a:t>in the infantile and obscene character of Mozart</a:t>
            </a:r>
            <a:r>
              <a:rPr lang="en-GB" sz="2000" dirty="0"/>
              <a:t>, </a:t>
            </a:r>
            <a:r>
              <a:rPr lang="en-GB" sz="2000" dirty="0" smtClean="0"/>
              <a:t>and so is confronted by the folly of his false religiosity. </a:t>
            </a:r>
          </a:p>
          <a:p>
            <a:pPr marL="0" indent="0" algn="just">
              <a:buNone/>
            </a:pPr>
            <a:endParaRPr lang="en-GB" sz="2000" dirty="0"/>
          </a:p>
          <a:p>
            <a:pPr algn="just"/>
            <a:r>
              <a:rPr lang="en-GB" sz="2000" dirty="0" smtClean="0"/>
              <a:t>The </a:t>
            </a:r>
            <a:r>
              <a:rPr lang="en-GB" sz="2000" dirty="0"/>
              <a:t>film </a:t>
            </a:r>
            <a:r>
              <a:rPr lang="en-GB" sz="2000" dirty="0" smtClean="0"/>
              <a:t>highlights ‘the </a:t>
            </a:r>
            <a:r>
              <a:rPr lang="en-GB" sz="2000" dirty="0"/>
              <a:t>difference between mercantile religion and the theology of </a:t>
            </a:r>
            <a:r>
              <a:rPr lang="en-GB" sz="2000" dirty="0" smtClean="0"/>
              <a:t>grace’ (</a:t>
            </a:r>
            <a:r>
              <a:rPr lang="en-GB" sz="2000" dirty="0" err="1" smtClean="0"/>
              <a:t>Terrien</a:t>
            </a:r>
            <a:r>
              <a:rPr lang="en-GB" sz="2000" dirty="0" smtClean="0"/>
              <a:t>, 1996, 8).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50396325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Reading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710264"/>
          </a:xfrm>
        </p:spPr>
        <p:txBody>
          <a:bodyPr>
            <a:normAutofit fontScale="55000" lnSpcReduction="20000"/>
          </a:bodyPr>
          <a:lstStyle/>
          <a:p>
            <a:pPr algn="just"/>
            <a:r>
              <a:rPr lang="en-GB" dirty="0" smtClean="0"/>
              <a:t>Christianson, E. S., Francis, P., and Telford, W. R</a:t>
            </a:r>
            <a:r>
              <a:rPr lang="en-GB" dirty="0"/>
              <a:t>., </a:t>
            </a:r>
            <a:r>
              <a:rPr lang="en-GB" i="1" dirty="0" err="1"/>
              <a:t>Cinéma</a:t>
            </a:r>
            <a:r>
              <a:rPr lang="en-GB" i="1" dirty="0"/>
              <a:t> </a:t>
            </a:r>
            <a:r>
              <a:rPr lang="en-GB" i="1" dirty="0" err="1"/>
              <a:t>Divinité</a:t>
            </a:r>
            <a:r>
              <a:rPr lang="en-GB" i="1" dirty="0" smtClean="0"/>
              <a:t>: Religion, Theology and the Bible in Film </a:t>
            </a:r>
            <a:r>
              <a:rPr lang="en-GB" dirty="0" smtClean="0"/>
              <a:t>(London: SCM Press, 2005)</a:t>
            </a:r>
          </a:p>
          <a:p>
            <a:pPr algn="just"/>
            <a:endParaRPr lang="en-GB" dirty="0"/>
          </a:p>
          <a:p>
            <a:pPr algn="just"/>
            <a:r>
              <a:rPr lang="en-GB" dirty="0" err="1" smtClean="0"/>
              <a:t>Lyden</a:t>
            </a:r>
            <a:r>
              <a:rPr lang="en-GB" dirty="0" smtClean="0"/>
              <a:t>, J. C., </a:t>
            </a:r>
            <a:r>
              <a:rPr lang="en-GB" i="1" dirty="0" smtClean="0"/>
              <a:t>Film as Religion: Myths, Morals, and Rituals </a:t>
            </a:r>
            <a:r>
              <a:rPr lang="en-GB" dirty="0" smtClean="0"/>
              <a:t>(New York and London: New York University Press, 2003)</a:t>
            </a:r>
          </a:p>
          <a:p>
            <a:pPr algn="just"/>
            <a:endParaRPr lang="en-GB" dirty="0"/>
          </a:p>
          <a:p>
            <a:pPr algn="just"/>
            <a:r>
              <a:rPr lang="en-GB" dirty="0" err="1" smtClean="0"/>
              <a:t>Lyden</a:t>
            </a:r>
            <a:r>
              <a:rPr lang="en-GB" dirty="0" smtClean="0"/>
              <a:t>, J. C. (ed.), </a:t>
            </a:r>
            <a:r>
              <a:rPr lang="en-GB" i="1" dirty="0" smtClean="0"/>
              <a:t>The Routledge Companion to Religion and Film</a:t>
            </a:r>
            <a:r>
              <a:rPr lang="en-GB" dirty="0" smtClean="0"/>
              <a:t> (Abingdon and New York: Routledge, 2009)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dirty="0" smtClean="0"/>
              <a:t>Plate, S. B., </a:t>
            </a:r>
            <a:r>
              <a:rPr lang="en-GB" i="1" dirty="0" smtClean="0"/>
              <a:t>Religion and Film: Cinema and the Re-Creation of the World</a:t>
            </a:r>
            <a:r>
              <a:rPr lang="en-GB" dirty="0" smtClean="0"/>
              <a:t>, 2</a:t>
            </a:r>
            <a:r>
              <a:rPr lang="en-GB" baseline="30000" dirty="0" smtClean="0"/>
              <a:t>nd</a:t>
            </a:r>
            <a:r>
              <a:rPr lang="en-GB" dirty="0" smtClean="0"/>
              <a:t> edition (New York: Columbia University Press, 2017)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dirty="0" err="1" smtClean="0"/>
              <a:t>Reinhartz</a:t>
            </a:r>
            <a:r>
              <a:rPr lang="en-GB" dirty="0" smtClean="0"/>
              <a:t>, A. (ed.), </a:t>
            </a:r>
            <a:r>
              <a:rPr lang="en-GB" i="1" dirty="0" smtClean="0"/>
              <a:t>Bible and Cinema: Fifty Key Films </a:t>
            </a:r>
            <a:r>
              <a:rPr lang="en-GB" dirty="0" smtClean="0"/>
              <a:t>(Abingdon and New York: Routledge, 2013)</a:t>
            </a:r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Robbins</a:t>
            </a:r>
            <a:r>
              <a:rPr lang="en-GB" dirty="0"/>
              <a:t>, G</a:t>
            </a:r>
            <a:r>
              <a:rPr lang="en-GB" dirty="0" smtClean="0"/>
              <a:t>. A</a:t>
            </a:r>
            <a:r>
              <a:rPr lang="en-GB" dirty="0"/>
              <a:t>., </a:t>
            </a:r>
            <a:r>
              <a:rPr lang="en-GB" dirty="0" smtClean="0"/>
              <a:t>‘Mozart </a:t>
            </a:r>
            <a:r>
              <a:rPr lang="en-GB" dirty="0"/>
              <a:t>&amp; Salieri, Cain &amp; Abel: A Cinematic Transformation of Genesis </a:t>
            </a:r>
            <a:r>
              <a:rPr lang="en-GB" dirty="0" smtClean="0"/>
              <a:t>4’, </a:t>
            </a:r>
            <a:r>
              <a:rPr lang="en-GB" i="1" dirty="0"/>
              <a:t>Journal of Religion and Film</a:t>
            </a:r>
            <a:r>
              <a:rPr lang="en-GB" dirty="0"/>
              <a:t>, </a:t>
            </a:r>
            <a:r>
              <a:rPr lang="en-GB" dirty="0" smtClean="0"/>
              <a:t>1:1 (April 1997)</a:t>
            </a:r>
          </a:p>
          <a:p>
            <a:pPr algn="just"/>
            <a:endParaRPr lang="en-GB" dirty="0"/>
          </a:p>
          <a:p>
            <a:pPr algn="just"/>
            <a:r>
              <a:rPr lang="en-GB" dirty="0" err="1"/>
              <a:t>Terrien</a:t>
            </a:r>
            <a:r>
              <a:rPr lang="en-GB" dirty="0"/>
              <a:t>, S., </a:t>
            </a:r>
            <a:r>
              <a:rPr lang="en-GB" dirty="0" smtClean="0"/>
              <a:t>‘Amadeus Revisited’, </a:t>
            </a:r>
            <a:r>
              <a:rPr lang="en-GB" i="1" dirty="0"/>
              <a:t>Theology Today</a:t>
            </a:r>
            <a:r>
              <a:rPr lang="en-GB" dirty="0"/>
              <a:t>, Vol. </a:t>
            </a:r>
            <a:r>
              <a:rPr lang="en-GB" dirty="0" smtClean="0"/>
              <a:t>42:4 (January 1986)</a:t>
            </a:r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Wright, J. M., </a:t>
            </a:r>
            <a:r>
              <a:rPr lang="en-GB" i="1" dirty="0" smtClean="0"/>
              <a:t>Religion and Film: An Introduction </a:t>
            </a:r>
            <a:r>
              <a:rPr lang="en-GB" dirty="0" smtClean="0"/>
              <a:t>(London and New York: I. B. Tauris, 2007)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31912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1685</TotalTime>
  <Words>1664</Words>
  <Application>Microsoft Office PowerPoint</Application>
  <PresentationFormat>On-screen Show (4:3)</PresentationFormat>
  <Paragraphs>120</Paragraphs>
  <Slides>21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Civic</vt:lpstr>
      <vt:lpstr>Religion and Film: The Use of the Bible in Contemporary Cinema </vt:lpstr>
      <vt:lpstr>Religion and Film</vt:lpstr>
      <vt:lpstr>Studying Religion and Film</vt:lpstr>
      <vt:lpstr>Studying Religion and Film: Key Issues</vt:lpstr>
      <vt:lpstr>What Kind of Films Can Be Studied?</vt:lpstr>
      <vt:lpstr>Biblical Film Studies</vt:lpstr>
      <vt:lpstr>Biblical Film Studies</vt:lpstr>
      <vt:lpstr>The Bible on/in Film</vt:lpstr>
      <vt:lpstr>The Bible on/in Film</vt:lpstr>
      <vt:lpstr>The Bible on/in Film</vt:lpstr>
      <vt:lpstr>The Bible on/in Film</vt:lpstr>
      <vt:lpstr>The Bible and Film</vt:lpstr>
      <vt:lpstr>The Bible and Film</vt:lpstr>
      <vt:lpstr>Case Study: Amadeus (1984)</vt:lpstr>
      <vt:lpstr>Case Study: Amadeus (1984)</vt:lpstr>
      <vt:lpstr>Mozart as Christ-Figure</vt:lpstr>
      <vt:lpstr>Mozart and Salieri/Cain and Abel</vt:lpstr>
      <vt:lpstr>Gen. 4:1-12</vt:lpstr>
      <vt:lpstr>The Cain and Abel Myth in Amadeus</vt:lpstr>
      <vt:lpstr>Amadeus as Polemic against ‘Mercantile Religion’</vt:lpstr>
      <vt:lpstr>Further Reading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Bible and Film</dc:title>
  <dc:creator>Rhodri Thomas</dc:creator>
  <cp:lastModifiedBy>Rhodri Thomas</cp:lastModifiedBy>
  <cp:revision>55</cp:revision>
  <dcterms:created xsi:type="dcterms:W3CDTF">2019-05-17T22:48:57Z</dcterms:created>
  <dcterms:modified xsi:type="dcterms:W3CDTF">2019-05-21T08:44:29Z</dcterms:modified>
</cp:coreProperties>
</file>