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87" r:id="rId10"/>
    <p:sldId id="262" r:id="rId11"/>
    <p:sldId id="263" r:id="rId12"/>
    <p:sldId id="264" r:id="rId13"/>
    <p:sldId id="265" r:id="rId14"/>
    <p:sldId id="266" r:id="rId15"/>
    <p:sldId id="267" r:id="rId16"/>
    <p:sldId id="269" r:id="rId17"/>
    <p:sldId id="268"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8" Type="http://schemas.openxmlformats.org/officeDocument/2006/relationships/tableStyles" Target="tableStyles.xml"/><Relationship Id="rId37" Type="http://schemas.openxmlformats.org/officeDocument/2006/relationships/viewProps" Target="viewProps.xml"/><Relationship Id="rId36" Type="http://schemas.openxmlformats.org/officeDocument/2006/relationships/presProps" Target="presProps.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320040" y="146304"/>
            <a:ext cx="4389120" cy="201168"/>
          </a:xfrm>
          <a:prstGeom prst="rect">
            <a:avLst/>
          </a:prstGeom>
          <a:noFill/>
        </p:spPr>
        <p:txBody>
          <a:bodyPr wrap="square" rtlCol="0" anchor="ctr"/>
          <a:lstStyle/>
          <a:p>
            <a:pPr marL="0" indent="0">
              <a:buNone/>
            </a:pPr>
            <a:r>
              <a:rPr lang="en-US" sz="900" b="1" dirty="0">
                <a:solidFill>
                  <a:srgbClr val="4770A6"/>
                </a:solidFill>
                <a:latin typeface="Aptos" pitchFamily="34" charset="0"/>
                <a:ea typeface="Aptos" pitchFamily="34" charset="-122"/>
                <a:cs typeface="Aptos" pitchFamily="34" charset="-120"/>
              </a:rPr>
              <a:t>BMBM6020 Dissertation Workshop 2</a:t>
            </a:r>
            <a:endParaRPr lang="en-US" sz="900" dirty="0"/>
          </a:p>
        </p:txBody>
      </p:sp>
      <p:sp>
        <p:nvSpPr>
          <p:cNvPr id="3" name="Shape 1"/>
          <p:cNvSpPr/>
          <p:nvPr/>
        </p:nvSpPr>
        <p:spPr>
          <a:xfrm>
            <a:off x="320040" y="6510528"/>
            <a:ext cx="11548872" cy="0"/>
          </a:xfrm>
          <a:prstGeom prst="line">
            <a:avLst/>
          </a:prstGeom>
          <a:noFill/>
          <a:ln w="12700">
            <a:solidFill>
              <a:srgbClr val="D7DEE8"/>
            </a:solidFill>
            <a:prstDash val="solid"/>
          </a:ln>
        </p:spPr>
      </p:sp>
      <p:sp>
        <p:nvSpPr>
          <p:cNvPr id="4" name="Text 2"/>
          <p:cNvSpPr/>
          <p:nvPr/>
        </p:nvSpPr>
        <p:spPr>
          <a:xfrm>
            <a:off x="320040" y="6565392"/>
            <a:ext cx="4114800" cy="137160"/>
          </a:xfrm>
          <a:prstGeom prst="rect">
            <a:avLst/>
          </a:prstGeom>
          <a:noFill/>
        </p:spPr>
        <p:txBody>
          <a:bodyPr wrap="square" rtlCol="0" anchor="ctr"/>
          <a:lstStyle/>
          <a:p>
            <a:pPr marL="0" indent="0">
              <a:buNone/>
            </a:pPr>
            <a:r>
              <a:rPr lang="en-US" sz="750" dirty="0">
                <a:solidFill>
                  <a:srgbClr val="77808A"/>
                </a:solidFill>
              </a:rPr>
              <a:t>Maggie Zhang  |  UWTSD  |  Autumn 2026</a:t>
            </a:r>
            <a:endParaRPr lang="en-US" sz="7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hyperlink" Target="https://www.mdpi.com/2078-2489/15/11/676"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hyperlink" Target="https://www.mdpi.com/2227-7102/15/5/637"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hyperlink" Target="https://www.connectedpapers.com/"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502920"/>
            <a:ext cx="1828800" cy="274320"/>
          </a:xfrm>
          <a:prstGeom prst="rect">
            <a:avLst/>
          </a:prstGeom>
          <a:noFill/>
        </p:spPr>
        <p:txBody>
          <a:bodyPr wrap="square" lIns="0" tIns="0" rIns="0" bIns="0" rtlCol="0" anchor="ctr"/>
          <a:lstStyle/>
          <a:p>
            <a:pPr marL="0" indent="0">
              <a:buNone/>
            </a:pPr>
            <a:r>
              <a:rPr lang="en-US" sz="1400" b="1" dirty="0">
                <a:solidFill>
                  <a:srgbClr val="4770A6"/>
                </a:solidFill>
              </a:rPr>
              <a:t>BMBM6020</a:t>
            </a:r>
            <a:endParaRPr lang="en-US" sz="1400" dirty="0"/>
          </a:p>
        </p:txBody>
      </p:sp>
      <p:sp>
        <p:nvSpPr>
          <p:cNvPr id="3" name="Text 1"/>
          <p:cNvSpPr/>
          <p:nvPr/>
        </p:nvSpPr>
        <p:spPr>
          <a:xfrm>
            <a:off x="502920" y="960120"/>
            <a:ext cx="6583680" cy="502920"/>
          </a:xfrm>
          <a:prstGeom prst="rect">
            <a:avLst/>
          </a:prstGeom>
          <a:noFill/>
        </p:spPr>
        <p:txBody>
          <a:bodyPr wrap="square" lIns="0" tIns="0" rIns="0" bIns="0" rtlCol="0" anchor="ctr"/>
          <a:lstStyle/>
          <a:p>
            <a:pPr marL="0" indent="0">
              <a:buNone/>
            </a:pPr>
            <a:r>
              <a:rPr lang="en-US" sz="3100" b="1" dirty="0">
                <a:solidFill>
                  <a:srgbClr val="20395D"/>
                </a:solidFill>
              </a:rPr>
              <a:t>Dissertation Workshop 2</a:t>
            </a:r>
            <a:endParaRPr lang="en-US" sz="3100" dirty="0"/>
          </a:p>
        </p:txBody>
      </p:sp>
      <p:sp>
        <p:nvSpPr>
          <p:cNvPr id="4" name="Text 2"/>
          <p:cNvSpPr/>
          <p:nvPr/>
        </p:nvSpPr>
        <p:spPr>
          <a:xfrm>
            <a:off x="502920" y="1627632"/>
            <a:ext cx="8412480" cy="502920"/>
          </a:xfrm>
          <a:prstGeom prst="rect">
            <a:avLst/>
          </a:prstGeom>
          <a:noFill/>
        </p:spPr>
        <p:txBody>
          <a:bodyPr wrap="square" lIns="0" tIns="0" rIns="0" bIns="0" rtlCol="0" anchor="ctr"/>
          <a:lstStyle/>
          <a:p>
            <a:pPr marL="0" indent="0">
              <a:buNone/>
            </a:pPr>
            <a:r>
              <a:rPr lang="en-US" sz="2700" b="1" dirty="0">
                <a:solidFill>
                  <a:srgbClr val="243242"/>
                </a:solidFill>
              </a:rPr>
              <a:t>From Literature Review to Research Question</a:t>
            </a:r>
            <a:endParaRPr lang="en-US" sz="2700" dirty="0"/>
          </a:p>
        </p:txBody>
      </p:sp>
      <p:sp>
        <p:nvSpPr>
          <p:cNvPr id="5" name="Text 3"/>
          <p:cNvSpPr/>
          <p:nvPr/>
        </p:nvSpPr>
        <p:spPr>
          <a:xfrm>
            <a:off x="530352" y="2322576"/>
            <a:ext cx="7955280" cy="347472"/>
          </a:xfrm>
          <a:prstGeom prst="rect">
            <a:avLst/>
          </a:prstGeom>
          <a:noFill/>
        </p:spPr>
        <p:txBody>
          <a:bodyPr wrap="square" lIns="0" tIns="0" rIns="0" bIns="0" rtlCol="0" anchor="ctr"/>
          <a:lstStyle/>
          <a:p>
            <a:pPr marL="0" indent="0">
              <a:buNone/>
            </a:pPr>
            <a:r>
              <a:rPr lang="en-US" sz="1700" dirty="0">
                <a:solidFill>
                  <a:srgbClr val="586779"/>
                </a:solidFill>
              </a:rPr>
              <a:t>How to organise, synthesise and use existing knowledge</a:t>
            </a:r>
            <a:endParaRPr lang="en-US" sz="1700" dirty="0"/>
          </a:p>
        </p:txBody>
      </p:sp>
      <p:sp>
        <p:nvSpPr>
          <p:cNvPr id="6" name="Shape 4"/>
          <p:cNvSpPr/>
          <p:nvPr/>
        </p:nvSpPr>
        <p:spPr>
          <a:xfrm>
            <a:off x="777240" y="3703320"/>
            <a:ext cx="2011680" cy="960120"/>
          </a:xfrm>
          <a:prstGeom prst="roundRect">
            <a:avLst>
              <a:gd name="adj" fmla="val 13333"/>
            </a:avLst>
          </a:prstGeom>
          <a:solidFill>
            <a:srgbClr val="DDEBFA"/>
          </a:solidFill>
          <a:ln w="15240">
            <a:solidFill>
              <a:srgbClr val="7FA7D8"/>
            </a:solidFill>
            <a:prstDash val="solid"/>
          </a:ln>
        </p:spPr>
      </p:sp>
      <p:sp>
        <p:nvSpPr>
          <p:cNvPr id="7" name="Text 5"/>
          <p:cNvSpPr/>
          <p:nvPr/>
        </p:nvSpPr>
        <p:spPr>
          <a:xfrm>
            <a:off x="886968" y="3950208"/>
            <a:ext cx="1792224" cy="420624"/>
          </a:xfrm>
          <a:prstGeom prst="rect">
            <a:avLst/>
          </a:prstGeom>
          <a:noFill/>
        </p:spPr>
        <p:txBody>
          <a:bodyPr wrap="square" lIns="0" tIns="0" rIns="0" bIns="0" rtlCol="0" anchor="ctr"/>
          <a:lstStyle/>
          <a:p>
            <a:pPr marL="0" indent="0" algn="ctr">
              <a:buNone/>
            </a:pPr>
            <a:r>
              <a:rPr lang="en-US" sz="1800" b="1" dirty="0">
                <a:solidFill>
                  <a:srgbClr val="20395D"/>
                </a:solidFill>
              </a:rPr>
              <a:t>Topic</a:t>
            </a:r>
            <a:endParaRPr lang="en-US" sz="1800" dirty="0"/>
          </a:p>
        </p:txBody>
      </p:sp>
      <p:sp>
        <p:nvSpPr>
          <p:cNvPr id="8" name="Shape 6"/>
          <p:cNvSpPr/>
          <p:nvPr/>
        </p:nvSpPr>
        <p:spPr>
          <a:xfrm>
            <a:off x="2843784" y="4059936"/>
            <a:ext cx="384048" cy="228600"/>
          </a:xfrm>
          <a:prstGeom prst="rightArrow">
            <a:avLst/>
          </a:prstGeom>
          <a:solidFill>
            <a:srgbClr val="9AA7B5"/>
          </a:solidFill>
          <a:ln w="12700">
            <a:solidFill>
              <a:srgbClr val="9AA7B5"/>
            </a:solidFill>
            <a:prstDash val="solid"/>
          </a:ln>
        </p:spPr>
      </p:sp>
      <p:sp>
        <p:nvSpPr>
          <p:cNvPr id="9" name="Shape 7"/>
          <p:cNvSpPr/>
          <p:nvPr/>
        </p:nvSpPr>
        <p:spPr>
          <a:xfrm>
            <a:off x="3520440" y="3703320"/>
            <a:ext cx="2011680" cy="960120"/>
          </a:xfrm>
          <a:prstGeom prst="roundRect">
            <a:avLst>
              <a:gd name="adj" fmla="val 13333"/>
            </a:avLst>
          </a:prstGeom>
          <a:solidFill>
            <a:srgbClr val="E7F4ED"/>
          </a:solidFill>
          <a:ln w="15240">
            <a:solidFill>
              <a:srgbClr val="83B99A"/>
            </a:solidFill>
            <a:prstDash val="solid"/>
          </a:ln>
        </p:spPr>
      </p:sp>
      <p:sp>
        <p:nvSpPr>
          <p:cNvPr id="10" name="Text 8"/>
          <p:cNvSpPr/>
          <p:nvPr/>
        </p:nvSpPr>
        <p:spPr>
          <a:xfrm>
            <a:off x="3630168" y="3950208"/>
            <a:ext cx="1792224" cy="420624"/>
          </a:xfrm>
          <a:prstGeom prst="rect">
            <a:avLst/>
          </a:prstGeom>
          <a:noFill/>
        </p:spPr>
        <p:txBody>
          <a:bodyPr wrap="square" lIns="0" tIns="0" rIns="0" bIns="0" rtlCol="0" anchor="ctr"/>
          <a:lstStyle/>
          <a:p>
            <a:pPr marL="0" indent="0" algn="ctr">
              <a:buNone/>
            </a:pPr>
            <a:r>
              <a:rPr lang="en-US" sz="1800" b="1" dirty="0">
                <a:solidFill>
                  <a:srgbClr val="20395D"/>
                </a:solidFill>
              </a:rPr>
              <a:t>Literature</a:t>
            </a:r>
            <a:endParaRPr lang="en-US" sz="1800" dirty="0"/>
          </a:p>
        </p:txBody>
      </p:sp>
      <p:sp>
        <p:nvSpPr>
          <p:cNvPr id="11" name="Shape 9"/>
          <p:cNvSpPr/>
          <p:nvPr/>
        </p:nvSpPr>
        <p:spPr>
          <a:xfrm>
            <a:off x="5586984" y="4059936"/>
            <a:ext cx="384048" cy="228600"/>
          </a:xfrm>
          <a:prstGeom prst="rightArrow">
            <a:avLst/>
          </a:prstGeom>
          <a:solidFill>
            <a:srgbClr val="9AA7B5"/>
          </a:solidFill>
          <a:ln w="12700">
            <a:solidFill>
              <a:srgbClr val="9AA7B5"/>
            </a:solidFill>
            <a:prstDash val="solid"/>
          </a:ln>
        </p:spPr>
      </p:sp>
      <p:sp>
        <p:nvSpPr>
          <p:cNvPr id="12" name="Shape 10"/>
          <p:cNvSpPr/>
          <p:nvPr/>
        </p:nvSpPr>
        <p:spPr>
          <a:xfrm>
            <a:off x="6263640" y="3703320"/>
            <a:ext cx="2011680" cy="960120"/>
          </a:xfrm>
          <a:prstGeom prst="roundRect">
            <a:avLst>
              <a:gd name="adj" fmla="val 13333"/>
            </a:avLst>
          </a:prstGeom>
          <a:solidFill>
            <a:srgbClr val="DFF4F1"/>
          </a:solidFill>
          <a:ln w="15240">
            <a:solidFill>
              <a:srgbClr val="77B8AE"/>
            </a:solidFill>
            <a:prstDash val="solid"/>
          </a:ln>
        </p:spPr>
      </p:sp>
      <p:sp>
        <p:nvSpPr>
          <p:cNvPr id="13" name="Text 11"/>
          <p:cNvSpPr/>
          <p:nvPr/>
        </p:nvSpPr>
        <p:spPr>
          <a:xfrm>
            <a:off x="6373368" y="3950208"/>
            <a:ext cx="1792224" cy="420624"/>
          </a:xfrm>
          <a:prstGeom prst="rect">
            <a:avLst/>
          </a:prstGeom>
          <a:noFill/>
        </p:spPr>
        <p:txBody>
          <a:bodyPr wrap="square" lIns="0" tIns="0" rIns="0" bIns="0" rtlCol="0" anchor="ctr"/>
          <a:lstStyle/>
          <a:p>
            <a:pPr marL="0" indent="0" algn="ctr">
              <a:buNone/>
            </a:pPr>
            <a:r>
              <a:rPr lang="en-US" sz="1800" b="1" dirty="0">
                <a:solidFill>
                  <a:srgbClr val="20395D"/>
                </a:solidFill>
              </a:rPr>
              <a:t>Gap</a:t>
            </a:r>
            <a:endParaRPr lang="en-US" sz="1800" dirty="0"/>
          </a:p>
        </p:txBody>
      </p:sp>
      <p:sp>
        <p:nvSpPr>
          <p:cNvPr id="14" name="Shape 12"/>
          <p:cNvSpPr/>
          <p:nvPr/>
        </p:nvSpPr>
        <p:spPr>
          <a:xfrm>
            <a:off x="8330184" y="4059936"/>
            <a:ext cx="384048" cy="228600"/>
          </a:xfrm>
          <a:prstGeom prst="rightArrow">
            <a:avLst/>
          </a:prstGeom>
          <a:solidFill>
            <a:srgbClr val="9AA7B5"/>
          </a:solidFill>
          <a:ln w="12700">
            <a:solidFill>
              <a:srgbClr val="9AA7B5"/>
            </a:solidFill>
            <a:prstDash val="solid"/>
          </a:ln>
        </p:spPr>
      </p:sp>
      <p:sp>
        <p:nvSpPr>
          <p:cNvPr id="15" name="Shape 13"/>
          <p:cNvSpPr/>
          <p:nvPr/>
        </p:nvSpPr>
        <p:spPr>
          <a:xfrm>
            <a:off x="9006840" y="3703320"/>
            <a:ext cx="2011680" cy="960120"/>
          </a:xfrm>
          <a:prstGeom prst="roundRect">
            <a:avLst>
              <a:gd name="adj" fmla="val 13333"/>
            </a:avLst>
          </a:prstGeom>
          <a:solidFill>
            <a:srgbClr val="FFF0DE"/>
          </a:solidFill>
          <a:ln w="15240">
            <a:solidFill>
              <a:srgbClr val="D7A365"/>
            </a:solidFill>
            <a:prstDash val="solid"/>
          </a:ln>
        </p:spPr>
      </p:sp>
      <p:sp>
        <p:nvSpPr>
          <p:cNvPr id="16" name="Text 14"/>
          <p:cNvSpPr/>
          <p:nvPr/>
        </p:nvSpPr>
        <p:spPr>
          <a:xfrm>
            <a:off x="9116568" y="3950208"/>
            <a:ext cx="1792224" cy="420624"/>
          </a:xfrm>
          <a:prstGeom prst="rect">
            <a:avLst/>
          </a:prstGeom>
          <a:noFill/>
        </p:spPr>
        <p:txBody>
          <a:bodyPr wrap="square" lIns="0" tIns="0" rIns="0" bIns="0" rtlCol="0" anchor="ctr"/>
          <a:lstStyle/>
          <a:p>
            <a:pPr marL="0" indent="0" algn="ctr">
              <a:buNone/>
            </a:pPr>
            <a:r>
              <a:rPr lang="en-US" sz="1800" b="1" dirty="0">
                <a:solidFill>
                  <a:srgbClr val="20395D"/>
                </a:solidFill>
              </a:rPr>
              <a:t>Research</a:t>
            </a:r>
            <a:endParaRPr lang="en-US" sz="1800" dirty="0"/>
          </a:p>
          <a:p>
            <a:pPr marL="0" indent="0" algn="ctr">
              <a:buNone/>
            </a:pPr>
            <a:r>
              <a:rPr lang="en-US" sz="1800" b="1" dirty="0">
                <a:solidFill>
                  <a:srgbClr val="20395D"/>
                </a:solidFill>
              </a:rPr>
              <a:t>Question</a:t>
            </a:r>
            <a:endParaRPr lang="en-US" sz="1800" dirty="0"/>
          </a:p>
        </p:txBody>
      </p:sp>
      <p:sp>
        <p:nvSpPr>
          <p:cNvPr id="17" name="Text 15"/>
          <p:cNvSpPr/>
          <p:nvPr/>
        </p:nvSpPr>
        <p:spPr>
          <a:xfrm>
            <a:off x="594360" y="523036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Today: do not invent the research question first. Let the literature show you what needs to be asked.</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Today's workshop</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By the end, you should be able to move from a broad topic to a literature-based research question.</a:t>
            </a:r>
            <a:endParaRPr lang="en-US" sz="1250" dirty="0"/>
          </a:p>
        </p:txBody>
      </p:sp>
      <p:sp>
        <p:nvSpPr>
          <p:cNvPr id="4" name="Shape 2"/>
          <p:cNvSpPr/>
          <p:nvPr/>
        </p:nvSpPr>
        <p:spPr>
          <a:xfrm>
            <a:off x="502920" y="1463040"/>
            <a:ext cx="2039112" cy="3246120"/>
          </a:xfrm>
          <a:prstGeom prst="roundRect">
            <a:avLst>
              <a:gd name="adj" fmla="val 6278"/>
            </a:avLst>
          </a:prstGeom>
          <a:solidFill>
            <a:srgbClr val="DDEBFA"/>
          </a:solidFill>
          <a:ln w="15240">
            <a:solidFill>
              <a:srgbClr val="7FA7D8"/>
            </a:solidFill>
            <a:prstDash val="solid"/>
          </a:ln>
        </p:spPr>
      </p:sp>
      <p:sp>
        <p:nvSpPr>
          <p:cNvPr id="5" name="Text 3"/>
          <p:cNvSpPr/>
          <p:nvPr/>
        </p:nvSpPr>
        <p:spPr>
          <a:xfrm>
            <a:off x="649224" y="1591056"/>
            <a:ext cx="1746504" cy="292608"/>
          </a:xfrm>
          <a:prstGeom prst="rect">
            <a:avLst/>
          </a:prstGeom>
          <a:noFill/>
        </p:spPr>
        <p:txBody>
          <a:bodyPr wrap="square" lIns="0" tIns="0" rIns="0" bIns="0" rtlCol="0" anchor="ctr"/>
          <a:lstStyle/>
          <a:p>
            <a:pPr marL="0" indent="0">
              <a:buNone/>
            </a:pPr>
            <a:r>
              <a:rPr lang="en-US" sz="1500" b="1" dirty="0">
                <a:solidFill>
                  <a:srgbClr val="20395D"/>
                </a:solidFill>
              </a:rPr>
              <a:t>1. Understand</a:t>
            </a:r>
            <a:endParaRPr lang="en-US" sz="1500" dirty="0"/>
          </a:p>
        </p:txBody>
      </p:sp>
      <p:sp>
        <p:nvSpPr>
          <p:cNvPr id="6" name="Text 4"/>
          <p:cNvSpPr/>
          <p:nvPr/>
        </p:nvSpPr>
        <p:spPr>
          <a:xfrm>
            <a:off x="649224" y="1993392"/>
            <a:ext cx="1746504" cy="2606040"/>
          </a:xfrm>
          <a:prstGeom prst="rect">
            <a:avLst/>
          </a:prstGeom>
          <a:noFill/>
        </p:spPr>
        <p:txBody>
          <a:bodyPr wrap="square" lIns="254" tIns="254" rIns="254" bIns="254" rtlCol="0" anchor="t"/>
          <a:lstStyle/>
          <a:p>
            <a:pPr marL="0" indent="0">
              <a:buNone/>
            </a:pPr>
            <a:r>
              <a:rPr lang="en-US" sz="1330" dirty="0">
                <a:solidFill>
                  <a:srgbClr val="243242"/>
                </a:solidFill>
              </a:rPr>
              <a:t>Why a literature review is not a shopping list.</a:t>
            </a:r>
            <a:endParaRPr lang="en-US" sz="1330" dirty="0"/>
          </a:p>
        </p:txBody>
      </p:sp>
      <p:sp>
        <p:nvSpPr>
          <p:cNvPr id="7" name="Shape 5"/>
          <p:cNvSpPr/>
          <p:nvPr/>
        </p:nvSpPr>
        <p:spPr>
          <a:xfrm>
            <a:off x="2807208" y="1463040"/>
            <a:ext cx="2039112" cy="3246120"/>
          </a:xfrm>
          <a:prstGeom prst="roundRect">
            <a:avLst>
              <a:gd name="adj" fmla="val 6278"/>
            </a:avLst>
          </a:prstGeom>
          <a:solidFill>
            <a:srgbClr val="E7F4ED"/>
          </a:solidFill>
          <a:ln w="15240">
            <a:solidFill>
              <a:srgbClr val="83B99A"/>
            </a:solidFill>
            <a:prstDash val="solid"/>
          </a:ln>
        </p:spPr>
      </p:sp>
      <p:sp>
        <p:nvSpPr>
          <p:cNvPr id="8" name="Text 6"/>
          <p:cNvSpPr/>
          <p:nvPr/>
        </p:nvSpPr>
        <p:spPr>
          <a:xfrm>
            <a:off x="2953512" y="1591056"/>
            <a:ext cx="1746504" cy="292608"/>
          </a:xfrm>
          <a:prstGeom prst="rect">
            <a:avLst/>
          </a:prstGeom>
          <a:noFill/>
        </p:spPr>
        <p:txBody>
          <a:bodyPr wrap="square" lIns="0" tIns="0" rIns="0" bIns="0" rtlCol="0" anchor="ctr"/>
          <a:lstStyle/>
          <a:p>
            <a:pPr marL="0" indent="0">
              <a:buNone/>
            </a:pPr>
            <a:r>
              <a:rPr lang="en-US" sz="1500" b="1" dirty="0">
                <a:solidFill>
                  <a:srgbClr val="20395D"/>
                </a:solidFill>
              </a:rPr>
              <a:t>2. Synthesise</a:t>
            </a:r>
            <a:endParaRPr lang="en-US" sz="1500" dirty="0"/>
          </a:p>
        </p:txBody>
      </p:sp>
      <p:sp>
        <p:nvSpPr>
          <p:cNvPr id="9" name="Text 7"/>
          <p:cNvSpPr/>
          <p:nvPr/>
        </p:nvSpPr>
        <p:spPr>
          <a:xfrm>
            <a:off x="2953512" y="1993392"/>
            <a:ext cx="1746504" cy="2606040"/>
          </a:xfrm>
          <a:prstGeom prst="rect">
            <a:avLst/>
          </a:prstGeom>
          <a:noFill/>
        </p:spPr>
        <p:txBody>
          <a:bodyPr wrap="square" lIns="254" tIns="254" rIns="254" bIns="254" rtlCol="0" anchor="t"/>
          <a:lstStyle/>
          <a:p>
            <a:pPr marL="0" indent="0">
              <a:buNone/>
            </a:pPr>
            <a:r>
              <a:rPr lang="en-US" sz="1330" dirty="0">
                <a:solidFill>
                  <a:srgbClr val="243242"/>
                </a:solidFill>
              </a:rPr>
              <a:t>Group, compare, explain and evaluate studies.</a:t>
            </a:r>
            <a:endParaRPr lang="en-US" sz="1330" dirty="0"/>
          </a:p>
        </p:txBody>
      </p:sp>
      <p:sp>
        <p:nvSpPr>
          <p:cNvPr id="10" name="Shape 8"/>
          <p:cNvSpPr/>
          <p:nvPr/>
        </p:nvSpPr>
        <p:spPr>
          <a:xfrm>
            <a:off x="5111496" y="1463040"/>
            <a:ext cx="2039112" cy="3246120"/>
          </a:xfrm>
          <a:prstGeom prst="roundRect">
            <a:avLst>
              <a:gd name="adj" fmla="val 6278"/>
            </a:avLst>
          </a:prstGeom>
          <a:solidFill>
            <a:srgbClr val="FFF0DE"/>
          </a:solidFill>
          <a:ln w="15240">
            <a:solidFill>
              <a:srgbClr val="D7A365"/>
            </a:solidFill>
            <a:prstDash val="solid"/>
          </a:ln>
        </p:spPr>
      </p:sp>
      <p:sp>
        <p:nvSpPr>
          <p:cNvPr id="11" name="Text 9"/>
          <p:cNvSpPr/>
          <p:nvPr/>
        </p:nvSpPr>
        <p:spPr>
          <a:xfrm>
            <a:off x="5257800" y="1591056"/>
            <a:ext cx="1746504" cy="292608"/>
          </a:xfrm>
          <a:prstGeom prst="rect">
            <a:avLst/>
          </a:prstGeom>
          <a:noFill/>
        </p:spPr>
        <p:txBody>
          <a:bodyPr wrap="square" lIns="0" tIns="0" rIns="0" bIns="0" rtlCol="0" anchor="ctr"/>
          <a:lstStyle/>
          <a:p>
            <a:pPr marL="0" indent="0">
              <a:buNone/>
            </a:pPr>
            <a:r>
              <a:rPr lang="en-US" sz="1500" b="1" dirty="0">
                <a:solidFill>
                  <a:srgbClr val="20395D"/>
                </a:solidFill>
              </a:rPr>
              <a:t>3. Analyse</a:t>
            </a:r>
            <a:endParaRPr lang="en-US" sz="1500" dirty="0"/>
          </a:p>
        </p:txBody>
      </p:sp>
      <p:sp>
        <p:nvSpPr>
          <p:cNvPr id="12" name="Text 10"/>
          <p:cNvSpPr/>
          <p:nvPr/>
        </p:nvSpPr>
        <p:spPr>
          <a:xfrm>
            <a:off x="5257800" y="1993392"/>
            <a:ext cx="1746504" cy="2606040"/>
          </a:xfrm>
          <a:prstGeom prst="rect">
            <a:avLst/>
          </a:prstGeom>
          <a:noFill/>
        </p:spPr>
        <p:txBody>
          <a:bodyPr wrap="square" lIns="254" tIns="254" rIns="254" bIns="254" rtlCol="0" anchor="t"/>
          <a:lstStyle/>
          <a:p>
            <a:pPr marL="0" indent="0">
              <a:buNone/>
            </a:pPr>
            <a:r>
              <a:rPr lang="en-US" sz="1330" dirty="0">
                <a:solidFill>
                  <a:srgbClr val="243242"/>
                </a:solidFill>
              </a:rPr>
              <a:t>Dissect a real paper using one analysis table.</a:t>
            </a:r>
            <a:endParaRPr lang="en-US" sz="1330" dirty="0"/>
          </a:p>
        </p:txBody>
      </p:sp>
      <p:sp>
        <p:nvSpPr>
          <p:cNvPr id="13" name="Shape 11"/>
          <p:cNvSpPr/>
          <p:nvPr/>
        </p:nvSpPr>
        <p:spPr>
          <a:xfrm>
            <a:off x="7415784" y="1463040"/>
            <a:ext cx="2039112" cy="3246120"/>
          </a:xfrm>
          <a:prstGeom prst="roundRect">
            <a:avLst>
              <a:gd name="adj" fmla="val 6278"/>
            </a:avLst>
          </a:prstGeom>
          <a:solidFill>
            <a:srgbClr val="EDE7F8"/>
          </a:solidFill>
          <a:ln w="15240">
            <a:solidFill>
              <a:srgbClr val="A38CC6"/>
            </a:solidFill>
            <a:prstDash val="solid"/>
          </a:ln>
        </p:spPr>
      </p:sp>
      <p:sp>
        <p:nvSpPr>
          <p:cNvPr id="14" name="Text 12"/>
          <p:cNvSpPr/>
          <p:nvPr/>
        </p:nvSpPr>
        <p:spPr>
          <a:xfrm>
            <a:off x="7562088" y="1591056"/>
            <a:ext cx="1746504" cy="292608"/>
          </a:xfrm>
          <a:prstGeom prst="rect">
            <a:avLst/>
          </a:prstGeom>
          <a:noFill/>
        </p:spPr>
        <p:txBody>
          <a:bodyPr wrap="square" lIns="0" tIns="0" rIns="0" bIns="0" rtlCol="0" anchor="ctr"/>
          <a:lstStyle/>
          <a:p>
            <a:pPr marL="0" indent="0">
              <a:buNone/>
            </a:pPr>
            <a:r>
              <a:rPr lang="en-US" sz="1500" b="1" dirty="0">
                <a:solidFill>
                  <a:srgbClr val="20395D"/>
                </a:solidFill>
              </a:rPr>
              <a:t>4. Search &amp; organise</a:t>
            </a:r>
            <a:endParaRPr lang="en-US" sz="1500" dirty="0"/>
          </a:p>
        </p:txBody>
      </p:sp>
      <p:sp>
        <p:nvSpPr>
          <p:cNvPr id="15" name="Text 13"/>
          <p:cNvSpPr/>
          <p:nvPr/>
        </p:nvSpPr>
        <p:spPr>
          <a:xfrm>
            <a:off x="7562088" y="1993392"/>
            <a:ext cx="1746504" cy="2606040"/>
          </a:xfrm>
          <a:prstGeom prst="rect">
            <a:avLst/>
          </a:prstGeom>
          <a:noFill/>
        </p:spPr>
        <p:txBody>
          <a:bodyPr wrap="square" lIns="254" tIns="254" rIns="254" bIns="254" rtlCol="0" anchor="t"/>
          <a:lstStyle/>
          <a:p>
            <a:pPr marL="0" indent="0">
              <a:buNone/>
            </a:pPr>
            <a:r>
              <a:rPr lang="en-US" sz="1330" dirty="0">
                <a:solidFill>
                  <a:srgbClr val="243242"/>
                </a:solidFill>
              </a:rPr>
              <a:t>Find relevant papers and build a reading matrix.</a:t>
            </a:r>
            <a:endParaRPr lang="en-US" sz="1330" dirty="0"/>
          </a:p>
        </p:txBody>
      </p:sp>
      <p:sp>
        <p:nvSpPr>
          <p:cNvPr id="16" name="Shape 14"/>
          <p:cNvSpPr/>
          <p:nvPr/>
        </p:nvSpPr>
        <p:spPr>
          <a:xfrm>
            <a:off x="9720072" y="1463040"/>
            <a:ext cx="2039112" cy="3246120"/>
          </a:xfrm>
          <a:prstGeom prst="roundRect">
            <a:avLst>
              <a:gd name="adj" fmla="val 6278"/>
            </a:avLst>
          </a:prstGeom>
          <a:solidFill>
            <a:srgbClr val="DFF4F1"/>
          </a:solidFill>
          <a:ln w="15240">
            <a:solidFill>
              <a:srgbClr val="77B8AE"/>
            </a:solidFill>
            <a:prstDash val="solid"/>
          </a:ln>
        </p:spPr>
      </p:sp>
      <p:sp>
        <p:nvSpPr>
          <p:cNvPr id="17" name="Text 15"/>
          <p:cNvSpPr/>
          <p:nvPr/>
        </p:nvSpPr>
        <p:spPr>
          <a:xfrm>
            <a:off x="9866376" y="1591056"/>
            <a:ext cx="1746504" cy="292608"/>
          </a:xfrm>
          <a:prstGeom prst="rect">
            <a:avLst/>
          </a:prstGeom>
          <a:noFill/>
        </p:spPr>
        <p:txBody>
          <a:bodyPr wrap="square" lIns="0" tIns="0" rIns="0" bIns="0" rtlCol="0" anchor="ctr"/>
          <a:lstStyle/>
          <a:p>
            <a:pPr marL="0" indent="0">
              <a:buNone/>
            </a:pPr>
            <a:r>
              <a:rPr lang="en-US" sz="1500" b="1" dirty="0">
                <a:solidFill>
                  <a:srgbClr val="20395D"/>
                </a:solidFill>
              </a:rPr>
              <a:t>5. Build your RQ</a:t>
            </a:r>
            <a:endParaRPr lang="en-US" sz="1500" dirty="0"/>
          </a:p>
        </p:txBody>
      </p:sp>
      <p:sp>
        <p:nvSpPr>
          <p:cNvPr id="18" name="Text 16"/>
          <p:cNvSpPr/>
          <p:nvPr/>
        </p:nvSpPr>
        <p:spPr>
          <a:xfrm>
            <a:off x="9866376" y="1993392"/>
            <a:ext cx="1746504" cy="2606040"/>
          </a:xfrm>
          <a:prstGeom prst="rect">
            <a:avLst/>
          </a:prstGeom>
          <a:noFill/>
        </p:spPr>
        <p:txBody>
          <a:bodyPr wrap="square" lIns="254" tIns="254" rIns="254" bIns="254" rtlCol="0" anchor="t"/>
          <a:lstStyle/>
          <a:p>
            <a:pPr marL="0" indent="0">
              <a:buNone/>
            </a:pPr>
            <a:r>
              <a:rPr lang="en-US" sz="1330" dirty="0">
                <a:solidFill>
                  <a:srgbClr val="243242"/>
                </a:solidFill>
              </a:rPr>
              <a:t>Use themes and gaps to develop your own research question.</a:t>
            </a:r>
            <a:endParaRPr lang="en-US" sz="1330" dirty="0"/>
          </a:p>
        </p:txBody>
      </p:sp>
      <p:sp>
        <p:nvSpPr>
          <p:cNvPr id="19" name="Text 17"/>
          <p:cNvSpPr/>
          <p:nvPr/>
        </p:nvSpPr>
        <p:spPr>
          <a:xfrm>
            <a:off x="594360" y="51663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The final output today is not “a literature review”. It is a structured evidence base + a defensible draft research question.</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Recap: the research skeleton</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Last workshop: a dissertation is a connected chain, not a collection of separate chapters.</a:t>
            </a:r>
            <a:endParaRPr lang="en-US" sz="1250" dirty="0"/>
          </a:p>
        </p:txBody>
      </p:sp>
      <p:sp>
        <p:nvSpPr>
          <p:cNvPr id="4" name="Shape 2"/>
          <p:cNvSpPr/>
          <p:nvPr/>
        </p:nvSpPr>
        <p:spPr>
          <a:xfrm>
            <a:off x="411480" y="2011680"/>
            <a:ext cx="1143000" cy="777240"/>
          </a:xfrm>
          <a:prstGeom prst="roundRect">
            <a:avLst>
              <a:gd name="adj" fmla="val 16471"/>
            </a:avLst>
          </a:prstGeom>
          <a:solidFill>
            <a:srgbClr val="DDEBFA"/>
          </a:solidFill>
          <a:ln w="15240">
            <a:solidFill>
              <a:srgbClr val="7FA7D8"/>
            </a:solidFill>
            <a:prstDash val="solid"/>
          </a:ln>
        </p:spPr>
      </p:sp>
      <p:sp>
        <p:nvSpPr>
          <p:cNvPr id="5" name="Text 3"/>
          <p:cNvSpPr/>
          <p:nvPr/>
        </p:nvSpPr>
        <p:spPr>
          <a:xfrm>
            <a:off x="448056"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Problem</a:t>
            </a:r>
            <a:endParaRPr lang="en-US" sz="1230" dirty="0"/>
          </a:p>
        </p:txBody>
      </p:sp>
      <p:sp>
        <p:nvSpPr>
          <p:cNvPr id="6" name="Shape 4"/>
          <p:cNvSpPr/>
          <p:nvPr/>
        </p:nvSpPr>
        <p:spPr>
          <a:xfrm>
            <a:off x="1581912" y="2286000"/>
            <a:ext cx="256032" cy="164592"/>
          </a:xfrm>
          <a:prstGeom prst="rightArrow">
            <a:avLst/>
          </a:prstGeom>
          <a:solidFill>
            <a:srgbClr val="9AA7B5"/>
          </a:solidFill>
          <a:ln w="12700">
            <a:solidFill>
              <a:srgbClr val="9AA7B5"/>
            </a:solidFill>
            <a:prstDash val="solid"/>
          </a:ln>
        </p:spPr>
      </p:sp>
      <p:sp>
        <p:nvSpPr>
          <p:cNvPr id="7" name="Shape 5"/>
          <p:cNvSpPr/>
          <p:nvPr/>
        </p:nvSpPr>
        <p:spPr>
          <a:xfrm>
            <a:off x="1856232" y="2011680"/>
            <a:ext cx="1143000" cy="777240"/>
          </a:xfrm>
          <a:prstGeom prst="roundRect">
            <a:avLst>
              <a:gd name="adj" fmla="val 16471"/>
            </a:avLst>
          </a:prstGeom>
          <a:solidFill>
            <a:srgbClr val="E7F4ED"/>
          </a:solidFill>
          <a:ln w="15240">
            <a:solidFill>
              <a:srgbClr val="83B99A"/>
            </a:solidFill>
            <a:prstDash val="solid"/>
          </a:ln>
        </p:spPr>
      </p:sp>
      <p:sp>
        <p:nvSpPr>
          <p:cNvPr id="8" name="Text 6"/>
          <p:cNvSpPr/>
          <p:nvPr/>
        </p:nvSpPr>
        <p:spPr>
          <a:xfrm>
            <a:off x="1892808"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Literature</a:t>
            </a:r>
            <a:endParaRPr lang="en-US" sz="1230" dirty="0"/>
          </a:p>
        </p:txBody>
      </p:sp>
      <p:sp>
        <p:nvSpPr>
          <p:cNvPr id="9" name="Shape 7"/>
          <p:cNvSpPr/>
          <p:nvPr/>
        </p:nvSpPr>
        <p:spPr>
          <a:xfrm>
            <a:off x="3026664" y="2286000"/>
            <a:ext cx="256032" cy="164592"/>
          </a:xfrm>
          <a:prstGeom prst="rightArrow">
            <a:avLst/>
          </a:prstGeom>
          <a:solidFill>
            <a:srgbClr val="9AA7B5"/>
          </a:solidFill>
          <a:ln w="12700">
            <a:solidFill>
              <a:srgbClr val="9AA7B5"/>
            </a:solidFill>
            <a:prstDash val="solid"/>
          </a:ln>
        </p:spPr>
      </p:sp>
      <p:sp>
        <p:nvSpPr>
          <p:cNvPr id="10" name="Shape 8"/>
          <p:cNvSpPr/>
          <p:nvPr/>
        </p:nvSpPr>
        <p:spPr>
          <a:xfrm>
            <a:off x="3300984" y="2011680"/>
            <a:ext cx="1143000" cy="777240"/>
          </a:xfrm>
          <a:prstGeom prst="roundRect">
            <a:avLst>
              <a:gd name="adj" fmla="val 16471"/>
            </a:avLst>
          </a:prstGeom>
          <a:solidFill>
            <a:srgbClr val="DFF4F1"/>
          </a:solidFill>
          <a:ln w="15240">
            <a:solidFill>
              <a:srgbClr val="77B8AE"/>
            </a:solidFill>
            <a:prstDash val="solid"/>
          </a:ln>
        </p:spPr>
      </p:sp>
      <p:sp>
        <p:nvSpPr>
          <p:cNvPr id="11" name="Text 9"/>
          <p:cNvSpPr/>
          <p:nvPr/>
        </p:nvSpPr>
        <p:spPr>
          <a:xfrm>
            <a:off x="3337560"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Gap</a:t>
            </a:r>
            <a:endParaRPr lang="en-US" sz="1230" dirty="0"/>
          </a:p>
        </p:txBody>
      </p:sp>
      <p:sp>
        <p:nvSpPr>
          <p:cNvPr id="12" name="Shape 10"/>
          <p:cNvSpPr/>
          <p:nvPr/>
        </p:nvSpPr>
        <p:spPr>
          <a:xfrm>
            <a:off x="4471416" y="2286000"/>
            <a:ext cx="256032" cy="164592"/>
          </a:xfrm>
          <a:prstGeom prst="rightArrow">
            <a:avLst/>
          </a:prstGeom>
          <a:solidFill>
            <a:srgbClr val="9AA7B5"/>
          </a:solidFill>
          <a:ln w="12700">
            <a:solidFill>
              <a:srgbClr val="9AA7B5"/>
            </a:solidFill>
            <a:prstDash val="solid"/>
          </a:ln>
        </p:spPr>
      </p:sp>
      <p:sp>
        <p:nvSpPr>
          <p:cNvPr id="13" name="Shape 11"/>
          <p:cNvSpPr/>
          <p:nvPr/>
        </p:nvSpPr>
        <p:spPr>
          <a:xfrm>
            <a:off x="4745736" y="2011680"/>
            <a:ext cx="1143000" cy="777240"/>
          </a:xfrm>
          <a:prstGeom prst="roundRect">
            <a:avLst>
              <a:gd name="adj" fmla="val 16471"/>
            </a:avLst>
          </a:prstGeom>
          <a:solidFill>
            <a:srgbClr val="FFF0DE"/>
          </a:solidFill>
          <a:ln w="15240">
            <a:solidFill>
              <a:srgbClr val="D7A365"/>
            </a:solidFill>
            <a:prstDash val="solid"/>
          </a:ln>
        </p:spPr>
      </p:sp>
      <p:sp>
        <p:nvSpPr>
          <p:cNvPr id="14" name="Text 12"/>
          <p:cNvSpPr/>
          <p:nvPr/>
        </p:nvSpPr>
        <p:spPr>
          <a:xfrm>
            <a:off x="4782312"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Research</a:t>
            </a:r>
            <a:endParaRPr lang="en-US" sz="1230" dirty="0"/>
          </a:p>
          <a:p>
            <a:pPr marL="0" indent="0" algn="ctr">
              <a:buNone/>
            </a:pPr>
            <a:r>
              <a:rPr lang="en-US" sz="1230" b="1" dirty="0">
                <a:solidFill>
                  <a:srgbClr val="20395D"/>
                </a:solidFill>
              </a:rPr>
              <a:t>Question</a:t>
            </a:r>
            <a:endParaRPr lang="en-US" sz="1230" dirty="0"/>
          </a:p>
        </p:txBody>
      </p:sp>
      <p:sp>
        <p:nvSpPr>
          <p:cNvPr id="15" name="Shape 13"/>
          <p:cNvSpPr/>
          <p:nvPr/>
        </p:nvSpPr>
        <p:spPr>
          <a:xfrm>
            <a:off x="5916168" y="2286000"/>
            <a:ext cx="256032" cy="164592"/>
          </a:xfrm>
          <a:prstGeom prst="rightArrow">
            <a:avLst/>
          </a:prstGeom>
          <a:solidFill>
            <a:srgbClr val="9AA7B5"/>
          </a:solidFill>
          <a:ln w="12700">
            <a:solidFill>
              <a:srgbClr val="9AA7B5"/>
            </a:solidFill>
            <a:prstDash val="solid"/>
          </a:ln>
        </p:spPr>
      </p:sp>
      <p:sp>
        <p:nvSpPr>
          <p:cNvPr id="16" name="Shape 14"/>
          <p:cNvSpPr/>
          <p:nvPr/>
        </p:nvSpPr>
        <p:spPr>
          <a:xfrm>
            <a:off x="6190488" y="2011680"/>
            <a:ext cx="1143000" cy="777240"/>
          </a:xfrm>
          <a:prstGeom prst="roundRect">
            <a:avLst>
              <a:gd name="adj" fmla="val 16471"/>
            </a:avLst>
          </a:prstGeom>
          <a:solidFill>
            <a:srgbClr val="EDE7F8"/>
          </a:solidFill>
          <a:ln w="15240">
            <a:solidFill>
              <a:srgbClr val="A38CC6"/>
            </a:solidFill>
            <a:prstDash val="solid"/>
          </a:ln>
        </p:spPr>
      </p:sp>
      <p:sp>
        <p:nvSpPr>
          <p:cNvPr id="17" name="Text 15"/>
          <p:cNvSpPr/>
          <p:nvPr/>
        </p:nvSpPr>
        <p:spPr>
          <a:xfrm>
            <a:off x="6227064"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Method</a:t>
            </a:r>
            <a:endParaRPr lang="en-US" sz="1230" dirty="0"/>
          </a:p>
        </p:txBody>
      </p:sp>
      <p:sp>
        <p:nvSpPr>
          <p:cNvPr id="18" name="Shape 16"/>
          <p:cNvSpPr/>
          <p:nvPr/>
        </p:nvSpPr>
        <p:spPr>
          <a:xfrm>
            <a:off x="7360920" y="2286000"/>
            <a:ext cx="256032" cy="164592"/>
          </a:xfrm>
          <a:prstGeom prst="rightArrow">
            <a:avLst/>
          </a:prstGeom>
          <a:solidFill>
            <a:srgbClr val="9AA7B5"/>
          </a:solidFill>
          <a:ln w="12700">
            <a:solidFill>
              <a:srgbClr val="9AA7B5"/>
            </a:solidFill>
            <a:prstDash val="solid"/>
          </a:ln>
        </p:spPr>
      </p:sp>
      <p:sp>
        <p:nvSpPr>
          <p:cNvPr id="19" name="Shape 17"/>
          <p:cNvSpPr/>
          <p:nvPr/>
        </p:nvSpPr>
        <p:spPr>
          <a:xfrm>
            <a:off x="7635240" y="2011680"/>
            <a:ext cx="1143000" cy="777240"/>
          </a:xfrm>
          <a:prstGeom prst="roundRect">
            <a:avLst>
              <a:gd name="adj" fmla="val 16471"/>
            </a:avLst>
          </a:prstGeom>
          <a:solidFill>
            <a:srgbClr val="E4E8F9"/>
          </a:solidFill>
          <a:ln w="15240">
            <a:solidFill>
              <a:srgbClr val="9BA8D0"/>
            </a:solidFill>
            <a:prstDash val="solid"/>
          </a:ln>
        </p:spPr>
      </p:sp>
      <p:sp>
        <p:nvSpPr>
          <p:cNvPr id="20" name="Text 18"/>
          <p:cNvSpPr/>
          <p:nvPr/>
        </p:nvSpPr>
        <p:spPr>
          <a:xfrm>
            <a:off x="7671816"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Data</a:t>
            </a:r>
            <a:endParaRPr lang="en-US" sz="1230" dirty="0"/>
          </a:p>
        </p:txBody>
      </p:sp>
      <p:sp>
        <p:nvSpPr>
          <p:cNvPr id="21" name="Shape 19"/>
          <p:cNvSpPr/>
          <p:nvPr/>
        </p:nvSpPr>
        <p:spPr>
          <a:xfrm>
            <a:off x="8805672" y="2286000"/>
            <a:ext cx="256032" cy="164592"/>
          </a:xfrm>
          <a:prstGeom prst="rightArrow">
            <a:avLst/>
          </a:prstGeom>
          <a:solidFill>
            <a:srgbClr val="9AA7B5"/>
          </a:solidFill>
          <a:ln w="12700">
            <a:solidFill>
              <a:srgbClr val="9AA7B5"/>
            </a:solidFill>
            <a:prstDash val="solid"/>
          </a:ln>
        </p:spPr>
      </p:sp>
      <p:sp>
        <p:nvSpPr>
          <p:cNvPr id="22" name="Shape 20"/>
          <p:cNvSpPr/>
          <p:nvPr/>
        </p:nvSpPr>
        <p:spPr>
          <a:xfrm>
            <a:off x="9079992" y="2011680"/>
            <a:ext cx="1143000" cy="777240"/>
          </a:xfrm>
          <a:prstGeom prst="roundRect">
            <a:avLst>
              <a:gd name="adj" fmla="val 16471"/>
            </a:avLst>
          </a:prstGeom>
          <a:solidFill>
            <a:srgbClr val="E6F6F0"/>
          </a:solidFill>
          <a:ln w="15240">
            <a:solidFill>
              <a:srgbClr val="8DBBAA"/>
            </a:solidFill>
            <a:prstDash val="solid"/>
          </a:ln>
        </p:spPr>
      </p:sp>
      <p:sp>
        <p:nvSpPr>
          <p:cNvPr id="23" name="Text 21"/>
          <p:cNvSpPr/>
          <p:nvPr/>
        </p:nvSpPr>
        <p:spPr>
          <a:xfrm>
            <a:off x="9116568"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Findings</a:t>
            </a:r>
            <a:endParaRPr lang="en-US" sz="1230" dirty="0"/>
          </a:p>
        </p:txBody>
      </p:sp>
      <p:sp>
        <p:nvSpPr>
          <p:cNvPr id="24" name="Shape 22"/>
          <p:cNvSpPr/>
          <p:nvPr/>
        </p:nvSpPr>
        <p:spPr>
          <a:xfrm>
            <a:off x="10250424" y="2286000"/>
            <a:ext cx="256032" cy="164592"/>
          </a:xfrm>
          <a:prstGeom prst="rightArrow">
            <a:avLst/>
          </a:prstGeom>
          <a:solidFill>
            <a:srgbClr val="9AA7B5"/>
          </a:solidFill>
          <a:ln w="12700">
            <a:solidFill>
              <a:srgbClr val="9AA7B5"/>
            </a:solidFill>
            <a:prstDash val="solid"/>
          </a:ln>
        </p:spPr>
      </p:sp>
      <p:sp>
        <p:nvSpPr>
          <p:cNvPr id="25" name="Shape 23"/>
          <p:cNvSpPr/>
          <p:nvPr/>
        </p:nvSpPr>
        <p:spPr>
          <a:xfrm>
            <a:off x="10524744" y="2011680"/>
            <a:ext cx="1143000" cy="777240"/>
          </a:xfrm>
          <a:prstGeom prst="roundRect">
            <a:avLst>
              <a:gd name="adj" fmla="val 16471"/>
            </a:avLst>
          </a:prstGeom>
          <a:solidFill>
            <a:srgbClr val="EEF0F3"/>
          </a:solidFill>
          <a:ln w="15240">
            <a:solidFill>
              <a:srgbClr val="ABB3BC"/>
            </a:solidFill>
            <a:prstDash val="solid"/>
          </a:ln>
        </p:spPr>
      </p:sp>
      <p:sp>
        <p:nvSpPr>
          <p:cNvPr id="26" name="Text 24"/>
          <p:cNvSpPr/>
          <p:nvPr/>
        </p:nvSpPr>
        <p:spPr>
          <a:xfrm>
            <a:off x="10561320" y="2249424"/>
            <a:ext cx="1069848" cy="246888"/>
          </a:xfrm>
          <a:prstGeom prst="rect">
            <a:avLst/>
          </a:prstGeom>
          <a:noFill/>
        </p:spPr>
        <p:txBody>
          <a:bodyPr wrap="square" lIns="0" tIns="0" rIns="0" bIns="0" rtlCol="0" anchor="ctr"/>
          <a:lstStyle/>
          <a:p>
            <a:pPr marL="0" indent="0" algn="ctr">
              <a:buNone/>
            </a:pPr>
            <a:r>
              <a:rPr lang="en-US" sz="1230" b="1" dirty="0">
                <a:solidFill>
                  <a:srgbClr val="20395D"/>
                </a:solidFill>
              </a:rPr>
              <a:t>Answer</a:t>
            </a:r>
            <a:endParaRPr lang="en-US" sz="1230" dirty="0"/>
          </a:p>
        </p:txBody>
      </p:sp>
      <p:sp>
        <p:nvSpPr>
          <p:cNvPr id="27" name="Text 25"/>
          <p:cNvSpPr/>
          <p:nvPr/>
        </p:nvSpPr>
        <p:spPr>
          <a:xfrm>
            <a:off x="960120" y="3246120"/>
            <a:ext cx="4663440" cy="365760"/>
          </a:xfrm>
          <a:prstGeom prst="rect">
            <a:avLst/>
          </a:prstGeom>
          <a:noFill/>
        </p:spPr>
        <p:txBody>
          <a:bodyPr wrap="square" lIns="0" tIns="0" rIns="0" bIns="0" rtlCol="0" anchor="ctr"/>
          <a:lstStyle/>
          <a:p>
            <a:pPr marL="0" indent="0" algn="ctr">
              <a:buNone/>
            </a:pPr>
            <a:r>
              <a:rPr lang="en-US" sz="2000" b="1" dirty="0">
                <a:solidFill>
                  <a:srgbClr val="243242"/>
                </a:solidFill>
              </a:rPr>
              <a:t>Last time we focused on the whole chain.</a:t>
            </a:r>
            <a:endParaRPr lang="en-US" sz="2000" dirty="0"/>
          </a:p>
        </p:txBody>
      </p:sp>
      <p:sp>
        <p:nvSpPr>
          <p:cNvPr id="28" name="Text 26"/>
          <p:cNvSpPr/>
          <p:nvPr/>
        </p:nvSpPr>
        <p:spPr>
          <a:xfrm>
            <a:off x="6492240" y="3246120"/>
            <a:ext cx="3017520" cy="365760"/>
          </a:xfrm>
          <a:prstGeom prst="rect">
            <a:avLst/>
          </a:prstGeom>
          <a:noFill/>
        </p:spPr>
        <p:txBody>
          <a:bodyPr wrap="square" lIns="0" tIns="0" rIns="0" bIns="0" rtlCol="0" anchor="ctr"/>
          <a:lstStyle/>
          <a:p>
            <a:pPr marL="0" indent="0" algn="ctr">
              <a:buNone/>
            </a:pPr>
            <a:r>
              <a:rPr lang="en-US" sz="2000" b="1" dirty="0">
                <a:solidFill>
                  <a:srgbClr val="C94C4C"/>
                </a:solidFill>
              </a:rPr>
              <a:t>Today we zoom in here.</a:t>
            </a:r>
            <a:endParaRPr lang="en-US" sz="2000" dirty="0"/>
          </a:p>
        </p:txBody>
      </p:sp>
      <p:sp>
        <p:nvSpPr>
          <p:cNvPr id="29" name="Shape 27"/>
          <p:cNvSpPr/>
          <p:nvPr/>
        </p:nvSpPr>
        <p:spPr>
          <a:xfrm>
            <a:off x="3383280" y="2834640"/>
            <a:ext cx="3246120" cy="228600"/>
          </a:xfrm>
          <a:prstGeom prst="line">
            <a:avLst/>
          </a:prstGeom>
          <a:noFill/>
          <a:ln w="25400">
            <a:solidFill>
              <a:srgbClr val="C94C4C"/>
            </a:solidFill>
            <a:prstDash val="solid"/>
            <a:headEnd type="none"/>
            <a:tailEnd type="triangle"/>
          </a:ln>
        </p:spPr>
      </p:sp>
      <p:sp>
        <p:nvSpPr>
          <p:cNvPr id="30" name="Text 28"/>
          <p:cNvSpPr/>
          <p:nvPr/>
        </p:nvSpPr>
        <p:spPr>
          <a:xfrm>
            <a:off x="594360" y="504748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Problem tells us why the topic matters. Literature helps us find what is still missing. The gap produces the RQ.</a:t>
            </a:r>
            <a:endParaRPr lang="en-US" sz="1150" dirty="0"/>
          </a:p>
        </p:txBody>
      </p:sp>
      <p:sp>
        <p:nvSpPr>
          <p:cNvPr id="31"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Topic, aim and research question are not the same thing</a:t>
            </a:r>
            <a:endParaRPr lang="en-US" sz="2800" dirty="0"/>
          </a:p>
        </p:txBody>
      </p:sp>
      <p:graphicFrame>
        <p:nvGraphicFramePr>
          <p:cNvPr id="5" name="Table 0"/>
          <p:cNvGraphicFramePr>
            <a:graphicFrameLocks noGrp="1"/>
          </p:cNvGraphicFramePr>
          <p:nvPr/>
        </p:nvGraphicFramePr>
        <p:xfrm>
          <a:off x="685800" y="1353312"/>
          <a:ext cx="10835640" cy="3886200"/>
        </p:xfrm>
        <a:graphic>
          <a:graphicData uri="http://schemas.openxmlformats.org/drawingml/2006/table">
            <a:tbl>
              <a:tblPr/>
              <a:tblGrid>
                <a:gridCol w="1920240"/>
                <a:gridCol w="3931920"/>
                <a:gridCol w="4983480"/>
              </a:tblGrid>
              <a:tr h="777240">
                <a:tc>
                  <a:txBody>
                    <a:bodyPr/>
                    <a:lstStyle/>
                    <a:p>
                      <a:pPr marL="0" indent="0" algn="ctr">
                        <a:buNone/>
                      </a:pPr>
                      <a:r>
                        <a:rPr lang="en-US" sz="1400" b="1" dirty="0">
                          <a:solidFill>
                            <a:srgbClr val="20395D"/>
                          </a:solidFill>
                          <a:latin typeface="Aptos" pitchFamily="34" charset="0"/>
                          <a:ea typeface="Aptos" pitchFamily="34" charset="-122"/>
                          <a:cs typeface="Aptos" pitchFamily="34" charset="-120"/>
                        </a:rPr>
                        <a:t>Level</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c>
                  <a:txBody>
                    <a:bodyPr/>
                    <a:lstStyle/>
                    <a:p>
                      <a:pPr marL="0" indent="0" algn="ctr">
                        <a:buNone/>
                      </a:pPr>
                      <a:r>
                        <a:rPr lang="en-US" sz="1400" b="1" dirty="0">
                          <a:solidFill>
                            <a:srgbClr val="20395D"/>
                          </a:solidFill>
                          <a:latin typeface="Aptos" pitchFamily="34" charset="0"/>
                          <a:ea typeface="Aptos" pitchFamily="34" charset="-122"/>
                          <a:cs typeface="Aptos" pitchFamily="34" charset="-120"/>
                        </a:rPr>
                        <a:t>Example</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c>
                  <a:txBody>
                    <a:bodyPr/>
                    <a:lstStyle/>
                    <a:p>
                      <a:pPr marL="0" indent="0" algn="ctr">
                        <a:buNone/>
                      </a:pPr>
                      <a:r>
                        <a:rPr lang="en-US" sz="1400" b="1" dirty="0">
                          <a:solidFill>
                            <a:srgbClr val="20395D"/>
                          </a:solidFill>
                          <a:latin typeface="Aptos" pitchFamily="34" charset="0"/>
                          <a:ea typeface="Aptos" pitchFamily="34" charset="-122"/>
                          <a:cs typeface="Aptos" pitchFamily="34" charset="-120"/>
                        </a:rPr>
                        <a:t>What it does</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r>
              <a:tr h="777240">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Topic</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AI in higher education</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Defines the broad area of interest.</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77240">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Preliminary aim</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To explore how AI affects student learning</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Gives an initial direction — still broad.</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77240">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Gap</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Limited understanding of long-term effects on independent learning</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Explains what is missing from existing knowledge.</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77240">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Research question</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How does frequent use of generative AI affect university students’ independent learning?</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00" dirty="0">
                          <a:solidFill>
                            <a:srgbClr val="243242"/>
                          </a:solidFill>
                          <a:latin typeface="Aptos" pitchFamily="34" charset="0"/>
                          <a:ea typeface="Aptos" pitchFamily="34" charset="-122"/>
                          <a:cs typeface="Aptos" pitchFamily="34" charset="-120"/>
                        </a:rPr>
                        <a:t>States exactly what the study must answer.</a:t>
                      </a:r>
                      <a:endParaRPr lang="en-US" sz="14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4" name="Text 1"/>
          <p:cNvSpPr/>
          <p:nvPr/>
        </p:nvSpPr>
        <p:spPr>
          <a:xfrm>
            <a:off x="594360" y="56235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A topic gives you an area. A gap gives you a reason. A research question gives you a direction.</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A literature review is not a shopping list</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The chapter should be organised around ideas and relationships, not one author after another.</a:t>
            </a:r>
            <a:endParaRPr lang="en-US" sz="1250" dirty="0"/>
          </a:p>
        </p:txBody>
      </p:sp>
      <p:sp>
        <p:nvSpPr>
          <p:cNvPr id="4" name="Shape 2"/>
          <p:cNvSpPr/>
          <p:nvPr/>
        </p:nvSpPr>
        <p:spPr>
          <a:xfrm>
            <a:off x="685800" y="1463040"/>
            <a:ext cx="5074920" cy="3429000"/>
          </a:xfrm>
          <a:prstGeom prst="roundRect">
            <a:avLst>
              <a:gd name="adj" fmla="val 3733"/>
            </a:avLst>
          </a:prstGeom>
          <a:solidFill>
            <a:srgbClr val="FFF0EE"/>
          </a:solidFill>
          <a:ln w="15240">
            <a:solidFill>
              <a:srgbClr val="D9877E"/>
            </a:solidFill>
            <a:prstDash val="solid"/>
          </a:ln>
        </p:spPr>
      </p:sp>
      <p:sp>
        <p:nvSpPr>
          <p:cNvPr id="5" name="Text 3"/>
          <p:cNvSpPr/>
          <p:nvPr/>
        </p:nvSpPr>
        <p:spPr>
          <a:xfrm>
            <a:off x="960120" y="1737360"/>
            <a:ext cx="4480560" cy="365760"/>
          </a:xfrm>
          <a:prstGeom prst="rect">
            <a:avLst/>
          </a:prstGeom>
          <a:noFill/>
        </p:spPr>
        <p:txBody>
          <a:bodyPr wrap="square" lIns="0" tIns="0" rIns="0" bIns="0" rtlCol="0" anchor="ctr"/>
          <a:lstStyle/>
          <a:p>
            <a:pPr marL="0" indent="0" algn="ctr">
              <a:buNone/>
            </a:pPr>
            <a:r>
              <a:rPr lang="en-US" sz="2000" b="1" dirty="0">
                <a:solidFill>
                  <a:srgbClr val="C94C4C"/>
                </a:solidFill>
              </a:rPr>
              <a:t>Shopping-list writing</a:t>
            </a:r>
            <a:endParaRPr lang="en-US" sz="2000" dirty="0"/>
          </a:p>
        </p:txBody>
      </p:sp>
      <p:sp>
        <p:nvSpPr>
          <p:cNvPr id="6" name="Text 4"/>
          <p:cNvSpPr/>
          <p:nvPr/>
        </p:nvSpPr>
        <p:spPr>
          <a:xfrm>
            <a:off x="960120" y="2240280"/>
            <a:ext cx="4480560" cy="2194560"/>
          </a:xfrm>
          <a:prstGeom prst="rect">
            <a:avLst/>
          </a:prstGeom>
          <a:noFill/>
        </p:spPr>
        <p:txBody>
          <a:bodyPr wrap="square" lIns="381" tIns="381" rIns="381" bIns="381" rtlCol="0" anchor="ctr"/>
          <a:lstStyle/>
          <a:p>
            <a:pPr marL="0" indent="0">
              <a:buNone/>
            </a:pPr>
            <a:r>
              <a:rPr lang="en-US" sz="1600" dirty="0">
                <a:solidFill>
                  <a:srgbClr val="243242"/>
                </a:solidFill>
              </a:rPr>
              <a:t>Smith (2024) found that students liked ChatGPT.</a:t>
            </a:r>
            <a:endParaRPr lang="en-US" sz="1600" dirty="0"/>
          </a:p>
          <a:p>
            <a:pPr marL="0" indent="0">
              <a:buNone/>
            </a:pPr>
            <a:endParaRPr lang="en-US" sz="1600" dirty="0"/>
          </a:p>
          <a:p>
            <a:pPr marL="0" indent="0">
              <a:buNone/>
            </a:pPr>
            <a:r>
              <a:rPr lang="en-US" sz="1600" dirty="0">
                <a:solidFill>
                  <a:srgbClr val="243242"/>
                </a:solidFill>
              </a:rPr>
              <a:t>Wang (2024) found that AI increased participation.</a:t>
            </a:r>
            <a:endParaRPr lang="en-US" sz="1600" dirty="0"/>
          </a:p>
          <a:p>
            <a:pPr marL="0" indent="0">
              <a:buNone/>
            </a:pPr>
            <a:endParaRPr lang="en-US" sz="1600" dirty="0"/>
          </a:p>
          <a:p>
            <a:pPr marL="0" indent="0">
              <a:buNone/>
            </a:pPr>
            <a:r>
              <a:rPr lang="en-US" sz="1600" dirty="0">
                <a:solidFill>
                  <a:srgbClr val="243242"/>
                </a:solidFill>
              </a:rPr>
              <a:t>Brown (2025) studied critical thinking.</a:t>
            </a:r>
            <a:endParaRPr lang="en-US" sz="1600" dirty="0"/>
          </a:p>
          <a:p>
            <a:pPr marL="0" indent="0">
              <a:buNone/>
            </a:pPr>
            <a:endParaRPr lang="en-US" sz="1600" dirty="0"/>
          </a:p>
          <a:p>
            <a:pPr marL="0" indent="0">
              <a:buNone/>
            </a:pPr>
            <a:r>
              <a:rPr lang="en-US" sz="1600" dirty="0">
                <a:solidFill>
                  <a:srgbClr val="243242"/>
                </a:solidFill>
              </a:rPr>
              <a:t>Lee (2025) examined AI dependency.</a:t>
            </a:r>
            <a:endParaRPr lang="en-US" sz="1600" dirty="0"/>
          </a:p>
        </p:txBody>
      </p:sp>
      <p:sp>
        <p:nvSpPr>
          <p:cNvPr id="7" name="Shape 5"/>
          <p:cNvSpPr/>
          <p:nvPr/>
        </p:nvSpPr>
        <p:spPr>
          <a:xfrm>
            <a:off x="6428232" y="1463040"/>
            <a:ext cx="5074920" cy="3429000"/>
          </a:xfrm>
          <a:prstGeom prst="roundRect">
            <a:avLst>
              <a:gd name="adj" fmla="val 3733"/>
            </a:avLst>
          </a:prstGeom>
          <a:solidFill>
            <a:srgbClr val="EAF5EE"/>
          </a:solidFill>
          <a:ln w="15240">
            <a:solidFill>
              <a:srgbClr val="7EB594"/>
            </a:solidFill>
            <a:prstDash val="solid"/>
          </a:ln>
        </p:spPr>
      </p:sp>
      <p:sp>
        <p:nvSpPr>
          <p:cNvPr id="8" name="Text 6"/>
          <p:cNvSpPr/>
          <p:nvPr/>
        </p:nvSpPr>
        <p:spPr>
          <a:xfrm>
            <a:off x="6702552" y="1737360"/>
            <a:ext cx="4480560" cy="365760"/>
          </a:xfrm>
          <a:prstGeom prst="rect">
            <a:avLst/>
          </a:prstGeom>
          <a:noFill/>
        </p:spPr>
        <p:txBody>
          <a:bodyPr wrap="square" lIns="0" tIns="0" rIns="0" bIns="0" rtlCol="0" anchor="ctr"/>
          <a:lstStyle/>
          <a:p>
            <a:pPr marL="0" indent="0" algn="ctr">
              <a:buNone/>
            </a:pPr>
            <a:r>
              <a:rPr lang="en-US" sz="2000" b="1" dirty="0">
                <a:solidFill>
                  <a:srgbClr val="3B7A58"/>
                </a:solidFill>
              </a:rPr>
              <a:t>Synthesis writing</a:t>
            </a:r>
            <a:endParaRPr lang="en-US" sz="2000" dirty="0"/>
          </a:p>
        </p:txBody>
      </p:sp>
      <p:sp>
        <p:nvSpPr>
          <p:cNvPr id="9" name="Text 7"/>
          <p:cNvSpPr/>
          <p:nvPr/>
        </p:nvSpPr>
        <p:spPr>
          <a:xfrm>
            <a:off x="6720840" y="2240280"/>
            <a:ext cx="4434840" cy="1645920"/>
          </a:xfrm>
          <a:prstGeom prst="rect">
            <a:avLst/>
          </a:prstGeom>
          <a:noFill/>
        </p:spPr>
        <p:txBody>
          <a:bodyPr wrap="square" lIns="381" tIns="381" rIns="381" bIns="381" rtlCol="0" anchor="ctr"/>
          <a:lstStyle/>
          <a:p>
            <a:pPr marL="0" indent="0">
              <a:buNone/>
            </a:pPr>
            <a:r>
              <a:rPr lang="en-US" sz="1800" dirty="0">
                <a:solidFill>
                  <a:srgbClr val="243242"/>
                </a:solidFill>
              </a:rPr>
              <a:t>Research on AI can be organised around themes such as student engagement, independent learning and academic integrity. Within each theme, studies can then be compared, explained and evaluated.</a:t>
            </a:r>
            <a:endParaRPr lang="en-US" sz="1800" dirty="0"/>
          </a:p>
        </p:txBody>
      </p:sp>
      <p:sp>
        <p:nvSpPr>
          <p:cNvPr id="10" name="Text 8"/>
          <p:cNvSpPr/>
          <p:nvPr/>
        </p:nvSpPr>
        <p:spPr>
          <a:xfrm>
            <a:off x="594360" y="523036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Do not ask only: “What does each paper say?”  Ask: “What do these papers say together?”</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How do we synthesise literature?</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A simple four-move model you can repeat across a whole literature review.</a:t>
            </a:r>
            <a:endParaRPr lang="en-US" sz="1250" dirty="0"/>
          </a:p>
        </p:txBody>
      </p:sp>
      <p:sp>
        <p:nvSpPr>
          <p:cNvPr id="4" name="Shape 2"/>
          <p:cNvSpPr/>
          <p:nvPr/>
        </p:nvSpPr>
        <p:spPr>
          <a:xfrm>
            <a:off x="594360" y="1554480"/>
            <a:ext cx="2514600" cy="3429000"/>
          </a:xfrm>
          <a:prstGeom prst="roundRect">
            <a:avLst>
              <a:gd name="adj" fmla="val 5091"/>
            </a:avLst>
          </a:prstGeom>
          <a:solidFill>
            <a:srgbClr val="DDEBFA"/>
          </a:solidFill>
          <a:ln w="15240">
            <a:solidFill>
              <a:srgbClr val="7FA7D8"/>
            </a:solidFill>
            <a:prstDash val="solid"/>
          </a:ln>
        </p:spPr>
      </p:sp>
      <p:sp>
        <p:nvSpPr>
          <p:cNvPr id="5" name="Text 3"/>
          <p:cNvSpPr/>
          <p:nvPr/>
        </p:nvSpPr>
        <p:spPr>
          <a:xfrm>
            <a:off x="740664" y="1682496"/>
            <a:ext cx="2221992" cy="292608"/>
          </a:xfrm>
          <a:prstGeom prst="rect">
            <a:avLst/>
          </a:prstGeom>
          <a:noFill/>
        </p:spPr>
        <p:txBody>
          <a:bodyPr wrap="square" lIns="0" tIns="0" rIns="0" bIns="0" rtlCol="0" anchor="ctr"/>
          <a:lstStyle/>
          <a:p>
            <a:pPr marL="0" indent="0">
              <a:buNone/>
            </a:pPr>
            <a:r>
              <a:rPr lang="en-US" sz="1700" b="1" dirty="0">
                <a:solidFill>
                  <a:srgbClr val="20395D"/>
                </a:solidFill>
              </a:rPr>
              <a:t>GROUP</a:t>
            </a:r>
            <a:endParaRPr lang="en-US" sz="1700" dirty="0"/>
          </a:p>
        </p:txBody>
      </p:sp>
      <p:sp>
        <p:nvSpPr>
          <p:cNvPr id="6" name="Text 4"/>
          <p:cNvSpPr/>
          <p:nvPr/>
        </p:nvSpPr>
        <p:spPr>
          <a:xfrm>
            <a:off x="740664" y="2084832"/>
            <a:ext cx="2221992" cy="2788920"/>
          </a:xfrm>
          <a:prstGeom prst="rect">
            <a:avLst/>
          </a:prstGeom>
          <a:noFill/>
        </p:spPr>
        <p:txBody>
          <a:bodyPr wrap="square" lIns="254" tIns="254" rIns="254" bIns="254" rtlCol="0" anchor="t"/>
          <a:lstStyle/>
          <a:p>
            <a:pPr marL="0" indent="0">
              <a:buNone/>
            </a:pPr>
            <a:r>
              <a:rPr lang="en-US" sz="1330" dirty="0">
                <a:solidFill>
                  <a:srgbClr val="243242"/>
                </a:solidFill>
              </a:rPr>
              <a:t>Which studies belong together?</a:t>
            </a:r>
            <a:endParaRPr lang="en-US" sz="1330" dirty="0"/>
          </a:p>
          <a:p>
            <a:pPr marL="0" indent="0">
              <a:buNone/>
            </a:pPr>
            <a:endParaRPr lang="en-US" sz="1330" dirty="0"/>
          </a:p>
          <a:p>
            <a:pPr marL="0" indent="0">
              <a:buNone/>
            </a:pPr>
            <a:r>
              <a:rPr lang="en-US" sz="1330" dirty="0">
                <a:solidFill>
                  <a:srgbClr val="243242"/>
                </a:solidFill>
              </a:rPr>
              <a:t>Theme / issue / concept / population / context / method</a:t>
            </a:r>
            <a:endParaRPr lang="en-US" sz="1330" dirty="0"/>
          </a:p>
        </p:txBody>
      </p:sp>
      <p:sp>
        <p:nvSpPr>
          <p:cNvPr id="7" name="Shape 5"/>
          <p:cNvSpPr/>
          <p:nvPr/>
        </p:nvSpPr>
        <p:spPr>
          <a:xfrm>
            <a:off x="3127248" y="2999232"/>
            <a:ext cx="301752" cy="201168"/>
          </a:xfrm>
          <a:prstGeom prst="rightArrow">
            <a:avLst/>
          </a:prstGeom>
          <a:solidFill>
            <a:srgbClr val="9AA7B5"/>
          </a:solidFill>
          <a:ln w="12700">
            <a:solidFill>
              <a:srgbClr val="9AA7B5"/>
            </a:solidFill>
            <a:prstDash val="solid"/>
          </a:ln>
        </p:spPr>
      </p:sp>
      <p:sp>
        <p:nvSpPr>
          <p:cNvPr id="8" name="Shape 6"/>
          <p:cNvSpPr/>
          <p:nvPr/>
        </p:nvSpPr>
        <p:spPr>
          <a:xfrm>
            <a:off x="3447288" y="1554480"/>
            <a:ext cx="2514600" cy="3429000"/>
          </a:xfrm>
          <a:prstGeom prst="roundRect">
            <a:avLst>
              <a:gd name="adj" fmla="val 5091"/>
            </a:avLst>
          </a:prstGeom>
          <a:solidFill>
            <a:srgbClr val="E7F4ED"/>
          </a:solidFill>
          <a:ln w="15240">
            <a:solidFill>
              <a:srgbClr val="83B99A"/>
            </a:solidFill>
            <a:prstDash val="solid"/>
          </a:ln>
        </p:spPr>
      </p:sp>
      <p:sp>
        <p:nvSpPr>
          <p:cNvPr id="9" name="Text 7"/>
          <p:cNvSpPr/>
          <p:nvPr/>
        </p:nvSpPr>
        <p:spPr>
          <a:xfrm>
            <a:off x="3593592" y="1682496"/>
            <a:ext cx="2221992" cy="292608"/>
          </a:xfrm>
          <a:prstGeom prst="rect">
            <a:avLst/>
          </a:prstGeom>
          <a:noFill/>
        </p:spPr>
        <p:txBody>
          <a:bodyPr wrap="square" lIns="0" tIns="0" rIns="0" bIns="0" rtlCol="0" anchor="ctr"/>
          <a:lstStyle/>
          <a:p>
            <a:pPr marL="0" indent="0">
              <a:buNone/>
            </a:pPr>
            <a:r>
              <a:rPr lang="en-US" sz="1700" b="1" dirty="0">
                <a:solidFill>
                  <a:srgbClr val="20395D"/>
                </a:solidFill>
              </a:rPr>
              <a:t>COMPARE</a:t>
            </a:r>
            <a:endParaRPr lang="en-US" sz="1700" dirty="0"/>
          </a:p>
        </p:txBody>
      </p:sp>
      <p:sp>
        <p:nvSpPr>
          <p:cNvPr id="10" name="Text 8"/>
          <p:cNvSpPr/>
          <p:nvPr/>
        </p:nvSpPr>
        <p:spPr>
          <a:xfrm>
            <a:off x="3593592" y="2084832"/>
            <a:ext cx="2221992" cy="2788920"/>
          </a:xfrm>
          <a:prstGeom prst="rect">
            <a:avLst/>
          </a:prstGeom>
          <a:noFill/>
        </p:spPr>
        <p:txBody>
          <a:bodyPr wrap="square" lIns="254" tIns="254" rIns="254" bIns="254" rtlCol="0" anchor="t"/>
          <a:lstStyle/>
          <a:p>
            <a:pPr marL="0" indent="0">
              <a:buNone/>
            </a:pPr>
            <a:r>
              <a:rPr lang="en-US" sz="1330" dirty="0">
                <a:solidFill>
                  <a:srgbClr val="243242"/>
                </a:solidFill>
              </a:rPr>
              <a:t>How are the findings related?</a:t>
            </a:r>
            <a:endParaRPr lang="en-US" sz="1330" dirty="0"/>
          </a:p>
          <a:p>
            <a:pPr marL="0" indent="0">
              <a:buNone/>
            </a:pPr>
            <a:endParaRPr lang="en-US" sz="1330" dirty="0"/>
          </a:p>
          <a:p>
            <a:pPr marL="0" indent="0">
              <a:buNone/>
            </a:pPr>
            <a:r>
              <a:rPr lang="en-US" sz="1330" dirty="0">
                <a:solidFill>
                  <a:srgbClr val="243242"/>
                </a:solidFill>
              </a:rPr>
              <a:t>Agreement / disagreement / different strength of effect</a:t>
            </a:r>
            <a:endParaRPr lang="en-US" sz="1330" dirty="0"/>
          </a:p>
        </p:txBody>
      </p:sp>
      <p:sp>
        <p:nvSpPr>
          <p:cNvPr id="11" name="Shape 9"/>
          <p:cNvSpPr/>
          <p:nvPr/>
        </p:nvSpPr>
        <p:spPr>
          <a:xfrm>
            <a:off x="5980176" y="2999232"/>
            <a:ext cx="301752" cy="201168"/>
          </a:xfrm>
          <a:prstGeom prst="rightArrow">
            <a:avLst/>
          </a:prstGeom>
          <a:solidFill>
            <a:srgbClr val="9AA7B5"/>
          </a:solidFill>
          <a:ln w="12700">
            <a:solidFill>
              <a:srgbClr val="9AA7B5"/>
            </a:solidFill>
            <a:prstDash val="solid"/>
          </a:ln>
        </p:spPr>
      </p:sp>
      <p:sp>
        <p:nvSpPr>
          <p:cNvPr id="12" name="Shape 10"/>
          <p:cNvSpPr/>
          <p:nvPr/>
        </p:nvSpPr>
        <p:spPr>
          <a:xfrm>
            <a:off x="6300216" y="1554480"/>
            <a:ext cx="2514600" cy="3429000"/>
          </a:xfrm>
          <a:prstGeom prst="roundRect">
            <a:avLst>
              <a:gd name="adj" fmla="val 5091"/>
            </a:avLst>
          </a:prstGeom>
          <a:solidFill>
            <a:srgbClr val="FFF0DE"/>
          </a:solidFill>
          <a:ln w="15240">
            <a:solidFill>
              <a:srgbClr val="D7A365"/>
            </a:solidFill>
            <a:prstDash val="solid"/>
          </a:ln>
        </p:spPr>
      </p:sp>
      <p:sp>
        <p:nvSpPr>
          <p:cNvPr id="13" name="Text 11"/>
          <p:cNvSpPr/>
          <p:nvPr/>
        </p:nvSpPr>
        <p:spPr>
          <a:xfrm>
            <a:off x="6446520" y="1682496"/>
            <a:ext cx="2221992" cy="292608"/>
          </a:xfrm>
          <a:prstGeom prst="rect">
            <a:avLst/>
          </a:prstGeom>
          <a:noFill/>
        </p:spPr>
        <p:txBody>
          <a:bodyPr wrap="square" lIns="0" tIns="0" rIns="0" bIns="0" rtlCol="0" anchor="ctr"/>
          <a:lstStyle/>
          <a:p>
            <a:pPr marL="0" indent="0">
              <a:buNone/>
            </a:pPr>
            <a:r>
              <a:rPr lang="en-US" sz="1700" b="1" dirty="0">
                <a:solidFill>
                  <a:srgbClr val="20395D"/>
                </a:solidFill>
              </a:rPr>
              <a:t>EXPLAIN</a:t>
            </a:r>
            <a:endParaRPr lang="en-US" sz="1700" dirty="0"/>
          </a:p>
        </p:txBody>
      </p:sp>
      <p:sp>
        <p:nvSpPr>
          <p:cNvPr id="14" name="Text 12"/>
          <p:cNvSpPr/>
          <p:nvPr/>
        </p:nvSpPr>
        <p:spPr>
          <a:xfrm>
            <a:off x="6446520" y="2084832"/>
            <a:ext cx="2221992" cy="2788920"/>
          </a:xfrm>
          <a:prstGeom prst="rect">
            <a:avLst/>
          </a:prstGeom>
          <a:noFill/>
        </p:spPr>
        <p:txBody>
          <a:bodyPr wrap="square" lIns="254" tIns="254" rIns="254" bIns="254" rtlCol="0" anchor="t"/>
          <a:lstStyle/>
          <a:p>
            <a:pPr marL="0" indent="0">
              <a:buNone/>
            </a:pPr>
            <a:r>
              <a:rPr lang="en-US" sz="1330" dirty="0">
                <a:solidFill>
                  <a:srgbClr val="243242"/>
                </a:solidFill>
              </a:rPr>
              <a:t>Why might findings differ?</a:t>
            </a:r>
            <a:endParaRPr lang="en-US" sz="1330" dirty="0"/>
          </a:p>
          <a:p>
            <a:pPr marL="0" indent="0">
              <a:buNone/>
            </a:pPr>
            <a:endParaRPr lang="en-US" sz="1330" dirty="0"/>
          </a:p>
          <a:p>
            <a:pPr marL="0" indent="0">
              <a:buNone/>
            </a:pPr>
            <a:r>
              <a:rPr lang="en-US" sz="1330" dirty="0">
                <a:solidFill>
                  <a:srgbClr val="243242"/>
                </a:solidFill>
              </a:rPr>
              <a:t>Method / sample / context / definition / theory</a:t>
            </a:r>
            <a:endParaRPr lang="en-US" sz="1330" dirty="0"/>
          </a:p>
        </p:txBody>
      </p:sp>
      <p:sp>
        <p:nvSpPr>
          <p:cNvPr id="15" name="Shape 13"/>
          <p:cNvSpPr/>
          <p:nvPr/>
        </p:nvSpPr>
        <p:spPr>
          <a:xfrm>
            <a:off x="8833104" y="2999232"/>
            <a:ext cx="301752" cy="201168"/>
          </a:xfrm>
          <a:prstGeom prst="rightArrow">
            <a:avLst/>
          </a:prstGeom>
          <a:solidFill>
            <a:srgbClr val="9AA7B5"/>
          </a:solidFill>
          <a:ln w="12700">
            <a:solidFill>
              <a:srgbClr val="9AA7B5"/>
            </a:solidFill>
            <a:prstDash val="solid"/>
          </a:ln>
        </p:spPr>
      </p:sp>
      <p:sp>
        <p:nvSpPr>
          <p:cNvPr id="16" name="Shape 14"/>
          <p:cNvSpPr/>
          <p:nvPr/>
        </p:nvSpPr>
        <p:spPr>
          <a:xfrm>
            <a:off x="9153144" y="1554480"/>
            <a:ext cx="2514600" cy="3429000"/>
          </a:xfrm>
          <a:prstGeom prst="roundRect">
            <a:avLst>
              <a:gd name="adj" fmla="val 5091"/>
            </a:avLst>
          </a:prstGeom>
          <a:solidFill>
            <a:srgbClr val="EDE7F8"/>
          </a:solidFill>
          <a:ln w="15240">
            <a:solidFill>
              <a:srgbClr val="A38CC6"/>
            </a:solidFill>
            <a:prstDash val="solid"/>
          </a:ln>
        </p:spPr>
      </p:sp>
      <p:sp>
        <p:nvSpPr>
          <p:cNvPr id="17" name="Text 15"/>
          <p:cNvSpPr/>
          <p:nvPr/>
        </p:nvSpPr>
        <p:spPr>
          <a:xfrm>
            <a:off x="9299448" y="1682496"/>
            <a:ext cx="2221992" cy="292608"/>
          </a:xfrm>
          <a:prstGeom prst="rect">
            <a:avLst/>
          </a:prstGeom>
          <a:noFill/>
        </p:spPr>
        <p:txBody>
          <a:bodyPr wrap="square" lIns="0" tIns="0" rIns="0" bIns="0" rtlCol="0" anchor="ctr"/>
          <a:lstStyle/>
          <a:p>
            <a:pPr marL="0" indent="0">
              <a:buNone/>
            </a:pPr>
            <a:r>
              <a:rPr lang="en-US" sz="1700" b="1" dirty="0">
                <a:solidFill>
                  <a:srgbClr val="20395D"/>
                </a:solidFill>
              </a:rPr>
              <a:t>EVALUATE</a:t>
            </a:r>
            <a:endParaRPr lang="en-US" sz="1700" dirty="0"/>
          </a:p>
        </p:txBody>
      </p:sp>
      <p:sp>
        <p:nvSpPr>
          <p:cNvPr id="18" name="Text 16"/>
          <p:cNvSpPr/>
          <p:nvPr/>
        </p:nvSpPr>
        <p:spPr>
          <a:xfrm>
            <a:off x="9299448" y="2084832"/>
            <a:ext cx="2221992" cy="2788920"/>
          </a:xfrm>
          <a:prstGeom prst="rect">
            <a:avLst/>
          </a:prstGeom>
          <a:noFill/>
        </p:spPr>
        <p:txBody>
          <a:bodyPr wrap="square" lIns="254" tIns="254" rIns="254" bIns="254" rtlCol="0" anchor="t"/>
          <a:lstStyle/>
          <a:p>
            <a:pPr marL="0" indent="0">
              <a:buNone/>
            </a:pPr>
            <a:r>
              <a:rPr lang="en-US" sz="1330" dirty="0">
                <a:solidFill>
                  <a:srgbClr val="243242"/>
                </a:solidFill>
              </a:rPr>
              <a:t>What do we know and what is still missing?</a:t>
            </a:r>
            <a:endParaRPr lang="en-US" sz="1330" dirty="0"/>
          </a:p>
          <a:p>
            <a:pPr marL="0" indent="0">
              <a:buNone/>
            </a:pPr>
            <a:endParaRPr lang="en-US" sz="1330" dirty="0"/>
          </a:p>
          <a:p>
            <a:pPr marL="0" indent="0">
              <a:buNone/>
            </a:pPr>
            <a:r>
              <a:rPr lang="en-US" sz="1330" dirty="0">
                <a:solidFill>
                  <a:srgbClr val="243242"/>
                </a:solidFill>
              </a:rPr>
              <a:t>Strengths / limitations / unresolved question / gap</a:t>
            </a:r>
            <a:endParaRPr lang="en-US" sz="1330" dirty="0"/>
          </a:p>
        </p:txBody>
      </p:sp>
      <p:sp>
        <p:nvSpPr>
          <p:cNvPr id="19" name="Text 17"/>
          <p:cNvSpPr/>
          <p:nvPr/>
        </p:nvSpPr>
        <p:spPr>
          <a:xfrm>
            <a:off x="594360" y="532180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Organising literature is only the first step. Synthesis happens when you show the relationships between studies.</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ext Box 1"/>
          <p:cNvSpPr txBox="1"/>
          <p:nvPr/>
        </p:nvSpPr>
        <p:spPr>
          <a:xfrm>
            <a:off x="956310" y="980440"/>
            <a:ext cx="9242425" cy="1476375"/>
          </a:xfrm>
          <a:prstGeom prst="rect">
            <a:avLst/>
          </a:prstGeom>
          <a:noFill/>
        </p:spPr>
        <p:txBody>
          <a:bodyPr wrap="square" rtlCol="0">
            <a:spAutoFit/>
          </a:bodyPr>
          <a:p>
            <a:r>
              <a:rPr lang="en-US" altLang="en-US"/>
              <a:t>Smith (2024) found that students liked using ChatGPT.</a:t>
            </a:r>
            <a:endParaRPr lang="en-US" altLang="en-US"/>
          </a:p>
          <a:p>
            <a:r>
              <a:rPr lang="en-US" altLang="en-US"/>
              <a:t>Wang (2024) found that AI increased classroom participation.</a:t>
            </a:r>
            <a:endParaRPr lang="en-US" altLang="en-US"/>
          </a:p>
          <a:p>
            <a:r>
              <a:rPr lang="en-US" altLang="en-US"/>
              <a:t>Brown (2025) studied students' critical thinking.</a:t>
            </a:r>
            <a:endParaRPr lang="en-US" altLang="en-US"/>
          </a:p>
          <a:p>
            <a:r>
              <a:rPr lang="en-US" altLang="en-US"/>
              <a:t>Lee (2025) examined AI dependency.</a:t>
            </a:r>
            <a:endParaRPr lang="en-US" altLang="en-US"/>
          </a:p>
          <a:p>
            <a:r>
              <a:rPr lang="en-US" altLang="en-US"/>
              <a:t>Ahmed (2025) studied plagiarism and academic integrity.</a:t>
            </a:r>
            <a:endParaRPr lang="en-US"/>
          </a:p>
        </p:txBody>
      </p:sp>
      <p:sp>
        <p:nvSpPr>
          <p:cNvPr id="3" name="Down Arrow 2"/>
          <p:cNvSpPr/>
          <p:nvPr/>
        </p:nvSpPr>
        <p:spPr>
          <a:xfrm>
            <a:off x="4832350" y="2680335"/>
            <a:ext cx="75565" cy="443865"/>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Text Box 3"/>
          <p:cNvSpPr txBox="1"/>
          <p:nvPr/>
        </p:nvSpPr>
        <p:spPr>
          <a:xfrm>
            <a:off x="1034415" y="3429000"/>
            <a:ext cx="6934835" cy="2306955"/>
          </a:xfrm>
          <a:prstGeom prst="rect">
            <a:avLst/>
          </a:prstGeom>
          <a:noFill/>
        </p:spPr>
        <p:txBody>
          <a:bodyPr wrap="square" rtlCol="0">
            <a:spAutoFit/>
          </a:bodyPr>
          <a:p>
            <a:r>
              <a:rPr lang="en-US" altLang="en-US"/>
              <a:t>Theme 1 — AI and student engagement</a:t>
            </a:r>
            <a:endParaRPr lang="en-US" altLang="en-US"/>
          </a:p>
          <a:p>
            <a:r>
              <a:rPr lang="en-US" altLang="en-US"/>
              <a:t>- Smith (2024)</a:t>
            </a:r>
            <a:endParaRPr lang="en-US" altLang="en-US"/>
          </a:p>
          <a:p>
            <a:r>
              <a:rPr lang="en-US" altLang="en-US"/>
              <a:t>- Wang (2024)</a:t>
            </a:r>
            <a:endParaRPr lang="en-US" altLang="en-US"/>
          </a:p>
          <a:p>
            <a:r>
              <a:rPr lang="en-US" altLang="en-US"/>
              <a:t>Theme 2 — AI and independent learning</a:t>
            </a:r>
            <a:endParaRPr lang="en-US" altLang="en-US"/>
          </a:p>
          <a:p>
            <a:r>
              <a:rPr lang="en-US" altLang="en-US"/>
              <a:t>- Brown (2025)</a:t>
            </a:r>
            <a:endParaRPr lang="en-US" altLang="en-US"/>
          </a:p>
          <a:p>
            <a:r>
              <a:rPr lang="en-US" altLang="en-US"/>
              <a:t>- Lee (2025)</a:t>
            </a:r>
            <a:endParaRPr lang="en-US" altLang="en-US"/>
          </a:p>
          <a:p>
            <a:r>
              <a:rPr lang="en-US" altLang="en-US"/>
              <a:t>Theme 3 — AI and academic integrity</a:t>
            </a:r>
            <a:endParaRPr lang="en-US" altLang="en-US"/>
          </a:p>
          <a:p>
            <a:r>
              <a:rPr lang="en-US" altLang="en-US"/>
              <a:t>- Ahmed (2025)</a:t>
            </a: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Example 1 — GROUP by theme</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Teaching example: the citations below are hypothetical and are used only to show writing structure.</a:t>
            </a:r>
            <a:endParaRPr lang="en-US" sz="1250" dirty="0"/>
          </a:p>
        </p:txBody>
      </p:sp>
      <p:sp>
        <p:nvSpPr>
          <p:cNvPr id="4" name="Text 2"/>
          <p:cNvSpPr/>
          <p:nvPr/>
        </p:nvSpPr>
        <p:spPr>
          <a:xfrm>
            <a:off x="658368" y="1143000"/>
            <a:ext cx="2011680" cy="310896"/>
          </a:xfrm>
          <a:prstGeom prst="rect">
            <a:avLst/>
          </a:prstGeom>
          <a:noFill/>
        </p:spPr>
        <p:txBody>
          <a:bodyPr wrap="square" lIns="0" tIns="0" rIns="0" bIns="0" rtlCol="0" anchor="ctr"/>
          <a:lstStyle/>
          <a:p>
            <a:pPr marL="0" indent="0">
              <a:buNone/>
            </a:pPr>
            <a:r>
              <a:rPr lang="en-US" sz="1400" b="1" dirty="0">
                <a:solidFill>
                  <a:srgbClr val="20395D"/>
                </a:solidFill>
              </a:rPr>
              <a:t>MOVE 1: GROUP</a:t>
            </a:r>
            <a:endParaRPr lang="en-US" sz="1400" dirty="0"/>
          </a:p>
        </p:txBody>
      </p:sp>
      <p:sp>
        <p:nvSpPr>
          <p:cNvPr id="5" name="Shape 3"/>
          <p:cNvSpPr/>
          <p:nvPr/>
        </p:nvSpPr>
        <p:spPr>
          <a:xfrm>
            <a:off x="594360" y="1508760"/>
            <a:ext cx="10972800" cy="4160520"/>
          </a:xfrm>
          <a:prstGeom prst="roundRect">
            <a:avLst>
              <a:gd name="adj" fmla="val 3077"/>
            </a:avLst>
          </a:prstGeom>
          <a:solidFill>
            <a:srgbClr val="DDEBFA"/>
          </a:solidFill>
          <a:ln w="15240">
            <a:solidFill>
              <a:srgbClr val="7FA7D8"/>
            </a:solidFill>
            <a:prstDash val="solid"/>
          </a:ln>
        </p:spPr>
      </p:sp>
      <p:sp>
        <p:nvSpPr>
          <p:cNvPr id="6" name="Text 4"/>
          <p:cNvSpPr/>
          <p:nvPr/>
        </p:nvSpPr>
        <p:spPr>
          <a:xfrm>
            <a:off x="868680" y="1719072"/>
            <a:ext cx="10332720" cy="347472"/>
          </a:xfrm>
          <a:prstGeom prst="rect">
            <a:avLst/>
          </a:prstGeom>
          <a:noFill/>
        </p:spPr>
        <p:txBody>
          <a:bodyPr wrap="square" lIns="0" tIns="0" rIns="0" bIns="0" rtlCol="0" anchor="ctr"/>
          <a:lstStyle/>
          <a:p>
            <a:pPr marL="0" indent="0">
              <a:buNone/>
            </a:pPr>
            <a:r>
              <a:rPr lang="en-US" sz="1800" b="1" dirty="0">
                <a:solidFill>
                  <a:srgbClr val="20395D"/>
                </a:solidFill>
              </a:rPr>
              <a:t>Theme: Generative AI and Student Engagement</a:t>
            </a:r>
            <a:endParaRPr lang="en-US" sz="1800" dirty="0"/>
          </a:p>
        </p:txBody>
      </p:sp>
      <p:sp>
        <p:nvSpPr>
          <p:cNvPr id="7" name="Text 5"/>
          <p:cNvSpPr/>
          <p:nvPr/>
        </p:nvSpPr>
        <p:spPr>
          <a:xfrm>
            <a:off x="868680" y="2176272"/>
            <a:ext cx="10287000" cy="3063240"/>
          </a:xfrm>
          <a:prstGeom prst="rect">
            <a:avLst/>
          </a:prstGeom>
          <a:noFill/>
        </p:spPr>
        <p:txBody>
          <a:bodyPr wrap="square" lIns="508" tIns="508" rIns="508" bIns="508" rtlCol="0" anchor="t">
            <a:normAutofit/>
          </a:bodyPr>
          <a:lstStyle/>
          <a:p>
            <a:pPr marL="0" indent="0">
              <a:buNone/>
            </a:pPr>
            <a:r>
              <a:rPr lang="en-US" sz="1640" dirty="0">
                <a:solidFill>
                  <a:srgbClr val="243242"/>
                </a:solidFill>
              </a:rPr>
              <a:t>Recent research on generative AI in higher education has increasingly focused on its influence on student engagement. Smith and Chen (2024) found that students using ChatGPT during seminar activities participated more frequently and reported greater confidence in expressing their ideas. Similarly, Rahman (2024) reported that AI-supported learning activities reduced students’ anxiety when completing unfamiliar academic tasks, particularly among students studying in a second language. Li and Morgan (2025) also found that personalised AI feedback encouraged students to interact more frequently with learning materials outside the classroom. However, engagement is not defined consistently across these studies. While Smith and Chen (2024) measured engagement mainly through classroom participation, Rahman (2024) focused on self-reported confidence and motivation, and Li and Morgan (2025) examined frequency of interaction with online learning materials. Taken together, these studies suggest that generative AI may support student engagement, but “engagement” remains a broad concept measured in different ways.</a:t>
            </a:r>
            <a:endParaRPr lang="en-US" sz="1640" dirty="0"/>
          </a:p>
        </p:txBody>
      </p:sp>
      <p:sp>
        <p:nvSpPr>
          <p:cNvPr id="8" name="Text 6"/>
          <p:cNvSpPr/>
          <p:nvPr/>
        </p:nvSpPr>
        <p:spPr>
          <a:xfrm>
            <a:off x="594360" y="58521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The studies are organised around one idea — not around author names.</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Example 2 — COMPARE findings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Teaching example: hypothetical citations.</a:t>
            </a:r>
            <a:endParaRPr lang="en-US" sz="1250" dirty="0"/>
          </a:p>
        </p:txBody>
      </p:sp>
      <p:sp>
        <p:nvSpPr>
          <p:cNvPr id="4" name="Text 2"/>
          <p:cNvSpPr/>
          <p:nvPr/>
        </p:nvSpPr>
        <p:spPr>
          <a:xfrm>
            <a:off x="658368" y="1143000"/>
            <a:ext cx="2011680" cy="310896"/>
          </a:xfrm>
          <a:prstGeom prst="rect">
            <a:avLst/>
          </a:prstGeom>
          <a:noFill/>
        </p:spPr>
        <p:txBody>
          <a:bodyPr wrap="square" lIns="0" tIns="0" rIns="0" bIns="0" rtlCol="0" anchor="ctr"/>
          <a:lstStyle/>
          <a:p>
            <a:pPr marL="0" indent="0">
              <a:buNone/>
            </a:pPr>
            <a:r>
              <a:rPr lang="en-US" sz="1400" b="1" dirty="0">
                <a:solidFill>
                  <a:srgbClr val="20395D"/>
                </a:solidFill>
              </a:rPr>
              <a:t>MOVE 2: COMPARE</a:t>
            </a:r>
            <a:endParaRPr lang="en-US" sz="1400" dirty="0"/>
          </a:p>
        </p:txBody>
      </p:sp>
      <p:sp>
        <p:nvSpPr>
          <p:cNvPr id="5" name="Shape 3"/>
          <p:cNvSpPr/>
          <p:nvPr/>
        </p:nvSpPr>
        <p:spPr>
          <a:xfrm>
            <a:off x="594360" y="1508760"/>
            <a:ext cx="10972800" cy="4160520"/>
          </a:xfrm>
          <a:prstGeom prst="roundRect">
            <a:avLst>
              <a:gd name="adj" fmla="val 3077"/>
            </a:avLst>
          </a:prstGeom>
          <a:solidFill>
            <a:srgbClr val="E7F4ED"/>
          </a:solidFill>
          <a:ln w="15240">
            <a:solidFill>
              <a:srgbClr val="83B99A"/>
            </a:solidFill>
            <a:prstDash val="solid"/>
          </a:ln>
        </p:spPr>
      </p:sp>
      <p:sp>
        <p:nvSpPr>
          <p:cNvPr id="6" name="Text 4"/>
          <p:cNvSpPr/>
          <p:nvPr/>
        </p:nvSpPr>
        <p:spPr>
          <a:xfrm>
            <a:off x="868680" y="1719072"/>
            <a:ext cx="10332720" cy="347472"/>
          </a:xfrm>
          <a:prstGeom prst="rect">
            <a:avLst/>
          </a:prstGeom>
          <a:noFill/>
        </p:spPr>
        <p:txBody>
          <a:bodyPr wrap="square" lIns="0" tIns="0" rIns="0" bIns="0" rtlCol="0" anchor="ctr"/>
          <a:lstStyle/>
          <a:p>
            <a:pPr marL="0" indent="0">
              <a:buNone/>
            </a:pPr>
            <a:r>
              <a:rPr lang="en-US" sz="1800" b="1" dirty="0">
                <a:solidFill>
                  <a:srgbClr val="20395D"/>
                </a:solidFill>
              </a:rPr>
              <a:t>Theme: Does Generative AI Improve Learning?</a:t>
            </a:r>
            <a:endParaRPr lang="en-US" sz="1800" dirty="0"/>
          </a:p>
        </p:txBody>
      </p:sp>
      <p:sp>
        <p:nvSpPr>
          <p:cNvPr id="7" name="Text 5"/>
          <p:cNvSpPr/>
          <p:nvPr/>
        </p:nvSpPr>
        <p:spPr>
          <a:xfrm>
            <a:off x="868680" y="2176272"/>
            <a:ext cx="10287000" cy="3063240"/>
          </a:xfrm>
          <a:prstGeom prst="rect">
            <a:avLst/>
          </a:prstGeom>
          <a:noFill/>
        </p:spPr>
        <p:txBody>
          <a:bodyPr wrap="square" lIns="508" tIns="508" rIns="508" bIns="508" rtlCol="0" anchor="t">
            <a:normAutofit/>
          </a:bodyPr>
          <a:lstStyle/>
          <a:p>
            <a:pPr marL="0" indent="0">
              <a:buNone/>
            </a:pPr>
            <a:r>
              <a:rPr lang="en-US" sz="1640" dirty="0">
                <a:solidFill>
                  <a:srgbClr val="243242"/>
                </a:solidFill>
              </a:rPr>
              <a:t>Existing studies provide mixed evidence about whether generative AI improves student learning. Brown and Patel (2024) found that students who used AI-generated explanations performed better on short-term knowledge tests than students who relied only on traditional reading materials. Similarly, Zhang (2025) reported that AI-assisted brainstorming helped students generate a wider range of ideas before writing assignments. In contrast, Wilson and Ahmed (2025) found that students who relied heavily on AI-generated answers showed weaker performance when completing similar tasks independently. Garcia et al. (2025) reached a comparable conclusion, arguing that frequent use of AI for complete answer generation may reduce opportunities for students to practise problem-solving themselves. These findings therefore do not support a simple conclusion that AI either improves or damages learning. Instead, the literature suggests that the effect of AI may depend on how it is used: AI may support learning when it provides explanation or scaffolding, but may become less beneficial when it replaces students’ own thinking.</a:t>
            </a:r>
            <a:endParaRPr lang="en-US" sz="1640" dirty="0"/>
          </a:p>
        </p:txBody>
      </p:sp>
      <p:sp>
        <p:nvSpPr>
          <p:cNvPr id="8" name="Text 6"/>
          <p:cNvSpPr/>
          <p:nvPr/>
        </p:nvSpPr>
        <p:spPr>
          <a:xfrm>
            <a:off x="594360" y="58521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Look for agreement, disagreement and conditions — then write a synthesis judgement.</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Example 3 — EXPLAIN differences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Teaching example: hypothetical citations.</a:t>
            </a:r>
            <a:endParaRPr lang="en-US" sz="1250" dirty="0"/>
          </a:p>
        </p:txBody>
      </p:sp>
      <p:sp>
        <p:nvSpPr>
          <p:cNvPr id="4" name="Text 2"/>
          <p:cNvSpPr/>
          <p:nvPr/>
        </p:nvSpPr>
        <p:spPr>
          <a:xfrm>
            <a:off x="658368" y="1143000"/>
            <a:ext cx="2011680" cy="310896"/>
          </a:xfrm>
          <a:prstGeom prst="rect">
            <a:avLst/>
          </a:prstGeom>
          <a:noFill/>
        </p:spPr>
        <p:txBody>
          <a:bodyPr wrap="square" lIns="0" tIns="0" rIns="0" bIns="0" rtlCol="0" anchor="ctr"/>
          <a:lstStyle/>
          <a:p>
            <a:pPr marL="0" indent="0">
              <a:buNone/>
            </a:pPr>
            <a:r>
              <a:rPr lang="en-US" sz="1400" b="1" dirty="0">
                <a:solidFill>
                  <a:srgbClr val="20395D"/>
                </a:solidFill>
              </a:rPr>
              <a:t>MOVE 3: EXPLAIN</a:t>
            </a:r>
            <a:endParaRPr lang="en-US" sz="1400" dirty="0"/>
          </a:p>
        </p:txBody>
      </p:sp>
      <p:sp>
        <p:nvSpPr>
          <p:cNvPr id="5" name="Shape 3"/>
          <p:cNvSpPr/>
          <p:nvPr/>
        </p:nvSpPr>
        <p:spPr>
          <a:xfrm>
            <a:off x="594360" y="1508760"/>
            <a:ext cx="10972800" cy="4160520"/>
          </a:xfrm>
          <a:prstGeom prst="roundRect">
            <a:avLst>
              <a:gd name="adj" fmla="val 3077"/>
            </a:avLst>
          </a:prstGeom>
          <a:solidFill>
            <a:srgbClr val="FFF0DE"/>
          </a:solidFill>
          <a:ln w="15240">
            <a:solidFill>
              <a:srgbClr val="D7A365"/>
            </a:solidFill>
            <a:prstDash val="solid"/>
          </a:ln>
        </p:spPr>
      </p:sp>
      <p:sp>
        <p:nvSpPr>
          <p:cNvPr id="6" name="Text 4"/>
          <p:cNvSpPr/>
          <p:nvPr/>
        </p:nvSpPr>
        <p:spPr>
          <a:xfrm>
            <a:off x="868680" y="1719072"/>
            <a:ext cx="10332720" cy="347472"/>
          </a:xfrm>
          <a:prstGeom prst="rect">
            <a:avLst/>
          </a:prstGeom>
          <a:noFill/>
        </p:spPr>
        <p:txBody>
          <a:bodyPr wrap="square" lIns="0" tIns="0" rIns="0" bIns="0" rtlCol="0" anchor="ctr"/>
          <a:lstStyle/>
          <a:p>
            <a:pPr marL="0" indent="0">
              <a:buNone/>
            </a:pPr>
            <a:r>
              <a:rPr lang="en-US" sz="1800" b="1" dirty="0">
                <a:solidFill>
                  <a:srgbClr val="20395D"/>
                </a:solidFill>
              </a:rPr>
              <a:t>Why do studies reach different conclusions?</a:t>
            </a:r>
            <a:endParaRPr lang="en-US" sz="1800" dirty="0"/>
          </a:p>
        </p:txBody>
      </p:sp>
      <p:sp>
        <p:nvSpPr>
          <p:cNvPr id="7" name="Text 5"/>
          <p:cNvSpPr/>
          <p:nvPr/>
        </p:nvSpPr>
        <p:spPr>
          <a:xfrm>
            <a:off x="868680" y="2176272"/>
            <a:ext cx="10287000" cy="3063240"/>
          </a:xfrm>
          <a:prstGeom prst="rect">
            <a:avLst/>
          </a:prstGeom>
          <a:noFill/>
        </p:spPr>
        <p:txBody>
          <a:bodyPr wrap="square" lIns="508" tIns="508" rIns="508" bIns="508" rtlCol="0" anchor="t">
            <a:normAutofit/>
          </a:bodyPr>
          <a:lstStyle/>
          <a:p>
            <a:pPr marL="0" indent="0">
              <a:buNone/>
            </a:pPr>
            <a:r>
              <a:rPr lang="en-US" sz="1640" dirty="0">
                <a:solidFill>
                  <a:srgbClr val="243242"/>
                </a:solidFill>
              </a:rPr>
              <a:t>One explanation for inconsistent findings may be the different research methods used across studies. Taylor and Wu (2024) surveyed 620 university students and found that 78% believed generative AI had improved their learning experience. However, Evans and Liu (2025) conducted in-depth interviews with 28 students and found a more complicated picture: students appreciated convenience but also described dependency and reduced confidence when working without AI. A classroom experiment by Miller et al. (2025) produced a third perspective, showing that students using AI completed tasks more quickly but did not consistently perform better on later independent assessments. These apparently different findings may partly reflect methodological differences. Surveys capture broad patterns in students’ perceptions, interviews reveal complex experiences, while experiments can examine actual performance. The literature may therefore be less contradictory than it first appears: different methods may be capturing different dimensions of AI-supported learning.</a:t>
            </a:r>
            <a:endParaRPr lang="en-US" sz="1640" dirty="0"/>
          </a:p>
        </p:txBody>
      </p:sp>
      <p:sp>
        <p:nvSpPr>
          <p:cNvPr id="8" name="Text 6"/>
          <p:cNvSpPr/>
          <p:nvPr/>
        </p:nvSpPr>
        <p:spPr>
          <a:xfrm>
            <a:off x="594360" y="58521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Compare tells us WHAT differs. Explain asks WHY it may differ.</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Example 4 — organise by context or population</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Teaching example: hypothetical citations.</a:t>
            </a:r>
            <a:endParaRPr lang="en-US" sz="1250" dirty="0"/>
          </a:p>
        </p:txBody>
      </p:sp>
      <p:sp>
        <p:nvSpPr>
          <p:cNvPr id="4" name="Text 2"/>
          <p:cNvSpPr/>
          <p:nvPr/>
        </p:nvSpPr>
        <p:spPr>
          <a:xfrm>
            <a:off x="658368" y="1143000"/>
            <a:ext cx="2011680" cy="310896"/>
          </a:xfrm>
          <a:prstGeom prst="rect">
            <a:avLst/>
          </a:prstGeom>
          <a:noFill/>
        </p:spPr>
        <p:txBody>
          <a:bodyPr wrap="square" lIns="0" tIns="0" rIns="0" bIns="0" rtlCol="0" anchor="ctr"/>
          <a:lstStyle/>
          <a:p>
            <a:pPr marL="0" indent="0">
              <a:buNone/>
            </a:pPr>
            <a:r>
              <a:rPr lang="en-US" sz="1400" b="1" dirty="0">
                <a:solidFill>
                  <a:srgbClr val="20395D"/>
                </a:solidFill>
              </a:rPr>
              <a:t>ANOTHER WAY TO GROUP</a:t>
            </a:r>
            <a:endParaRPr lang="en-US" sz="1400" dirty="0"/>
          </a:p>
        </p:txBody>
      </p:sp>
      <p:sp>
        <p:nvSpPr>
          <p:cNvPr id="5" name="Shape 3"/>
          <p:cNvSpPr/>
          <p:nvPr/>
        </p:nvSpPr>
        <p:spPr>
          <a:xfrm>
            <a:off x="594360" y="1508760"/>
            <a:ext cx="10972800" cy="4160520"/>
          </a:xfrm>
          <a:prstGeom prst="roundRect">
            <a:avLst>
              <a:gd name="adj" fmla="val 3077"/>
            </a:avLst>
          </a:prstGeom>
          <a:solidFill>
            <a:srgbClr val="DFF4F1"/>
          </a:solidFill>
          <a:ln w="15240">
            <a:solidFill>
              <a:srgbClr val="77B8AE"/>
            </a:solidFill>
            <a:prstDash val="solid"/>
          </a:ln>
        </p:spPr>
      </p:sp>
      <p:sp>
        <p:nvSpPr>
          <p:cNvPr id="6" name="Text 4"/>
          <p:cNvSpPr/>
          <p:nvPr/>
        </p:nvSpPr>
        <p:spPr>
          <a:xfrm>
            <a:off x="868680" y="1719072"/>
            <a:ext cx="10332720" cy="347472"/>
          </a:xfrm>
          <a:prstGeom prst="rect">
            <a:avLst/>
          </a:prstGeom>
          <a:noFill/>
        </p:spPr>
        <p:txBody>
          <a:bodyPr wrap="square" lIns="0" tIns="0" rIns="0" bIns="0" rtlCol="0" anchor="ctr"/>
          <a:lstStyle/>
          <a:p>
            <a:pPr marL="0" indent="0">
              <a:buNone/>
            </a:pPr>
            <a:r>
              <a:rPr lang="en-US" sz="1800" b="1" dirty="0">
                <a:solidFill>
                  <a:srgbClr val="20395D"/>
                </a:solidFill>
              </a:rPr>
              <a:t>Different students, different effects</a:t>
            </a:r>
            <a:endParaRPr lang="en-US" sz="1800" dirty="0"/>
          </a:p>
        </p:txBody>
      </p:sp>
      <p:sp>
        <p:nvSpPr>
          <p:cNvPr id="7" name="Text 5"/>
          <p:cNvSpPr/>
          <p:nvPr/>
        </p:nvSpPr>
        <p:spPr>
          <a:xfrm>
            <a:off x="868680" y="2176272"/>
            <a:ext cx="10287000" cy="3063240"/>
          </a:xfrm>
          <a:prstGeom prst="rect">
            <a:avLst/>
          </a:prstGeom>
          <a:noFill/>
        </p:spPr>
        <p:txBody>
          <a:bodyPr wrap="square" lIns="508" tIns="508" rIns="508" bIns="508" rtlCol="0" anchor="t">
            <a:normAutofit/>
          </a:bodyPr>
          <a:lstStyle/>
          <a:p>
            <a:pPr marL="0" indent="0">
              <a:buNone/>
            </a:pPr>
            <a:r>
              <a:rPr lang="en-US" sz="1640" dirty="0">
                <a:solidFill>
                  <a:srgbClr val="243242"/>
                </a:solidFill>
              </a:rPr>
              <a:t>The educational impact of generative AI may vary across student groups and institutional contexts. Khan and Roberts (2024) found that postgraduate students were generally more confident in evaluating the accuracy of AI-generated information than first-year undergraduate students. Chen et al. (2025) similarly reported that students with higher digital literacy were more likely to use AI for brainstorming, feedback and idea development, whereas students with lower digital literacy were more likely to accept AI-generated responses without critical evaluation. Differences have also been identified across institutional contexts. Johnson and Lee (2025) found that students in highly digitalised UK universities mainly discussed AI in terms of efficiency and personalised support, while Mensah (2025) reported that students in less digitally resourced institutions were more concerned about unequal access and infrastructure. These findings suggest that AI’s educational impact cannot be understood as uniform across all students; academic experience, digital literacy and institutional resources may shape how students use and benefit from AI.</a:t>
            </a:r>
            <a:endParaRPr lang="en-US" sz="1640" dirty="0"/>
          </a:p>
        </p:txBody>
      </p:sp>
      <p:sp>
        <p:nvSpPr>
          <p:cNvPr id="8" name="Text 6"/>
          <p:cNvSpPr/>
          <p:nvPr/>
        </p:nvSpPr>
        <p:spPr>
          <a:xfrm>
            <a:off x="594360" y="58521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A literature review can be organised by context, population, method, theory or factor — when that helps answer your problem.</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Example 5 — EVALUATE the literature</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Teaching example: hypothetical citations.</a:t>
            </a:r>
            <a:endParaRPr lang="en-US" sz="1250" dirty="0"/>
          </a:p>
        </p:txBody>
      </p:sp>
      <p:sp>
        <p:nvSpPr>
          <p:cNvPr id="4" name="Text 2"/>
          <p:cNvSpPr/>
          <p:nvPr/>
        </p:nvSpPr>
        <p:spPr>
          <a:xfrm>
            <a:off x="658368" y="1143000"/>
            <a:ext cx="2011680" cy="310896"/>
          </a:xfrm>
          <a:prstGeom prst="rect">
            <a:avLst/>
          </a:prstGeom>
          <a:noFill/>
        </p:spPr>
        <p:txBody>
          <a:bodyPr wrap="square" lIns="0" tIns="0" rIns="0" bIns="0" rtlCol="0" anchor="ctr"/>
          <a:lstStyle/>
          <a:p>
            <a:pPr marL="0" indent="0">
              <a:buNone/>
            </a:pPr>
            <a:r>
              <a:rPr lang="en-US" sz="1400" b="1" dirty="0">
                <a:solidFill>
                  <a:srgbClr val="20395D"/>
                </a:solidFill>
              </a:rPr>
              <a:t>MOVE 4: EVALUATE</a:t>
            </a:r>
            <a:endParaRPr lang="en-US" sz="1400" dirty="0"/>
          </a:p>
        </p:txBody>
      </p:sp>
      <p:sp>
        <p:nvSpPr>
          <p:cNvPr id="5" name="Shape 3"/>
          <p:cNvSpPr/>
          <p:nvPr/>
        </p:nvSpPr>
        <p:spPr>
          <a:xfrm>
            <a:off x="594360" y="1508760"/>
            <a:ext cx="10972800" cy="4160520"/>
          </a:xfrm>
          <a:prstGeom prst="roundRect">
            <a:avLst>
              <a:gd name="adj" fmla="val 3077"/>
            </a:avLst>
          </a:prstGeom>
          <a:solidFill>
            <a:srgbClr val="EDE7F8"/>
          </a:solidFill>
          <a:ln w="15240">
            <a:solidFill>
              <a:srgbClr val="A38CC6"/>
            </a:solidFill>
            <a:prstDash val="solid"/>
          </a:ln>
        </p:spPr>
      </p:sp>
      <p:sp>
        <p:nvSpPr>
          <p:cNvPr id="6" name="Text 4"/>
          <p:cNvSpPr/>
          <p:nvPr/>
        </p:nvSpPr>
        <p:spPr>
          <a:xfrm>
            <a:off x="868680" y="1719072"/>
            <a:ext cx="10332720" cy="347472"/>
          </a:xfrm>
          <a:prstGeom prst="rect">
            <a:avLst/>
          </a:prstGeom>
          <a:noFill/>
        </p:spPr>
        <p:txBody>
          <a:bodyPr wrap="square" lIns="0" tIns="0" rIns="0" bIns="0" rtlCol="0" anchor="ctr"/>
          <a:lstStyle/>
          <a:p>
            <a:pPr marL="0" indent="0">
              <a:buNone/>
            </a:pPr>
            <a:r>
              <a:rPr lang="en-US" sz="1800" b="1" dirty="0">
                <a:solidFill>
                  <a:srgbClr val="20395D"/>
                </a:solidFill>
              </a:rPr>
              <a:t>From existing knowledge to a research gap</a:t>
            </a:r>
            <a:endParaRPr lang="en-US" sz="1800" dirty="0"/>
          </a:p>
        </p:txBody>
      </p:sp>
      <p:sp>
        <p:nvSpPr>
          <p:cNvPr id="7" name="Text 5"/>
          <p:cNvSpPr/>
          <p:nvPr/>
        </p:nvSpPr>
        <p:spPr>
          <a:xfrm>
            <a:off x="868680" y="2176272"/>
            <a:ext cx="10287000" cy="3063240"/>
          </a:xfrm>
          <a:prstGeom prst="rect">
            <a:avLst/>
          </a:prstGeom>
          <a:noFill/>
        </p:spPr>
        <p:txBody>
          <a:bodyPr wrap="square" lIns="508" tIns="508" rIns="508" bIns="508" rtlCol="0" anchor="t">
            <a:normAutofit/>
          </a:bodyPr>
          <a:lstStyle/>
          <a:p>
            <a:pPr marL="0" indent="0">
              <a:buNone/>
            </a:pPr>
            <a:r>
              <a:rPr lang="en-US" sz="1640" dirty="0">
                <a:solidFill>
                  <a:srgbClr val="243242"/>
                </a:solidFill>
              </a:rPr>
              <a:t>Overall, the existing literature provides considerable evidence that generative AI can increase student engagement, improve access to academic support and help students complete learning tasks more efficiently. Smith and Chen (2024) and Rahman (2024) found positive effects on participation and confidence, while Brown and Patel (2024) reported improvements in short-term performance. However, Wilson and Ahmed (2025) found that students who relied heavily on AI performed less effectively when working independently, while Evans and Liu (2025) reported concerns about dependency and reduced confidence. A further limitation is that much of the existing research focuses on students’ perceptions, short-term experiences or immediate task performance. Relatively few studies examine how sustained use of generative AI may affect independent learning over a longer period. Positive attitudes towards AI do not necessarily demonstrate positive long-term learning outcomes. There therefore remains limited understanding of whether frequent AI use strengthens or weakens students’ capacity to learn independently.</a:t>
            </a:r>
            <a:endParaRPr lang="en-US" sz="1640" dirty="0"/>
          </a:p>
        </p:txBody>
      </p:sp>
      <p:sp>
        <p:nvSpPr>
          <p:cNvPr id="8" name="Text 6"/>
          <p:cNvSpPr/>
          <p:nvPr/>
        </p:nvSpPr>
        <p:spPr>
          <a:xfrm>
            <a:off x="594360" y="58521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The gap is not “nothing has been studied”. It is the specific knowledge that is still insufficient or unresolved.</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From gap to research question</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The research question should grow out of the unresolved problem in the literature.</a:t>
            </a:r>
            <a:endParaRPr lang="en-US" sz="1250" dirty="0"/>
          </a:p>
        </p:txBody>
      </p:sp>
      <p:sp>
        <p:nvSpPr>
          <p:cNvPr id="4" name="Shape 2"/>
          <p:cNvSpPr/>
          <p:nvPr/>
        </p:nvSpPr>
        <p:spPr>
          <a:xfrm>
            <a:off x="685800" y="1417320"/>
            <a:ext cx="10835640" cy="2560320"/>
          </a:xfrm>
          <a:prstGeom prst="roundRect">
            <a:avLst>
              <a:gd name="adj" fmla="val 5000"/>
            </a:avLst>
          </a:prstGeom>
          <a:solidFill>
            <a:srgbClr val="FFF9EA"/>
          </a:solidFill>
          <a:ln w="15240">
            <a:solidFill>
              <a:srgbClr val="D4B86A"/>
            </a:solidFill>
            <a:prstDash val="solid"/>
          </a:ln>
        </p:spPr>
      </p:sp>
      <p:sp>
        <p:nvSpPr>
          <p:cNvPr id="5" name="Text 3"/>
          <p:cNvSpPr/>
          <p:nvPr/>
        </p:nvSpPr>
        <p:spPr>
          <a:xfrm>
            <a:off x="960120" y="1737360"/>
            <a:ext cx="10287000" cy="1783080"/>
          </a:xfrm>
          <a:prstGeom prst="rect">
            <a:avLst/>
          </a:prstGeom>
          <a:noFill/>
        </p:spPr>
        <p:txBody>
          <a:bodyPr wrap="square" lIns="254" tIns="254" rIns="254" bIns="254" rtlCol="0" anchor="ctr">
            <a:normAutofit/>
          </a:bodyPr>
          <a:lstStyle/>
          <a:p>
            <a:pPr marL="0" indent="0">
              <a:buNone/>
            </a:pPr>
            <a:r>
              <a:rPr lang="en-US" sz="1700" dirty="0">
                <a:solidFill>
                  <a:srgbClr val="243242"/>
                </a:solidFill>
              </a:rPr>
              <a:t>The literature therefore reveals an important tension. Generative AI appears to provide students with immediate support, greater confidence and easier access to information, yet some studies suggest that frequent reliance on AI may reduce opportunities for independent problem-solving. Existing research has examined these positive and negative outcomes separately, but less attention has been given to how repeated AI use influences students’ ability to work without technological support. This represents an important gap in the current literature.</a:t>
            </a:r>
            <a:endParaRPr lang="en-US" sz="1700" dirty="0"/>
          </a:p>
        </p:txBody>
      </p:sp>
      <p:sp>
        <p:nvSpPr>
          <p:cNvPr id="6" name="Shape 4"/>
          <p:cNvSpPr/>
          <p:nvPr/>
        </p:nvSpPr>
        <p:spPr>
          <a:xfrm>
            <a:off x="1965960" y="4315968"/>
            <a:ext cx="8275320" cy="1005840"/>
          </a:xfrm>
          <a:prstGeom prst="roundRect">
            <a:avLst>
              <a:gd name="adj" fmla="val 12727"/>
            </a:avLst>
          </a:prstGeom>
          <a:solidFill>
            <a:srgbClr val="FFF0DE"/>
          </a:solidFill>
          <a:ln w="15240">
            <a:solidFill>
              <a:srgbClr val="D7A365"/>
            </a:solidFill>
            <a:prstDash val="solid"/>
          </a:ln>
        </p:spPr>
      </p:sp>
      <p:sp>
        <p:nvSpPr>
          <p:cNvPr id="7" name="Text 5"/>
          <p:cNvSpPr/>
          <p:nvPr/>
        </p:nvSpPr>
        <p:spPr>
          <a:xfrm>
            <a:off x="2240280" y="4590288"/>
            <a:ext cx="7726680" cy="457200"/>
          </a:xfrm>
          <a:prstGeom prst="rect">
            <a:avLst/>
          </a:prstGeom>
          <a:noFill/>
        </p:spPr>
        <p:txBody>
          <a:bodyPr wrap="square" lIns="0" tIns="0" rIns="0" bIns="0" rtlCol="0" anchor="ctr"/>
          <a:lstStyle/>
          <a:p>
            <a:pPr marL="0" indent="0" algn="ctr">
              <a:buNone/>
            </a:pPr>
            <a:r>
              <a:rPr lang="en-US" sz="2000" b="1" dirty="0">
                <a:solidFill>
                  <a:srgbClr val="20395D"/>
                </a:solidFill>
              </a:rPr>
              <a:t>Research Question:  How does frequent use of generative AI affect university students’ independent learning?</a:t>
            </a:r>
            <a:endParaRPr lang="en-US" sz="2000" dirty="0"/>
          </a:p>
        </p:txBody>
      </p:sp>
      <p:sp>
        <p:nvSpPr>
          <p:cNvPr id="8" name="Text 6"/>
          <p:cNvSpPr/>
          <p:nvPr/>
        </p:nvSpPr>
        <p:spPr>
          <a:xfrm>
            <a:off x="594360" y="5605272"/>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The RQ appears AFTER the gap has been demonstrated — not before.</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Before reading a paper: use one analysis table</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This is the table we will use for BOTH example papers — and later for your own literature.</a:t>
            </a:r>
            <a:endParaRPr lang="en-US" sz="1250" dirty="0"/>
          </a:p>
        </p:txBody>
      </p:sp>
      <p:graphicFrame>
        <p:nvGraphicFramePr>
          <p:cNvPr id="15" name="Table 0"/>
          <p:cNvGraphicFramePr>
            <a:graphicFrameLocks noGrp="1"/>
          </p:cNvGraphicFramePr>
          <p:nvPr/>
        </p:nvGraphicFramePr>
        <p:xfrm>
          <a:off x="594360" y="1325880"/>
          <a:ext cx="10972800" cy="4526280"/>
        </p:xfrm>
        <a:graphic>
          <a:graphicData uri="http://schemas.openxmlformats.org/drawingml/2006/table">
            <a:tbl>
              <a:tblPr/>
              <a:tblGrid>
                <a:gridCol w="1600200"/>
                <a:gridCol w="3657600"/>
                <a:gridCol w="5715000"/>
              </a:tblGrid>
              <a:tr h="646611">
                <a:tc>
                  <a:txBody>
                    <a:bodyPr/>
                    <a:lstStyle/>
                    <a:p>
                      <a:pPr marL="0" indent="0" algn="ctr">
                        <a:buNone/>
                      </a:pPr>
                      <a:r>
                        <a:rPr lang="en-US" sz="1330" b="1" dirty="0">
                          <a:solidFill>
                            <a:srgbClr val="20395D"/>
                          </a:solidFill>
                          <a:latin typeface="Aptos" pitchFamily="34" charset="0"/>
                          <a:ea typeface="Aptos" pitchFamily="34" charset="-122"/>
                          <a:cs typeface="Aptos" pitchFamily="34" charset="-120"/>
                        </a:rPr>
                        <a:t>Step</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330" b="1" dirty="0">
                          <a:solidFill>
                            <a:srgbClr val="20395D"/>
                          </a:solidFill>
                          <a:latin typeface="Aptos" pitchFamily="34" charset="0"/>
                          <a:ea typeface="Aptos" pitchFamily="34" charset="-122"/>
                          <a:cs typeface="Aptos" pitchFamily="34" charset="-120"/>
                        </a:rPr>
                        <a:t>Question to ask</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330" b="1" dirty="0">
                          <a:solidFill>
                            <a:srgbClr val="20395D"/>
                          </a:solidFill>
                          <a:latin typeface="Aptos" pitchFamily="34" charset="0"/>
                          <a:ea typeface="Aptos" pitchFamily="34" charset="-122"/>
                          <a:cs typeface="Aptos" pitchFamily="34" charset="-120"/>
                        </a:rPr>
                        <a:t>Evidence from the article</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r>
              <a:tr h="646611">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1. Topic</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What broad area is the study about?</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46611">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2. Existing knowledge</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What do previous studies already tell us?</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46611">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3. Problem / limitation</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What is unclear, limited, inconsistent or missing?</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46611">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4. Research gap</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What exactly still needs to be understood?</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46611">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5. Aim / objective</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What does this study aim to do?</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46611">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6. Research question(s)</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30" dirty="0">
                          <a:solidFill>
                            <a:srgbClr val="243242"/>
                          </a:solidFill>
                          <a:latin typeface="Aptos" pitchFamily="34" charset="0"/>
                          <a:ea typeface="Aptos" pitchFamily="34" charset="-122"/>
                          <a:cs typeface="Aptos" pitchFamily="34" charset="-120"/>
                        </a:rPr>
                        <a:t>What question is the study trying to answer?</a:t>
                      </a: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3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5925312"/>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Do not copy sentences blindly. Use the article to identify the logic that connects literature → gap → aim/RQ.</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A literature review is built across sections and paragraphs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Do not mistake one synthesis paragraph for the whole literature review.</a:t>
            </a:r>
            <a:endParaRPr lang="en-US" sz="1250" dirty="0"/>
          </a:p>
        </p:txBody>
      </p:sp>
      <p:graphicFrame>
        <p:nvGraphicFramePr>
          <p:cNvPr id="14" name="Table 0"/>
          <p:cNvGraphicFramePr>
            <a:graphicFrameLocks noGrp="1"/>
          </p:cNvGraphicFramePr>
          <p:nvPr/>
        </p:nvGraphicFramePr>
        <p:xfrm>
          <a:off x="822960" y="1389888"/>
          <a:ext cx="10561320" cy="3520440"/>
        </p:xfrm>
        <a:graphic>
          <a:graphicData uri="http://schemas.openxmlformats.org/drawingml/2006/table">
            <a:tbl>
              <a:tblPr/>
              <a:tblGrid>
                <a:gridCol w="3931920"/>
                <a:gridCol w="6629400"/>
              </a:tblGrid>
              <a:tr h="704088">
                <a:tc>
                  <a:txBody>
                    <a:bodyPr/>
                    <a:lstStyle/>
                    <a:p>
                      <a:pPr marL="0" indent="0" algn="ctr">
                        <a:buNone/>
                      </a:pPr>
                      <a:r>
                        <a:rPr lang="en-US" sz="1420" b="1" dirty="0">
                          <a:solidFill>
                            <a:srgbClr val="20395D"/>
                          </a:solidFill>
                          <a:latin typeface="Aptos" pitchFamily="34" charset="0"/>
                          <a:ea typeface="Aptos" pitchFamily="34" charset="-122"/>
                          <a:cs typeface="Aptos" pitchFamily="34" charset="-120"/>
                        </a:rPr>
                        <a:t>Section / paragraph</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c>
                  <a:txBody>
                    <a:bodyPr/>
                    <a:lstStyle/>
                    <a:p>
                      <a:pPr marL="0" indent="0" algn="ctr">
                        <a:buNone/>
                      </a:pPr>
                      <a:r>
                        <a:rPr lang="en-US" sz="1420" b="1" dirty="0">
                          <a:solidFill>
                            <a:srgbClr val="20395D"/>
                          </a:solidFill>
                          <a:latin typeface="Aptos" pitchFamily="34" charset="0"/>
                          <a:ea typeface="Aptos" pitchFamily="34" charset="-122"/>
                          <a:cs typeface="Aptos" pitchFamily="34" charset="-120"/>
                        </a:rPr>
                        <a:t>Main analytical job</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r>
              <a:tr h="704088">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2.1 AI and Student Engagement</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Establish the theme → compare findings → explain differences → identify limits</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04088">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2.2 AI and Independent Learning</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Establish the theme → debate positive/negative evidence → explain conditions → identify limits</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04088">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2.3 AI, Inequality and Student Differences</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Compare populations/contexts → explain why effects vary</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04088">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2.4 Synthesis and Research Gap</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420" dirty="0">
                          <a:solidFill>
                            <a:srgbClr val="243242"/>
                          </a:solidFill>
                          <a:latin typeface="Aptos" pitchFamily="34" charset="0"/>
                          <a:ea typeface="Aptos" pitchFamily="34" charset="-122"/>
                          <a:cs typeface="Aptos" pitchFamily="34" charset="-120"/>
                        </a:rPr>
                        <a:t>Bring themes together → show unresolved problem → justify the research question</a:t>
                      </a:r>
                      <a:endParaRPr lang="en-US" sz="14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525780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A good literature review does not summarise papers. It builds an argument across paragraphs.</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Paper 1 — lecturer-led analysis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We will dissect this paper together using the analysis table.</a:t>
            </a:r>
            <a:endParaRPr lang="en-US" sz="1250" dirty="0"/>
          </a:p>
        </p:txBody>
      </p:sp>
      <p:sp>
        <p:nvSpPr>
          <p:cNvPr id="4" name="Shape 2"/>
          <p:cNvSpPr/>
          <p:nvPr/>
        </p:nvSpPr>
        <p:spPr>
          <a:xfrm>
            <a:off x="731520" y="1371600"/>
            <a:ext cx="10607040" cy="2743200"/>
          </a:xfrm>
          <a:prstGeom prst="roundRect">
            <a:avLst>
              <a:gd name="adj" fmla="val 4667"/>
            </a:avLst>
          </a:prstGeom>
          <a:solidFill>
            <a:srgbClr val="DDEBFA"/>
          </a:solidFill>
          <a:ln w="15240">
            <a:solidFill>
              <a:srgbClr val="7FA7D8"/>
            </a:solidFill>
            <a:prstDash val="solid"/>
          </a:ln>
        </p:spPr>
      </p:sp>
      <p:sp>
        <p:nvSpPr>
          <p:cNvPr id="5" name="Text 3"/>
          <p:cNvSpPr/>
          <p:nvPr/>
        </p:nvSpPr>
        <p:spPr>
          <a:xfrm>
            <a:off x="1005840" y="1645920"/>
            <a:ext cx="9966960" cy="320040"/>
          </a:xfrm>
          <a:prstGeom prst="rect">
            <a:avLst/>
          </a:prstGeom>
          <a:noFill/>
        </p:spPr>
        <p:txBody>
          <a:bodyPr wrap="square" lIns="0" tIns="0" rIns="0" bIns="0" rtlCol="0" anchor="ctr"/>
          <a:lstStyle/>
          <a:p>
            <a:pPr marL="0" indent="0" algn="ctr">
              <a:buNone/>
            </a:pPr>
            <a:r>
              <a:rPr lang="en-US" sz="1800" b="1" dirty="0">
                <a:solidFill>
                  <a:srgbClr val="20395D"/>
                </a:solidFill>
              </a:rPr>
              <a:t>Batista, Mesquita &amp; Carnaz (2024)</a:t>
            </a:r>
            <a:endParaRPr lang="en-US" sz="1800" dirty="0"/>
          </a:p>
        </p:txBody>
      </p:sp>
      <p:sp>
        <p:nvSpPr>
          <p:cNvPr id="6" name="Text 4"/>
          <p:cNvSpPr/>
          <p:nvPr/>
        </p:nvSpPr>
        <p:spPr>
          <a:xfrm>
            <a:off x="1234440" y="2103120"/>
            <a:ext cx="9509760" cy="868680"/>
          </a:xfrm>
          <a:prstGeom prst="rect">
            <a:avLst/>
          </a:prstGeom>
          <a:noFill/>
        </p:spPr>
        <p:txBody>
          <a:bodyPr wrap="square" lIns="0" tIns="0" rIns="0" bIns="0" rtlCol="0" anchor="ctr">
            <a:normAutofit/>
          </a:bodyPr>
          <a:lstStyle/>
          <a:p>
            <a:pPr marL="0" indent="0" algn="ctr">
              <a:buNone/>
            </a:pPr>
            <a:r>
              <a:rPr lang="en-US" sz="2400" b="1" dirty="0">
                <a:solidFill>
                  <a:srgbClr val="243242"/>
                </a:solidFill>
              </a:rPr>
              <a:t>Generative AI and Higher Education: Trends, Challenges, and Future Directions from a Systematic Literature Review</a:t>
            </a:r>
            <a:endParaRPr lang="en-US" sz="2400" dirty="0"/>
          </a:p>
        </p:txBody>
      </p:sp>
      <p:sp>
        <p:nvSpPr>
          <p:cNvPr id="7" name="Text 5"/>
          <p:cNvSpPr/>
          <p:nvPr/>
        </p:nvSpPr>
        <p:spPr>
          <a:xfrm>
            <a:off x="1234440" y="3200400"/>
            <a:ext cx="9509760" cy="411480"/>
          </a:xfrm>
          <a:prstGeom prst="rect">
            <a:avLst/>
          </a:prstGeom>
          <a:noFill/>
        </p:spPr>
        <p:txBody>
          <a:bodyPr wrap="square" lIns="0" tIns="0" rIns="0" bIns="0" rtlCol="0" anchor="ctr"/>
          <a:lstStyle/>
          <a:p>
            <a:pPr marL="0" indent="0" algn="ctr">
              <a:buNone/>
            </a:pPr>
            <a:r>
              <a:rPr lang="en-US" sz="1500" dirty="0">
                <a:solidFill>
                  <a:srgbClr val="526477"/>
                </a:solidFill>
              </a:rPr>
              <a:t>Information, 15(11), 676  •  Systematic literature review  •  37 included empirical studies</a:t>
            </a:r>
            <a:endParaRPr lang="en-US" sz="1500" dirty="0"/>
          </a:p>
        </p:txBody>
      </p:sp>
      <p:sp>
        <p:nvSpPr>
          <p:cNvPr id="8" name="Text 6">
            <a:hlinkClick r:id="rId1"/>
          </p:cNvPr>
          <p:cNvSpPr/>
          <p:nvPr/>
        </p:nvSpPr>
        <p:spPr>
          <a:xfrm>
            <a:off x="5166360" y="4315968"/>
            <a:ext cx="1828800" cy="219456"/>
          </a:xfrm>
          <a:prstGeom prst="rect">
            <a:avLst/>
          </a:prstGeom>
          <a:noFill/>
        </p:spPr>
        <p:txBody>
          <a:bodyPr wrap="square" lIns="0" tIns="0" rIns="0" bIns="0" rtlCol="0" anchor="ctr"/>
          <a:lstStyle/>
          <a:p>
            <a:pPr marL="0" indent="0">
              <a:buNone/>
            </a:pPr>
            <a:r>
              <a:rPr lang="en-US" sz="1050" u="sng" dirty="0">
                <a:solidFill>
                  <a:srgbClr val="3E63DD"/>
                </a:solidFill>
              </a:rPr>
              <a:t>Open full article</a:t>
            </a:r>
            <a:endParaRPr lang="en-US" sz="1050" dirty="0"/>
          </a:p>
        </p:txBody>
      </p:sp>
      <p:sp>
        <p:nvSpPr>
          <p:cNvPr id="9" name="Text 7"/>
          <p:cNvSpPr/>
          <p:nvPr/>
        </p:nvSpPr>
        <p:spPr>
          <a:xfrm>
            <a:off x="914400" y="4983480"/>
            <a:ext cx="10332720" cy="548640"/>
          </a:xfrm>
          <a:prstGeom prst="rect">
            <a:avLst/>
          </a:prstGeom>
          <a:noFill/>
        </p:spPr>
        <p:txBody>
          <a:bodyPr wrap="square" lIns="0" tIns="0" rIns="0" bIns="0" rtlCol="0" anchor="ctr"/>
          <a:lstStyle/>
          <a:p>
            <a:pPr marL="0" indent="0" algn="ctr">
              <a:buNone/>
            </a:pPr>
            <a:r>
              <a:rPr lang="en-US" sz="1800" b="1" dirty="0">
                <a:solidFill>
                  <a:srgbClr val="C94C4C"/>
                </a:solidFill>
              </a:rPr>
              <a:t>Focus while reading: What was already known? What was missing? Why was another review needed?</a:t>
            </a:r>
            <a:endParaRPr lang="en-US" sz="180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Paper 1 — find the logic in the Introduction</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Paraphrased from the authors’ introduction; use the full article for the complete text.</a:t>
            </a:r>
            <a:endParaRPr lang="en-US" sz="1250" dirty="0"/>
          </a:p>
        </p:txBody>
      </p:sp>
      <p:sp>
        <p:nvSpPr>
          <p:cNvPr id="4" name="Shape 2"/>
          <p:cNvSpPr/>
          <p:nvPr/>
        </p:nvSpPr>
        <p:spPr>
          <a:xfrm>
            <a:off x="685800" y="1417320"/>
            <a:ext cx="5074920" cy="1645920"/>
          </a:xfrm>
          <a:prstGeom prst="roundRect">
            <a:avLst>
              <a:gd name="adj" fmla="val 7778"/>
            </a:avLst>
          </a:prstGeom>
          <a:solidFill>
            <a:srgbClr val="DDEBFA"/>
          </a:solidFill>
          <a:ln w="15240">
            <a:solidFill>
              <a:srgbClr val="7FA7D8"/>
            </a:solidFill>
            <a:prstDash val="solid"/>
          </a:ln>
        </p:spPr>
      </p:sp>
      <p:sp>
        <p:nvSpPr>
          <p:cNvPr id="5" name="Text 3"/>
          <p:cNvSpPr/>
          <p:nvPr/>
        </p:nvSpPr>
        <p:spPr>
          <a:xfrm>
            <a:off x="832104" y="1545336"/>
            <a:ext cx="4782312" cy="292608"/>
          </a:xfrm>
          <a:prstGeom prst="rect">
            <a:avLst/>
          </a:prstGeom>
          <a:noFill/>
        </p:spPr>
        <p:txBody>
          <a:bodyPr wrap="square" lIns="0" tIns="0" rIns="0" bIns="0" rtlCol="0" anchor="ctr"/>
          <a:lstStyle/>
          <a:p>
            <a:pPr marL="0" indent="0">
              <a:buNone/>
            </a:pPr>
            <a:r>
              <a:rPr lang="en-US" sz="1600" b="1" dirty="0">
                <a:solidFill>
                  <a:srgbClr val="20395D"/>
                </a:solidFill>
              </a:rPr>
              <a:t>Existing knowledge</a:t>
            </a:r>
            <a:endParaRPr lang="en-US" sz="1600" dirty="0"/>
          </a:p>
        </p:txBody>
      </p:sp>
      <p:sp>
        <p:nvSpPr>
          <p:cNvPr id="6" name="Text 4"/>
          <p:cNvSpPr/>
          <p:nvPr/>
        </p:nvSpPr>
        <p:spPr>
          <a:xfrm>
            <a:off x="832104" y="1947672"/>
            <a:ext cx="4782312" cy="1005840"/>
          </a:xfrm>
          <a:prstGeom prst="rect">
            <a:avLst/>
          </a:prstGeom>
          <a:noFill/>
        </p:spPr>
        <p:txBody>
          <a:bodyPr wrap="square" lIns="254" tIns="254" rIns="254" bIns="254" rtlCol="0" anchor="t"/>
          <a:lstStyle/>
          <a:p>
            <a:pPr marL="0" indent="0">
              <a:buNone/>
            </a:pPr>
            <a:r>
              <a:rPr lang="en-US" sz="1330" dirty="0">
                <a:solidFill>
                  <a:srgbClr val="243242"/>
                </a:solidFill>
              </a:rPr>
              <a:t>GAI is rapidly changing higher education, affecting teaching, learning and institutional practice.</a:t>
            </a:r>
            <a:endParaRPr lang="en-US" sz="1330" dirty="0"/>
          </a:p>
        </p:txBody>
      </p:sp>
      <p:sp>
        <p:nvSpPr>
          <p:cNvPr id="7" name="Shape 5"/>
          <p:cNvSpPr/>
          <p:nvPr/>
        </p:nvSpPr>
        <p:spPr>
          <a:xfrm>
            <a:off x="6309360" y="1417320"/>
            <a:ext cx="5074920" cy="1645920"/>
          </a:xfrm>
          <a:prstGeom prst="roundRect">
            <a:avLst>
              <a:gd name="adj" fmla="val 7778"/>
            </a:avLst>
          </a:prstGeom>
          <a:solidFill>
            <a:srgbClr val="E7F4ED"/>
          </a:solidFill>
          <a:ln w="15240">
            <a:solidFill>
              <a:srgbClr val="83B99A"/>
            </a:solidFill>
            <a:prstDash val="solid"/>
          </a:ln>
        </p:spPr>
      </p:sp>
      <p:sp>
        <p:nvSpPr>
          <p:cNvPr id="8" name="Text 6"/>
          <p:cNvSpPr/>
          <p:nvPr/>
        </p:nvSpPr>
        <p:spPr>
          <a:xfrm>
            <a:off x="6455664" y="1545336"/>
            <a:ext cx="4782312" cy="292608"/>
          </a:xfrm>
          <a:prstGeom prst="rect">
            <a:avLst/>
          </a:prstGeom>
          <a:noFill/>
        </p:spPr>
        <p:txBody>
          <a:bodyPr wrap="square" lIns="0" tIns="0" rIns="0" bIns="0" rtlCol="0" anchor="ctr"/>
          <a:lstStyle/>
          <a:p>
            <a:pPr marL="0" indent="0">
              <a:buNone/>
            </a:pPr>
            <a:r>
              <a:rPr lang="en-US" sz="1600" b="1" dirty="0">
                <a:solidFill>
                  <a:srgbClr val="20395D"/>
                </a:solidFill>
              </a:rPr>
              <a:t>Problem / limitation</a:t>
            </a:r>
            <a:endParaRPr lang="en-US" sz="1600" dirty="0"/>
          </a:p>
        </p:txBody>
      </p:sp>
      <p:sp>
        <p:nvSpPr>
          <p:cNvPr id="9" name="Text 7"/>
          <p:cNvSpPr/>
          <p:nvPr/>
        </p:nvSpPr>
        <p:spPr>
          <a:xfrm>
            <a:off x="6455664" y="1947672"/>
            <a:ext cx="4782312" cy="1005840"/>
          </a:xfrm>
          <a:prstGeom prst="rect">
            <a:avLst/>
          </a:prstGeom>
          <a:noFill/>
        </p:spPr>
        <p:txBody>
          <a:bodyPr wrap="square" lIns="254" tIns="254" rIns="254" bIns="254" rtlCol="0" anchor="t"/>
          <a:lstStyle/>
          <a:p>
            <a:pPr marL="0" indent="0">
              <a:buNone/>
            </a:pPr>
            <a:r>
              <a:rPr lang="en-US" sz="1330" dirty="0">
                <a:solidFill>
                  <a:srgbClr val="243242"/>
                </a:solidFill>
              </a:rPr>
              <a:t>There were few systematic, comprehensive reviews focused specifically on GAI in higher education.</a:t>
            </a:r>
            <a:endParaRPr lang="en-US" sz="1330" dirty="0"/>
          </a:p>
        </p:txBody>
      </p:sp>
      <p:sp>
        <p:nvSpPr>
          <p:cNvPr id="10" name="Shape 8"/>
          <p:cNvSpPr/>
          <p:nvPr/>
        </p:nvSpPr>
        <p:spPr>
          <a:xfrm>
            <a:off x="685800" y="3566160"/>
            <a:ext cx="5074920" cy="1645920"/>
          </a:xfrm>
          <a:prstGeom prst="roundRect">
            <a:avLst>
              <a:gd name="adj" fmla="val 7778"/>
            </a:avLst>
          </a:prstGeom>
          <a:solidFill>
            <a:srgbClr val="FFF0DE"/>
          </a:solidFill>
          <a:ln w="15240">
            <a:solidFill>
              <a:srgbClr val="D7A365"/>
            </a:solidFill>
            <a:prstDash val="solid"/>
          </a:ln>
        </p:spPr>
      </p:sp>
      <p:sp>
        <p:nvSpPr>
          <p:cNvPr id="11" name="Text 9"/>
          <p:cNvSpPr/>
          <p:nvPr/>
        </p:nvSpPr>
        <p:spPr>
          <a:xfrm>
            <a:off x="832104" y="3694176"/>
            <a:ext cx="4782312" cy="292608"/>
          </a:xfrm>
          <a:prstGeom prst="rect">
            <a:avLst/>
          </a:prstGeom>
          <a:noFill/>
        </p:spPr>
        <p:txBody>
          <a:bodyPr wrap="square" lIns="0" tIns="0" rIns="0" bIns="0" rtlCol="0" anchor="ctr"/>
          <a:lstStyle/>
          <a:p>
            <a:pPr marL="0" indent="0">
              <a:buNone/>
            </a:pPr>
            <a:r>
              <a:rPr lang="en-US" sz="1600" b="1" dirty="0">
                <a:solidFill>
                  <a:srgbClr val="20395D"/>
                </a:solidFill>
              </a:rPr>
              <a:t>Why the gap matters</a:t>
            </a:r>
            <a:endParaRPr lang="en-US" sz="1600" dirty="0"/>
          </a:p>
        </p:txBody>
      </p:sp>
      <p:sp>
        <p:nvSpPr>
          <p:cNvPr id="12" name="Text 10"/>
          <p:cNvSpPr/>
          <p:nvPr/>
        </p:nvSpPr>
        <p:spPr>
          <a:xfrm>
            <a:off x="832104" y="4096512"/>
            <a:ext cx="4782312" cy="1005840"/>
          </a:xfrm>
          <a:prstGeom prst="rect">
            <a:avLst/>
          </a:prstGeom>
          <a:noFill/>
        </p:spPr>
        <p:txBody>
          <a:bodyPr wrap="square" lIns="254" tIns="254" rIns="254" bIns="254" rtlCol="0" anchor="t"/>
          <a:lstStyle/>
          <a:p>
            <a:pPr marL="0" indent="0">
              <a:buNone/>
            </a:pPr>
            <a:r>
              <a:rPr lang="en-US" sz="1330" dirty="0">
                <a:solidFill>
                  <a:srgbClr val="243242"/>
                </a:solidFill>
              </a:rPr>
              <a:t>Existing reviews generally covered literature only up to 2022, while GAI developed very rapidly after that.</a:t>
            </a:r>
            <a:endParaRPr lang="en-US" sz="1330" dirty="0"/>
          </a:p>
        </p:txBody>
      </p:sp>
      <p:sp>
        <p:nvSpPr>
          <p:cNvPr id="13" name="Shape 11"/>
          <p:cNvSpPr/>
          <p:nvPr/>
        </p:nvSpPr>
        <p:spPr>
          <a:xfrm>
            <a:off x="6309360" y="3566160"/>
            <a:ext cx="5074920" cy="1645920"/>
          </a:xfrm>
          <a:prstGeom prst="roundRect">
            <a:avLst>
              <a:gd name="adj" fmla="val 7778"/>
            </a:avLst>
          </a:prstGeom>
          <a:solidFill>
            <a:srgbClr val="EDE7F8"/>
          </a:solidFill>
          <a:ln w="15240">
            <a:solidFill>
              <a:srgbClr val="A38CC6"/>
            </a:solidFill>
            <a:prstDash val="solid"/>
          </a:ln>
        </p:spPr>
      </p:sp>
      <p:sp>
        <p:nvSpPr>
          <p:cNvPr id="14" name="Text 12"/>
          <p:cNvSpPr/>
          <p:nvPr/>
        </p:nvSpPr>
        <p:spPr>
          <a:xfrm>
            <a:off x="6455664" y="3694176"/>
            <a:ext cx="4782312" cy="292608"/>
          </a:xfrm>
          <a:prstGeom prst="rect">
            <a:avLst/>
          </a:prstGeom>
          <a:noFill/>
        </p:spPr>
        <p:txBody>
          <a:bodyPr wrap="square" lIns="0" tIns="0" rIns="0" bIns="0" rtlCol="0" anchor="ctr"/>
          <a:lstStyle/>
          <a:p>
            <a:pPr marL="0" indent="0">
              <a:buNone/>
            </a:pPr>
            <a:r>
              <a:rPr lang="en-US" sz="1600" b="1" dirty="0">
                <a:solidFill>
                  <a:srgbClr val="20395D"/>
                </a:solidFill>
              </a:rPr>
              <a:t>Study response</a:t>
            </a:r>
            <a:endParaRPr lang="en-US" sz="1600" dirty="0"/>
          </a:p>
        </p:txBody>
      </p:sp>
      <p:sp>
        <p:nvSpPr>
          <p:cNvPr id="15" name="Text 13"/>
          <p:cNvSpPr/>
          <p:nvPr/>
        </p:nvSpPr>
        <p:spPr>
          <a:xfrm>
            <a:off x="6455664" y="4096512"/>
            <a:ext cx="4782312" cy="1005840"/>
          </a:xfrm>
          <a:prstGeom prst="rect">
            <a:avLst/>
          </a:prstGeom>
          <a:noFill/>
        </p:spPr>
        <p:txBody>
          <a:bodyPr wrap="square" lIns="254" tIns="254" rIns="254" bIns="254" rtlCol="0" anchor="t"/>
          <a:lstStyle/>
          <a:p>
            <a:pPr marL="0" indent="0">
              <a:buNone/>
            </a:pPr>
            <a:r>
              <a:rPr lang="en-US" sz="1330" dirty="0">
                <a:solidFill>
                  <a:srgbClr val="243242"/>
                </a:solidFill>
              </a:rPr>
              <a:t>The authors therefore conducted an updated systematic review of recent empirical GAI studies in higher education.</a:t>
            </a:r>
            <a:endParaRPr lang="en-US" sz="1330" dirty="0"/>
          </a:p>
        </p:txBody>
      </p:sp>
      <p:sp>
        <p:nvSpPr>
          <p:cNvPr id="16" name="Text 14"/>
          <p:cNvSpPr/>
          <p:nvPr/>
        </p:nvSpPr>
        <p:spPr>
          <a:xfrm>
            <a:off x="594360" y="5815584"/>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Notice the sequence: existing field → limitation of existing reviews → time-sensitive gap → objective.</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Paper 1 — model analysis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This is the answer we build together.</a:t>
            </a:r>
            <a:endParaRPr lang="en-US" sz="1250" dirty="0"/>
          </a:p>
        </p:txBody>
      </p:sp>
      <p:graphicFrame>
        <p:nvGraphicFramePr>
          <p:cNvPr id="18" name="Table 0"/>
          <p:cNvGraphicFramePr>
            <a:graphicFrameLocks noGrp="1"/>
          </p:cNvGraphicFramePr>
          <p:nvPr/>
        </p:nvGraphicFramePr>
        <p:xfrm>
          <a:off x="685800" y="1261872"/>
          <a:ext cx="10789920" cy="4736592"/>
        </p:xfrm>
        <a:graphic>
          <a:graphicData uri="http://schemas.openxmlformats.org/drawingml/2006/table">
            <a:tbl>
              <a:tblPr/>
              <a:tblGrid>
                <a:gridCol w="1874520"/>
                <a:gridCol w="8915400"/>
              </a:tblGrid>
              <a:tr h="676656">
                <a:tc>
                  <a:txBody>
                    <a:bodyPr/>
                    <a:lstStyle/>
                    <a:p>
                      <a:pPr marL="0" indent="0" algn="ctr">
                        <a:buNone/>
                      </a:pPr>
                      <a:r>
                        <a:rPr lang="en-US" sz="1320" b="1" dirty="0">
                          <a:solidFill>
                            <a:srgbClr val="20395D"/>
                          </a:solidFill>
                          <a:latin typeface="Aptos" pitchFamily="34" charset="0"/>
                          <a:ea typeface="Aptos" pitchFamily="34" charset="-122"/>
                          <a:cs typeface="Aptos" pitchFamily="34" charset="-120"/>
                        </a:rPr>
                        <a:t>Step</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c>
                  <a:txBody>
                    <a:bodyPr/>
                    <a:lstStyle/>
                    <a:p>
                      <a:pPr marL="0" indent="0" algn="ctr">
                        <a:buNone/>
                      </a:pPr>
                      <a:r>
                        <a:rPr lang="en-US" sz="1320" b="1" dirty="0">
                          <a:solidFill>
                            <a:srgbClr val="20395D"/>
                          </a:solidFill>
                          <a:latin typeface="Aptos" pitchFamily="34" charset="0"/>
                          <a:ea typeface="Aptos" pitchFamily="34" charset="-122"/>
                          <a:cs typeface="Aptos" pitchFamily="34" charset="-120"/>
                        </a:rPr>
                        <a:t>Model answer</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r>
              <a:tr h="676656">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Topic</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Generative AI in higher education.</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6656">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Existing knowledge</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GAI is already affecting teaching, learning, student engagement and institutional practice.</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6656">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Problem / limitation</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Few reviews provided a systematic and comprehensive synthesis focused specifically on recent GAI use in HE.</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6656">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Research gap</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The field lacked an up-to-date synthesis of empirical GAI research after the rapid developments of 2023–2024.</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6656">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Aim / objective</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To systematically review recent empirical scientific literature on GAI use in higher education.</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6656">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Research question(s)</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20" dirty="0">
                          <a:solidFill>
                            <a:srgbClr val="243242"/>
                          </a:solidFill>
                          <a:latin typeface="Aptos" pitchFamily="34" charset="0"/>
                          <a:ea typeface="Aptos" pitchFamily="34" charset="-122"/>
                          <a:cs typeface="Aptos" pitchFamily="34" charset="-120"/>
                        </a:rPr>
                        <a:t>No numbered RQ is presented in the Introduction; the paper states a clear review objective instead.</a:t>
                      </a:r>
                      <a:endParaRPr lang="en-US" sz="132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605332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Important: not every paper uses a numbered RQ. You still need to identify the question/problem that the study is designed to answer.</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Paper 2 — now you do it</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Use the SAME analysis table. Work in pairs or small groups.</a:t>
            </a:r>
            <a:endParaRPr lang="en-US" sz="1250" dirty="0"/>
          </a:p>
        </p:txBody>
      </p:sp>
      <p:sp>
        <p:nvSpPr>
          <p:cNvPr id="4" name="Shape 2"/>
          <p:cNvSpPr/>
          <p:nvPr/>
        </p:nvSpPr>
        <p:spPr>
          <a:xfrm>
            <a:off x="731520" y="1371600"/>
            <a:ext cx="10607040" cy="2788920"/>
          </a:xfrm>
          <a:prstGeom prst="roundRect">
            <a:avLst>
              <a:gd name="adj" fmla="val 4590"/>
            </a:avLst>
          </a:prstGeom>
          <a:solidFill>
            <a:srgbClr val="E7F4ED"/>
          </a:solidFill>
          <a:ln w="15240">
            <a:solidFill>
              <a:srgbClr val="83B99A"/>
            </a:solidFill>
            <a:prstDash val="solid"/>
          </a:ln>
        </p:spPr>
      </p:sp>
      <p:sp>
        <p:nvSpPr>
          <p:cNvPr id="5" name="Text 3"/>
          <p:cNvSpPr/>
          <p:nvPr/>
        </p:nvSpPr>
        <p:spPr>
          <a:xfrm>
            <a:off x="1005840" y="1673352"/>
            <a:ext cx="9966960" cy="320040"/>
          </a:xfrm>
          <a:prstGeom prst="rect">
            <a:avLst/>
          </a:prstGeom>
          <a:noFill/>
        </p:spPr>
        <p:txBody>
          <a:bodyPr wrap="square" lIns="0" tIns="0" rIns="0" bIns="0" rtlCol="0" anchor="ctr"/>
          <a:lstStyle/>
          <a:p>
            <a:pPr marL="0" indent="0" algn="ctr">
              <a:buNone/>
            </a:pPr>
            <a:r>
              <a:rPr lang="en-US" sz="1800" b="1" dirty="0">
                <a:solidFill>
                  <a:srgbClr val="20395D"/>
                </a:solidFill>
              </a:rPr>
              <a:t>Hadar Shoval (2025)</a:t>
            </a:r>
            <a:endParaRPr lang="en-US" sz="1800" dirty="0"/>
          </a:p>
        </p:txBody>
      </p:sp>
      <p:sp>
        <p:nvSpPr>
          <p:cNvPr id="6" name="Text 4"/>
          <p:cNvSpPr/>
          <p:nvPr/>
        </p:nvSpPr>
        <p:spPr>
          <a:xfrm>
            <a:off x="1207008" y="2103120"/>
            <a:ext cx="9555480" cy="822960"/>
          </a:xfrm>
          <a:prstGeom prst="rect">
            <a:avLst/>
          </a:prstGeom>
          <a:noFill/>
        </p:spPr>
        <p:txBody>
          <a:bodyPr wrap="square" lIns="0" tIns="0" rIns="0" bIns="0" rtlCol="0" anchor="ctr">
            <a:normAutofit/>
          </a:bodyPr>
          <a:lstStyle/>
          <a:p>
            <a:pPr marL="0" indent="0" algn="ctr">
              <a:buNone/>
            </a:pPr>
            <a:r>
              <a:rPr lang="en-US" sz="2300" b="1" dirty="0">
                <a:solidFill>
                  <a:srgbClr val="243242"/>
                </a:solidFill>
              </a:rPr>
              <a:t>Artificial Intelligence in Higher Education: Bridging or Widening the Gap for Diverse Student Populations?</a:t>
            </a:r>
            <a:endParaRPr lang="en-US" sz="2300" dirty="0"/>
          </a:p>
        </p:txBody>
      </p:sp>
      <p:sp>
        <p:nvSpPr>
          <p:cNvPr id="7" name="Text 5"/>
          <p:cNvSpPr/>
          <p:nvPr/>
        </p:nvSpPr>
        <p:spPr>
          <a:xfrm>
            <a:off x="1234440" y="3218688"/>
            <a:ext cx="9509760" cy="411480"/>
          </a:xfrm>
          <a:prstGeom prst="rect">
            <a:avLst/>
          </a:prstGeom>
          <a:noFill/>
        </p:spPr>
        <p:txBody>
          <a:bodyPr wrap="square" lIns="0" tIns="0" rIns="0" bIns="0" rtlCol="0" anchor="ctr"/>
          <a:lstStyle/>
          <a:p>
            <a:pPr marL="0" indent="0" algn="ctr">
              <a:buNone/>
            </a:pPr>
            <a:r>
              <a:rPr lang="en-US" sz="1500" dirty="0">
                <a:solidFill>
                  <a:srgbClr val="526477"/>
                </a:solidFill>
              </a:rPr>
              <a:t>Education Sciences, 15(5), 637  •  Mixed-methods case study  •  Diverse student populations</a:t>
            </a:r>
            <a:endParaRPr lang="en-US" sz="1500" dirty="0"/>
          </a:p>
        </p:txBody>
      </p:sp>
      <p:sp>
        <p:nvSpPr>
          <p:cNvPr id="8" name="Text 6">
            <a:hlinkClick r:id="rId1"/>
          </p:cNvPr>
          <p:cNvSpPr/>
          <p:nvPr/>
        </p:nvSpPr>
        <p:spPr>
          <a:xfrm>
            <a:off x="5166360" y="4370832"/>
            <a:ext cx="1828800" cy="219456"/>
          </a:xfrm>
          <a:prstGeom prst="rect">
            <a:avLst/>
          </a:prstGeom>
          <a:noFill/>
        </p:spPr>
        <p:txBody>
          <a:bodyPr wrap="square" lIns="0" tIns="0" rIns="0" bIns="0" rtlCol="0" anchor="ctr"/>
          <a:lstStyle/>
          <a:p>
            <a:pPr marL="0" indent="0">
              <a:buNone/>
            </a:pPr>
            <a:r>
              <a:rPr lang="en-US" sz="1050" u="sng" dirty="0">
                <a:solidFill>
                  <a:srgbClr val="3E63DD"/>
                </a:solidFill>
              </a:rPr>
              <a:t>Open full article</a:t>
            </a:r>
            <a:endParaRPr lang="en-US" sz="1050" dirty="0"/>
          </a:p>
        </p:txBody>
      </p:sp>
      <p:sp>
        <p:nvSpPr>
          <p:cNvPr id="9" name="Text 7"/>
          <p:cNvSpPr/>
          <p:nvPr/>
        </p:nvSpPr>
        <p:spPr>
          <a:xfrm>
            <a:off x="594360" y="507492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Required output: complete all 6 rows of the analysis table. Then underline the sentence(s) that justify your answer.</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Paper 2 — student analysis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Read the Introduction and complete the table before you see the model answer.</a:t>
            </a:r>
            <a:endParaRPr lang="en-US" sz="1250" dirty="0"/>
          </a:p>
        </p:txBody>
      </p:sp>
      <p:graphicFrame>
        <p:nvGraphicFramePr>
          <p:cNvPr id="20" name="Table 0"/>
          <p:cNvGraphicFramePr>
            <a:graphicFrameLocks noGrp="1"/>
          </p:cNvGraphicFramePr>
          <p:nvPr/>
        </p:nvGraphicFramePr>
        <p:xfrm>
          <a:off x="566928" y="1234440"/>
          <a:ext cx="11018520" cy="4754883"/>
        </p:xfrm>
        <a:graphic>
          <a:graphicData uri="http://schemas.openxmlformats.org/drawingml/2006/table">
            <a:tbl>
              <a:tblPr/>
              <a:tblGrid>
                <a:gridCol w="1645920"/>
                <a:gridCol w="3794760"/>
                <a:gridCol w="5577840"/>
              </a:tblGrid>
              <a:tr h="679269">
                <a:tc>
                  <a:txBody>
                    <a:bodyPr/>
                    <a:lstStyle/>
                    <a:p>
                      <a:pPr marL="0" indent="0" algn="ctr">
                        <a:buNone/>
                      </a:pPr>
                      <a:r>
                        <a:rPr lang="en-US" sz="1300" b="1" dirty="0">
                          <a:solidFill>
                            <a:srgbClr val="20395D"/>
                          </a:solidFill>
                          <a:latin typeface="Aptos" pitchFamily="34" charset="0"/>
                          <a:ea typeface="Aptos" pitchFamily="34" charset="-122"/>
                          <a:cs typeface="Aptos" pitchFamily="34" charset="-120"/>
                        </a:rPr>
                        <a:t>Step</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300" b="1" dirty="0">
                          <a:solidFill>
                            <a:srgbClr val="20395D"/>
                          </a:solidFill>
                          <a:latin typeface="Aptos" pitchFamily="34" charset="0"/>
                          <a:ea typeface="Aptos" pitchFamily="34" charset="-122"/>
                          <a:cs typeface="Aptos" pitchFamily="34" charset="-120"/>
                        </a:rPr>
                        <a:t>Your answer</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300" b="1" dirty="0">
                          <a:solidFill>
                            <a:srgbClr val="20395D"/>
                          </a:solidFill>
                          <a:latin typeface="Aptos" pitchFamily="34" charset="0"/>
                          <a:ea typeface="Aptos" pitchFamily="34" charset="-122"/>
                          <a:cs typeface="Aptos" pitchFamily="34" charset="-120"/>
                        </a:rPr>
                        <a:t>Evidence / wording from the article</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r>
              <a:tr h="679269">
                <a:tc>
                  <a:txBody>
                    <a:bodyPr/>
                    <a:lstStyle/>
                    <a:p>
                      <a:pPr marL="0" indent="0" algn="l">
                        <a:buNone/>
                      </a:pPr>
                      <a:r>
                        <a:rPr lang="en-US" sz="1300" dirty="0">
                          <a:solidFill>
                            <a:srgbClr val="243242"/>
                          </a:solidFill>
                          <a:latin typeface="Aptos" pitchFamily="34" charset="0"/>
                          <a:ea typeface="Aptos" pitchFamily="34" charset="-122"/>
                          <a:cs typeface="Aptos" pitchFamily="34" charset="-120"/>
                        </a:rPr>
                        <a:t>Topic</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9269">
                <a:tc>
                  <a:txBody>
                    <a:bodyPr/>
                    <a:lstStyle/>
                    <a:p>
                      <a:pPr marL="0" indent="0" algn="l">
                        <a:buNone/>
                      </a:pPr>
                      <a:r>
                        <a:rPr lang="en-US" sz="1300" dirty="0">
                          <a:solidFill>
                            <a:srgbClr val="243242"/>
                          </a:solidFill>
                          <a:latin typeface="Aptos" pitchFamily="34" charset="0"/>
                          <a:ea typeface="Aptos" pitchFamily="34" charset="-122"/>
                          <a:cs typeface="Aptos" pitchFamily="34" charset="-120"/>
                        </a:rPr>
                        <a:t>Existing knowledge</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9269">
                <a:tc>
                  <a:txBody>
                    <a:bodyPr/>
                    <a:lstStyle/>
                    <a:p>
                      <a:pPr marL="0" indent="0" algn="l">
                        <a:buNone/>
                      </a:pPr>
                      <a:r>
                        <a:rPr lang="en-US" sz="1300" dirty="0">
                          <a:solidFill>
                            <a:srgbClr val="243242"/>
                          </a:solidFill>
                          <a:latin typeface="Aptos" pitchFamily="34" charset="0"/>
                          <a:ea typeface="Aptos" pitchFamily="34" charset="-122"/>
                          <a:cs typeface="Aptos" pitchFamily="34" charset="-120"/>
                        </a:rPr>
                        <a:t>Problem / limitation</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9269">
                <a:tc>
                  <a:txBody>
                    <a:bodyPr/>
                    <a:lstStyle/>
                    <a:p>
                      <a:pPr marL="0" indent="0" algn="l">
                        <a:buNone/>
                      </a:pPr>
                      <a:r>
                        <a:rPr lang="en-US" sz="1300" dirty="0">
                          <a:solidFill>
                            <a:srgbClr val="243242"/>
                          </a:solidFill>
                          <a:latin typeface="Aptos" pitchFamily="34" charset="0"/>
                          <a:ea typeface="Aptos" pitchFamily="34" charset="-122"/>
                          <a:cs typeface="Aptos" pitchFamily="34" charset="-120"/>
                        </a:rPr>
                        <a:t>Research gap</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9269">
                <a:tc>
                  <a:txBody>
                    <a:bodyPr/>
                    <a:lstStyle/>
                    <a:p>
                      <a:pPr marL="0" indent="0" algn="l">
                        <a:buNone/>
                      </a:pPr>
                      <a:r>
                        <a:rPr lang="en-US" sz="1300" dirty="0">
                          <a:solidFill>
                            <a:srgbClr val="243242"/>
                          </a:solidFill>
                          <a:latin typeface="Aptos" pitchFamily="34" charset="0"/>
                          <a:ea typeface="Aptos" pitchFamily="34" charset="-122"/>
                          <a:cs typeface="Aptos" pitchFamily="34" charset="-120"/>
                        </a:rPr>
                        <a:t>Aim / objective</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79269">
                <a:tc>
                  <a:txBody>
                    <a:bodyPr/>
                    <a:lstStyle/>
                    <a:p>
                      <a:pPr marL="0" indent="0" algn="l">
                        <a:buNone/>
                      </a:pPr>
                      <a:r>
                        <a:rPr lang="en-US" sz="1300" dirty="0">
                          <a:solidFill>
                            <a:srgbClr val="243242"/>
                          </a:solidFill>
                          <a:latin typeface="Aptos" pitchFamily="34" charset="0"/>
                          <a:ea typeface="Aptos" pitchFamily="34" charset="-122"/>
                          <a:cs typeface="Aptos" pitchFamily="34" charset="-120"/>
                        </a:rPr>
                        <a:t>Research question(s)</a:t>
                      </a: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605332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Do not write “AI in education” for every row. Each row has a different analytical function.</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Paper 2 — model answer</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Compare your table with this answer. Differences are fine if you can justify them from the paper.</a:t>
            </a:r>
            <a:endParaRPr lang="en-US" sz="1250" dirty="0"/>
          </a:p>
        </p:txBody>
      </p:sp>
      <p:graphicFrame>
        <p:nvGraphicFramePr>
          <p:cNvPr id="21" name="Table 0"/>
          <p:cNvGraphicFramePr>
            <a:graphicFrameLocks noGrp="1"/>
          </p:cNvGraphicFramePr>
          <p:nvPr/>
        </p:nvGraphicFramePr>
        <p:xfrm>
          <a:off x="658368" y="1234440"/>
          <a:ext cx="10881360" cy="4791458"/>
        </p:xfrm>
        <a:graphic>
          <a:graphicData uri="http://schemas.openxmlformats.org/drawingml/2006/table">
            <a:tbl>
              <a:tblPr/>
              <a:tblGrid>
                <a:gridCol w="1920240"/>
                <a:gridCol w="8961120"/>
              </a:tblGrid>
              <a:tr h="684494">
                <a:tc>
                  <a:txBody>
                    <a:bodyPr/>
                    <a:lstStyle/>
                    <a:p>
                      <a:pPr marL="0" indent="0" algn="ctr">
                        <a:buNone/>
                      </a:pPr>
                      <a:r>
                        <a:rPr lang="en-US" sz="1290" b="1" dirty="0">
                          <a:solidFill>
                            <a:srgbClr val="20395D"/>
                          </a:solidFill>
                          <a:latin typeface="Aptos" pitchFamily="34" charset="0"/>
                          <a:ea typeface="Aptos" pitchFamily="34" charset="-122"/>
                          <a:cs typeface="Aptos" pitchFamily="34" charset="-120"/>
                        </a:rPr>
                        <a:t>Step</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4EE"/>
                    </a:solidFill>
                  </a:tcPr>
                </a:tc>
                <a:tc>
                  <a:txBody>
                    <a:bodyPr/>
                    <a:lstStyle/>
                    <a:p>
                      <a:pPr marL="0" indent="0" algn="ctr">
                        <a:buNone/>
                      </a:pPr>
                      <a:r>
                        <a:rPr lang="en-US" sz="1290" b="1" dirty="0">
                          <a:solidFill>
                            <a:srgbClr val="20395D"/>
                          </a:solidFill>
                          <a:latin typeface="Aptos" pitchFamily="34" charset="0"/>
                          <a:ea typeface="Aptos" pitchFamily="34" charset="-122"/>
                          <a:cs typeface="Aptos" pitchFamily="34" charset="-120"/>
                        </a:rPr>
                        <a:t>Model answer</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4EE"/>
                    </a:solidFill>
                  </a:tcPr>
                </a:tc>
              </a:tr>
              <a:tr h="684494">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Topic</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AI-based tools in higher education and educational equity.</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84494">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Existing knowledge</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AI can support learning and engagement; student satisfaction is influenced by familiarity, usefulness and digital proficiency.</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84494">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Problem / limitation</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We know less about how AI affects different student groups, especially first-generation and minority students.</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84494">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Research gap</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There is insufficient empirical and in-depth evidence on whether AI narrows or widens existing educational inequalities for under-represented groups.</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84494">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Aim / objective</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To examine how AI-based tools influence learning experiences and outcomes across diverse student populations.</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84494">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Research questions</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290" dirty="0">
                          <a:solidFill>
                            <a:srgbClr val="243242"/>
                          </a:solidFill>
                          <a:latin typeface="Aptos" pitchFamily="34" charset="0"/>
                          <a:ea typeface="Aptos" pitchFamily="34" charset="-122"/>
                          <a:cs typeface="Aptos" pitchFamily="34" charset="-120"/>
                        </a:rPr>
                        <a:t>RQ1 experiences across backgrounds; RQ2 outcomes/satisfaction across groups; RQ3 factors shaping AI use and benefit.</a:t>
                      </a:r>
                      <a:endParaRPr lang="en-US" sz="129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60807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Same broad topic as Paper 1 — but a different gap creates a different study and different research questions.</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Same broad topic, different gaps, different research questions</a:t>
            </a:r>
            <a:endParaRPr lang="en-US" sz="2800" dirty="0"/>
          </a:p>
        </p:txBody>
      </p:sp>
      <p:graphicFrame>
        <p:nvGraphicFramePr>
          <p:cNvPr id="22" name="Table 0"/>
          <p:cNvGraphicFramePr>
            <a:graphicFrameLocks noGrp="1"/>
          </p:cNvGraphicFramePr>
          <p:nvPr/>
        </p:nvGraphicFramePr>
        <p:xfrm>
          <a:off x="685800" y="1463040"/>
          <a:ext cx="10789920" cy="3977640"/>
        </p:xfrm>
        <a:graphic>
          <a:graphicData uri="http://schemas.openxmlformats.org/drawingml/2006/table">
            <a:tbl>
              <a:tblPr/>
              <a:tblGrid>
                <a:gridCol w="1965960"/>
                <a:gridCol w="4389120"/>
                <a:gridCol w="4434840"/>
              </a:tblGrid>
              <a:tr h="795528">
                <a:tc>
                  <a:txBody>
                    <a:bodyPr/>
                    <a:lstStyle/>
                    <a:p>
                      <a:pPr marL="0" indent="0" algn="ctr">
                        <a:buNone/>
                      </a:pP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c>
                  <a:txBody>
                    <a:bodyPr/>
                    <a:lstStyle/>
                    <a:p>
                      <a:pPr marL="0" indent="0" algn="ctr">
                        <a:buNone/>
                      </a:pPr>
                      <a:r>
                        <a:rPr lang="en-US" sz="1340" b="1" dirty="0">
                          <a:solidFill>
                            <a:srgbClr val="20395D"/>
                          </a:solidFill>
                          <a:latin typeface="Aptos" pitchFamily="34" charset="0"/>
                          <a:ea typeface="Aptos" pitchFamily="34" charset="-122"/>
                          <a:cs typeface="Aptos" pitchFamily="34" charset="-120"/>
                        </a:rPr>
                        <a:t>Paper 1: Systematic Review</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c>
                  <a:txBody>
                    <a:bodyPr/>
                    <a:lstStyle/>
                    <a:p>
                      <a:pPr marL="0" indent="0" algn="ctr">
                        <a:buNone/>
                      </a:pPr>
                      <a:r>
                        <a:rPr lang="en-US" sz="1340" b="1" dirty="0">
                          <a:solidFill>
                            <a:srgbClr val="20395D"/>
                          </a:solidFill>
                          <a:latin typeface="Aptos" pitchFamily="34" charset="0"/>
                          <a:ea typeface="Aptos" pitchFamily="34" charset="-122"/>
                          <a:cs typeface="Aptos" pitchFamily="34" charset="-120"/>
                        </a:rPr>
                        <a:t>Paper 2: Diverse Student Populations</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r>
              <a:tr h="795528">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Broad topic</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Generative AI in higher education</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AI in higher education</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95528">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Main gap</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Lack of an up-to-date, comprehensive synthesis of recent empirical GAI research</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Limited understanding of differential effects on first-generation and minority students</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95528">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Study response</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Systematically review recent empirical studies</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Mixed-methods case study of diverse student groups</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95528">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What determines the RQ?</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The missing synthesis</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r>
                        <a:rPr lang="en-US" sz="1340" dirty="0">
                          <a:solidFill>
                            <a:srgbClr val="243242"/>
                          </a:solidFill>
                          <a:latin typeface="Aptos" pitchFamily="34" charset="0"/>
                          <a:ea typeface="Aptos" pitchFamily="34" charset="-122"/>
                          <a:cs typeface="Aptos" pitchFamily="34" charset="-120"/>
                        </a:rPr>
                        <a:t>The missing understanding of inequality and differential effects</a:t>
                      </a:r>
                      <a:endParaRPr lang="en-US" sz="134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4" name="Text 1"/>
          <p:cNvSpPr/>
          <p:nvPr/>
        </p:nvSpPr>
        <p:spPr>
          <a:xfrm>
            <a:off x="594360" y="571500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This is why you cannot decide your final RQ from the topic alone.</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Now move to your own dissertation topic</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Your next job is to build a pool of literature — then organise it.</a:t>
            </a:r>
            <a:endParaRPr lang="en-US" sz="1250" dirty="0"/>
          </a:p>
        </p:txBody>
      </p:sp>
      <p:sp>
        <p:nvSpPr>
          <p:cNvPr id="4" name="Shape 2"/>
          <p:cNvSpPr/>
          <p:nvPr/>
        </p:nvSpPr>
        <p:spPr>
          <a:xfrm>
            <a:off x="594360" y="1417320"/>
            <a:ext cx="2514600" cy="3611880"/>
          </a:xfrm>
          <a:prstGeom prst="roundRect">
            <a:avLst>
              <a:gd name="adj" fmla="val 5091"/>
            </a:avLst>
          </a:prstGeom>
          <a:solidFill>
            <a:srgbClr val="DDEBFA"/>
          </a:solidFill>
          <a:ln w="15240">
            <a:solidFill>
              <a:srgbClr val="7FA7D8"/>
            </a:solidFill>
            <a:prstDash val="solid"/>
          </a:ln>
        </p:spPr>
      </p:sp>
      <p:sp>
        <p:nvSpPr>
          <p:cNvPr id="5" name="Text 3"/>
          <p:cNvSpPr/>
          <p:nvPr/>
        </p:nvSpPr>
        <p:spPr>
          <a:xfrm>
            <a:off x="740664" y="1545336"/>
            <a:ext cx="2221992" cy="292608"/>
          </a:xfrm>
          <a:prstGeom prst="rect">
            <a:avLst/>
          </a:prstGeom>
          <a:noFill/>
        </p:spPr>
        <p:txBody>
          <a:bodyPr wrap="square" lIns="0" tIns="0" rIns="0" bIns="0" rtlCol="0" anchor="ctr"/>
          <a:lstStyle/>
          <a:p>
            <a:pPr marL="0" indent="0">
              <a:buNone/>
            </a:pPr>
            <a:r>
              <a:rPr lang="en-US" sz="1550" b="1" dirty="0">
                <a:solidFill>
                  <a:srgbClr val="20395D"/>
                </a:solidFill>
              </a:rPr>
              <a:t>1. Start with your topic</a:t>
            </a:r>
            <a:endParaRPr lang="en-US" sz="1550" dirty="0"/>
          </a:p>
        </p:txBody>
      </p:sp>
      <p:sp>
        <p:nvSpPr>
          <p:cNvPr id="6" name="Text 4"/>
          <p:cNvSpPr/>
          <p:nvPr/>
        </p:nvSpPr>
        <p:spPr>
          <a:xfrm>
            <a:off x="740664"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Write 3–6 search terms and synonyms.</a:t>
            </a:r>
            <a:endParaRPr lang="en-US" sz="1330" dirty="0"/>
          </a:p>
        </p:txBody>
      </p:sp>
      <p:sp>
        <p:nvSpPr>
          <p:cNvPr id="7" name="Shape 5"/>
          <p:cNvSpPr/>
          <p:nvPr/>
        </p:nvSpPr>
        <p:spPr>
          <a:xfrm>
            <a:off x="3456432" y="1417320"/>
            <a:ext cx="2514600" cy="3611880"/>
          </a:xfrm>
          <a:prstGeom prst="roundRect">
            <a:avLst>
              <a:gd name="adj" fmla="val 5091"/>
            </a:avLst>
          </a:prstGeom>
          <a:solidFill>
            <a:srgbClr val="E7F4ED"/>
          </a:solidFill>
          <a:ln w="15240">
            <a:solidFill>
              <a:srgbClr val="83B99A"/>
            </a:solidFill>
            <a:prstDash val="solid"/>
          </a:ln>
        </p:spPr>
      </p:sp>
      <p:sp>
        <p:nvSpPr>
          <p:cNvPr id="8" name="Text 6"/>
          <p:cNvSpPr/>
          <p:nvPr/>
        </p:nvSpPr>
        <p:spPr>
          <a:xfrm>
            <a:off x="3602736" y="1545336"/>
            <a:ext cx="2221992" cy="292608"/>
          </a:xfrm>
          <a:prstGeom prst="rect">
            <a:avLst/>
          </a:prstGeom>
          <a:noFill/>
        </p:spPr>
        <p:txBody>
          <a:bodyPr wrap="square" lIns="0" tIns="0" rIns="0" bIns="0" rtlCol="0" anchor="ctr"/>
          <a:lstStyle/>
          <a:p>
            <a:pPr marL="0" indent="0">
              <a:buNone/>
            </a:pPr>
            <a:r>
              <a:rPr lang="en-US" sz="1550" b="1" dirty="0">
                <a:solidFill>
                  <a:srgbClr val="20395D"/>
                </a:solidFill>
              </a:rPr>
              <a:t>2. Find a useful seed paper</a:t>
            </a:r>
            <a:endParaRPr lang="en-US" sz="1550" dirty="0"/>
          </a:p>
        </p:txBody>
      </p:sp>
      <p:sp>
        <p:nvSpPr>
          <p:cNvPr id="9" name="Text 7"/>
          <p:cNvSpPr/>
          <p:nvPr/>
        </p:nvSpPr>
        <p:spPr>
          <a:xfrm>
            <a:off x="3602736"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A recent, highly relevant paper gives you vocabulary and references.</a:t>
            </a:r>
            <a:endParaRPr lang="en-US" sz="1330" dirty="0"/>
          </a:p>
        </p:txBody>
      </p:sp>
      <p:sp>
        <p:nvSpPr>
          <p:cNvPr id="10" name="Shape 8"/>
          <p:cNvSpPr/>
          <p:nvPr/>
        </p:nvSpPr>
        <p:spPr>
          <a:xfrm>
            <a:off x="6318504" y="1417320"/>
            <a:ext cx="2514600" cy="3611880"/>
          </a:xfrm>
          <a:prstGeom prst="roundRect">
            <a:avLst>
              <a:gd name="adj" fmla="val 5091"/>
            </a:avLst>
          </a:prstGeom>
          <a:solidFill>
            <a:srgbClr val="FFF0DE"/>
          </a:solidFill>
          <a:ln w="15240">
            <a:solidFill>
              <a:srgbClr val="D7A365"/>
            </a:solidFill>
            <a:prstDash val="solid"/>
          </a:ln>
        </p:spPr>
      </p:sp>
      <p:sp>
        <p:nvSpPr>
          <p:cNvPr id="11" name="Text 9"/>
          <p:cNvSpPr/>
          <p:nvPr/>
        </p:nvSpPr>
        <p:spPr>
          <a:xfrm>
            <a:off x="6464808" y="1545336"/>
            <a:ext cx="2221992" cy="292608"/>
          </a:xfrm>
          <a:prstGeom prst="rect">
            <a:avLst/>
          </a:prstGeom>
          <a:noFill/>
        </p:spPr>
        <p:txBody>
          <a:bodyPr wrap="square" lIns="0" tIns="0" rIns="0" bIns="0" rtlCol="0" anchor="ctr"/>
          <a:lstStyle/>
          <a:p>
            <a:pPr marL="0" indent="0">
              <a:buNone/>
            </a:pPr>
            <a:r>
              <a:rPr lang="en-US" sz="1550" b="1" dirty="0">
                <a:solidFill>
                  <a:srgbClr val="20395D"/>
                </a:solidFill>
              </a:rPr>
              <a:t>3. Expand the search</a:t>
            </a:r>
            <a:endParaRPr lang="en-US" sz="1550" dirty="0"/>
          </a:p>
        </p:txBody>
      </p:sp>
      <p:sp>
        <p:nvSpPr>
          <p:cNvPr id="12" name="Text 10"/>
          <p:cNvSpPr/>
          <p:nvPr/>
        </p:nvSpPr>
        <p:spPr>
          <a:xfrm>
            <a:off x="6464808"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Use Google Scholar / library databases and Connected Papers.</a:t>
            </a:r>
            <a:endParaRPr lang="en-US" sz="1330" dirty="0"/>
          </a:p>
        </p:txBody>
      </p:sp>
      <p:sp>
        <p:nvSpPr>
          <p:cNvPr id="13" name="Shape 11"/>
          <p:cNvSpPr/>
          <p:nvPr/>
        </p:nvSpPr>
        <p:spPr>
          <a:xfrm>
            <a:off x="9180576" y="1417320"/>
            <a:ext cx="2514600" cy="3611880"/>
          </a:xfrm>
          <a:prstGeom prst="roundRect">
            <a:avLst>
              <a:gd name="adj" fmla="val 5091"/>
            </a:avLst>
          </a:prstGeom>
          <a:solidFill>
            <a:srgbClr val="EDE7F8"/>
          </a:solidFill>
          <a:ln w="15240">
            <a:solidFill>
              <a:srgbClr val="A38CC6"/>
            </a:solidFill>
            <a:prstDash val="solid"/>
          </a:ln>
        </p:spPr>
      </p:sp>
      <p:sp>
        <p:nvSpPr>
          <p:cNvPr id="14" name="Text 12"/>
          <p:cNvSpPr/>
          <p:nvPr/>
        </p:nvSpPr>
        <p:spPr>
          <a:xfrm>
            <a:off x="9326880" y="1545336"/>
            <a:ext cx="2221992" cy="292608"/>
          </a:xfrm>
          <a:prstGeom prst="rect">
            <a:avLst/>
          </a:prstGeom>
          <a:noFill/>
        </p:spPr>
        <p:txBody>
          <a:bodyPr wrap="square" lIns="0" tIns="0" rIns="0" bIns="0" rtlCol="0" anchor="ctr"/>
          <a:lstStyle/>
          <a:p>
            <a:pPr marL="0" indent="0">
              <a:buNone/>
            </a:pPr>
            <a:r>
              <a:rPr lang="en-US" sz="1550" b="1" dirty="0">
                <a:solidFill>
                  <a:srgbClr val="20395D"/>
                </a:solidFill>
              </a:rPr>
              <a:t>4. Build a search pool</a:t>
            </a:r>
            <a:endParaRPr lang="en-US" sz="1550" dirty="0"/>
          </a:p>
        </p:txBody>
      </p:sp>
      <p:sp>
        <p:nvSpPr>
          <p:cNvPr id="15" name="Text 13"/>
          <p:cNvSpPr/>
          <p:nvPr/>
        </p:nvSpPr>
        <p:spPr>
          <a:xfrm>
            <a:off x="9326880"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Aim for around 50 potentially relevant papers initially.</a:t>
            </a:r>
            <a:endParaRPr lang="en-US" sz="1330" dirty="0"/>
          </a:p>
        </p:txBody>
      </p:sp>
      <p:sp>
        <p:nvSpPr>
          <p:cNvPr id="16" name="Text 14"/>
          <p:cNvSpPr/>
          <p:nvPr/>
        </p:nvSpPr>
        <p:spPr>
          <a:xfrm>
            <a:off x="594360" y="544068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50 is a starting pool — not 50 papers of equal importance. Screen first; read the strongest and most relevant papers most deeply.</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Connected Papers — use one good paper to discover a field</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A visual discovery tool: start with a relevant paper and explore similar, prior and derivative work.</a:t>
            </a:r>
            <a:endParaRPr lang="en-US" sz="1250" dirty="0"/>
          </a:p>
        </p:txBody>
      </p:sp>
      <p:sp>
        <p:nvSpPr>
          <p:cNvPr id="4" name="Shape 2"/>
          <p:cNvSpPr/>
          <p:nvPr/>
        </p:nvSpPr>
        <p:spPr>
          <a:xfrm>
            <a:off x="777240" y="1417320"/>
            <a:ext cx="3840480" cy="4114800"/>
          </a:xfrm>
          <a:prstGeom prst="roundRect">
            <a:avLst>
              <a:gd name="adj" fmla="val 3333"/>
            </a:avLst>
          </a:prstGeom>
          <a:solidFill>
            <a:srgbClr val="DDEBFA"/>
          </a:solidFill>
          <a:ln w="15240">
            <a:solidFill>
              <a:srgbClr val="7FA7D8"/>
            </a:solidFill>
            <a:prstDash val="solid"/>
          </a:ln>
        </p:spPr>
      </p:sp>
      <p:sp>
        <p:nvSpPr>
          <p:cNvPr id="5" name="Text 3"/>
          <p:cNvSpPr/>
          <p:nvPr/>
        </p:nvSpPr>
        <p:spPr>
          <a:xfrm>
            <a:off x="1051560" y="1691640"/>
            <a:ext cx="3291840" cy="320040"/>
          </a:xfrm>
          <a:prstGeom prst="rect">
            <a:avLst/>
          </a:prstGeom>
          <a:noFill/>
        </p:spPr>
        <p:txBody>
          <a:bodyPr wrap="square" lIns="0" tIns="0" rIns="0" bIns="0" rtlCol="0" anchor="ctr"/>
          <a:lstStyle/>
          <a:p>
            <a:pPr marL="0" indent="0" algn="ctr">
              <a:buNone/>
            </a:pPr>
            <a:r>
              <a:rPr lang="en-US" sz="2000" b="1" dirty="0">
                <a:solidFill>
                  <a:srgbClr val="20395D"/>
                </a:solidFill>
              </a:rPr>
              <a:t>How to use it</a:t>
            </a:r>
            <a:endParaRPr lang="en-US" sz="2000" dirty="0"/>
          </a:p>
        </p:txBody>
      </p:sp>
      <p:sp>
        <p:nvSpPr>
          <p:cNvPr id="6" name="Text 4"/>
          <p:cNvSpPr/>
          <p:nvPr/>
        </p:nvSpPr>
        <p:spPr>
          <a:xfrm>
            <a:off x="1051560" y="2194560"/>
            <a:ext cx="3246120" cy="2926080"/>
          </a:xfrm>
          <a:prstGeom prst="rect">
            <a:avLst/>
          </a:prstGeom>
          <a:noFill/>
        </p:spPr>
        <p:txBody>
          <a:bodyPr wrap="square" lIns="508" tIns="508" rIns="508" bIns="508" rtlCol="0" anchor="t"/>
          <a:lstStyle/>
          <a:p>
            <a:pPr marL="228600" indent="-228600">
              <a:buSzPct val="100000"/>
              <a:buChar char="•"/>
            </a:pPr>
            <a:r>
              <a:rPr lang="en-US" sz="1550" dirty="0">
                <a:solidFill>
                  <a:srgbClr val="243242"/>
                </a:solidFill>
              </a:rPr>
              <a:t>Enter a paper title, DOI or paper link.</a:t>
            </a:r>
            <a:endParaRPr lang="en-US" sz="1550" dirty="0"/>
          </a:p>
          <a:p>
            <a:pPr marL="228600" indent="-228600">
              <a:buSzPct val="100000"/>
              <a:buChar char="•"/>
            </a:pPr>
            <a:r>
              <a:rPr lang="en-US" sz="1550" dirty="0">
                <a:solidFill>
                  <a:srgbClr val="243242"/>
                </a:solidFill>
              </a:rPr>
              <a:t>Build the visual graph of related work.</a:t>
            </a:r>
            <a:endParaRPr lang="en-US" sz="1550" dirty="0"/>
          </a:p>
          <a:p>
            <a:pPr marL="228600" indent="-228600">
              <a:buSzPct val="100000"/>
              <a:buChar char="•"/>
            </a:pPr>
            <a:r>
              <a:rPr lang="en-US" sz="1550" dirty="0">
                <a:solidFill>
                  <a:srgbClr val="243242"/>
                </a:solidFill>
              </a:rPr>
              <a:t>Open papers that look central or highly relevant.</a:t>
            </a:r>
            <a:endParaRPr lang="en-US" sz="1550" dirty="0"/>
          </a:p>
          <a:p>
            <a:pPr marL="228600" indent="-228600">
              <a:buSzPct val="100000"/>
              <a:buChar char="•"/>
            </a:pPr>
            <a:r>
              <a:rPr lang="en-US" sz="1550" dirty="0">
                <a:solidFill>
                  <a:srgbClr val="243242"/>
                </a:solidFill>
              </a:rPr>
              <a:t>Use Prior Works to find foundations.</a:t>
            </a:r>
            <a:endParaRPr lang="en-US" sz="1550" dirty="0"/>
          </a:p>
          <a:p>
            <a:pPr marL="228600" indent="-228600">
              <a:buSzPct val="100000"/>
              <a:buChar char="•"/>
            </a:pPr>
            <a:r>
              <a:rPr lang="en-US" sz="1550" dirty="0">
                <a:solidFill>
                  <a:srgbClr val="243242"/>
                </a:solidFill>
              </a:rPr>
              <a:t>Use Derivative Works to find newer reviews and follow-up research.</a:t>
            </a:r>
            <a:endParaRPr lang="en-US" sz="1550" dirty="0"/>
          </a:p>
        </p:txBody>
      </p:sp>
      <p:sp>
        <p:nvSpPr>
          <p:cNvPr id="7" name="Shape 5"/>
          <p:cNvSpPr/>
          <p:nvPr/>
        </p:nvSpPr>
        <p:spPr>
          <a:xfrm>
            <a:off x="5029200" y="1417320"/>
            <a:ext cx="6172200" cy="4114800"/>
          </a:xfrm>
          <a:prstGeom prst="roundRect">
            <a:avLst>
              <a:gd name="adj" fmla="val 3111"/>
            </a:avLst>
          </a:prstGeom>
          <a:solidFill>
            <a:srgbClr val="E7F4ED"/>
          </a:solidFill>
          <a:ln w="15240">
            <a:solidFill>
              <a:srgbClr val="83B99A"/>
            </a:solidFill>
            <a:prstDash val="solid"/>
          </a:ln>
        </p:spPr>
      </p:sp>
      <p:sp>
        <p:nvSpPr>
          <p:cNvPr id="8" name="Text 6"/>
          <p:cNvSpPr/>
          <p:nvPr/>
        </p:nvSpPr>
        <p:spPr>
          <a:xfrm>
            <a:off x="5349240" y="1691640"/>
            <a:ext cx="5532120" cy="320040"/>
          </a:xfrm>
          <a:prstGeom prst="rect">
            <a:avLst/>
          </a:prstGeom>
          <a:noFill/>
        </p:spPr>
        <p:txBody>
          <a:bodyPr wrap="square" lIns="0" tIns="0" rIns="0" bIns="0" rtlCol="0" anchor="ctr"/>
          <a:lstStyle/>
          <a:p>
            <a:pPr marL="0" indent="0" algn="ctr">
              <a:buNone/>
            </a:pPr>
            <a:r>
              <a:rPr lang="en-US" sz="2000" b="1" dirty="0">
                <a:solidFill>
                  <a:srgbClr val="3B7A58"/>
                </a:solidFill>
              </a:rPr>
              <a:t>Important: discovery is not evaluation</a:t>
            </a:r>
            <a:endParaRPr lang="en-US" sz="2000" dirty="0"/>
          </a:p>
        </p:txBody>
      </p:sp>
      <p:sp>
        <p:nvSpPr>
          <p:cNvPr id="9" name="Text 7"/>
          <p:cNvSpPr/>
          <p:nvPr/>
        </p:nvSpPr>
        <p:spPr>
          <a:xfrm>
            <a:off x="5440680" y="2194560"/>
            <a:ext cx="5349240" cy="2697480"/>
          </a:xfrm>
          <a:prstGeom prst="rect">
            <a:avLst/>
          </a:prstGeom>
          <a:noFill/>
        </p:spPr>
        <p:txBody>
          <a:bodyPr wrap="square" lIns="381" tIns="381" rIns="381" bIns="381" rtlCol="0" anchor="ctr"/>
          <a:lstStyle/>
          <a:p>
            <a:pPr marL="0" indent="0">
              <a:buNone/>
            </a:pPr>
            <a:r>
              <a:rPr lang="en-US" sz="1700" dirty="0">
                <a:solidFill>
                  <a:srgbClr val="243242"/>
                </a:solidFill>
              </a:rPr>
              <a:t>Connected Papers helps you FIND relationships between papers.</a:t>
            </a:r>
            <a:endParaRPr lang="en-US" sz="1700" dirty="0"/>
          </a:p>
          <a:p>
            <a:pPr marL="0" indent="0">
              <a:buNone/>
            </a:pPr>
            <a:endParaRPr lang="en-US" sz="1700" dirty="0"/>
          </a:p>
          <a:p>
            <a:pPr marL="0" indent="0">
              <a:buNone/>
            </a:pPr>
            <a:r>
              <a:rPr lang="en-US" sz="1700" dirty="0">
                <a:solidFill>
                  <a:srgbClr val="243242"/>
                </a:solidFill>
              </a:rPr>
              <a:t>You still need to read the abstract / introduction / methods and judge:</a:t>
            </a:r>
            <a:endParaRPr lang="en-US" sz="1700" dirty="0"/>
          </a:p>
          <a:p>
            <a:pPr marL="0" indent="0">
              <a:buNone/>
            </a:pPr>
            <a:r>
              <a:rPr lang="en-US" sz="1700" dirty="0">
                <a:solidFill>
                  <a:srgbClr val="243242"/>
                </a:solidFill>
              </a:rPr>
              <a:t>• relevance to your RQ</a:t>
            </a:r>
            <a:endParaRPr lang="en-US" sz="1700" dirty="0"/>
          </a:p>
          <a:p>
            <a:pPr marL="0" indent="0">
              <a:buNone/>
            </a:pPr>
            <a:r>
              <a:rPr lang="en-US" sz="1700" dirty="0">
                <a:solidFill>
                  <a:srgbClr val="243242"/>
                </a:solidFill>
              </a:rPr>
              <a:t>• evidence quality</a:t>
            </a:r>
            <a:endParaRPr lang="en-US" sz="1700" dirty="0"/>
          </a:p>
          <a:p>
            <a:pPr marL="0" indent="0">
              <a:buNone/>
            </a:pPr>
            <a:r>
              <a:rPr lang="en-US" sz="1700" dirty="0">
                <a:solidFill>
                  <a:srgbClr val="243242"/>
                </a:solidFill>
              </a:rPr>
              <a:t>• context and sample</a:t>
            </a:r>
            <a:endParaRPr lang="en-US" sz="1700" dirty="0"/>
          </a:p>
          <a:p>
            <a:pPr marL="0" indent="0">
              <a:buNone/>
            </a:pPr>
            <a:r>
              <a:rPr lang="en-US" sz="1700" dirty="0">
                <a:solidFill>
                  <a:srgbClr val="243242"/>
                </a:solidFill>
              </a:rPr>
              <a:t>• method</a:t>
            </a:r>
            <a:endParaRPr lang="en-US" sz="1700" dirty="0"/>
          </a:p>
          <a:p>
            <a:pPr marL="0" indent="0">
              <a:buNone/>
            </a:pPr>
            <a:r>
              <a:rPr lang="en-US" sz="1700" dirty="0">
                <a:solidFill>
                  <a:srgbClr val="243242"/>
                </a:solidFill>
              </a:rPr>
              <a:t>• limitations</a:t>
            </a:r>
            <a:endParaRPr lang="en-US" sz="1700" dirty="0"/>
          </a:p>
          <a:p>
            <a:pPr marL="0" indent="0">
              <a:buNone/>
            </a:pPr>
            <a:r>
              <a:rPr lang="en-US" sz="1700" dirty="0">
                <a:solidFill>
                  <a:srgbClr val="243242"/>
                </a:solidFill>
              </a:rPr>
              <a:t>• contribution to your themes</a:t>
            </a:r>
            <a:endParaRPr lang="en-US" sz="1700" dirty="0"/>
          </a:p>
        </p:txBody>
      </p:sp>
      <p:sp>
        <p:nvSpPr>
          <p:cNvPr id="10" name="Text 8">
            <a:hlinkClick r:id="rId1"/>
          </p:cNvPr>
          <p:cNvSpPr/>
          <p:nvPr/>
        </p:nvSpPr>
        <p:spPr>
          <a:xfrm>
            <a:off x="5440680" y="5074920"/>
            <a:ext cx="2240280" cy="219456"/>
          </a:xfrm>
          <a:prstGeom prst="rect">
            <a:avLst/>
          </a:prstGeom>
          <a:noFill/>
        </p:spPr>
        <p:txBody>
          <a:bodyPr wrap="square" lIns="0" tIns="0" rIns="0" bIns="0" rtlCol="0" anchor="ctr"/>
          <a:lstStyle/>
          <a:p>
            <a:pPr marL="0" indent="0">
              <a:buNone/>
            </a:pPr>
            <a:r>
              <a:rPr lang="en-US" sz="1050" u="sng" dirty="0">
                <a:solidFill>
                  <a:srgbClr val="3E63DD"/>
                </a:solidFill>
              </a:rPr>
              <a:t>Open Connected Papers</a:t>
            </a:r>
            <a:endParaRPr lang="en-US" sz="1050" dirty="0"/>
          </a:p>
        </p:txBody>
      </p:sp>
      <p:sp>
        <p:nvSpPr>
          <p:cNvPr id="11" name="Text 9"/>
          <p:cNvSpPr/>
          <p:nvPr/>
        </p:nvSpPr>
        <p:spPr>
          <a:xfrm>
            <a:off x="594360" y="5833872"/>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Do not let the tool choose your literature review structure for you. You create the synthesis.</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From 50 papers to a usable evidence base</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Search broadly first; then screen and prioritise.</a:t>
            </a:r>
            <a:endParaRPr lang="en-US" sz="1250" dirty="0"/>
          </a:p>
        </p:txBody>
      </p:sp>
      <p:sp>
        <p:nvSpPr>
          <p:cNvPr id="4" name="Shape 2"/>
          <p:cNvSpPr/>
          <p:nvPr/>
        </p:nvSpPr>
        <p:spPr>
          <a:xfrm>
            <a:off x="640080" y="1554480"/>
            <a:ext cx="2514600" cy="3246120"/>
          </a:xfrm>
          <a:prstGeom prst="roundRect">
            <a:avLst>
              <a:gd name="adj" fmla="val 5091"/>
            </a:avLst>
          </a:prstGeom>
          <a:solidFill>
            <a:srgbClr val="DDEBFA"/>
          </a:solidFill>
          <a:ln w="15240">
            <a:solidFill>
              <a:srgbClr val="7FA7D8"/>
            </a:solidFill>
            <a:prstDash val="solid"/>
          </a:ln>
        </p:spPr>
      </p:sp>
      <p:sp>
        <p:nvSpPr>
          <p:cNvPr id="5" name="Text 3"/>
          <p:cNvSpPr/>
          <p:nvPr/>
        </p:nvSpPr>
        <p:spPr>
          <a:xfrm>
            <a:off x="786384" y="1682496"/>
            <a:ext cx="2221992" cy="292608"/>
          </a:xfrm>
          <a:prstGeom prst="rect">
            <a:avLst/>
          </a:prstGeom>
          <a:noFill/>
        </p:spPr>
        <p:txBody>
          <a:bodyPr wrap="square" lIns="0" tIns="0" rIns="0" bIns="0" rtlCol="0" anchor="ctr"/>
          <a:lstStyle/>
          <a:p>
            <a:pPr marL="0" indent="0">
              <a:buNone/>
            </a:pPr>
            <a:r>
              <a:rPr lang="en-US" sz="1600" b="1" dirty="0">
                <a:solidFill>
                  <a:srgbClr val="20395D"/>
                </a:solidFill>
              </a:rPr>
              <a:t>Search pool</a:t>
            </a:r>
            <a:endParaRPr lang="en-US" sz="1600" dirty="0"/>
          </a:p>
        </p:txBody>
      </p:sp>
      <p:sp>
        <p:nvSpPr>
          <p:cNvPr id="6" name="Text 4"/>
          <p:cNvSpPr/>
          <p:nvPr/>
        </p:nvSpPr>
        <p:spPr>
          <a:xfrm>
            <a:off x="786384" y="2084832"/>
            <a:ext cx="2221992" cy="2606040"/>
          </a:xfrm>
          <a:prstGeom prst="rect">
            <a:avLst/>
          </a:prstGeom>
          <a:noFill/>
        </p:spPr>
        <p:txBody>
          <a:bodyPr wrap="square" lIns="254" tIns="254" rIns="254" bIns="254" rtlCol="0" anchor="t"/>
          <a:lstStyle/>
          <a:p>
            <a:pPr marL="0" indent="0">
              <a:buNone/>
            </a:pPr>
            <a:r>
              <a:rPr lang="en-US" sz="1330" dirty="0">
                <a:solidFill>
                  <a:srgbClr val="243242"/>
                </a:solidFill>
              </a:rPr>
              <a:t>~50 potentially relevant papers</a:t>
            </a:r>
            <a:endParaRPr lang="en-US" sz="1330" dirty="0"/>
          </a:p>
          <a:p>
            <a:pPr marL="0" indent="0">
              <a:buNone/>
            </a:pPr>
            <a:endParaRPr lang="en-US" sz="1330" dirty="0"/>
          </a:p>
          <a:p>
            <a:pPr marL="0" indent="0">
              <a:buNone/>
            </a:pPr>
            <a:r>
              <a:rPr lang="en-US" sz="1330" dirty="0">
                <a:solidFill>
                  <a:srgbClr val="243242"/>
                </a:solidFill>
              </a:rPr>
              <a:t>Focus: Titles + keywords</a:t>
            </a:r>
            <a:endParaRPr lang="en-US" sz="1330" dirty="0"/>
          </a:p>
        </p:txBody>
      </p:sp>
      <p:sp>
        <p:nvSpPr>
          <p:cNvPr id="7" name="Shape 5"/>
          <p:cNvSpPr/>
          <p:nvPr/>
        </p:nvSpPr>
        <p:spPr>
          <a:xfrm>
            <a:off x="3182112" y="2880360"/>
            <a:ext cx="256032" cy="182880"/>
          </a:xfrm>
          <a:prstGeom prst="rightArrow">
            <a:avLst/>
          </a:prstGeom>
          <a:solidFill>
            <a:srgbClr val="9AA7B5"/>
          </a:solidFill>
          <a:ln w="12700">
            <a:solidFill>
              <a:srgbClr val="9AA7B5"/>
            </a:solidFill>
            <a:prstDash val="solid"/>
          </a:ln>
        </p:spPr>
      </p:sp>
      <p:sp>
        <p:nvSpPr>
          <p:cNvPr id="8" name="Shape 6"/>
          <p:cNvSpPr/>
          <p:nvPr/>
        </p:nvSpPr>
        <p:spPr>
          <a:xfrm>
            <a:off x="3493008" y="1554480"/>
            <a:ext cx="2514600" cy="3246120"/>
          </a:xfrm>
          <a:prstGeom prst="roundRect">
            <a:avLst>
              <a:gd name="adj" fmla="val 5091"/>
            </a:avLst>
          </a:prstGeom>
          <a:solidFill>
            <a:srgbClr val="E7F4ED"/>
          </a:solidFill>
          <a:ln w="15240">
            <a:solidFill>
              <a:srgbClr val="83B99A"/>
            </a:solidFill>
            <a:prstDash val="solid"/>
          </a:ln>
        </p:spPr>
      </p:sp>
      <p:sp>
        <p:nvSpPr>
          <p:cNvPr id="9" name="Text 7"/>
          <p:cNvSpPr/>
          <p:nvPr/>
        </p:nvSpPr>
        <p:spPr>
          <a:xfrm>
            <a:off x="3639312" y="1682496"/>
            <a:ext cx="2221992" cy="292608"/>
          </a:xfrm>
          <a:prstGeom prst="rect">
            <a:avLst/>
          </a:prstGeom>
          <a:noFill/>
        </p:spPr>
        <p:txBody>
          <a:bodyPr wrap="square" lIns="0" tIns="0" rIns="0" bIns="0" rtlCol="0" anchor="ctr"/>
          <a:lstStyle/>
          <a:p>
            <a:pPr marL="0" indent="0">
              <a:buNone/>
            </a:pPr>
            <a:r>
              <a:rPr lang="en-US" sz="1600" b="1" dirty="0">
                <a:solidFill>
                  <a:srgbClr val="20395D"/>
                </a:solidFill>
              </a:rPr>
              <a:t>Screen</a:t>
            </a:r>
            <a:endParaRPr lang="en-US" sz="1600" dirty="0"/>
          </a:p>
        </p:txBody>
      </p:sp>
      <p:sp>
        <p:nvSpPr>
          <p:cNvPr id="10" name="Text 8"/>
          <p:cNvSpPr/>
          <p:nvPr/>
        </p:nvSpPr>
        <p:spPr>
          <a:xfrm>
            <a:off x="3639312" y="2084832"/>
            <a:ext cx="2221992" cy="2606040"/>
          </a:xfrm>
          <a:prstGeom prst="rect">
            <a:avLst/>
          </a:prstGeom>
          <a:noFill/>
        </p:spPr>
        <p:txBody>
          <a:bodyPr wrap="square" lIns="254" tIns="254" rIns="254" bIns="254" rtlCol="0" anchor="t"/>
          <a:lstStyle/>
          <a:p>
            <a:pPr marL="0" indent="0">
              <a:buNone/>
            </a:pPr>
            <a:r>
              <a:rPr lang="en-US" sz="1330" dirty="0">
                <a:solidFill>
                  <a:srgbClr val="243242"/>
                </a:solidFill>
              </a:rPr>
              <a:t>Remove clearly irrelevant / weak-fit papers</a:t>
            </a:r>
            <a:endParaRPr lang="en-US" sz="1330" dirty="0"/>
          </a:p>
          <a:p>
            <a:pPr marL="0" indent="0">
              <a:buNone/>
            </a:pPr>
            <a:endParaRPr lang="en-US" sz="1330" dirty="0"/>
          </a:p>
          <a:p>
            <a:pPr marL="0" indent="0">
              <a:buNone/>
            </a:pPr>
            <a:r>
              <a:rPr lang="en-US" sz="1330" dirty="0">
                <a:solidFill>
                  <a:srgbClr val="243242"/>
                </a:solidFill>
              </a:rPr>
              <a:t>Focus: Abstract + basic method</a:t>
            </a:r>
            <a:endParaRPr lang="en-US" sz="1330" dirty="0"/>
          </a:p>
        </p:txBody>
      </p:sp>
      <p:sp>
        <p:nvSpPr>
          <p:cNvPr id="11" name="Shape 9"/>
          <p:cNvSpPr/>
          <p:nvPr/>
        </p:nvSpPr>
        <p:spPr>
          <a:xfrm>
            <a:off x="6035040" y="2880360"/>
            <a:ext cx="256032" cy="182880"/>
          </a:xfrm>
          <a:prstGeom prst="rightArrow">
            <a:avLst/>
          </a:prstGeom>
          <a:solidFill>
            <a:srgbClr val="9AA7B5"/>
          </a:solidFill>
          <a:ln w="12700">
            <a:solidFill>
              <a:srgbClr val="9AA7B5"/>
            </a:solidFill>
            <a:prstDash val="solid"/>
          </a:ln>
        </p:spPr>
      </p:sp>
      <p:sp>
        <p:nvSpPr>
          <p:cNvPr id="12" name="Shape 10"/>
          <p:cNvSpPr/>
          <p:nvPr/>
        </p:nvSpPr>
        <p:spPr>
          <a:xfrm>
            <a:off x="6345936" y="1554480"/>
            <a:ext cx="2514600" cy="3246120"/>
          </a:xfrm>
          <a:prstGeom prst="roundRect">
            <a:avLst>
              <a:gd name="adj" fmla="val 5091"/>
            </a:avLst>
          </a:prstGeom>
          <a:solidFill>
            <a:srgbClr val="FFF0DE"/>
          </a:solidFill>
          <a:ln w="15240">
            <a:solidFill>
              <a:srgbClr val="D7A365"/>
            </a:solidFill>
            <a:prstDash val="solid"/>
          </a:ln>
        </p:spPr>
      </p:sp>
      <p:sp>
        <p:nvSpPr>
          <p:cNvPr id="13" name="Text 11"/>
          <p:cNvSpPr/>
          <p:nvPr/>
        </p:nvSpPr>
        <p:spPr>
          <a:xfrm>
            <a:off x="6492240" y="1682496"/>
            <a:ext cx="2221992" cy="292608"/>
          </a:xfrm>
          <a:prstGeom prst="rect">
            <a:avLst/>
          </a:prstGeom>
          <a:noFill/>
        </p:spPr>
        <p:txBody>
          <a:bodyPr wrap="square" lIns="0" tIns="0" rIns="0" bIns="0" rtlCol="0" anchor="ctr"/>
          <a:lstStyle/>
          <a:p>
            <a:pPr marL="0" indent="0">
              <a:buNone/>
            </a:pPr>
            <a:r>
              <a:rPr lang="en-US" sz="1600" b="1" dirty="0">
                <a:solidFill>
                  <a:srgbClr val="20395D"/>
                </a:solidFill>
              </a:rPr>
              <a:t>Core reading</a:t>
            </a:r>
            <a:endParaRPr lang="en-US" sz="1600" dirty="0"/>
          </a:p>
        </p:txBody>
      </p:sp>
      <p:sp>
        <p:nvSpPr>
          <p:cNvPr id="14" name="Text 12"/>
          <p:cNvSpPr/>
          <p:nvPr/>
        </p:nvSpPr>
        <p:spPr>
          <a:xfrm>
            <a:off x="6492240" y="2084832"/>
            <a:ext cx="2221992" cy="2606040"/>
          </a:xfrm>
          <a:prstGeom prst="rect">
            <a:avLst/>
          </a:prstGeom>
          <a:noFill/>
        </p:spPr>
        <p:txBody>
          <a:bodyPr wrap="square" lIns="254" tIns="254" rIns="254" bIns="254" rtlCol="0" anchor="t"/>
          <a:lstStyle/>
          <a:p>
            <a:pPr marL="0" indent="0">
              <a:buNone/>
            </a:pPr>
            <a:r>
              <a:rPr lang="en-US" sz="1330" dirty="0">
                <a:solidFill>
                  <a:srgbClr val="243242"/>
                </a:solidFill>
              </a:rPr>
              <a:t>Read the strongest, most relevant papers closely</a:t>
            </a:r>
            <a:endParaRPr lang="en-US" sz="1330" dirty="0"/>
          </a:p>
          <a:p>
            <a:pPr marL="0" indent="0">
              <a:buNone/>
            </a:pPr>
            <a:endParaRPr lang="en-US" sz="1330" dirty="0"/>
          </a:p>
          <a:p>
            <a:pPr marL="0" indent="0">
              <a:buNone/>
            </a:pPr>
            <a:r>
              <a:rPr lang="en-US" sz="1330" dirty="0">
                <a:solidFill>
                  <a:srgbClr val="243242"/>
                </a:solidFill>
              </a:rPr>
              <a:t>Focus: Introduction + literature + methods + findings</a:t>
            </a:r>
            <a:endParaRPr lang="en-US" sz="1330" dirty="0"/>
          </a:p>
        </p:txBody>
      </p:sp>
      <p:sp>
        <p:nvSpPr>
          <p:cNvPr id="15" name="Shape 13"/>
          <p:cNvSpPr/>
          <p:nvPr/>
        </p:nvSpPr>
        <p:spPr>
          <a:xfrm>
            <a:off x="8887968" y="2880360"/>
            <a:ext cx="256032" cy="182880"/>
          </a:xfrm>
          <a:prstGeom prst="rightArrow">
            <a:avLst/>
          </a:prstGeom>
          <a:solidFill>
            <a:srgbClr val="9AA7B5"/>
          </a:solidFill>
          <a:ln w="12700">
            <a:solidFill>
              <a:srgbClr val="9AA7B5"/>
            </a:solidFill>
            <a:prstDash val="solid"/>
          </a:ln>
        </p:spPr>
      </p:sp>
      <p:sp>
        <p:nvSpPr>
          <p:cNvPr id="16" name="Shape 14"/>
          <p:cNvSpPr/>
          <p:nvPr/>
        </p:nvSpPr>
        <p:spPr>
          <a:xfrm>
            <a:off x="9198864" y="1554480"/>
            <a:ext cx="2514600" cy="3246120"/>
          </a:xfrm>
          <a:prstGeom prst="roundRect">
            <a:avLst>
              <a:gd name="adj" fmla="val 5091"/>
            </a:avLst>
          </a:prstGeom>
          <a:solidFill>
            <a:srgbClr val="EDE7F8"/>
          </a:solidFill>
          <a:ln w="15240">
            <a:solidFill>
              <a:srgbClr val="A38CC6"/>
            </a:solidFill>
            <a:prstDash val="solid"/>
          </a:ln>
        </p:spPr>
      </p:sp>
      <p:sp>
        <p:nvSpPr>
          <p:cNvPr id="17" name="Text 15"/>
          <p:cNvSpPr/>
          <p:nvPr/>
        </p:nvSpPr>
        <p:spPr>
          <a:xfrm>
            <a:off x="9345168" y="1682496"/>
            <a:ext cx="2221992" cy="292608"/>
          </a:xfrm>
          <a:prstGeom prst="rect">
            <a:avLst/>
          </a:prstGeom>
          <a:noFill/>
        </p:spPr>
        <p:txBody>
          <a:bodyPr wrap="square" lIns="0" tIns="0" rIns="0" bIns="0" rtlCol="0" anchor="ctr"/>
          <a:lstStyle/>
          <a:p>
            <a:pPr marL="0" indent="0">
              <a:buNone/>
            </a:pPr>
            <a:r>
              <a:rPr lang="en-US" sz="1600" b="1" dirty="0">
                <a:solidFill>
                  <a:srgbClr val="20395D"/>
                </a:solidFill>
              </a:rPr>
              <a:t>Synthesis set</a:t>
            </a:r>
            <a:endParaRPr lang="en-US" sz="1600" dirty="0"/>
          </a:p>
        </p:txBody>
      </p:sp>
      <p:sp>
        <p:nvSpPr>
          <p:cNvPr id="18" name="Text 16"/>
          <p:cNvSpPr/>
          <p:nvPr/>
        </p:nvSpPr>
        <p:spPr>
          <a:xfrm>
            <a:off x="9345168" y="2084832"/>
            <a:ext cx="2221992" cy="2606040"/>
          </a:xfrm>
          <a:prstGeom prst="rect">
            <a:avLst/>
          </a:prstGeom>
          <a:noFill/>
        </p:spPr>
        <p:txBody>
          <a:bodyPr wrap="square" lIns="254" tIns="254" rIns="254" bIns="254" rtlCol="0" anchor="t"/>
          <a:lstStyle/>
          <a:p>
            <a:pPr marL="0" indent="0">
              <a:buNone/>
            </a:pPr>
            <a:r>
              <a:rPr lang="en-US" sz="1330" dirty="0">
                <a:solidFill>
                  <a:srgbClr val="243242"/>
                </a:solidFill>
              </a:rPr>
              <a:t>Organise the evidence around your themes</a:t>
            </a:r>
            <a:endParaRPr lang="en-US" sz="1330" dirty="0"/>
          </a:p>
          <a:p>
            <a:pPr marL="0" indent="0">
              <a:buNone/>
            </a:pPr>
            <a:endParaRPr lang="en-US" sz="1330" dirty="0"/>
          </a:p>
          <a:p>
            <a:pPr marL="0" indent="0">
              <a:buNone/>
            </a:pPr>
            <a:r>
              <a:rPr lang="en-US" sz="1330" dirty="0">
                <a:solidFill>
                  <a:srgbClr val="243242"/>
                </a:solidFill>
              </a:rPr>
              <a:t>Focus: Compare + explain + evaluate</a:t>
            </a:r>
            <a:endParaRPr lang="en-US" sz="1330" dirty="0"/>
          </a:p>
        </p:txBody>
      </p:sp>
      <p:sp>
        <p:nvSpPr>
          <p:cNvPr id="19" name="Text 17"/>
          <p:cNvSpPr/>
          <p:nvPr/>
        </p:nvSpPr>
        <p:spPr>
          <a:xfrm>
            <a:off x="594360" y="5239512"/>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Reading everything equally is not the goal. The goal is to identify the literature that helps you build and justify your research problem.</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Reading matrix — analyse each useful paper</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Do this while you read. It saves huge amounts of time when you start writing.</a:t>
            </a:r>
            <a:endParaRPr lang="en-US" sz="1250" dirty="0"/>
          </a:p>
        </p:txBody>
      </p:sp>
      <p:graphicFrame>
        <p:nvGraphicFramePr>
          <p:cNvPr id="26" name="Table 0"/>
          <p:cNvGraphicFramePr>
            <a:graphicFrameLocks noGrp="1"/>
          </p:cNvGraphicFramePr>
          <p:nvPr/>
        </p:nvGraphicFramePr>
        <p:xfrm>
          <a:off x="411480" y="1371600"/>
          <a:ext cx="11384280" cy="4297680"/>
        </p:xfrm>
        <a:graphic>
          <a:graphicData uri="http://schemas.openxmlformats.org/drawingml/2006/table">
            <a:tbl>
              <a:tblPr/>
              <a:tblGrid>
                <a:gridCol w="1417320"/>
                <a:gridCol w="2057400"/>
                <a:gridCol w="1554480"/>
                <a:gridCol w="2057400"/>
                <a:gridCol w="2011680"/>
                <a:gridCol w="2286000"/>
              </a:tblGrid>
              <a:tr h="716280">
                <a:tc>
                  <a:txBody>
                    <a:bodyPr/>
                    <a:lstStyle/>
                    <a:p>
                      <a:pPr marL="0" indent="0" algn="ctr">
                        <a:buNone/>
                      </a:pPr>
                      <a:r>
                        <a:rPr lang="en-US" sz="1170" b="1" dirty="0">
                          <a:solidFill>
                            <a:srgbClr val="20395D"/>
                          </a:solidFill>
                          <a:latin typeface="Aptos" pitchFamily="34" charset="0"/>
                          <a:ea typeface="Aptos" pitchFamily="34" charset="-122"/>
                          <a:cs typeface="Aptos" pitchFamily="34" charset="-120"/>
                        </a:rPr>
                        <a:t>Source</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170" b="1" dirty="0">
                          <a:solidFill>
                            <a:srgbClr val="20395D"/>
                          </a:solidFill>
                          <a:latin typeface="Aptos" pitchFamily="34" charset="0"/>
                          <a:ea typeface="Aptos" pitchFamily="34" charset="-122"/>
                          <a:cs typeface="Aptos" pitchFamily="34" charset="-120"/>
                        </a:rPr>
                        <a:t>Main finding</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170" b="1" dirty="0">
                          <a:solidFill>
                            <a:srgbClr val="20395D"/>
                          </a:solidFill>
                          <a:latin typeface="Aptos" pitchFamily="34" charset="0"/>
                          <a:ea typeface="Aptos" pitchFamily="34" charset="-122"/>
                          <a:cs typeface="Aptos" pitchFamily="34" charset="-120"/>
                        </a:rPr>
                        <a:t>Theme</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170" b="1" dirty="0">
                          <a:solidFill>
                            <a:srgbClr val="20395D"/>
                          </a:solidFill>
                          <a:latin typeface="Aptos" pitchFamily="34" charset="0"/>
                          <a:ea typeface="Aptos" pitchFamily="34" charset="-122"/>
                          <a:cs typeface="Aptos" pitchFamily="34" charset="-120"/>
                        </a:rPr>
                        <a:t>Method / sample</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170" b="1" dirty="0">
                          <a:solidFill>
                            <a:srgbClr val="20395D"/>
                          </a:solidFill>
                          <a:latin typeface="Aptos" pitchFamily="34" charset="0"/>
                          <a:ea typeface="Aptos" pitchFamily="34" charset="-122"/>
                          <a:cs typeface="Aptos" pitchFamily="34" charset="-120"/>
                        </a:rPr>
                        <a:t>Limitation</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c>
                  <a:txBody>
                    <a:bodyPr/>
                    <a:lstStyle/>
                    <a:p>
                      <a:pPr marL="0" indent="0" algn="ctr">
                        <a:buNone/>
                      </a:pPr>
                      <a:r>
                        <a:rPr lang="en-US" sz="1170" b="1" dirty="0">
                          <a:solidFill>
                            <a:srgbClr val="20395D"/>
                          </a:solidFill>
                          <a:latin typeface="Aptos" pitchFamily="34" charset="0"/>
                          <a:ea typeface="Aptos" pitchFamily="34" charset="-122"/>
                          <a:cs typeface="Aptos" pitchFamily="34" charset="-120"/>
                        </a:rPr>
                        <a:t>How can I use it?</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8F0F8"/>
                    </a:solidFill>
                  </a:tcPr>
                </a:tc>
              </a:tr>
              <a:tr h="716280">
                <a:tc>
                  <a:txBody>
                    <a:bodyPr/>
                    <a:lstStyle/>
                    <a:p>
                      <a:pPr marL="0" indent="0" algn="l">
                        <a:buNone/>
                      </a:pPr>
                      <a:r>
                        <a:rPr lang="en-US" sz="1170" dirty="0">
                          <a:solidFill>
                            <a:srgbClr val="243242"/>
                          </a:solidFill>
                          <a:latin typeface="Aptos" pitchFamily="34" charset="0"/>
                          <a:ea typeface="Aptos" pitchFamily="34" charset="-122"/>
                          <a:cs typeface="Aptos" pitchFamily="34" charset="-120"/>
                        </a:rPr>
                        <a:t>Author, year</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16280">
                <a:tc>
                  <a:txBody>
                    <a:bodyPr/>
                    <a:lstStyle/>
                    <a:p>
                      <a:pPr marL="0" indent="0" algn="l">
                        <a:buNone/>
                      </a:pPr>
                      <a:r>
                        <a:rPr lang="en-US" sz="1170" dirty="0">
                          <a:solidFill>
                            <a:srgbClr val="243242"/>
                          </a:solidFill>
                          <a:latin typeface="Aptos" pitchFamily="34" charset="0"/>
                          <a:ea typeface="Aptos" pitchFamily="34" charset="-122"/>
                          <a:cs typeface="Aptos" pitchFamily="34" charset="-120"/>
                        </a:rPr>
                        <a:t>Author, year</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16280">
                <a:tc>
                  <a:txBody>
                    <a:bodyPr/>
                    <a:lstStyle/>
                    <a:p>
                      <a:pPr marL="0" indent="0" algn="l">
                        <a:buNone/>
                      </a:pPr>
                      <a:r>
                        <a:rPr lang="en-US" sz="1170" dirty="0">
                          <a:solidFill>
                            <a:srgbClr val="243242"/>
                          </a:solidFill>
                          <a:latin typeface="Aptos" pitchFamily="34" charset="0"/>
                          <a:ea typeface="Aptos" pitchFamily="34" charset="-122"/>
                          <a:cs typeface="Aptos" pitchFamily="34" charset="-120"/>
                        </a:rPr>
                        <a:t>Author, year</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16280">
                <a:tc>
                  <a:txBody>
                    <a:bodyPr/>
                    <a:lstStyle/>
                    <a:p>
                      <a:pPr marL="0" indent="0" algn="l">
                        <a:buNone/>
                      </a:pPr>
                      <a:r>
                        <a:rPr lang="en-US" sz="1170" dirty="0">
                          <a:solidFill>
                            <a:srgbClr val="243242"/>
                          </a:solidFill>
                          <a:latin typeface="Aptos" pitchFamily="34" charset="0"/>
                          <a:ea typeface="Aptos" pitchFamily="34" charset="-122"/>
                          <a:cs typeface="Aptos" pitchFamily="34" charset="-120"/>
                        </a:rPr>
                        <a:t>Author, year</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716280">
                <a:tc>
                  <a:txBody>
                    <a:bodyPr/>
                    <a:lstStyle/>
                    <a:p>
                      <a:pPr marL="0" indent="0" algn="l">
                        <a:buNone/>
                      </a:pPr>
                      <a:r>
                        <a:rPr lang="en-US" sz="1170" dirty="0">
                          <a:solidFill>
                            <a:srgbClr val="243242"/>
                          </a:solidFill>
                          <a:latin typeface="Aptos" pitchFamily="34" charset="0"/>
                          <a:ea typeface="Aptos" pitchFamily="34" charset="-122"/>
                          <a:cs typeface="Aptos" pitchFamily="34" charset="-120"/>
                        </a:rPr>
                        <a:t>Author, year</a:t>
                      </a: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17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585216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The final column forces you to connect the paper to YOUR research — not just record what the paper says.</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After analysing papers: organise them into themes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Now move from individual papers to a literature structure.</a:t>
            </a:r>
            <a:endParaRPr lang="en-US" sz="1250" dirty="0"/>
          </a:p>
        </p:txBody>
      </p:sp>
      <p:graphicFrame>
        <p:nvGraphicFramePr>
          <p:cNvPr id="27" name="Table 0"/>
          <p:cNvGraphicFramePr>
            <a:graphicFrameLocks noGrp="1"/>
          </p:cNvGraphicFramePr>
          <p:nvPr/>
        </p:nvGraphicFramePr>
        <p:xfrm>
          <a:off x="502920" y="1417320"/>
          <a:ext cx="11155680" cy="4160520"/>
        </p:xfrm>
        <a:graphic>
          <a:graphicData uri="http://schemas.openxmlformats.org/drawingml/2006/table">
            <a:tbl>
              <a:tblPr/>
              <a:tblGrid>
                <a:gridCol w="1508760"/>
                <a:gridCol w="2743200"/>
                <a:gridCol w="2331720"/>
                <a:gridCol w="2331720"/>
                <a:gridCol w="2240280"/>
              </a:tblGrid>
              <a:tr h="832104">
                <a:tc>
                  <a:txBody>
                    <a:bodyPr/>
                    <a:lstStyle/>
                    <a:p>
                      <a:pPr marL="0" indent="0" algn="ctr">
                        <a:buNone/>
                      </a:pPr>
                      <a:r>
                        <a:rPr lang="en-US" sz="1200" b="1" dirty="0">
                          <a:solidFill>
                            <a:srgbClr val="20395D"/>
                          </a:solidFill>
                          <a:latin typeface="Aptos" pitchFamily="34" charset="0"/>
                          <a:ea typeface="Aptos" pitchFamily="34" charset="-122"/>
                          <a:cs typeface="Aptos" pitchFamily="34" charset="-120"/>
                        </a:rPr>
                        <a:t>Theme</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4EE"/>
                    </a:solidFill>
                  </a:tcPr>
                </a:tc>
                <a:tc>
                  <a:txBody>
                    <a:bodyPr/>
                    <a:lstStyle/>
                    <a:p>
                      <a:pPr marL="0" indent="0" algn="ctr">
                        <a:buNone/>
                      </a:pPr>
                      <a:r>
                        <a:rPr lang="en-US" sz="1200" b="1" dirty="0">
                          <a:solidFill>
                            <a:srgbClr val="20395D"/>
                          </a:solidFill>
                          <a:latin typeface="Aptos" pitchFamily="34" charset="0"/>
                          <a:ea typeface="Aptos" pitchFamily="34" charset="-122"/>
                          <a:cs typeface="Aptos" pitchFamily="34" charset="-120"/>
                        </a:rPr>
                        <a:t>What does the literature say?</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4EE"/>
                    </a:solidFill>
                  </a:tcPr>
                </a:tc>
                <a:tc>
                  <a:txBody>
                    <a:bodyPr/>
                    <a:lstStyle/>
                    <a:p>
                      <a:pPr marL="0" indent="0" algn="ctr">
                        <a:buNone/>
                      </a:pPr>
                      <a:r>
                        <a:rPr lang="en-US" sz="1200" b="1" dirty="0">
                          <a:solidFill>
                            <a:srgbClr val="20395D"/>
                          </a:solidFill>
                          <a:latin typeface="Aptos" pitchFamily="34" charset="0"/>
                          <a:ea typeface="Aptos" pitchFamily="34" charset="-122"/>
                          <a:cs typeface="Aptos" pitchFamily="34" charset="-120"/>
                        </a:rPr>
                        <a:t>Agreement / disagreement</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4EE"/>
                    </a:solidFill>
                  </a:tcPr>
                </a:tc>
                <a:tc>
                  <a:txBody>
                    <a:bodyPr/>
                    <a:lstStyle/>
                    <a:p>
                      <a:pPr marL="0" indent="0" algn="ctr">
                        <a:buNone/>
                      </a:pPr>
                      <a:r>
                        <a:rPr lang="en-US" sz="1200" b="1" dirty="0">
                          <a:solidFill>
                            <a:srgbClr val="20395D"/>
                          </a:solidFill>
                          <a:latin typeface="Aptos" pitchFamily="34" charset="0"/>
                          <a:ea typeface="Aptos" pitchFamily="34" charset="-122"/>
                          <a:cs typeface="Aptos" pitchFamily="34" charset="-120"/>
                        </a:rPr>
                        <a:t>Why might findings differ?</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4EE"/>
                    </a:solidFill>
                  </a:tcPr>
                </a:tc>
                <a:tc>
                  <a:txBody>
                    <a:bodyPr/>
                    <a:lstStyle/>
                    <a:p>
                      <a:pPr marL="0" indent="0" algn="ctr">
                        <a:buNone/>
                      </a:pPr>
                      <a:r>
                        <a:rPr lang="en-US" sz="1200" b="1" dirty="0">
                          <a:solidFill>
                            <a:srgbClr val="20395D"/>
                          </a:solidFill>
                          <a:latin typeface="Aptos" pitchFamily="34" charset="0"/>
                          <a:ea typeface="Aptos" pitchFamily="34" charset="-122"/>
                          <a:cs typeface="Aptos" pitchFamily="34" charset="-120"/>
                        </a:rPr>
                        <a:t>What is missing?</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4EE"/>
                    </a:solidFill>
                  </a:tcPr>
                </a:tc>
              </a:tr>
              <a:tr h="832104">
                <a:tc>
                  <a:txBody>
                    <a:bodyPr/>
                    <a:lstStyle/>
                    <a:p>
                      <a:pPr marL="0" indent="0" algn="l">
                        <a:buNone/>
                      </a:pPr>
                      <a:r>
                        <a:rPr lang="en-US" sz="1200" dirty="0">
                          <a:solidFill>
                            <a:srgbClr val="243242"/>
                          </a:solidFill>
                          <a:latin typeface="Aptos" pitchFamily="34" charset="0"/>
                          <a:ea typeface="Aptos" pitchFamily="34" charset="-122"/>
                          <a:cs typeface="Aptos" pitchFamily="34" charset="-120"/>
                        </a:rPr>
                        <a:t>Theme 1</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832104">
                <a:tc>
                  <a:txBody>
                    <a:bodyPr/>
                    <a:lstStyle/>
                    <a:p>
                      <a:pPr marL="0" indent="0" algn="l">
                        <a:buNone/>
                      </a:pPr>
                      <a:r>
                        <a:rPr lang="en-US" sz="1200" dirty="0">
                          <a:solidFill>
                            <a:srgbClr val="243242"/>
                          </a:solidFill>
                          <a:latin typeface="Aptos" pitchFamily="34" charset="0"/>
                          <a:ea typeface="Aptos" pitchFamily="34" charset="-122"/>
                          <a:cs typeface="Aptos" pitchFamily="34" charset="-120"/>
                        </a:rPr>
                        <a:t>Theme 2</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832104">
                <a:tc>
                  <a:txBody>
                    <a:bodyPr/>
                    <a:lstStyle/>
                    <a:p>
                      <a:pPr marL="0" indent="0" algn="l">
                        <a:buNone/>
                      </a:pPr>
                      <a:r>
                        <a:rPr lang="en-US" sz="1200" dirty="0">
                          <a:solidFill>
                            <a:srgbClr val="243242"/>
                          </a:solidFill>
                          <a:latin typeface="Aptos" pitchFamily="34" charset="0"/>
                          <a:ea typeface="Aptos" pitchFamily="34" charset="-122"/>
                          <a:cs typeface="Aptos" pitchFamily="34" charset="-120"/>
                        </a:rPr>
                        <a:t>Theme 3</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832104">
                <a:tc>
                  <a:txBody>
                    <a:bodyPr/>
                    <a:lstStyle/>
                    <a:p>
                      <a:pPr marL="0" indent="0" algn="l">
                        <a:buNone/>
                      </a:pPr>
                      <a:r>
                        <a:rPr lang="en-US" sz="1200" dirty="0">
                          <a:solidFill>
                            <a:srgbClr val="243242"/>
                          </a:solidFill>
                          <a:latin typeface="Aptos" pitchFamily="34" charset="0"/>
                          <a:ea typeface="Aptos" pitchFamily="34" charset="-122"/>
                          <a:cs typeface="Aptos" pitchFamily="34" charset="-120"/>
                        </a:rPr>
                        <a:t>Theme 4 (if needed)</a:t>
                      </a: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5760720"/>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This table is the bridge between your reading matrix and your written literature review.</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Turn each theme into a sequence of synthesis paragraphs</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A theme should develop an argument — not become another list of papers.</a:t>
            </a:r>
            <a:endParaRPr lang="en-US" sz="1250" dirty="0"/>
          </a:p>
        </p:txBody>
      </p:sp>
      <p:sp>
        <p:nvSpPr>
          <p:cNvPr id="4" name="Shape 2"/>
          <p:cNvSpPr/>
          <p:nvPr/>
        </p:nvSpPr>
        <p:spPr>
          <a:xfrm>
            <a:off x="640080" y="1417320"/>
            <a:ext cx="2514600" cy="3611880"/>
          </a:xfrm>
          <a:prstGeom prst="roundRect">
            <a:avLst>
              <a:gd name="adj" fmla="val 5091"/>
            </a:avLst>
          </a:prstGeom>
          <a:solidFill>
            <a:srgbClr val="DDEBFA"/>
          </a:solidFill>
          <a:ln w="15240">
            <a:solidFill>
              <a:srgbClr val="7FA7D8"/>
            </a:solidFill>
            <a:prstDash val="solid"/>
          </a:ln>
        </p:spPr>
      </p:sp>
      <p:sp>
        <p:nvSpPr>
          <p:cNvPr id="5" name="Text 3"/>
          <p:cNvSpPr/>
          <p:nvPr/>
        </p:nvSpPr>
        <p:spPr>
          <a:xfrm>
            <a:off x="786384" y="1545336"/>
            <a:ext cx="2221992" cy="292608"/>
          </a:xfrm>
          <a:prstGeom prst="rect">
            <a:avLst/>
          </a:prstGeom>
          <a:noFill/>
        </p:spPr>
        <p:txBody>
          <a:bodyPr wrap="square" lIns="0" tIns="0" rIns="0" bIns="0" rtlCol="0" anchor="ctr"/>
          <a:lstStyle/>
          <a:p>
            <a:pPr marL="0" indent="0">
              <a:buNone/>
            </a:pPr>
            <a:r>
              <a:rPr lang="en-US" sz="1600" b="1" dirty="0">
                <a:solidFill>
                  <a:srgbClr val="20395D"/>
                </a:solidFill>
              </a:rPr>
              <a:t>Paragraph 1</a:t>
            </a:r>
            <a:endParaRPr lang="en-US" sz="1600" dirty="0"/>
          </a:p>
        </p:txBody>
      </p:sp>
      <p:sp>
        <p:nvSpPr>
          <p:cNvPr id="6" name="Text 4"/>
          <p:cNvSpPr/>
          <p:nvPr/>
        </p:nvSpPr>
        <p:spPr>
          <a:xfrm>
            <a:off x="786384"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Establish the theme</a:t>
            </a:r>
            <a:endParaRPr lang="en-US" sz="1330" dirty="0"/>
          </a:p>
          <a:p>
            <a:pPr marL="0" indent="0">
              <a:buNone/>
            </a:pPr>
            <a:endParaRPr lang="en-US" sz="1330" dirty="0"/>
          </a:p>
          <a:p>
            <a:pPr marL="0" indent="0">
              <a:buNone/>
            </a:pPr>
            <a:r>
              <a:rPr lang="en-US" sz="1330" dirty="0">
                <a:solidFill>
                  <a:srgbClr val="243242"/>
                </a:solidFill>
              </a:rPr>
              <a:t>What is the broad pattern in the literature?</a:t>
            </a:r>
            <a:endParaRPr lang="en-US" sz="1330" dirty="0"/>
          </a:p>
        </p:txBody>
      </p:sp>
      <p:sp>
        <p:nvSpPr>
          <p:cNvPr id="7" name="Shape 5"/>
          <p:cNvSpPr/>
          <p:nvPr/>
        </p:nvSpPr>
        <p:spPr>
          <a:xfrm>
            <a:off x="3493008" y="1417320"/>
            <a:ext cx="2514600" cy="3611880"/>
          </a:xfrm>
          <a:prstGeom prst="roundRect">
            <a:avLst>
              <a:gd name="adj" fmla="val 5091"/>
            </a:avLst>
          </a:prstGeom>
          <a:solidFill>
            <a:srgbClr val="E7F4ED"/>
          </a:solidFill>
          <a:ln w="15240">
            <a:solidFill>
              <a:srgbClr val="83B99A"/>
            </a:solidFill>
            <a:prstDash val="solid"/>
          </a:ln>
        </p:spPr>
      </p:sp>
      <p:sp>
        <p:nvSpPr>
          <p:cNvPr id="8" name="Text 6"/>
          <p:cNvSpPr/>
          <p:nvPr/>
        </p:nvSpPr>
        <p:spPr>
          <a:xfrm>
            <a:off x="3639312" y="1545336"/>
            <a:ext cx="2221992" cy="292608"/>
          </a:xfrm>
          <a:prstGeom prst="rect">
            <a:avLst/>
          </a:prstGeom>
          <a:noFill/>
        </p:spPr>
        <p:txBody>
          <a:bodyPr wrap="square" lIns="0" tIns="0" rIns="0" bIns="0" rtlCol="0" anchor="ctr"/>
          <a:lstStyle/>
          <a:p>
            <a:pPr marL="0" indent="0">
              <a:buNone/>
            </a:pPr>
            <a:r>
              <a:rPr lang="en-US" sz="1600" b="1" dirty="0">
                <a:solidFill>
                  <a:srgbClr val="20395D"/>
                </a:solidFill>
              </a:rPr>
              <a:t>Paragraph 2</a:t>
            </a:r>
            <a:endParaRPr lang="en-US" sz="1600" dirty="0"/>
          </a:p>
        </p:txBody>
      </p:sp>
      <p:sp>
        <p:nvSpPr>
          <p:cNvPr id="9" name="Text 7"/>
          <p:cNvSpPr/>
          <p:nvPr/>
        </p:nvSpPr>
        <p:spPr>
          <a:xfrm>
            <a:off x="3639312"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Compare</a:t>
            </a:r>
            <a:endParaRPr lang="en-US" sz="1330" dirty="0"/>
          </a:p>
          <a:p>
            <a:pPr marL="0" indent="0">
              <a:buNone/>
            </a:pPr>
            <a:endParaRPr lang="en-US" sz="1330" dirty="0"/>
          </a:p>
          <a:p>
            <a:pPr marL="0" indent="0">
              <a:buNone/>
            </a:pPr>
            <a:r>
              <a:rPr lang="en-US" sz="1330" dirty="0">
                <a:solidFill>
                  <a:srgbClr val="243242"/>
                </a:solidFill>
              </a:rPr>
              <a:t>Where do studies agree / disagree?</a:t>
            </a:r>
            <a:endParaRPr lang="en-US" sz="1330" dirty="0"/>
          </a:p>
        </p:txBody>
      </p:sp>
      <p:sp>
        <p:nvSpPr>
          <p:cNvPr id="10" name="Shape 8"/>
          <p:cNvSpPr/>
          <p:nvPr/>
        </p:nvSpPr>
        <p:spPr>
          <a:xfrm>
            <a:off x="6345936" y="1417320"/>
            <a:ext cx="2514600" cy="3611880"/>
          </a:xfrm>
          <a:prstGeom prst="roundRect">
            <a:avLst>
              <a:gd name="adj" fmla="val 5091"/>
            </a:avLst>
          </a:prstGeom>
          <a:solidFill>
            <a:srgbClr val="FFF0DE"/>
          </a:solidFill>
          <a:ln w="15240">
            <a:solidFill>
              <a:srgbClr val="D7A365"/>
            </a:solidFill>
            <a:prstDash val="solid"/>
          </a:ln>
        </p:spPr>
      </p:sp>
      <p:sp>
        <p:nvSpPr>
          <p:cNvPr id="11" name="Text 9"/>
          <p:cNvSpPr/>
          <p:nvPr/>
        </p:nvSpPr>
        <p:spPr>
          <a:xfrm>
            <a:off x="6492240" y="1545336"/>
            <a:ext cx="2221992" cy="292608"/>
          </a:xfrm>
          <a:prstGeom prst="rect">
            <a:avLst/>
          </a:prstGeom>
          <a:noFill/>
        </p:spPr>
        <p:txBody>
          <a:bodyPr wrap="square" lIns="0" tIns="0" rIns="0" bIns="0" rtlCol="0" anchor="ctr"/>
          <a:lstStyle/>
          <a:p>
            <a:pPr marL="0" indent="0">
              <a:buNone/>
            </a:pPr>
            <a:r>
              <a:rPr lang="en-US" sz="1600" b="1" dirty="0">
                <a:solidFill>
                  <a:srgbClr val="20395D"/>
                </a:solidFill>
              </a:rPr>
              <a:t>Paragraph 3</a:t>
            </a:r>
            <a:endParaRPr lang="en-US" sz="1600" dirty="0"/>
          </a:p>
        </p:txBody>
      </p:sp>
      <p:sp>
        <p:nvSpPr>
          <p:cNvPr id="12" name="Text 10"/>
          <p:cNvSpPr/>
          <p:nvPr/>
        </p:nvSpPr>
        <p:spPr>
          <a:xfrm>
            <a:off x="6492240"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Explain</a:t>
            </a:r>
            <a:endParaRPr lang="en-US" sz="1330" dirty="0"/>
          </a:p>
          <a:p>
            <a:pPr marL="0" indent="0">
              <a:buNone/>
            </a:pPr>
            <a:endParaRPr lang="en-US" sz="1330" dirty="0"/>
          </a:p>
          <a:p>
            <a:pPr marL="0" indent="0">
              <a:buNone/>
            </a:pPr>
            <a:r>
              <a:rPr lang="en-US" sz="1330" dirty="0">
                <a:solidFill>
                  <a:srgbClr val="243242"/>
                </a:solidFill>
              </a:rPr>
              <a:t>What might explain the differences?</a:t>
            </a:r>
            <a:endParaRPr lang="en-US" sz="1330" dirty="0"/>
          </a:p>
        </p:txBody>
      </p:sp>
      <p:sp>
        <p:nvSpPr>
          <p:cNvPr id="13" name="Shape 11"/>
          <p:cNvSpPr/>
          <p:nvPr/>
        </p:nvSpPr>
        <p:spPr>
          <a:xfrm>
            <a:off x="9198864" y="1417320"/>
            <a:ext cx="2514600" cy="3611880"/>
          </a:xfrm>
          <a:prstGeom prst="roundRect">
            <a:avLst>
              <a:gd name="adj" fmla="val 5091"/>
            </a:avLst>
          </a:prstGeom>
          <a:solidFill>
            <a:srgbClr val="EDE7F8"/>
          </a:solidFill>
          <a:ln w="15240">
            <a:solidFill>
              <a:srgbClr val="A38CC6"/>
            </a:solidFill>
            <a:prstDash val="solid"/>
          </a:ln>
        </p:spPr>
      </p:sp>
      <p:sp>
        <p:nvSpPr>
          <p:cNvPr id="14" name="Text 12"/>
          <p:cNvSpPr/>
          <p:nvPr/>
        </p:nvSpPr>
        <p:spPr>
          <a:xfrm>
            <a:off x="9345168" y="1545336"/>
            <a:ext cx="2221992" cy="292608"/>
          </a:xfrm>
          <a:prstGeom prst="rect">
            <a:avLst/>
          </a:prstGeom>
          <a:noFill/>
        </p:spPr>
        <p:txBody>
          <a:bodyPr wrap="square" lIns="0" tIns="0" rIns="0" bIns="0" rtlCol="0" anchor="ctr"/>
          <a:lstStyle/>
          <a:p>
            <a:pPr marL="0" indent="0">
              <a:buNone/>
            </a:pPr>
            <a:r>
              <a:rPr lang="en-US" sz="1600" b="1" dirty="0">
                <a:solidFill>
                  <a:srgbClr val="20395D"/>
                </a:solidFill>
              </a:rPr>
              <a:t>Paragraph 4</a:t>
            </a:r>
            <a:endParaRPr lang="en-US" sz="1600" dirty="0"/>
          </a:p>
        </p:txBody>
      </p:sp>
      <p:sp>
        <p:nvSpPr>
          <p:cNvPr id="15" name="Text 13"/>
          <p:cNvSpPr/>
          <p:nvPr/>
        </p:nvSpPr>
        <p:spPr>
          <a:xfrm>
            <a:off x="9345168" y="1947672"/>
            <a:ext cx="2221992" cy="2971800"/>
          </a:xfrm>
          <a:prstGeom prst="rect">
            <a:avLst/>
          </a:prstGeom>
          <a:noFill/>
        </p:spPr>
        <p:txBody>
          <a:bodyPr wrap="square" lIns="254" tIns="254" rIns="254" bIns="254" rtlCol="0" anchor="t"/>
          <a:lstStyle/>
          <a:p>
            <a:pPr marL="0" indent="0">
              <a:buNone/>
            </a:pPr>
            <a:r>
              <a:rPr lang="en-US" sz="1330" dirty="0">
                <a:solidFill>
                  <a:srgbClr val="243242"/>
                </a:solidFill>
              </a:rPr>
              <a:t>Evaluate</a:t>
            </a:r>
            <a:endParaRPr lang="en-US" sz="1330" dirty="0"/>
          </a:p>
          <a:p>
            <a:pPr marL="0" indent="0">
              <a:buNone/>
            </a:pPr>
            <a:endParaRPr lang="en-US" sz="1330" dirty="0"/>
          </a:p>
          <a:p>
            <a:pPr marL="0" indent="0">
              <a:buNone/>
            </a:pPr>
            <a:r>
              <a:rPr lang="en-US" sz="1330" dirty="0">
                <a:solidFill>
                  <a:srgbClr val="243242"/>
                </a:solidFill>
              </a:rPr>
              <a:t>What are the limits and what is still missing?</a:t>
            </a:r>
            <a:endParaRPr lang="en-US" sz="1330" dirty="0"/>
          </a:p>
        </p:txBody>
      </p:sp>
      <p:sp>
        <p:nvSpPr>
          <p:cNvPr id="16" name="Text 14"/>
          <p:cNvSpPr/>
          <p:nvPr/>
        </p:nvSpPr>
        <p:spPr>
          <a:xfrm>
            <a:off x="594360" y="541324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You do not have to follow this mechanically — but every section should build towards the gap.</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Apply it to your own dissertation idea</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Your broad topic is allowed to change. Your RQ should become more precise as your reading develops.</a:t>
            </a:r>
            <a:endParaRPr lang="en-US" sz="1250" dirty="0"/>
          </a:p>
        </p:txBody>
      </p:sp>
      <p:graphicFrame>
        <p:nvGraphicFramePr>
          <p:cNvPr id="29" name="Table 0"/>
          <p:cNvGraphicFramePr>
            <a:graphicFrameLocks noGrp="1"/>
          </p:cNvGraphicFramePr>
          <p:nvPr/>
        </p:nvGraphicFramePr>
        <p:xfrm>
          <a:off x="822960" y="1261872"/>
          <a:ext cx="10561320" cy="4800600"/>
        </p:xfrm>
        <a:graphic>
          <a:graphicData uri="http://schemas.openxmlformats.org/drawingml/2006/table">
            <a:tbl>
              <a:tblPr/>
              <a:tblGrid>
                <a:gridCol w="3291840"/>
                <a:gridCol w="7269480"/>
              </a:tblGrid>
              <a:tr h="600075">
                <a:tc>
                  <a:txBody>
                    <a:bodyPr/>
                    <a:lstStyle/>
                    <a:p>
                      <a:pPr marL="0" indent="0" algn="ctr">
                        <a:buNone/>
                      </a:pPr>
                      <a:r>
                        <a:rPr lang="en-US" sz="1350" b="1" dirty="0">
                          <a:solidFill>
                            <a:srgbClr val="20395D"/>
                          </a:solidFill>
                          <a:latin typeface="Aptos" pitchFamily="34" charset="0"/>
                          <a:ea typeface="Aptos" pitchFamily="34" charset="-122"/>
                          <a:cs typeface="Aptos" pitchFamily="34" charset="-120"/>
                        </a:rPr>
                        <a:t>Step</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c>
                  <a:txBody>
                    <a:bodyPr/>
                    <a:lstStyle/>
                    <a:p>
                      <a:pPr marL="0" indent="0" algn="ctr">
                        <a:buNone/>
                      </a:pPr>
                      <a:r>
                        <a:rPr lang="en-US" sz="1350" b="1" dirty="0">
                          <a:solidFill>
                            <a:srgbClr val="20395D"/>
                          </a:solidFill>
                          <a:latin typeface="Aptos" pitchFamily="34" charset="0"/>
                          <a:ea typeface="Aptos" pitchFamily="34" charset="-122"/>
                          <a:cs typeface="Aptos" pitchFamily="34" charset="-120"/>
                        </a:rPr>
                        <a:t>Your current answer</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EAF1F8"/>
                    </a:solidFill>
                  </a:tcPr>
                </a:tc>
              </a:tr>
              <a:tr h="600075">
                <a:tc>
                  <a:txBody>
                    <a:bodyPr/>
                    <a:lstStyle/>
                    <a:p>
                      <a:pPr marL="0" indent="0" algn="l">
                        <a:buNone/>
                      </a:pPr>
                      <a:r>
                        <a:rPr lang="en-US" sz="1350" dirty="0">
                          <a:solidFill>
                            <a:srgbClr val="243242"/>
                          </a:solidFill>
                          <a:latin typeface="Aptos" pitchFamily="34" charset="0"/>
                          <a:ea typeface="Aptos" pitchFamily="34" charset="-122"/>
                          <a:cs typeface="Aptos" pitchFamily="34" charset="-120"/>
                        </a:rPr>
                        <a:t>My broad topic is…</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00075">
                <a:tc>
                  <a:txBody>
                    <a:bodyPr/>
                    <a:lstStyle/>
                    <a:p>
                      <a:pPr marL="0" indent="0" algn="l">
                        <a:buNone/>
                      </a:pPr>
                      <a:r>
                        <a:rPr lang="en-US" sz="1350" dirty="0">
                          <a:solidFill>
                            <a:srgbClr val="243242"/>
                          </a:solidFill>
                          <a:latin typeface="Aptos" pitchFamily="34" charset="0"/>
                          <a:ea typeface="Aptos" pitchFamily="34" charset="-122"/>
                          <a:cs typeface="Aptos" pitchFamily="34" charset="-120"/>
                        </a:rPr>
                        <a:t>My preliminary aim is…</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00075">
                <a:tc>
                  <a:txBody>
                    <a:bodyPr/>
                    <a:lstStyle/>
                    <a:p>
                      <a:pPr marL="0" indent="0" algn="l">
                        <a:buNone/>
                      </a:pPr>
                      <a:r>
                        <a:rPr lang="en-US" sz="1350" dirty="0">
                          <a:solidFill>
                            <a:srgbClr val="243242"/>
                          </a:solidFill>
                          <a:latin typeface="Aptos" pitchFamily="34" charset="0"/>
                          <a:ea typeface="Aptos" pitchFamily="34" charset="-122"/>
                          <a:cs typeface="Aptos" pitchFamily="34" charset="-120"/>
                        </a:rPr>
                        <a:t>The literature already tells us…</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00075">
                <a:tc>
                  <a:txBody>
                    <a:bodyPr/>
                    <a:lstStyle/>
                    <a:p>
                      <a:pPr marL="0" indent="0" algn="l">
                        <a:buNone/>
                      </a:pPr>
                      <a:r>
                        <a:rPr lang="en-US" sz="1350" dirty="0">
                          <a:solidFill>
                            <a:srgbClr val="243242"/>
                          </a:solidFill>
                          <a:latin typeface="Aptos" pitchFamily="34" charset="0"/>
                          <a:ea typeface="Aptos" pitchFamily="34" charset="-122"/>
                          <a:cs typeface="Aptos" pitchFamily="34" charset="-120"/>
                        </a:rPr>
                        <a:t>The main themes are…</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00075">
                <a:tc>
                  <a:txBody>
                    <a:bodyPr/>
                    <a:lstStyle/>
                    <a:p>
                      <a:pPr marL="0" indent="0" algn="l">
                        <a:buNone/>
                      </a:pPr>
                      <a:r>
                        <a:rPr lang="en-US" sz="1350" dirty="0">
                          <a:solidFill>
                            <a:srgbClr val="243242"/>
                          </a:solidFill>
                          <a:latin typeface="Aptos" pitchFamily="34" charset="0"/>
                          <a:ea typeface="Aptos" pitchFamily="34" charset="-122"/>
                          <a:cs typeface="Aptos" pitchFamily="34" charset="-120"/>
                        </a:rPr>
                        <a:t>The key debate / problem is…</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00075">
                <a:tc>
                  <a:txBody>
                    <a:bodyPr/>
                    <a:lstStyle/>
                    <a:p>
                      <a:pPr marL="0" indent="0" algn="l">
                        <a:buNone/>
                      </a:pPr>
                      <a:r>
                        <a:rPr lang="en-US" sz="1350" dirty="0">
                          <a:solidFill>
                            <a:srgbClr val="243242"/>
                          </a:solidFill>
                          <a:latin typeface="Aptos" pitchFamily="34" charset="0"/>
                          <a:ea typeface="Aptos" pitchFamily="34" charset="-122"/>
                          <a:cs typeface="Aptos" pitchFamily="34" charset="-120"/>
                        </a:rPr>
                        <a:t>The gap appears to be…</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r h="600075">
                <a:tc>
                  <a:txBody>
                    <a:bodyPr/>
                    <a:lstStyle/>
                    <a:p>
                      <a:pPr marL="0" indent="0" algn="l">
                        <a:buNone/>
                      </a:pPr>
                      <a:r>
                        <a:rPr lang="en-US" sz="1350" dirty="0">
                          <a:solidFill>
                            <a:srgbClr val="243242"/>
                          </a:solidFill>
                          <a:latin typeface="Aptos" pitchFamily="34" charset="0"/>
                          <a:ea typeface="Aptos" pitchFamily="34" charset="-122"/>
                          <a:cs typeface="Aptos" pitchFamily="34" charset="-120"/>
                        </a:rPr>
                        <a:t>Therefore, my draft research question is…</a:t>
                      </a: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c>
                  <a:txBody>
                    <a:bodyPr/>
                    <a:lstStyle/>
                    <a:p>
                      <a:pPr marL="0" indent="0" algn="l">
                        <a:buNone/>
                      </a:pPr>
                      <a:endParaRPr lang="en-US" sz="1350" dirty="0">
                        <a:latin typeface="Aptos" pitchFamily="34" charset="0"/>
                        <a:ea typeface="Aptos" pitchFamily="34" charset="0"/>
                        <a:cs typeface="Aptos" pitchFamily="34" charset="0"/>
                      </a:endParaRPr>
                    </a:p>
                  </a:txBody>
                  <a:tcPr marL="54864" marR="54864" marT="54864" marB="54864" anchor="ctr">
                    <a:lnL w="12700" cap="flat" cmpd="sng" algn="ctr">
                      <a:solidFill>
                        <a:srgbClr val="B8C2CE"/>
                      </a:solidFill>
                      <a:prstDash val="solid"/>
                      <a:round/>
                      <a:headEnd type="none" w="med" len="med"/>
                      <a:tailEnd type="none" w="med" len="med"/>
                    </a:lnL>
                    <a:lnR w="12700" cap="flat" cmpd="sng" algn="ctr">
                      <a:solidFill>
                        <a:srgbClr val="B8C2CE"/>
                      </a:solidFill>
                      <a:prstDash val="solid"/>
                      <a:round/>
                      <a:headEnd type="none" w="med" len="med"/>
                      <a:tailEnd type="none" w="med" len="med"/>
                    </a:lnR>
                    <a:lnT w="12700" cap="flat" cmpd="sng" algn="ctr">
                      <a:solidFill>
                        <a:srgbClr val="B8C2CE"/>
                      </a:solidFill>
                      <a:prstDash val="solid"/>
                      <a:round/>
                      <a:headEnd type="none" w="med" len="med"/>
                      <a:tailEnd type="none" w="med" len="med"/>
                    </a:lnT>
                    <a:lnB w="12700" cap="flat" cmpd="sng" algn="ctr">
                      <a:solidFill>
                        <a:srgbClr val="B8C2CE"/>
                      </a:solidFill>
                      <a:prstDash val="solid"/>
                      <a:round/>
                      <a:headEnd type="none" w="med" len="med"/>
                      <a:tailEnd type="none" w="med" len="med"/>
                    </a:lnB>
                    <a:solidFill>
                      <a:srgbClr val="FFFFFF"/>
                    </a:solidFill>
                  </a:tcPr>
                </a:tc>
              </a:tr>
            </a:tbl>
          </a:graphicData>
        </a:graphic>
      </p:graphicFrame>
      <p:sp>
        <p:nvSpPr>
          <p:cNvPr id="5" name="Text 2"/>
          <p:cNvSpPr/>
          <p:nvPr/>
        </p:nvSpPr>
        <p:spPr>
          <a:xfrm>
            <a:off x="594360" y="6108192"/>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Your RQ is provisional today. Better literature may make you refine it — that is normal research.</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Before you accept your research question</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Check that the question genuinely comes from the literature.</a:t>
            </a:r>
            <a:endParaRPr lang="en-US" sz="1250" dirty="0"/>
          </a:p>
        </p:txBody>
      </p:sp>
      <p:sp>
        <p:nvSpPr>
          <p:cNvPr id="4" name="Shape 2"/>
          <p:cNvSpPr/>
          <p:nvPr/>
        </p:nvSpPr>
        <p:spPr>
          <a:xfrm>
            <a:off x="1097280" y="1325880"/>
            <a:ext cx="10012680" cy="603504"/>
          </a:xfrm>
          <a:prstGeom prst="roundRect">
            <a:avLst>
              <a:gd name="adj" fmla="val 21212"/>
            </a:avLst>
          </a:prstGeom>
          <a:solidFill>
            <a:srgbClr val="FFFFFF"/>
          </a:solidFill>
          <a:ln w="15240">
            <a:solidFill>
              <a:srgbClr val="C7D0DA"/>
            </a:solidFill>
            <a:prstDash val="solid"/>
          </a:ln>
        </p:spPr>
      </p:sp>
      <p:sp>
        <p:nvSpPr>
          <p:cNvPr id="5" name="Text 3"/>
          <p:cNvSpPr/>
          <p:nvPr/>
        </p:nvSpPr>
        <p:spPr>
          <a:xfrm>
            <a:off x="1353312" y="1499616"/>
            <a:ext cx="9464040" cy="256032"/>
          </a:xfrm>
          <a:prstGeom prst="rect">
            <a:avLst/>
          </a:prstGeom>
          <a:noFill/>
        </p:spPr>
        <p:txBody>
          <a:bodyPr wrap="square" lIns="0" tIns="0" rIns="0" bIns="0" rtlCol="0" anchor="ctr"/>
          <a:lstStyle/>
          <a:p>
            <a:pPr marL="0" indent="0">
              <a:buNone/>
            </a:pPr>
            <a:r>
              <a:rPr lang="en-US" sz="1720" dirty="0">
                <a:solidFill>
                  <a:srgbClr val="243242"/>
                </a:solidFill>
              </a:rPr>
              <a:t>1. Can I point to the literature that establishes this problem?</a:t>
            </a:r>
            <a:endParaRPr lang="en-US" sz="1720" dirty="0"/>
          </a:p>
        </p:txBody>
      </p:sp>
      <p:sp>
        <p:nvSpPr>
          <p:cNvPr id="6" name="Shape 4"/>
          <p:cNvSpPr/>
          <p:nvPr/>
        </p:nvSpPr>
        <p:spPr>
          <a:xfrm>
            <a:off x="1097280" y="2176272"/>
            <a:ext cx="10012680" cy="603504"/>
          </a:xfrm>
          <a:prstGeom prst="roundRect">
            <a:avLst>
              <a:gd name="adj" fmla="val 21212"/>
            </a:avLst>
          </a:prstGeom>
          <a:solidFill>
            <a:srgbClr val="FFFFFF"/>
          </a:solidFill>
          <a:ln w="15240">
            <a:solidFill>
              <a:srgbClr val="C7D0DA"/>
            </a:solidFill>
            <a:prstDash val="solid"/>
          </a:ln>
        </p:spPr>
      </p:sp>
      <p:sp>
        <p:nvSpPr>
          <p:cNvPr id="7" name="Text 5"/>
          <p:cNvSpPr/>
          <p:nvPr/>
        </p:nvSpPr>
        <p:spPr>
          <a:xfrm>
            <a:off x="1353312" y="2350008"/>
            <a:ext cx="9464040" cy="256032"/>
          </a:xfrm>
          <a:prstGeom prst="rect">
            <a:avLst/>
          </a:prstGeom>
          <a:noFill/>
        </p:spPr>
        <p:txBody>
          <a:bodyPr wrap="square" lIns="0" tIns="0" rIns="0" bIns="0" rtlCol="0" anchor="ctr"/>
          <a:lstStyle/>
          <a:p>
            <a:pPr marL="0" indent="0">
              <a:buNone/>
            </a:pPr>
            <a:r>
              <a:rPr lang="en-US" sz="1720" dirty="0">
                <a:solidFill>
                  <a:srgbClr val="243242"/>
                </a:solidFill>
              </a:rPr>
              <a:t>2. Can I explain clearly what is already known?</a:t>
            </a:r>
            <a:endParaRPr lang="en-US" sz="1720" dirty="0"/>
          </a:p>
        </p:txBody>
      </p:sp>
      <p:sp>
        <p:nvSpPr>
          <p:cNvPr id="8" name="Shape 6"/>
          <p:cNvSpPr/>
          <p:nvPr/>
        </p:nvSpPr>
        <p:spPr>
          <a:xfrm>
            <a:off x="1097280" y="3026664"/>
            <a:ext cx="10012680" cy="603504"/>
          </a:xfrm>
          <a:prstGeom prst="roundRect">
            <a:avLst>
              <a:gd name="adj" fmla="val 21212"/>
            </a:avLst>
          </a:prstGeom>
          <a:solidFill>
            <a:srgbClr val="FFFFFF"/>
          </a:solidFill>
          <a:ln w="15240">
            <a:solidFill>
              <a:srgbClr val="C7D0DA"/>
            </a:solidFill>
            <a:prstDash val="solid"/>
          </a:ln>
        </p:spPr>
      </p:sp>
      <p:sp>
        <p:nvSpPr>
          <p:cNvPr id="9" name="Text 7"/>
          <p:cNvSpPr/>
          <p:nvPr/>
        </p:nvSpPr>
        <p:spPr>
          <a:xfrm>
            <a:off x="1353312" y="3200400"/>
            <a:ext cx="9464040" cy="256032"/>
          </a:xfrm>
          <a:prstGeom prst="rect">
            <a:avLst/>
          </a:prstGeom>
          <a:noFill/>
        </p:spPr>
        <p:txBody>
          <a:bodyPr wrap="square" lIns="0" tIns="0" rIns="0" bIns="0" rtlCol="0" anchor="ctr"/>
          <a:lstStyle/>
          <a:p>
            <a:pPr marL="0" indent="0">
              <a:buNone/>
            </a:pPr>
            <a:r>
              <a:rPr lang="en-US" sz="1720" dirty="0">
                <a:solidFill>
                  <a:srgbClr val="243242"/>
                </a:solidFill>
              </a:rPr>
              <a:t>3. Can I state what is still missing, unclear or disputed?</a:t>
            </a:r>
            <a:endParaRPr lang="en-US" sz="1720" dirty="0"/>
          </a:p>
        </p:txBody>
      </p:sp>
      <p:sp>
        <p:nvSpPr>
          <p:cNvPr id="10" name="Shape 8"/>
          <p:cNvSpPr/>
          <p:nvPr/>
        </p:nvSpPr>
        <p:spPr>
          <a:xfrm>
            <a:off x="1097280" y="3877056"/>
            <a:ext cx="10012680" cy="603504"/>
          </a:xfrm>
          <a:prstGeom prst="roundRect">
            <a:avLst>
              <a:gd name="adj" fmla="val 21212"/>
            </a:avLst>
          </a:prstGeom>
          <a:solidFill>
            <a:srgbClr val="FFF0DE"/>
          </a:solidFill>
          <a:ln w="15240">
            <a:solidFill>
              <a:srgbClr val="D7A365"/>
            </a:solidFill>
            <a:prstDash val="solid"/>
          </a:ln>
        </p:spPr>
      </p:sp>
      <p:sp>
        <p:nvSpPr>
          <p:cNvPr id="11" name="Text 9"/>
          <p:cNvSpPr/>
          <p:nvPr/>
        </p:nvSpPr>
        <p:spPr>
          <a:xfrm>
            <a:off x="1353312" y="4050792"/>
            <a:ext cx="9464040" cy="256032"/>
          </a:xfrm>
          <a:prstGeom prst="rect">
            <a:avLst/>
          </a:prstGeom>
          <a:noFill/>
        </p:spPr>
        <p:txBody>
          <a:bodyPr wrap="square" lIns="0" tIns="0" rIns="0" bIns="0" rtlCol="0" anchor="ctr"/>
          <a:lstStyle/>
          <a:p>
            <a:pPr marL="0" indent="0">
              <a:buNone/>
            </a:pPr>
            <a:r>
              <a:rPr lang="en-US" sz="1720" b="1" dirty="0">
                <a:solidFill>
                  <a:srgbClr val="243242"/>
                </a:solidFill>
              </a:rPr>
              <a:t>4. Does my RQ directly address that gap?</a:t>
            </a:r>
            <a:endParaRPr lang="en-US" sz="1720" dirty="0"/>
          </a:p>
        </p:txBody>
      </p:sp>
      <p:sp>
        <p:nvSpPr>
          <p:cNvPr id="12" name="Shape 10"/>
          <p:cNvSpPr/>
          <p:nvPr/>
        </p:nvSpPr>
        <p:spPr>
          <a:xfrm>
            <a:off x="1097280" y="4727448"/>
            <a:ext cx="10012680" cy="603504"/>
          </a:xfrm>
          <a:prstGeom prst="roundRect">
            <a:avLst>
              <a:gd name="adj" fmla="val 21212"/>
            </a:avLst>
          </a:prstGeom>
          <a:solidFill>
            <a:srgbClr val="FFFFFF"/>
          </a:solidFill>
          <a:ln w="15240">
            <a:solidFill>
              <a:srgbClr val="C7D0DA"/>
            </a:solidFill>
            <a:prstDash val="solid"/>
          </a:ln>
        </p:spPr>
      </p:sp>
      <p:sp>
        <p:nvSpPr>
          <p:cNvPr id="13" name="Text 11"/>
          <p:cNvSpPr/>
          <p:nvPr/>
        </p:nvSpPr>
        <p:spPr>
          <a:xfrm>
            <a:off x="1353312" y="4901184"/>
            <a:ext cx="9464040" cy="256032"/>
          </a:xfrm>
          <a:prstGeom prst="rect">
            <a:avLst/>
          </a:prstGeom>
          <a:noFill/>
        </p:spPr>
        <p:txBody>
          <a:bodyPr wrap="square" lIns="0" tIns="0" rIns="0" bIns="0" rtlCol="0" anchor="ctr"/>
          <a:lstStyle/>
          <a:p>
            <a:pPr marL="0" indent="0">
              <a:buNone/>
            </a:pPr>
            <a:r>
              <a:rPr lang="en-US" sz="1720" dirty="0">
                <a:solidFill>
                  <a:srgbClr val="243242"/>
                </a:solidFill>
              </a:rPr>
              <a:t>5. Can my proposed method realistically answer the RQ?</a:t>
            </a:r>
            <a:endParaRPr lang="en-US" sz="1720" dirty="0"/>
          </a:p>
        </p:txBody>
      </p:sp>
      <p:sp>
        <p:nvSpPr>
          <p:cNvPr id="14" name="Text 12"/>
          <p:cNvSpPr/>
          <p:nvPr/>
        </p:nvSpPr>
        <p:spPr>
          <a:xfrm>
            <a:off x="594360" y="5833872"/>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If you cannot show the gap, you are probably still at the topic stage.</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What should you take away today?</a:t>
            </a:r>
            <a:endParaRPr lang="en-US" sz="2800" dirty="0"/>
          </a:p>
        </p:txBody>
      </p:sp>
      <p:sp>
        <p:nvSpPr>
          <p:cNvPr id="3" name="Shape 1"/>
          <p:cNvSpPr/>
          <p:nvPr/>
        </p:nvSpPr>
        <p:spPr>
          <a:xfrm>
            <a:off x="685800" y="1325880"/>
            <a:ext cx="3310128" cy="1645920"/>
          </a:xfrm>
          <a:prstGeom prst="roundRect">
            <a:avLst>
              <a:gd name="adj" fmla="val 7778"/>
            </a:avLst>
          </a:prstGeom>
          <a:solidFill>
            <a:srgbClr val="DDEBFA"/>
          </a:solidFill>
          <a:ln w="15240">
            <a:solidFill>
              <a:srgbClr val="7FA7D8"/>
            </a:solidFill>
            <a:prstDash val="solid"/>
          </a:ln>
        </p:spPr>
      </p:sp>
      <p:sp>
        <p:nvSpPr>
          <p:cNvPr id="4" name="Text 2"/>
          <p:cNvSpPr/>
          <p:nvPr/>
        </p:nvSpPr>
        <p:spPr>
          <a:xfrm>
            <a:off x="832104" y="1453896"/>
            <a:ext cx="3017520" cy="292608"/>
          </a:xfrm>
          <a:prstGeom prst="rect">
            <a:avLst/>
          </a:prstGeom>
          <a:noFill/>
        </p:spPr>
        <p:txBody>
          <a:bodyPr wrap="square" lIns="0" tIns="0" rIns="0" bIns="0" rtlCol="0" anchor="ctr"/>
          <a:lstStyle/>
          <a:p>
            <a:pPr marL="0" indent="0">
              <a:buNone/>
            </a:pPr>
            <a:r>
              <a:rPr lang="en-US" sz="1600" b="1" dirty="0">
                <a:solidFill>
                  <a:srgbClr val="20395D"/>
                </a:solidFill>
              </a:rPr>
              <a:t>Literature review</a:t>
            </a:r>
            <a:endParaRPr lang="en-US" sz="1600" dirty="0"/>
          </a:p>
        </p:txBody>
      </p:sp>
      <p:sp>
        <p:nvSpPr>
          <p:cNvPr id="5" name="Text 3"/>
          <p:cNvSpPr/>
          <p:nvPr/>
        </p:nvSpPr>
        <p:spPr>
          <a:xfrm>
            <a:off x="832104" y="1856232"/>
            <a:ext cx="3017520" cy="1005840"/>
          </a:xfrm>
          <a:prstGeom prst="rect">
            <a:avLst/>
          </a:prstGeom>
          <a:noFill/>
        </p:spPr>
        <p:txBody>
          <a:bodyPr wrap="square" lIns="254" tIns="254" rIns="254" bIns="254" rtlCol="0" anchor="t"/>
          <a:lstStyle/>
          <a:p>
            <a:pPr marL="0" indent="0">
              <a:buNone/>
            </a:pPr>
            <a:r>
              <a:rPr lang="en-US" sz="1330" dirty="0">
                <a:solidFill>
                  <a:srgbClr val="243242"/>
                </a:solidFill>
              </a:rPr>
              <a:t>Integrates existing knowledge; it is not a shopping list.</a:t>
            </a:r>
            <a:endParaRPr lang="en-US" sz="1330" dirty="0"/>
          </a:p>
        </p:txBody>
      </p:sp>
      <p:sp>
        <p:nvSpPr>
          <p:cNvPr id="6" name="Shape 4"/>
          <p:cNvSpPr/>
          <p:nvPr/>
        </p:nvSpPr>
        <p:spPr>
          <a:xfrm>
            <a:off x="4434840" y="1325880"/>
            <a:ext cx="3310128" cy="1645920"/>
          </a:xfrm>
          <a:prstGeom prst="roundRect">
            <a:avLst>
              <a:gd name="adj" fmla="val 7778"/>
            </a:avLst>
          </a:prstGeom>
          <a:solidFill>
            <a:srgbClr val="E7F4ED"/>
          </a:solidFill>
          <a:ln w="15240">
            <a:solidFill>
              <a:srgbClr val="83B99A"/>
            </a:solidFill>
            <a:prstDash val="solid"/>
          </a:ln>
        </p:spPr>
      </p:sp>
      <p:sp>
        <p:nvSpPr>
          <p:cNvPr id="7" name="Text 5"/>
          <p:cNvSpPr/>
          <p:nvPr/>
        </p:nvSpPr>
        <p:spPr>
          <a:xfrm>
            <a:off x="4581144" y="1453896"/>
            <a:ext cx="3017520" cy="292608"/>
          </a:xfrm>
          <a:prstGeom prst="rect">
            <a:avLst/>
          </a:prstGeom>
          <a:noFill/>
        </p:spPr>
        <p:txBody>
          <a:bodyPr wrap="square" lIns="0" tIns="0" rIns="0" bIns="0" rtlCol="0" anchor="ctr"/>
          <a:lstStyle/>
          <a:p>
            <a:pPr marL="0" indent="0">
              <a:buNone/>
            </a:pPr>
            <a:r>
              <a:rPr lang="en-US" sz="1600" b="1" dirty="0">
                <a:solidFill>
                  <a:srgbClr val="20395D"/>
                </a:solidFill>
              </a:rPr>
              <a:t>Synthesis</a:t>
            </a:r>
            <a:endParaRPr lang="en-US" sz="1600" dirty="0"/>
          </a:p>
        </p:txBody>
      </p:sp>
      <p:sp>
        <p:nvSpPr>
          <p:cNvPr id="8" name="Text 6"/>
          <p:cNvSpPr/>
          <p:nvPr/>
        </p:nvSpPr>
        <p:spPr>
          <a:xfrm>
            <a:off x="4581144" y="1856232"/>
            <a:ext cx="3017520" cy="1005840"/>
          </a:xfrm>
          <a:prstGeom prst="rect">
            <a:avLst/>
          </a:prstGeom>
          <a:noFill/>
        </p:spPr>
        <p:txBody>
          <a:bodyPr wrap="square" lIns="254" tIns="254" rIns="254" bIns="254" rtlCol="0" anchor="t"/>
          <a:lstStyle/>
          <a:p>
            <a:pPr marL="0" indent="0">
              <a:buNone/>
            </a:pPr>
            <a:r>
              <a:rPr lang="en-US" sz="1330" dirty="0">
                <a:solidFill>
                  <a:srgbClr val="243242"/>
                </a:solidFill>
              </a:rPr>
              <a:t>GROUP → COMPARE → EXPLAIN → EVALUATE.</a:t>
            </a:r>
            <a:endParaRPr lang="en-US" sz="1330" dirty="0"/>
          </a:p>
        </p:txBody>
      </p:sp>
      <p:sp>
        <p:nvSpPr>
          <p:cNvPr id="9" name="Shape 7"/>
          <p:cNvSpPr/>
          <p:nvPr/>
        </p:nvSpPr>
        <p:spPr>
          <a:xfrm>
            <a:off x="8183880" y="1325880"/>
            <a:ext cx="3310128" cy="1645920"/>
          </a:xfrm>
          <a:prstGeom prst="roundRect">
            <a:avLst>
              <a:gd name="adj" fmla="val 7778"/>
            </a:avLst>
          </a:prstGeom>
          <a:solidFill>
            <a:srgbClr val="FFF0DE"/>
          </a:solidFill>
          <a:ln w="15240">
            <a:solidFill>
              <a:srgbClr val="D7A365"/>
            </a:solidFill>
            <a:prstDash val="solid"/>
          </a:ln>
        </p:spPr>
      </p:sp>
      <p:sp>
        <p:nvSpPr>
          <p:cNvPr id="10" name="Text 8"/>
          <p:cNvSpPr/>
          <p:nvPr/>
        </p:nvSpPr>
        <p:spPr>
          <a:xfrm>
            <a:off x="8330184" y="1453896"/>
            <a:ext cx="3017520" cy="292608"/>
          </a:xfrm>
          <a:prstGeom prst="rect">
            <a:avLst/>
          </a:prstGeom>
          <a:noFill/>
        </p:spPr>
        <p:txBody>
          <a:bodyPr wrap="square" lIns="0" tIns="0" rIns="0" bIns="0" rtlCol="0" anchor="ctr"/>
          <a:lstStyle/>
          <a:p>
            <a:pPr marL="0" indent="0">
              <a:buNone/>
            </a:pPr>
            <a:r>
              <a:rPr lang="en-US" sz="1600" b="1" dirty="0">
                <a:solidFill>
                  <a:srgbClr val="20395D"/>
                </a:solidFill>
              </a:rPr>
              <a:t>Structure</a:t>
            </a:r>
            <a:endParaRPr lang="en-US" sz="1600" dirty="0"/>
          </a:p>
        </p:txBody>
      </p:sp>
      <p:sp>
        <p:nvSpPr>
          <p:cNvPr id="11" name="Text 9"/>
          <p:cNvSpPr/>
          <p:nvPr/>
        </p:nvSpPr>
        <p:spPr>
          <a:xfrm>
            <a:off x="8330184" y="1856232"/>
            <a:ext cx="3017520" cy="1005840"/>
          </a:xfrm>
          <a:prstGeom prst="rect">
            <a:avLst/>
          </a:prstGeom>
          <a:noFill/>
        </p:spPr>
        <p:txBody>
          <a:bodyPr wrap="square" lIns="254" tIns="254" rIns="254" bIns="254" rtlCol="0" anchor="t"/>
          <a:lstStyle/>
          <a:p>
            <a:pPr marL="0" indent="0">
              <a:buNone/>
            </a:pPr>
            <a:r>
              <a:rPr lang="en-US" sz="1330" dirty="0">
                <a:solidFill>
                  <a:srgbClr val="243242"/>
                </a:solidFill>
              </a:rPr>
              <a:t>Organise around themes, debates, contexts and problems — not authors.</a:t>
            </a:r>
            <a:endParaRPr lang="en-US" sz="1330" dirty="0"/>
          </a:p>
        </p:txBody>
      </p:sp>
      <p:sp>
        <p:nvSpPr>
          <p:cNvPr id="12" name="Shape 10"/>
          <p:cNvSpPr/>
          <p:nvPr/>
        </p:nvSpPr>
        <p:spPr>
          <a:xfrm>
            <a:off x="685800" y="3474720"/>
            <a:ext cx="3310128" cy="1645920"/>
          </a:xfrm>
          <a:prstGeom prst="roundRect">
            <a:avLst>
              <a:gd name="adj" fmla="val 7778"/>
            </a:avLst>
          </a:prstGeom>
          <a:solidFill>
            <a:srgbClr val="EDE7F8"/>
          </a:solidFill>
          <a:ln w="15240">
            <a:solidFill>
              <a:srgbClr val="A38CC6"/>
            </a:solidFill>
            <a:prstDash val="solid"/>
          </a:ln>
        </p:spPr>
      </p:sp>
      <p:sp>
        <p:nvSpPr>
          <p:cNvPr id="13" name="Text 11"/>
          <p:cNvSpPr/>
          <p:nvPr/>
        </p:nvSpPr>
        <p:spPr>
          <a:xfrm>
            <a:off x="832104" y="3602736"/>
            <a:ext cx="3017520" cy="292608"/>
          </a:xfrm>
          <a:prstGeom prst="rect">
            <a:avLst/>
          </a:prstGeom>
          <a:noFill/>
        </p:spPr>
        <p:txBody>
          <a:bodyPr wrap="square" lIns="0" tIns="0" rIns="0" bIns="0" rtlCol="0" anchor="ctr"/>
          <a:lstStyle/>
          <a:p>
            <a:pPr marL="0" indent="0">
              <a:buNone/>
            </a:pPr>
            <a:r>
              <a:rPr lang="en-US" sz="1600" b="1" dirty="0">
                <a:solidFill>
                  <a:srgbClr val="20395D"/>
                </a:solidFill>
              </a:rPr>
              <a:t>Research gap</a:t>
            </a:r>
            <a:endParaRPr lang="en-US" sz="1600" dirty="0"/>
          </a:p>
        </p:txBody>
      </p:sp>
      <p:sp>
        <p:nvSpPr>
          <p:cNvPr id="14" name="Text 12"/>
          <p:cNvSpPr/>
          <p:nvPr/>
        </p:nvSpPr>
        <p:spPr>
          <a:xfrm>
            <a:off x="832104" y="4005072"/>
            <a:ext cx="3017520" cy="1005840"/>
          </a:xfrm>
          <a:prstGeom prst="rect">
            <a:avLst/>
          </a:prstGeom>
          <a:noFill/>
        </p:spPr>
        <p:txBody>
          <a:bodyPr wrap="square" lIns="254" tIns="254" rIns="254" bIns="254" rtlCol="0" anchor="t"/>
          <a:lstStyle/>
          <a:p>
            <a:pPr marL="0" indent="0">
              <a:buNone/>
            </a:pPr>
            <a:r>
              <a:rPr lang="en-US" sz="1330" dirty="0">
                <a:solidFill>
                  <a:srgbClr val="243242"/>
                </a:solidFill>
              </a:rPr>
              <a:t>Emerges from what is still missing, uncertain or contested.</a:t>
            </a:r>
            <a:endParaRPr lang="en-US" sz="1330" dirty="0"/>
          </a:p>
        </p:txBody>
      </p:sp>
      <p:sp>
        <p:nvSpPr>
          <p:cNvPr id="15" name="Shape 13"/>
          <p:cNvSpPr/>
          <p:nvPr/>
        </p:nvSpPr>
        <p:spPr>
          <a:xfrm>
            <a:off x="4434840" y="3474720"/>
            <a:ext cx="3310128" cy="1645920"/>
          </a:xfrm>
          <a:prstGeom prst="roundRect">
            <a:avLst>
              <a:gd name="adj" fmla="val 7778"/>
            </a:avLst>
          </a:prstGeom>
          <a:solidFill>
            <a:srgbClr val="DFF4F1"/>
          </a:solidFill>
          <a:ln w="15240">
            <a:solidFill>
              <a:srgbClr val="77B8AE"/>
            </a:solidFill>
            <a:prstDash val="solid"/>
          </a:ln>
        </p:spPr>
      </p:sp>
      <p:sp>
        <p:nvSpPr>
          <p:cNvPr id="16" name="Text 14"/>
          <p:cNvSpPr/>
          <p:nvPr/>
        </p:nvSpPr>
        <p:spPr>
          <a:xfrm>
            <a:off x="4581144" y="3602736"/>
            <a:ext cx="3017520" cy="292608"/>
          </a:xfrm>
          <a:prstGeom prst="rect">
            <a:avLst/>
          </a:prstGeom>
          <a:noFill/>
        </p:spPr>
        <p:txBody>
          <a:bodyPr wrap="square" lIns="0" tIns="0" rIns="0" bIns="0" rtlCol="0" anchor="ctr"/>
          <a:lstStyle/>
          <a:p>
            <a:pPr marL="0" indent="0">
              <a:buNone/>
            </a:pPr>
            <a:r>
              <a:rPr lang="en-US" sz="1600" b="1" dirty="0">
                <a:solidFill>
                  <a:srgbClr val="20395D"/>
                </a:solidFill>
              </a:rPr>
              <a:t>Research question</a:t>
            </a:r>
            <a:endParaRPr lang="en-US" sz="1600" dirty="0"/>
          </a:p>
        </p:txBody>
      </p:sp>
      <p:sp>
        <p:nvSpPr>
          <p:cNvPr id="17" name="Text 15"/>
          <p:cNvSpPr/>
          <p:nvPr/>
        </p:nvSpPr>
        <p:spPr>
          <a:xfrm>
            <a:off x="4581144" y="4005072"/>
            <a:ext cx="3017520" cy="1005840"/>
          </a:xfrm>
          <a:prstGeom prst="rect">
            <a:avLst/>
          </a:prstGeom>
          <a:noFill/>
        </p:spPr>
        <p:txBody>
          <a:bodyPr wrap="square" lIns="254" tIns="254" rIns="254" bIns="254" rtlCol="0" anchor="t"/>
          <a:lstStyle/>
          <a:p>
            <a:pPr marL="0" indent="0">
              <a:buNone/>
            </a:pPr>
            <a:r>
              <a:rPr lang="en-US" sz="1330" dirty="0">
                <a:solidFill>
                  <a:srgbClr val="243242"/>
                </a:solidFill>
              </a:rPr>
              <a:t>Is designed to address the gap — and then guides the rest of the dissertation.</a:t>
            </a:r>
            <a:endParaRPr lang="en-US" sz="1330" dirty="0"/>
          </a:p>
        </p:txBody>
      </p:sp>
      <p:sp>
        <p:nvSpPr>
          <p:cNvPr id="18" name="Text 16"/>
          <p:cNvSpPr/>
          <p:nvPr/>
        </p:nvSpPr>
        <p:spPr>
          <a:xfrm>
            <a:off x="594360" y="5779008"/>
            <a:ext cx="10972800" cy="310896"/>
          </a:xfrm>
          <a:prstGeom prst="rect">
            <a:avLst/>
          </a:prstGeom>
          <a:noFill/>
        </p:spPr>
        <p:txBody>
          <a:bodyPr wrap="square" lIns="254" tIns="254" rIns="254" bIns="254" rtlCol="0" anchor="ctr"/>
          <a:lstStyle/>
          <a:p>
            <a:pPr marL="0" indent="0" algn="ctr">
              <a:buNone/>
            </a:pPr>
            <a:r>
              <a:rPr lang="en-US" sz="1150" b="1" dirty="0">
                <a:solidFill>
                  <a:srgbClr val="C94C4C"/>
                </a:solidFill>
              </a:rPr>
              <a:t>Topic → Literature → Gap → Research Question.  Keep this chain visible throughout your dissertation.</a:t>
            </a:r>
            <a:endParaRPr lang="en-US" sz="115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438912"/>
            <a:ext cx="11064240" cy="420624"/>
          </a:xfrm>
          <a:prstGeom prst="rect">
            <a:avLst/>
          </a:prstGeom>
          <a:noFill/>
        </p:spPr>
        <p:txBody>
          <a:bodyPr wrap="square" lIns="0" tIns="0" rIns="0" bIns="0" rtlCol="0" anchor="ctr"/>
          <a:lstStyle/>
          <a:p>
            <a:pPr marL="0" indent="0">
              <a:buNone/>
            </a:pPr>
            <a:r>
              <a:rPr lang="en-US" sz="2800" b="1" dirty="0">
                <a:solidFill>
                  <a:srgbClr val="20395D"/>
                </a:solidFill>
                <a:latin typeface="Aptos Display" pitchFamily="34" charset="0"/>
                <a:ea typeface="Aptos Display" pitchFamily="34" charset="-122"/>
                <a:cs typeface="Aptos Display" pitchFamily="34" charset="-120"/>
              </a:rPr>
              <a:t>Before the next workshop</a:t>
            </a:r>
            <a:endParaRPr lang="en-US" sz="2800" dirty="0"/>
          </a:p>
        </p:txBody>
      </p:sp>
      <p:sp>
        <p:nvSpPr>
          <p:cNvPr id="3" name="Text 1"/>
          <p:cNvSpPr/>
          <p:nvPr/>
        </p:nvSpPr>
        <p:spPr>
          <a:xfrm>
            <a:off x="502920" y="896112"/>
            <a:ext cx="11064240" cy="274320"/>
          </a:xfrm>
          <a:prstGeom prst="rect">
            <a:avLst/>
          </a:prstGeom>
          <a:noFill/>
        </p:spPr>
        <p:txBody>
          <a:bodyPr wrap="square" lIns="0" tIns="0" rIns="0" bIns="0" rtlCol="0" anchor="ctr"/>
          <a:lstStyle/>
          <a:p>
            <a:pPr marL="0" indent="0">
              <a:buNone/>
            </a:pPr>
            <a:r>
              <a:rPr lang="en-US" sz="1250" dirty="0">
                <a:solidFill>
                  <a:srgbClr val="536273"/>
                </a:solidFill>
              </a:rPr>
              <a:t>Bring evidence, not only an idea.</a:t>
            </a:r>
            <a:endParaRPr lang="en-US" sz="1250" dirty="0"/>
          </a:p>
        </p:txBody>
      </p:sp>
      <p:sp>
        <p:nvSpPr>
          <p:cNvPr id="4" name="Text 2"/>
          <p:cNvSpPr/>
          <p:nvPr/>
        </p:nvSpPr>
        <p:spPr>
          <a:xfrm>
            <a:off x="1051560" y="1508760"/>
            <a:ext cx="10149840" cy="3429000"/>
          </a:xfrm>
          <a:prstGeom prst="rect">
            <a:avLst/>
          </a:prstGeom>
          <a:noFill/>
        </p:spPr>
        <p:txBody>
          <a:bodyPr wrap="square" lIns="508" tIns="508" rIns="508" bIns="508" rtlCol="0" anchor="t"/>
          <a:lstStyle/>
          <a:p>
            <a:pPr marL="228600" indent="-228600">
              <a:buSzPct val="100000"/>
              <a:buChar char="•"/>
            </a:pPr>
            <a:r>
              <a:rPr lang="en-US" sz="1900" dirty="0">
                <a:solidFill>
                  <a:srgbClr val="243242"/>
                </a:solidFill>
              </a:rPr>
              <a:t>Find an initial pool of literature related to your dissertation topic (aim for around 50 potentially relevant papers).</a:t>
            </a:r>
            <a:endParaRPr lang="en-US" sz="1900" dirty="0"/>
          </a:p>
          <a:p>
            <a:pPr marL="228600" indent="-228600">
              <a:buSzPct val="100000"/>
              <a:buChar char="•"/>
            </a:pPr>
            <a:r>
              <a:rPr lang="en-US" sz="1900" dirty="0">
                <a:solidFill>
                  <a:srgbClr val="243242"/>
                </a:solidFill>
              </a:rPr>
              <a:t>Identify 10–15 papers that look especially relevant and analyse them using the reading matrix.</a:t>
            </a:r>
            <a:endParaRPr lang="en-US" sz="1900" dirty="0"/>
          </a:p>
          <a:p>
            <a:pPr marL="228600" indent="-228600">
              <a:buSzPct val="100000"/>
              <a:buChar char="•"/>
            </a:pPr>
            <a:r>
              <a:rPr lang="en-US" sz="1900" dirty="0">
                <a:solidFill>
                  <a:srgbClr val="243242"/>
                </a:solidFill>
              </a:rPr>
              <a:t>Group those papers into 3–5 provisional themes.</a:t>
            </a:r>
            <a:endParaRPr lang="en-US" sz="1900" dirty="0"/>
          </a:p>
          <a:p>
            <a:pPr marL="228600" indent="-228600">
              <a:buSzPct val="100000"/>
              <a:buChar char="•"/>
            </a:pPr>
            <a:r>
              <a:rPr lang="en-US" sz="1900" dirty="0">
                <a:solidFill>
                  <a:srgbClr val="243242"/>
                </a:solidFill>
              </a:rPr>
              <a:t>Write one short paragraph explaining your emerging research gap.</a:t>
            </a:r>
            <a:endParaRPr lang="en-US" sz="1900" dirty="0"/>
          </a:p>
          <a:p>
            <a:pPr marL="228600" indent="-228600">
              <a:buSzPct val="100000"/>
              <a:buChar char="•"/>
            </a:pPr>
            <a:r>
              <a:rPr lang="en-US" sz="1900" dirty="0">
                <a:solidFill>
                  <a:srgbClr val="243242"/>
                </a:solidFill>
              </a:rPr>
              <a:t>Bring one provisional research question that directly addresses that gap.</a:t>
            </a:r>
            <a:endParaRPr lang="en-US" sz="1900" dirty="0"/>
          </a:p>
        </p:txBody>
      </p:sp>
      <p:sp>
        <p:nvSpPr>
          <p:cNvPr id="5" name="Shape 3"/>
          <p:cNvSpPr/>
          <p:nvPr/>
        </p:nvSpPr>
        <p:spPr>
          <a:xfrm>
            <a:off x="1920240" y="4983480"/>
            <a:ext cx="8321040" cy="685800"/>
          </a:xfrm>
          <a:prstGeom prst="roundRect">
            <a:avLst>
              <a:gd name="adj" fmla="val 18667"/>
            </a:avLst>
          </a:prstGeom>
          <a:solidFill>
            <a:srgbClr val="FFF0DE"/>
          </a:solidFill>
          <a:ln w="15240">
            <a:solidFill>
              <a:srgbClr val="D7A365"/>
            </a:solidFill>
            <a:prstDash val="solid"/>
          </a:ln>
        </p:spPr>
      </p:sp>
      <p:sp>
        <p:nvSpPr>
          <p:cNvPr id="6" name="Text 4"/>
          <p:cNvSpPr/>
          <p:nvPr/>
        </p:nvSpPr>
        <p:spPr>
          <a:xfrm>
            <a:off x="2194560" y="5193792"/>
            <a:ext cx="7772400" cy="274320"/>
          </a:xfrm>
          <a:prstGeom prst="rect">
            <a:avLst/>
          </a:prstGeom>
          <a:noFill/>
        </p:spPr>
        <p:txBody>
          <a:bodyPr wrap="square" lIns="0" tIns="0" rIns="0" bIns="0" rtlCol="0" anchor="ctr"/>
          <a:lstStyle/>
          <a:p>
            <a:pPr marL="0" indent="0" algn="ctr">
              <a:buNone/>
            </a:pPr>
            <a:r>
              <a:rPr lang="en-US" sz="1900" b="1" dirty="0">
                <a:solidFill>
                  <a:srgbClr val="20395D"/>
                </a:solidFill>
              </a:rPr>
              <a:t>Bring your matrix + themes + gap + draft RQ to the next workshop.</a:t>
            </a:r>
            <a:endParaRPr lang="en-US" sz="1900" dirty="0"/>
          </a:p>
        </p:txBody>
      </p:sp>
      <p:sp>
        <p:nvSpPr>
          <p:cNvPr id="25" name="Slide Number Placeholder 0"/>
          <p:cNvSpPr>
            <a:spLocks noGrp="1"/>
          </p:cNvSpPr>
          <p:nvPr>
            <p:ph type="sldNum" sz="quarter" idx="4294967295"/>
          </p:nvPr>
        </p:nvSpPr>
        <p:spPr>
          <a:xfrm>
            <a:off x="11475720" y="6537960"/>
            <a:ext cx="411480" cy="164592"/>
          </a:xfrm>
          <a:prstGeom prst="rect">
            <a:avLst/>
          </a:prstGeom>
        </p:spPr>
        <p:txBody>
          <a:bodyPr/>
          <a:lstStyle>
            <a:lvl1pPr>
              <a:defRPr sz="750">
                <a:solidFill>
                  <a:srgbClr val="77808A"/>
                </a:solidFill>
              </a:defRPr>
            </a:lvl1pPr>
          </a:lstStyle>
          <a:p>
            <a:pPr algn="l"/>
            <a:fld id="{F7021451-1387-4CA6-816F-3879F97B5CBC}" type="slidenum">
              <a:rPr lang="en-US" b="0"/>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21659</Words>
  <Application>WPS Presentation</Application>
  <PresentationFormat>On-screen Show (16:9)</PresentationFormat>
  <Paragraphs>777</Paragraphs>
  <Slides>32</Slides>
  <Notes>31</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32</vt:i4>
      </vt:variant>
    </vt:vector>
  </HeadingPairs>
  <TitlesOfParts>
    <vt:vector size="46" baseType="lpstr">
      <vt:lpstr>Arial</vt:lpstr>
      <vt:lpstr>SimSun</vt:lpstr>
      <vt:lpstr>Wingdings</vt:lpstr>
      <vt:lpstr>Aptos</vt:lpstr>
      <vt:lpstr>Segoe UI</vt:lpstr>
      <vt:lpstr>Aptos</vt:lpstr>
      <vt:lpstr>Aptos</vt:lpstr>
      <vt:lpstr>Aptos Display</vt:lpstr>
      <vt:lpstr>Segoe UI Variable Display</vt:lpstr>
      <vt:lpstr>Aptos Display</vt:lpstr>
      <vt:lpstr>Aptos Display</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UWTSD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Literature Review to Research Question</dc:title>
  <dc:creator>OpenAI</dc:creator>
  <dc:subject>BMBM6020 Dissertation Workshop 2</dc:subject>
  <cp:lastModifiedBy>Maggie</cp:lastModifiedBy>
  <cp:revision>3</cp:revision>
  <dcterms:created xsi:type="dcterms:W3CDTF">2026-10-12T11:06:00Z</dcterms:created>
  <dcterms:modified xsi:type="dcterms:W3CDTF">2026-10-12T11:30:34Z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1033-12.1.0.28485</vt:lpwstr>
  </property>
  <property fmtid="{D5CDD505-2E9C-101B-9397-08002B2CF9AE}" pid="3" name="ICV">
    <vt:lpwstr>96DFB485ADF9459EB662B166189B6604_12</vt:lpwstr>
  </property>
</Properties>
</file>