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8"/>
  </p:notesMasterIdLst>
  <p:handoutMasterIdLst>
    <p:handoutMasterId r:id="rId19"/>
  </p:handoutMasterIdLst>
  <p:sldIdLst>
    <p:sldId id="277" r:id="rId2"/>
    <p:sldId id="336" r:id="rId3"/>
    <p:sldId id="282" r:id="rId4"/>
    <p:sldId id="329" r:id="rId5"/>
    <p:sldId id="330" r:id="rId6"/>
    <p:sldId id="331" r:id="rId7"/>
    <p:sldId id="340" r:id="rId8"/>
    <p:sldId id="341" r:id="rId9"/>
    <p:sldId id="332" r:id="rId10"/>
    <p:sldId id="333" r:id="rId11"/>
    <p:sldId id="334" r:id="rId12"/>
    <p:sldId id="337" r:id="rId13"/>
    <p:sldId id="275" r:id="rId14"/>
    <p:sldId id="335" r:id="rId15"/>
    <p:sldId id="338" r:id="rId16"/>
    <p:sldId id="339" r:id="rId17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40" autoAdjust="0"/>
    <p:restoredTop sz="93119" autoAdjust="0"/>
  </p:normalViewPr>
  <p:slideViewPr>
    <p:cSldViewPr>
      <p:cViewPr varScale="1">
        <p:scale>
          <a:sx n="104" d="100"/>
          <a:sy n="104" d="100"/>
        </p:scale>
        <p:origin x="708" y="10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https://www.youtube.com/embed/IepIoo_Kv84?feature=oembed" TargetMode="External"/><Relationship Id="rId1" Type="http://schemas.openxmlformats.org/officeDocument/2006/relationships/video" Target="https://www.youtube.com/embed/4y5HFrwaxT4?feature=oembed" TargetMode="Externa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https://www.youtube.com/embed/jo5GgDzSJKo?feature=oembed" TargetMode="External"/><Relationship Id="rId1" Type="http://schemas.openxmlformats.org/officeDocument/2006/relationships/video" Target="https://www.youtube.com/embed/TPyJQD2exb8?feature=oembed" TargetMode="Externa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nilever.com/files/92ui5egz/production/16cb778e4d31b81509dc5937001559f1f5c863ab.pdf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﻿LCBB5010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911424" y="1988840"/>
            <a:ext cx="9587234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 for Managers 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3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400" dirty="0">
                <a:solidFill>
                  <a:schemeClr val="accent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Sustainable Management Accounting  </a:t>
            </a:r>
            <a:endParaRPr lang="en-GB" sz="4400" dirty="0">
              <a:solidFill>
                <a:schemeClr val="accent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5B9850-7411-CC44-A71E-557FEC79E98F}"/>
              </a:ext>
            </a:extLst>
          </p:cNvPr>
          <p:cNvSpPr txBox="1"/>
          <p:nvPr/>
        </p:nvSpPr>
        <p:spPr>
          <a:xfrm>
            <a:off x="2166258" y="643345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002316F-51DB-0140-94A7-21522012E01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8658" y="3913804"/>
            <a:ext cx="1360342" cy="182707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E9BEEC-4B32-4E24-A84C-9D905C973F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213F3ED6-5303-AF51-D20E-FED1BB76F2B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280415"/>
            <a:ext cx="7772400" cy="1143000"/>
          </a:xfrm>
        </p:spPr>
        <p:txBody>
          <a:bodyPr/>
          <a:lstStyle/>
          <a:p>
            <a:r>
              <a:rPr lang="en-GB" altLang="en-US" sz="3600" dirty="0"/>
              <a:t>Learning Objectives 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C434196E-1000-6E89-6148-672EC6C41C2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1424" y="1328165"/>
            <a:ext cx="10513168" cy="3757019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Define sustainable management accounting (SMA)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Understand the role of SMA in decision-making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Explore tools and techniques used in SMA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Analyze</a:t>
            </a:r>
            <a:r>
              <a:rPr lang="en-GB" dirty="0"/>
              <a:t> real-world applications and benefits of SMA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AF6C82D-92E5-73A2-D9A7-FC3B991CC2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40523AF-E91D-14D8-073C-07B51CC3411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90567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5B02B4CD-C1F5-4C4A-AB04-2328DAF5A71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34433" y="620688"/>
            <a:ext cx="10982610" cy="712885"/>
          </a:xfrm>
        </p:spPr>
        <p:txBody>
          <a:bodyPr/>
          <a:lstStyle/>
          <a:p>
            <a:r>
              <a:rPr lang="en-GB" sz="3800" b="1" dirty="0"/>
              <a:t>What is Sustainable Management Accounting?</a:t>
            </a:r>
            <a:br>
              <a:rPr lang="en-GB" sz="3800" dirty="0"/>
            </a:br>
            <a:endParaRPr lang="en-GB" altLang="en-US" sz="38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D4443D30-A565-4AC3-AFEA-1D76233EEE3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82133" y="1484784"/>
            <a:ext cx="10117124" cy="4117059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Integration of environmental and social considerations into management accounting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Supports long-term value creation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Goes beyond financial metrics to include sustainability performance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D0AD55-152F-9BEC-9C44-043CD863E1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E7F15693-5A7E-C724-8772-8B25D47CC3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71464" y="332656"/>
            <a:ext cx="9649072" cy="1143000"/>
          </a:xfrm>
        </p:spPr>
        <p:txBody>
          <a:bodyPr/>
          <a:lstStyle/>
          <a:p>
            <a:r>
              <a:rPr lang="en-GB" sz="3600" b="1" dirty="0"/>
              <a:t>Drivers for Sustainability in Business</a:t>
            </a:r>
            <a:br>
              <a:rPr lang="en-GB" sz="2800" dirty="0"/>
            </a:br>
            <a:endParaRPr lang="en-GB" altLang="en-US" sz="28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889B9E78-4EFF-C328-CCDD-63AF6B397B1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1424" y="1328165"/>
            <a:ext cx="11161240" cy="296493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Regulatory pressures (e.g., carbon reporting)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Stakeholder expectations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Competitive advantage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Risk management and cost savings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F482296-76C7-8F5F-27CB-77D41744FE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571B640-EB1A-91EF-05A7-0EA62967DC3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19156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414498-056E-346C-39B9-B887C46060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9E7B3408-A0AD-0553-4ACB-3AD449ECC0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280415"/>
            <a:ext cx="7772400" cy="1143000"/>
          </a:xfrm>
        </p:spPr>
        <p:txBody>
          <a:bodyPr/>
          <a:lstStyle/>
          <a:p>
            <a:r>
              <a:rPr lang="en-GB" sz="3800" b="1" dirty="0"/>
              <a:t>Key Features of SMA</a:t>
            </a:r>
            <a:br>
              <a:rPr lang="en-GB" sz="2800" dirty="0"/>
            </a:br>
            <a:endParaRPr lang="en-GB" altLang="en-US" sz="28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01635432-E0C9-5038-22CF-37C6D6F0A2D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5380" y="1243585"/>
            <a:ext cx="11161240" cy="3121519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Focus on triple bottom line: People, Planet, Profit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Use of both monetary and non-monetary data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Supports sustainable strategy and operations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36F940A-2418-A718-6C56-0F281114D7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5010A5B-C216-3230-9A95-AA77D2E86D5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6473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76BB62-6DED-2287-9439-C4E1BA11A6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5AA56CB4-B056-7C0F-3051-EA5BBAA08DD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280415"/>
            <a:ext cx="7772400" cy="1143000"/>
          </a:xfrm>
        </p:spPr>
        <p:txBody>
          <a:bodyPr/>
          <a:lstStyle/>
          <a:p>
            <a:r>
              <a:rPr lang="en-GB" sz="3800" b="1" dirty="0"/>
              <a:t>Tools and Techniques in SMA</a:t>
            </a:r>
            <a:br>
              <a:rPr lang="en-GB" sz="2800" dirty="0"/>
            </a:br>
            <a:endParaRPr lang="en-GB" altLang="en-US" sz="28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57A5E7EC-0D9C-A595-D91E-E9C8FFA5F8C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1424" y="1328165"/>
            <a:ext cx="9793088" cy="354099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Environmental cost accounting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Life cycle costing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Material flow cost accounting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Sustainability balanced scorecard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982537E-CAC3-122B-5091-D3662A0A46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B009F92-B93B-0AD0-AE44-68EA25291C0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011261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6378D7D-FACB-1549-B978-B392A29E5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LCC – Examples </a:t>
            </a:r>
          </a:p>
        </p:txBody>
      </p:sp>
      <p:pic>
        <p:nvPicPr>
          <p:cNvPr id="9" name="Online Media 8" title="How to Calculate the Life Cycle Cost">
            <a:hlinkClick r:id="" action="ppaction://media"/>
            <a:extLst>
              <a:ext uri="{FF2B5EF4-FFF2-40B4-BE49-F238E27FC236}">
                <a16:creationId xmlns:a16="http://schemas.microsoft.com/office/drawing/2014/main" id="{3F5EBB50-E4E0-9DF2-9E2E-E874488A38D8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09600" y="2073275"/>
            <a:ext cx="5384800" cy="3041650"/>
          </a:xfrm>
          <a:prstGeom prst="rect">
            <a:avLst/>
          </a:prstGeom>
        </p:spPr>
      </p:pic>
      <p:pic>
        <p:nvPicPr>
          <p:cNvPr id="10" name="Online Media 9" title="Understanding Life Cycle Cost">
            <a:hlinkClick r:id="" action="ppaction://media"/>
            <a:extLst>
              <a:ext uri="{FF2B5EF4-FFF2-40B4-BE49-F238E27FC236}">
                <a16:creationId xmlns:a16="http://schemas.microsoft.com/office/drawing/2014/main" id="{F0B80C94-3A8F-0EED-3D41-9582C2125063}"/>
              </a:ext>
            </a:extLst>
          </p:cNvPr>
          <p:cNvPicPr>
            <a:picLocks noGrp="1" noRot="1" noChangeAspect="1"/>
          </p:cNvPicPr>
          <p:nvPr>
            <p:ph sz="half" idx="2"/>
            <a:videoFile r:link="rId2"/>
          </p:nvPr>
        </p:nvPicPr>
        <p:blipFill>
          <a:blip r:embed="rId5"/>
          <a:stretch>
            <a:fillRect/>
          </a:stretch>
        </p:blipFill>
        <p:spPr>
          <a:xfrm>
            <a:off x="6197600" y="2073275"/>
            <a:ext cx="5384800" cy="3041650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7FCF33-6FF2-86D1-23C6-62D4F1C07A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DBD84C-F5D2-5BDA-9831-9DFE36C562C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4157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DE16E-18E3-153F-830F-4AB9488FE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SBS</a:t>
            </a:r>
          </a:p>
        </p:txBody>
      </p:sp>
      <p:pic>
        <p:nvPicPr>
          <p:cNvPr id="8" name="Online Media 7" title="Lecture 6 Sustainability Balanced Scorecard">
            <a:hlinkClick r:id="" action="ppaction://media"/>
            <a:extLst>
              <a:ext uri="{FF2B5EF4-FFF2-40B4-BE49-F238E27FC236}">
                <a16:creationId xmlns:a16="http://schemas.microsoft.com/office/drawing/2014/main" id="{73D04A90-9CEB-5A78-5AC2-08BB1FB2752E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42938" y="1600200"/>
            <a:ext cx="5319712" cy="3989388"/>
          </a:xfrm>
          <a:prstGeom prst="rect">
            <a:avLst/>
          </a:prstGeom>
        </p:spPr>
      </p:pic>
      <p:pic>
        <p:nvPicPr>
          <p:cNvPr id="9" name="Online Media 8" title="Sustainability Scorecard   3 minute summary">
            <a:hlinkClick r:id="" action="ppaction://media"/>
            <a:extLst>
              <a:ext uri="{FF2B5EF4-FFF2-40B4-BE49-F238E27FC236}">
                <a16:creationId xmlns:a16="http://schemas.microsoft.com/office/drawing/2014/main" id="{31BBBD17-961F-942A-EF46-B97AEFF27B2E}"/>
              </a:ext>
            </a:extLst>
          </p:cNvPr>
          <p:cNvPicPr>
            <a:picLocks noGrp="1" noRot="1" noChangeAspect="1"/>
          </p:cNvPicPr>
          <p:nvPr>
            <p:ph sz="half" idx="2"/>
            <a:videoFile r:link="rId2"/>
          </p:nvPr>
        </p:nvPicPr>
        <p:blipFill>
          <a:blip r:embed="rId5"/>
          <a:stretch>
            <a:fillRect/>
          </a:stretch>
        </p:blipFill>
        <p:spPr>
          <a:xfrm>
            <a:off x="6197600" y="2073275"/>
            <a:ext cx="5384800" cy="3041650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FAF7B1-388B-636A-1387-3296AD4411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26E35D-12BF-8973-F820-EB9DBCBB3FF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4305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0C1857-8509-B1FF-4FDF-B5A8F24E21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CAEDC67C-8AA8-A4C0-435F-FE538B8D8F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98977" y="476672"/>
            <a:ext cx="8928992" cy="792088"/>
          </a:xfrm>
        </p:spPr>
        <p:txBody>
          <a:bodyPr/>
          <a:lstStyle/>
          <a:p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SMA vs Traditional Management Accounting</a:t>
            </a: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lang="en-GB" altLang="en-US" sz="28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3C69E90-CE7D-CDF2-17BA-A02BC6FB6F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7507129"/>
              </p:ext>
            </p:extLst>
          </p:nvPr>
        </p:nvGraphicFramePr>
        <p:xfrm>
          <a:off x="991973" y="1403648"/>
          <a:ext cx="10370451" cy="292608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456817">
                  <a:extLst>
                    <a:ext uri="{9D8B030D-6E8A-4147-A177-3AD203B41FA5}">
                      <a16:colId xmlns:a16="http://schemas.microsoft.com/office/drawing/2014/main" val="2403571044"/>
                    </a:ext>
                  </a:extLst>
                </a:gridCol>
                <a:gridCol w="3456817">
                  <a:extLst>
                    <a:ext uri="{9D8B030D-6E8A-4147-A177-3AD203B41FA5}">
                      <a16:colId xmlns:a16="http://schemas.microsoft.com/office/drawing/2014/main" val="1329984811"/>
                    </a:ext>
                  </a:extLst>
                </a:gridCol>
                <a:gridCol w="3456817">
                  <a:extLst>
                    <a:ext uri="{9D8B030D-6E8A-4147-A177-3AD203B41FA5}">
                      <a16:colId xmlns:a16="http://schemas.microsoft.com/office/drawing/2014/main" val="33498241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2800" dirty="0"/>
                        <a:t>Feature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/>
                        <a:t>Traditional MA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Sustainable MA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8728685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800"/>
                        <a:t>Focus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/>
                        <a:t>Financial performance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/>
                        <a:t>Environmental, social, financial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6991907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800"/>
                        <a:t>Time Horizon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/>
                        <a:t>Short/medium term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/>
                        <a:t>Long-term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0406895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800"/>
                        <a:t>Data Type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/>
                        <a:t>Monetary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Mixed (monetary &amp; non-monetary)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563314"/>
                  </a:ext>
                </a:extLst>
              </a:tr>
            </a:tbl>
          </a:graphicData>
        </a:graphic>
      </p:graphicFrame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D82AB5A-A547-2DCC-63F2-EAAB6439F0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D42FFDD-3F12-4FC8-6EDC-E2548C6654E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91730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A9FEB5-D418-2411-8C0C-F851C74151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1F4D52C2-133B-8F88-C6CE-DAB6701E53D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100585"/>
            <a:ext cx="7772400" cy="736128"/>
          </a:xfrm>
        </p:spPr>
        <p:txBody>
          <a:bodyPr/>
          <a:lstStyle/>
          <a:p>
            <a:r>
              <a:rPr lang="en-GB" sz="3800" b="1" dirty="0"/>
              <a:t>Case Study – Unilever</a:t>
            </a:r>
            <a:br>
              <a:rPr lang="en-GB" sz="3600" dirty="0"/>
            </a:br>
            <a:endParaRPr lang="en-GB" altLang="en-US" sz="36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6AC1F60D-8AA4-6CB7-1D90-F9806AED1B1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79476" y="476672"/>
            <a:ext cx="9433048" cy="5328592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Sustainable Living Plan embedded in financial strategy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Use of sustainability KPIs (e.g., water usage, CO2 emissions)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Cost savings and brand equity through sustainability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>
                <a:hlinkClick r:id="rId2"/>
              </a:rPr>
              <a:t>https://www.unilever.com/files/92ui5egz/production/16cb778e4d31b81509dc5937001559f1f5c863ab</a:t>
            </a:r>
            <a:r>
              <a:rPr lang="en-GB" sz="3600">
                <a:hlinkClick r:id="rId2"/>
              </a:rPr>
              <a:t>.pdf</a:t>
            </a:r>
            <a:endParaRPr lang="en-GB" sz="3600"/>
          </a:p>
          <a:p>
            <a:pPr>
              <a:buFont typeface="Arial" panose="020B0604020202020204" pitchFamily="34" charset="0"/>
              <a:buChar char="•"/>
            </a:pPr>
            <a:endParaRPr lang="en-GB" sz="3600" dirty="0"/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9CA2DA5-8010-0034-A163-A7C20D664B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C272728-4AC6-A659-F146-0E5893F77E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54266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A14CE0-2FA9-DA67-3E30-0BFF03834B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A945B38A-6CDB-8745-76E1-59328E5DE2A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280415"/>
            <a:ext cx="7772400" cy="1143000"/>
          </a:xfrm>
        </p:spPr>
        <p:txBody>
          <a:bodyPr/>
          <a:lstStyle/>
          <a:p>
            <a:r>
              <a:rPr lang="en-GB" sz="3800" b="1" dirty="0"/>
              <a:t>Case Study – Tesco</a:t>
            </a:r>
            <a:br>
              <a:rPr lang="en-GB" sz="2800" dirty="0"/>
            </a:br>
            <a:endParaRPr lang="en-GB" altLang="en-US" sz="28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D9F5728E-A3D9-7324-B77A-5F2C2DC6DA3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1424" y="1328165"/>
            <a:ext cx="11161240" cy="53340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Goal to be a zero-carbon business by 2050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Implementation of energy-saving projects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Integration of sustainability in performance measurement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3FD5399-AF1B-0751-DEE6-EA902FB87A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6B417D5-DFF8-BBE1-09B7-FDA24470766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5986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389516-97C0-03D5-8E2A-06C0F0DBBE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BC2E45D4-3098-5AA5-1E4A-85CCADAD8B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280415"/>
            <a:ext cx="7772400" cy="1143000"/>
          </a:xfrm>
        </p:spPr>
        <p:txBody>
          <a:bodyPr/>
          <a:lstStyle/>
          <a:p>
            <a:r>
              <a:rPr lang="en-GB" sz="3600" b="1" dirty="0"/>
              <a:t>Emerging Trends in SMA</a:t>
            </a:r>
            <a:br>
              <a:rPr lang="en-GB" sz="3600" dirty="0"/>
            </a:br>
            <a:endParaRPr lang="en-GB" altLang="en-US" sz="36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68A0827-851A-1AE6-FB64-30A1A4366D9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718B874-3605-D217-CF2B-AFC3C3B0CCA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12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DB89F7-76BB-BCEF-B615-023DBCDF300C}"/>
              </a:ext>
            </a:extLst>
          </p:cNvPr>
          <p:cNvSpPr txBox="1"/>
          <p:nvPr/>
        </p:nvSpPr>
        <p:spPr>
          <a:xfrm>
            <a:off x="767408" y="1363848"/>
            <a:ext cx="10153128" cy="29557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Digital tools for environmental data tracking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Integrated reporting frameworks (e.g., GRI, SASB)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Increased ESG disclosure requirements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Growing importance of circular economy metrics</a:t>
            </a:r>
          </a:p>
        </p:txBody>
      </p:sp>
    </p:spTree>
    <p:extLst>
      <p:ext uri="{BB962C8B-B14F-4D97-AF65-F5344CB8AC3E}">
        <p14:creationId xmlns:p14="http://schemas.microsoft.com/office/powerpoint/2010/main" val="12894393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D49353DB-2299-448C-A065-40CAD6C1D6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04800"/>
            <a:ext cx="7772400" cy="1143000"/>
          </a:xfrm>
        </p:spPr>
        <p:txBody>
          <a:bodyPr/>
          <a:lstStyle/>
          <a:p>
            <a:r>
              <a:rPr lang="en-GB" altLang="en-US" sz="2800" dirty="0"/>
              <a:t>The Performance Prism/Stakeholder Model</a:t>
            </a:r>
            <a:br>
              <a:rPr lang="en-GB" altLang="en-US" dirty="0"/>
            </a:br>
            <a:endParaRPr lang="en-GB" altLang="en-US" dirty="0"/>
          </a:p>
        </p:txBody>
      </p:sp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276" y="692696"/>
            <a:ext cx="9741219" cy="50514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EC9943-1B2D-C0DF-DCCB-0312B4714F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A77DEA16-EB41-35C1-6EE4-663362F71BD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280415"/>
            <a:ext cx="7772400" cy="1143000"/>
          </a:xfrm>
        </p:spPr>
        <p:txBody>
          <a:bodyPr/>
          <a:lstStyle/>
          <a:p>
            <a:r>
              <a:rPr lang="en-GB" sz="3800" b="1" dirty="0"/>
              <a:t>Benefits of SMA</a:t>
            </a:r>
            <a:br>
              <a:rPr lang="en-GB" sz="2800" dirty="0"/>
            </a:br>
            <a:endParaRPr lang="en-GB" altLang="en-US" sz="28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F97D7233-0493-31DC-2A7F-47AC7B56CDE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1424" y="1328165"/>
            <a:ext cx="11161240" cy="53340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Enhanced decision-making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Improved stakeholder trust and reputation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Cost efficiency and risk mitigation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Strategic alignment with global goals (e.g., SDGs)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372966E-D4DF-D5FC-5F45-433DAF4EAC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790F84C-FFE5-D862-E62D-9B6F23B52DD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42890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5F3619-99A2-6894-27D2-A1FD39AC83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CD46EDAF-0222-ED80-A3B8-CFEA582AB6F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34433" y="280415"/>
            <a:ext cx="10802127" cy="1143000"/>
          </a:xfrm>
        </p:spPr>
        <p:txBody>
          <a:bodyPr/>
          <a:lstStyle/>
          <a:p>
            <a:r>
              <a:rPr lang="en-GB" sz="3600" b="1" dirty="0"/>
              <a:t>Group Activity – SMA Application (10 mins)</a:t>
            </a:r>
            <a:br>
              <a:rPr lang="en-GB" sz="3600" dirty="0"/>
            </a:br>
            <a:endParaRPr lang="en-GB" altLang="en-US" sz="36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124609CE-63EA-B5C6-47E8-9DC2BD1343B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85417" y="1243585"/>
            <a:ext cx="10369152" cy="3337543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Scenario: A food retail company aims to reduce its environmental impact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Task: Identify two SMA tools that could be applied and explain why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Optional extension: Draft a simple KPI framework for sustainability performance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E908500-31DF-369E-B991-3E2FA62152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CF1DA4E-FA28-432C-22CC-590DE37036C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49671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F915D6-56B2-3D68-C775-C0C5506C20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748F07E3-7395-882F-CF1D-71761B9667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280415"/>
            <a:ext cx="7772400" cy="1143000"/>
          </a:xfrm>
        </p:spPr>
        <p:txBody>
          <a:bodyPr/>
          <a:lstStyle/>
          <a:p>
            <a:r>
              <a:rPr lang="en-GB" sz="3600" b="1" dirty="0"/>
              <a:t>Recap &amp; Takeaways</a:t>
            </a:r>
            <a:br>
              <a:rPr lang="en-GB" sz="2800" dirty="0"/>
            </a:br>
            <a:endParaRPr lang="en-GB" altLang="en-US" sz="2800" dirty="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FE573458-5CDE-C730-B79B-68C34839C4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5380" y="1124744"/>
            <a:ext cx="11161240" cy="368501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SMA helps integrate sustainability into core management practices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Long-term value requires more than just financial metrics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Practical tools and real-world applications make SMA actionable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Essential skill for modern management accountants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E512875-AC24-0508-380B-D01A51E576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1AC2727-0347-0785-A4E8-2B36B484805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8384972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327</TotalTime>
  <Words>537</Words>
  <Application>Microsoft Office PowerPoint</Application>
  <PresentationFormat>Widescreen</PresentationFormat>
  <Paragraphs>103</Paragraphs>
  <Slides>16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Myriad Pro</vt:lpstr>
      <vt:lpstr>Arial</vt:lpstr>
      <vt:lpstr>Calibri</vt:lpstr>
      <vt:lpstr>Verdana</vt:lpstr>
      <vt:lpstr>20140311PresentationUWTSDTemplate</vt:lpstr>
      <vt:lpstr>﻿LCBB5010</vt:lpstr>
      <vt:lpstr>Learning Objectives </vt:lpstr>
      <vt:lpstr>What is Sustainable Management Accounting? </vt:lpstr>
      <vt:lpstr>Drivers for Sustainability in Business </vt:lpstr>
      <vt:lpstr>Key Features of SMA </vt:lpstr>
      <vt:lpstr>Tools and Techniques in SMA </vt:lpstr>
      <vt:lpstr>LCC – Examples </vt:lpstr>
      <vt:lpstr>SBS</vt:lpstr>
      <vt:lpstr>SMA vs Traditional Management Accounting </vt:lpstr>
      <vt:lpstr>Case Study – Unilever </vt:lpstr>
      <vt:lpstr>Case Study – Tesco </vt:lpstr>
      <vt:lpstr>Emerging Trends in SMA </vt:lpstr>
      <vt:lpstr>The Performance Prism/Stakeholder Model </vt:lpstr>
      <vt:lpstr>Benefits of SMA </vt:lpstr>
      <vt:lpstr>Group Activity – SMA Application (10 mins) </vt:lpstr>
      <vt:lpstr>Recap &amp; Takeaways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LCBB5002</dc:title>
  <dc:creator>Winifred Soribe</dc:creator>
  <cp:lastModifiedBy>Zainab Atta</cp:lastModifiedBy>
  <cp:revision>38</cp:revision>
  <dcterms:created xsi:type="dcterms:W3CDTF">2020-06-14T17:29:46Z</dcterms:created>
  <dcterms:modified xsi:type="dcterms:W3CDTF">2026-02-28T13:11:13Z</dcterms:modified>
</cp:coreProperties>
</file>