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2" r:id="rId3"/>
    <p:sldId id="266" r:id="rId4"/>
    <p:sldId id="267" r:id="rId5"/>
    <p:sldId id="268" r:id="rId6"/>
    <p:sldId id="269" r:id="rId7"/>
    <p:sldId id="275" r:id="rId8"/>
    <p:sldId id="276" r:id="rId9"/>
    <p:sldId id="278" r:id="rId10"/>
    <p:sldId id="279" r:id="rId11"/>
    <p:sldId id="274" r:id="rId12"/>
    <p:sldId id="280" r:id="rId13"/>
    <p:sldId id="281" r:id="rId14"/>
    <p:sldId id="277" r:id="rId15"/>
    <p:sldId id="282" r:id="rId16"/>
    <p:sldId id="258" r:id="rId17"/>
    <p:sldId id="260" r:id="rId18"/>
    <p:sldId id="261" r:id="rId19"/>
    <p:sldId id="264" r:id="rId20"/>
    <p:sldId id="270" r:id="rId21"/>
    <p:sldId id="283" r:id="rId22"/>
    <p:sldId id="262" r:id="rId23"/>
    <p:sldId id="265" r:id="rId24"/>
    <p:sldId id="271" r:id="rId25"/>
    <p:sldId id="259" r:id="rId26"/>
    <p:sldId id="25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0" d="100"/>
          <a:sy n="100" d="100"/>
        </p:scale>
        <p:origin x="954"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95D2D-492C-1C9D-9919-005497C99F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3B53FF-603C-930A-3E8B-CE20D37D30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916CF7-FA9C-7DA2-9966-9F550FDA6DFD}"/>
              </a:ext>
            </a:extLst>
          </p:cNvPr>
          <p:cNvSpPr>
            <a:spLocks noGrp="1"/>
          </p:cNvSpPr>
          <p:nvPr>
            <p:ph type="dt" sz="half" idx="10"/>
          </p:nvPr>
        </p:nvSpPr>
        <p:spPr/>
        <p:txBody>
          <a:bodyPr/>
          <a:lstStyle/>
          <a:p>
            <a:fld id="{C05218F4-915A-4F94-9BED-4DF664E291D5}" type="datetimeFigureOut">
              <a:rPr lang="en-GB" smtClean="0"/>
              <a:t>05/11/2024</a:t>
            </a:fld>
            <a:endParaRPr lang="en-GB"/>
          </a:p>
        </p:txBody>
      </p:sp>
      <p:sp>
        <p:nvSpPr>
          <p:cNvPr id="5" name="Footer Placeholder 4">
            <a:extLst>
              <a:ext uri="{FF2B5EF4-FFF2-40B4-BE49-F238E27FC236}">
                <a16:creationId xmlns:a16="http://schemas.microsoft.com/office/drawing/2014/main" id="{E9B2AFD6-2834-AFFE-8BA6-B0949E20AF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186C8A-925A-37A5-8CDB-DB4C9F33C7B8}"/>
              </a:ext>
            </a:extLst>
          </p:cNvPr>
          <p:cNvSpPr>
            <a:spLocks noGrp="1"/>
          </p:cNvSpPr>
          <p:nvPr>
            <p:ph type="sldNum" sz="quarter" idx="12"/>
          </p:nvPr>
        </p:nvSpPr>
        <p:spPr/>
        <p:txBody>
          <a:bodyPr/>
          <a:lstStyle/>
          <a:p>
            <a:fld id="{94CD60D9-B4E9-41CD-9426-C15D63BE4ACC}" type="slidenum">
              <a:rPr lang="en-GB" smtClean="0"/>
              <a:t>‹#›</a:t>
            </a:fld>
            <a:endParaRPr lang="en-GB"/>
          </a:p>
        </p:txBody>
      </p:sp>
    </p:spTree>
    <p:extLst>
      <p:ext uri="{BB962C8B-B14F-4D97-AF65-F5344CB8AC3E}">
        <p14:creationId xmlns:p14="http://schemas.microsoft.com/office/powerpoint/2010/main" val="2615209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94CF6-2C37-CD9A-93EE-04F5ADF171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C58D07-38C4-2CD8-B9BB-6EA02F69CE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694705-557B-5E67-864E-575EF68D9557}"/>
              </a:ext>
            </a:extLst>
          </p:cNvPr>
          <p:cNvSpPr>
            <a:spLocks noGrp="1"/>
          </p:cNvSpPr>
          <p:nvPr>
            <p:ph type="dt" sz="half" idx="10"/>
          </p:nvPr>
        </p:nvSpPr>
        <p:spPr/>
        <p:txBody>
          <a:bodyPr/>
          <a:lstStyle/>
          <a:p>
            <a:fld id="{C05218F4-915A-4F94-9BED-4DF664E291D5}" type="datetimeFigureOut">
              <a:rPr lang="en-GB" smtClean="0"/>
              <a:t>05/11/2024</a:t>
            </a:fld>
            <a:endParaRPr lang="en-GB"/>
          </a:p>
        </p:txBody>
      </p:sp>
      <p:sp>
        <p:nvSpPr>
          <p:cNvPr id="5" name="Footer Placeholder 4">
            <a:extLst>
              <a:ext uri="{FF2B5EF4-FFF2-40B4-BE49-F238E27FC236}">
                <a16:creationId xmlns:a16="http://schemas.microsoft.com/office/drawing/2014/main" id="{F50300E1-F7EA-D50C-5AB9-CC53974F3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8E2303-1782-615C-0568-75517D9480C3}"/>
              </a:ext>
            </a:extLst>
          </p:cNvPr>
          <p:cNvSpPr>
            <a:spLocks noGrp="1"/>
          </p:cNvSpPr>
          <p:nvPr>
            <p:ph type="sldNum" sz="quarter" idx="12"/>
          </p:nvPr>
        </p:nvSpPr>
        <p:spPr/>
        <p:txBody>
          <a:bodyPr/>
          <a:lstStyle/>
          <a:p>
            <a:fld id="{94CD60D9-B4E9-41CD-9426-C15D63BE4ACC}" type="slidenum">
              <a:rPr lang="en-GB" smtClean="0"/>
              <a:t>‹#›</a:t>
            </a:fld>
            <a:endParaRPr lang="en-GB"/>
          </a:p>
        </p:txBody>
      </p:sp>
    </p:spTree>
    <p:extLst>
      <p:ext uri="{BB962C8B-B14F-4D97-AF65-F5344CB8AC3E}">
        <p14:creationId xmlns:p14="http://schemas.microsoft.com/office/powerpoint/2010/main" val="3734859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3B5C5-65EF-2EFF-3F84-88F334B3D1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7E72C0-0F4A-2DB5-4C00-640C0B6C221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A3A5EE-E503-F771-C1AD-6A8343C3FCFF}"/>
              </a:ext>
            </a:extLst>
          </p:cNvPr>
          <p:cNvSpPr>
            <a:spLocks noGrp="1"/>
          </p:cNvSpPr>
          <p:nvPr>
            <p:ph type="dt" sz="half" idx="10"/>
          </p:nvPr>
        </p:nvSpPr>
        <p:spPr/>
        <p:txBody>
          <a:bodyPr/>
          <a:lstStyle/>
          <a:p>
            <a:fld id="{C05218F4-915A-4F94-9BED-4DF664E291D5}" type="datetimeFigureOut">
              <a:rPr lang="en-GB" smtClean="0"/>
              <a:t>05/11/2024</a:t>
            </a:fld>
            <a:endParaRPr lang="en-GB"/>
          </a:p>
        </p:txBody>
      </p:sp>
      <p:sp>
        <p:nvSpPr>
          <p:cNvPr id="5" name="Footer Placeholder 4">
            <a:extLst>
              <a:ext uri="{FF2B5EF4-FFF2-40B4-BE49-F238E27FC236}">
                <a16:creationId xmlns:a16="http://schemas.microsoft.com/office/drawing/2014/main" id="{D564E9F0-753A-E001-22AB-81908FB9DC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FDFEEE-DB19-7D0F-2EA4-74C268B0B877}"/>
              </a:ext>
            </a:extLst>
          </p:cNvPr>
          <p:cNvSpPr>
            <a:spLocks noGrp="1"/>
          </p:cNvSpPr>
          <p:nvPr>
            <p:ph type="sldNum" sz="quarter" idx="12"/>
          </p:nvPr>
        </p:nvSpPr>
        <p:spPr/>
        <p:txBody>
          <a:bodyPr/>
          <a:lstStyle/>
          <a:p>
            <a:fld id="{94CD60D9-B4E9-41CD-9426-C15D63BE4ACC}" type="slidenum">
              <a:rPr lang="en-GB" smtClean="0"/>
              <a:t>‹#›</a:t>
            </a:fld>
            <a:endParaRPr lang="en-GB"/>
          </a:p>
        </p:txBody>
      </p:sp>
    </p:spTree>
    <p:extLst>
      <p:ext uri="{BB962C8B-B14F-4D97-AF65-F5344CB8AC3E}">
        <p14:creationId xmlns:p14="http://schemas.microsoft.com/office/powerpoint/2010/main" val="3689291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D6310-2406-3330-BC6B-DD4A576D6D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27156A-9CCF-A22E-24B3-5E49E43B60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D2196F-4823-60DA-0F43-4AF693C10F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2B748E-1870-6FC8-6E87-CA89F8652E15}"/>
              </a:ext>
            </a:extLst>
          </p:cNvPr>
          <p:cNvSpPr>
            <a:spLocks noGrp="1"/>
          </p:cNvSpPr>
          <p:nvPr>
            <p:ph type="dt" sz="half" idx="10"/>
          </p:nvPr>
        </p:nvSpPr>
        <p:spPr/>
        <p:txBody>
          <a:bodyPr/>
          <a:lstStyle/>
          <a:p>
            <a:fld id="{C05218F4-915A-4F94-9BED-4DF664E291D5}" type="datetimeFigureOut">
              <a:rPr lang="en-GB" smtClean="0"/>
              <a:t>05/11/2024</a:t>
            </a:fld>
            <a:endParaRPr lang="en-GB"/>
          </a:p>
        </p:txBody>
      </p:sp>
      <p:sp>
        <p:nvSpPr>
          <p:cNvPr id="6" name="Footer Placeholder 5">
            <a:extLst>
              <a:ext uri="{FF2B5EF4-FFF2-40B4-BE49-F238E27FC236}">
                <a16:creationId xmlns:a16="http://schemas.microsoft.com/office/drawing/2014/main" id="{3837342C-E54D-293B-62BB-E131862B93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F17FF1-F393-DC4E-7CEF-11883AEA1759}"/>
              </a:ext>
            </a:extLst>
          </p:cNvPr>
          <p:cNvSpPr>
            <a:spLocks noGrp="1"/>
          </p:cNvSpPr>
          <p:nvPr>
            <p:ph type="sldNum" sz="quarter" idx="12"/>
          </p:nvPr>
        </p:nvSpPr>
        <p:spPr/>
        <p:txBody>
          <a:bodyPr/>
          <a:lstStyle/>
          <a:p>
            <a:fld id="{94CD60D9-B4E9-41CD-9426-C15D63BE4ACC}" type="slidenum">
              <a:rPr lang="en-GB" smtClean="0"/>
              <a:t>‹#›</a:t>
            </a:fld>
            <a:endParaRPr lang="en-GB"/>
          </a:p>
        </p:txBody>
      </p:sp>
    </p:spTree>
    <p:extLst>
      <p:ext uri="{BB962C8B-B14F-4D97-AF65-F5344CB8AC3E}">
        <p14:creationId xmlns:p14="http://schemas.microsoft.com/office/powerpoint/2010/main" val="1827901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EE1E9-5271-9FC3-72FD-3BE3C60D19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AA3D18-39FE-7644-2680-A9CF8CD785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C7B13F-2217-A9AA-BE7E-AEC034D01E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80A1DC-5315-558E-EA58-E046311E22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4250CF-8807-7CD1-5F59-33B7447095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633EDA-8E23-C2FD-F24D-AB57CA20F31A}"/>
              </a:ext>
            </a:extLst>
          </p:cNvPr>
          <p:cNvSpPr>
            <a:spLocks noGrp="1"/>
          </p:cNvSpPr>
          <p:nvPr>
            <p:ph type="dt" sz="half" idx="10"/>
          </p:nvPr>
        </p:nvSpPr>
        <p:spPr/>
        <p:txBody>
          <a:bodyPr/>
          <a:lstStyle/>
          <a:p>
            <a:fld id="{C05218F4-915A-4F94-9BED-4DF664E291D5}" type="datetimeFigureOut">
              <a:rPr lang="en-GB" smtClean="0"/>
              <a:t>05/11/2024</a:t>
            </a:fld>
            <a:endParaRPr lang="en-GB"/>
          </a:p>
        </p:txBody>
      </p:sp>
      <p:sp>
        <p:nvSpPr>
          <p:cNvPr id="8" name="Footer Placeholder 7">
            <a:extLst>
              <a:ext uri="{FF2B5EF4-FFF2-40B4-BE49-F238E27FC236}">
                <a16:creationId xmlns:a16="http://schemas.microsoft.com/office/drawing/2014/main" id="{226C3312-692F-06C6-A8CE-09EAEC6B99A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37BA9-37DE-EC1A-0A13-AB0C8894372D}"/>
              </a:ext>
            </a:extLst>
          </p:cNvPr>
          <p:cNvSpPr>
            <a:spLocks noGrp="1"/>
          </p:cNvSpPr>
          <p:nvPr>
            <p:ph type="sldNum" sz="quarter" idx="12"/>
          </p:nvPr>
        </p:nvSpPr>
        <p:spPr/>
        <p:txBody>
          <a:bodyPr/>
          <a:lstStyle/>
          <a:p>
            <a:fld id="{94CD60D9-B4E9-41CD-9426-C15D63BE4ACC}" type="slidenum">
              <a:rPr lang="en-GB" smtClean="0"/>
              <a:t>‹#›</a:t>
            </a:fld>
            <a:endParaRPr lang="en-GB"/>
          </a:p>
        </p:txBody>
      </p:sp>
    </p:spTree>
    <p:extLst>
      <p:ext uri="{BB962C8B-B14F-4D97-AF65-F5344CB8AC3E}">
        <p14:creationId xmlns:p14="http://schemas.microsoft.com/office/powerpoint/2010/main" val="145581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CE29F-DAA1-8BB7-756D-B92BEDFB3D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1DB96C-D127-E433-0F48-C96578B8B71D}"/>
              </a:ext>
            </a:extLst>
          </p:cNvPr>
          <p:cNvSpPr>
            <a:spLocks noGrp="1"/>
          </p:cNvSpPr>
          <p:nvPr>
            <p:ph type="dt" sz="half" idx="10"/>
          </p:nvPr>
        </p:nvSpPr>
        <p:spPr/>
        <p:txBody>
          <a:bodyPr/>
          <a:lstStyle/>
          <a:p>
            <a:fld id="{C05218F4-915A-4F94-9BED-4DF664E291D5}" type="datetimeFigureOut">
              <a:rPr lang="en-GB" smtClean="0"/>
              <a:t>05/11/2024</a:t>
            </a:fld>
            <a:endParaRPr lang="en-GB"/>
          </a:p>
        </p:txBody>
      </p:sp>
      <p:sp>
        <p:nvSpPr>
          <p:cNvPr id="4" name="Footer Placeholder 3">
            <a:extLst>
              <a:ext uri="{FF2B5EF4-FFF2-40B4-BE49-F238E27FC236}">
                <a16:creationId xmlns:a16="http://schemas.microsoft.com/office/drawing/2014/main" id="{48E95171-C66A-0CB3-2088-EB2947BC96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E6BC2F-2178-B4C4-EDD2-861848B8D387}"/>
              </a:ext>
            </a:extLst>
          </p:cNvPr>
          <p:cNvSpPr>
            <a:spLocks noGrp="1"/>
          </p:cNvSpPr>
          <p:nvPr>
            <p:ph type="sldNum" sz="quarter" idx="12"/>
          </p:nvPr>
        </p:nvSpPr>
        <p:spPr/>
        <p:txBody>
          <a:bodyPr/>
          <a:lstStyle/>
          <a:p>
            <a:fld id="{94CD60D9-B4E9-41CD-9426-C15D63BE4ACC}" type="slidenum">
              <a:rPr lang="en-GB" smtClean="0"/>
              <a:t>‹#›</a:t>
            </a:fld>
            <a:endParaRPr lang="en-GB"/>
          </a:p>
        </p:txBody>
      </p:sp>
    </p:spTree>
    <p:extLst>
      <p:ext uri="{BB962C8B-B14F-4D97-AF65-F5344CB8AC3E}">
        <p14:creationId xmlns:p14="http://schemas.microsoft.com/office/powerpoint/2010/main" val="234722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945DDB-6012-C5B9-3D01-19064B4295AC}"/>
              </a:ext>
            </a:extLst>
          </p:cNvPr>
          <p:cNvSpPr>
            <a:spLocks noGrp="1"/>
          </p:cNvSpPr>
          <p:nvPr>
            <p:ph type="dt" sz="half" idx="10"/>
          </p:nvPr>
        </p:nvSpPr>
        <p:spPr/>
        <p:txBody>
          <a:bodyPr/>
          <a:lstStyle/>
          <a:p>
            <a:fld id="{C05218F4-915A-4F94-9BED-4DF664E291D5}" type="datetimeFigureOut">
              <a:rPr lang="en-GB" smtClean="0"/>
              <a:t>05/11/2024</a:t>
            </a:fld>
            <a:endParaRPr lang="en-GB"/>
          </a:p>
        </p:txBody>
      </p:sp>
      <p:sp>
        <p:nvSpPr>
          <p:cNvPr id="3" name="Footer Placeholder 2">
            <a:extLst>
              <a:ext uri="{FF2B5EF4-FFF2-40B4-BE49-F238E27FC236}">
                <a16:creationId xmlns:a16="http://schemas.microsoft.com/office/drawing/2014/main" id="{EE266E69-0E43-BC70-9DEB-47F49A975DB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FE18EB7-4631-DEA8-0020-178C4655419C}"/>
              </a:ext>
            </a:extLst>
          </p:cNvPr>
          <p:cNvSpPr>
            <a:spLocks noGrp="1"/>
          </p:cNvSpPr>
          <p:nvPr>
            <p:ph type="sldNum" sz="quarter" idx="12"/>
          </p:nvPr>
        </p:nvSpPr>
        <p:spPr/>
        <p:txBody>
          <a:bodyPr/>
          <a:lstStyle/>
          <a:p>
            <a:fld id="{94CD60D9-B4E9-41CD-9426-C15D63BE4ACC}" type="slidenum">
              <a:rPr lang="en-GB" smtClean="0"/>
              <a:t>‹#›</a:t>
            </a:fld>
            <a:endParaRPr lang="en-GB"/>
          </a:p>
        </p:txBody>
      </p:sp>
    </p:spTree>
    <p:extLst>
      <p:ext uri="{BB962C8B-B14F-4D97-AF65-F5344CB8AC3E}">
        <p14:creationId xmlns:p14="http://schemas.microsoft.com/office/powerpoint/2010/main" val="1448335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423E-7830-E944-ABF0-C653BEB3CE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4236EF-E926-79A3-8FAC-B5D6E03817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1585B3-7AA9-6CDE-B1C8-6F0DDBC270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63F390-DC5D-4A80-6AAA-2A4C9D79B7F9}"/>
              </a:ext>
            </a:extLst>
          </p:cNvPr>
          <p:cNvSpPr>
            <a:spLocks noGrp="1"/>
          </p:cNvSpPr>
          <p:nvPr>
            <p:ph type="dt" sz="half" idx="10"/>
          </p:nvPr>
        </p:nvSpPr>
        <p:spPr/>
        <p:txBody>
          <a:bodyPr/>
          <a:lstStyle/>
          <a:p>
            <a:fld id="{C05218F4-915A-4F94-9BED-4DF664E291D5}" type="datetimeFigureOut">
              <a:rPr lang="en-GB" smtClean="0"/>
              <a:t>05/11/2024</a:t>
            </a:fld>
            <a:endParaRPr lang="en-GB"/>
          </a:p>
        </p:txBody>
      </p:sp>
      <p:sp>
        <p:nvSpPr>
          <p:cNvPr id="6" name="Footer Placeholder 5">
            <a:extLst>
              <a:ext uri="{FF2B5EF4-FFF2-40B4-BE49-F238E27FC236}">
                <a16:creationId xmlns:a16="http://schemas.microsoft.com/office/drawing/2014/main" id="{C34B1A26-70B8-6FBB-51F8-47BC382849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695270-6B33-011C-60D7-5C8619470394}"/>
              </a:ext>
            </a:extLst>
          </p:cNvPr>
          <p:cNvSpPr>
            <a:spLocks noGrp="1"/>
          </p:cNvSpPr>
          <p:nvPr>
            <p:ph type="sldNum" sz="quarter" idx="12"/>
          </p:nvPr>
        </p:nvSpPr>
        <p:spPr/>
        <p:txBody>
          <a:bodyPr/>
          <a:lstStyle/>
          <a:p>
            <a:fld id="{94CD60D9-B4E9-41CD-9426-C15D63BE4ACC}" type="slidenum">
              <a:rPr lang="en-GB" smtClean="0"/>
              <a:t>‹#›</a:t>
            </a:fld>
            <a:endParaRPr lang="en-GB"/>
          </a:p>
        </p:txBody>
      </p:sp>
    </p:spTree>
    <p:extLst>
      <p:ext uri="{BB962C8B-B14F-4D97-AF65-F5344CB8AC3E}">
        <p14:creationId xmlns:p14="http://schemas.microsoft.com/office/powerpoint/2010/main" val="4062214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9095D-0744-1F27-F1CE-9A5C1960B1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479587-9CA3-BE0C-B761-12382EFB4D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460D51-B555-93A6-FDF8-FD8391DBF5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5F70A9-AADC-4B67-362E-A2F22E74FFDF}"/>
              </a:ext>
            </a:extLst>
          </p:cNvPr>
          <p:cNvSpPr>
            <a:spLocks noGrp="1"/>
          </p:cNvSpPr>
          <p:nvPr>
            <p:ph type="dt" sz="half" idx="10"/>
          </p:nvPr>
        </p:nvSpPr>
        <p:spPr/>
        <p:txBody>
          <a:bodyPr/>
          <a:lstStyle/>
          <a:p>
            <a:fld id="{C05218F4-915A-4F94-9BED-4DF664E291D5}" type="datetimeFigureOut">
              <a:rPr lang="en-GB" smtClean="0"/>
              <a:t>05/11/2024</a:t>
            </a:fld>
            <a:endParaRPr lang="en-GB"/>
          </a:p>
        </p:txBody>
      </p:sp>
      <p:sp>
        <p:nvSpPr>
          <p:cNvPr id="6" name="Footer Placeholder 5">
            <a:extLst>
              <a:ext uri="{FF2B5EF4-FFF2-40B4-BE49-F238E27FC236}">
                <a16:creationId xmlns:a16="http://schemas.microsoft.com/office/drawing/2014/main" id="{EC3FB6FF-34DE-F478-096A-6C35449719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A37307-9AB0-6A3C-3B61-73F6D1C9B7FE}"/>
              </a:ext>
            </a:extLst>
          </p:cNvPr>
          <p:cNvSpPr>
            <a:spLocks noGrp="1"/>
          </p:cNvSpPr>
          <p:nvPr>
            <p:ph type="sldNum" sz="quarter" idx="12"/>
          </p:nvPr>
        </p:nvSpPr>
        <p:spPr/>
        <p:txBody>
          <a:bodyPr/>
          <a:lstStyle/>
          <a:p>
            <a:fld id="{94CD60D9-B4E9-41CD-9426-C15D63BE4ACC}" type="slidenum">
              <a:rPr lang="en-GB" smtClean="0"/>
              <a:t>‹#›</a:t>
            </a:fld>
            <a:endParaRPr lang="en-GB"/>
          </a:p>
        </p:txBody>
      </p:sp>
    </p:spTree>
    <p:extLst>
      <p:ext uri="{BB962C8B-B14F-4D97-AF65-F5344CB8AC3E}">
        <p14:creationId xmlns:p14="http://schemas.microsoft.com/office/powerpoint/2010/main" val="3637530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8D6DF-3F5F-2CCB-D876-D45EA58FDE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1AA841-DEAB-18E5-D2C7-5AE6EB11AA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A7163C-3464-6C64-9DA5-BB3FAA60A5FB}"/>
              </a:ext>
            </a:extLst>
          </p:cNvPr>
          <p:cNvSpPr>
            <a:spLocks noGrp="1"/>
          </p:cNvSpPr>
          <p:nvPr>
            <p:ph type="dt" sz="half" idx="10"/>
          </p:nvPr>
        </p:nvSpPr>
        <p:spPr/>
        <p:txBody>
          <a:bodyPr/>
          <a:lstStyle/>
          <a:p>
            <a:fld id="{C05218F4-915A-4F94-9BED-4DF664E291D5}" type="datetimeFigureOut">
              <a:rPr lang="en-GB" smtClean="0"/>
              <a:t>05/11/2024</a:t>
            </a:fld>
            <a:endParaRPr lang="en-GB"/>
          </a:p>
        </p:txBody>
      </p:sp>
      <p:sp>
        <p:nvSpPr>
          <p:cNvPr id="5" name="Footer Placeholder 4">
            <a:extLst>
              <a:ext uri="{FF2B5EF4-FFF2-40B4-BE49-F238E27FC236}">
                <a16:creationId xmlns:a16="http://schemas.microsoft.com/office/drawing/2014/main" id="{C68C306D-4313-C688-7FC5-AF1D6D73F7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0DA7C-EF28-2C99-9215-2340193704AB}"/>
              </a:ext>
            </a:extLst>
          </p:cNvPr>
          <p:cNvSpPr>
            <a:spLocks noGrp="1"/>
          </p:cNvSpPr>
          <p:nvPr>
            <p:ph type="sldNum" sz="quarter" idx="12"/>
          </p:nvPr>
        </p:nvSpPr>
        <p:spPr/>
        <p:txBody>
          <a:bodyPr/>
          <a:lstStyle/>
          <a:p>
            <a:fld id="{94CD60D9-B4E9-41CD-9426-C15D63BE4ACC}" type="slidenum">
              <a:rPr lang="en-GB" smtClean="0"/>
              <a:t>‹#›</a:t>
            </a:fld>
            <a:endParaRPr lang="en-GB"/>
          </a:p>
        </p:txBody>
      </p:sp>
    </p:spTree>
    <p:extLst>
      <p:ext uri="{BB962C8B-B14F-4D97-AF65-F5344CB8AC3E}">
        <p14:creationId xmlns:p14="http://schemas.microsoft.com/office/powerpoint/2010/main" val="1792078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C391A3-5C37-74BD-2F03-E1327DA319D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E6898D-CE69-3DA0-51CE-0370043DDE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0BFD23-8F69-041B-4CA8-87314CBA5735}"/>
              </a:ext>
            </a:extLst>
          </p:cNvPr>
          <p:cNvSpPr>
            <a:spLocks noGrp="1"/>
          </p:cNvSpPr>
          <p:nvPr>
            <p:ph type="dt" sz="half" idx="10"/>
          </p:nvPr>
        </p:nvSpPr>
        <p:spPr/>
        <p:txBody>
          <a:bodyPr/>
          <a:lstStyle/>
          <a:p>
            <a:fld id="{C05218F4-915A-4F94-9BED-4DF664E291D5}" type="datetimeFigureOut">
              <a:rPr lang="en-GB" smtClean="0"/>
              <a:t>05/11/2024</a:t>
            </a:fld>
            <a:endParaRPr lang="en-GB"/>
          </a:p>
        </p:txBody>
      </p:sp>
      <p:sp>
        <p:nvSpPr>
          <p:cNvPr id="5" name="Footer Placeholder 4">
            <a:extLst>
              <a:ext uri="{FF2B5EF4-FFF2-40B4-BE49-F238E27FC236}">
                <a16:creationId xmlns:a16="http://schemas.microsoft.com/office/drawing/2014/main" id="{A6F521DA-EDD4-870C-4C1B-CF3191C02A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6EFD92-01E2-548C-8F24-093FDAD0D071}"/>
              </a:ext>
            </a:extLst>
          </p:cNvPr>
          <p:cNvSpPr>
            <a:spLocks noGrp="1"/>
          </p:cNvSpPr>
          <p:nvPr>
            <p:ph type="sldNum" sz="quarter" idx="12"/>
          </p:nvPr>
        </p:nvSpPr>
        <p:spPr/>
        <p:txBody>
          <a:bodyPr/>
          <a:lstStyle/>
          <a:p>
            <a:fld id="{94CD60D9-B4E9-41CD-9426-C15D63BE4ACC}" type="slidenum">
              <a:rPr lang="en-GB" smtClean="0"/>
              <a:t>‹#›</a:t>
            </a:fld>
            <a:endParaRPr lang="en-GB"/>
          </a:p>
        </p:txBody>
      </p:sp>
    </p:spTree>
    <p:extLst>
      <p:ext uri="{BB962C8B-B14F-4D97-AF65-F5344CB8AC3E}">
        <p14:creationId xmlns:p14="http://schemas.microsoft.com/office/powerpoint/2010/main" val="359826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AD8EC1-EDA0-9E9F-36D8-27C1644178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0590D7-C5CB-AD01-BAEB-AE052F7F41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02F3D1-7118-4375-AC70-33AF8E9E97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05218F4-915A-4F94-9BED-4DF664E291D5}" type="datetimeFigureOut">
              <a:rPr lang="en-GB" smtClean="0"/>
              <a:t>05/11/2024</a:t>
            </a:fld>
            <a:endParaRPr lang="en-GB"/>
          </a:p>
        </p:txBody>
      </p:sp>
      <p:sp>
        <p:nvSpPr>
          <p:cNvPr id="5" name="Footer Placeholder 4">
            <a:extLst>
              <a:ext uri="{FF2B5EF4-FFF2-40B4-BE49-F238E27FC236}">
                <a16:creationId xmlns:a16="http://schemas.microsoft.com/office/drawing/2014/main" id="{BA9E75F5-085D-AAF5-63A4-1327701BDD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60C8F3-E6B7-FB57-7A27-E5CDD230D1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4CD60D9-B4E9-41CD-9426-C15D63BE4ACC}" type="slidenum">
              <a:rPr lang="en-GB" smtClean="0"/>
              <a:t>‹#›</a:t>
            </a:fld>
            <a:endParaRPr lang="en-GB"/>
          </a:p>
        </p:txBody>
      </p:sp>
    </p:spTree>
    <p:extLst>
      <p:ext uri="{BB962C8B-B14F-4D97-AF65-F5344CB8AC3E}">
        <p14:creationId xmlns:p14="http://schemas.microsoft.com/office/powerpoint/2010/main" val="13047839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pRXxLVmZmk?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bc.co.uk/news/uk-wales-south-east-wales-23136222"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bc.co.uk/news/uk-politics-65329985"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assets.publishing.service.gov.uk/media/61fd3c71d3bf7f78df30b3c2/Levelling_Up_WP_HRES.pdf"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assets.publishing.service.gov.uk/media/61fd3c71d3bf7f78df30b3c2/Levelling_Up_WP_HRES.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researchbriefings.files.parliament.uk/documents/LLN-2020-0013/LLN-2020-0013.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instituteforgovernment.org.uk/explainer/local-elections-2024-police-and-crime-commissioners"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hyperlink" Target="https://lordslibrary.parliament.uk/police-and-crime-commissioners-powers-and-functions/"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gov.uk/government/news/chief-constables-given-powers-to-sack-unfit-office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377C8-AD15-3174-D9B3-6F352444BB76}"/>
              </a:ext>
            </a:extLst>
          </p:cNvPr>
          <p:cNvSpPr>
            <a:spLocks noGrp="1"/>
          </p:cNvSpPr>
          <p:nvPr>
            <p:ph type="ctrTitle"/>
          </p:nvPr>
        </p:nvSpPr>
        <p:spPr>
          <a:xfrm>
            <a:off x="1255060" y="5279511"/>
            <a:ext cx="9681882" cy="1005542"/>
          </a:xfrm>
        </p:spPr>
        <p:txBody>
          <a:bodyPr anchor="b">
            <a:noAutofit/>
          </a:bodyPr>
          <a:lstStyle/>
          <a:p>
            <a:r>
              <a:rPr lang="en-GB" dirty="0">
                <a:solidFill>
                  <a:schemeClr val="tx1">
                    <a:lumMod val="85000"/>
                    <a:lumOff val="15000"/>
                  </a:schemeClr>
                </a:solidFill>
              </a:rPr>
              <a:t>PCC Insights</a:t>
            </a:r>
          </a:p>
        </p:txBody>
      </p:sp>
      <p:pic>
        <p:nvPicPr>
          <p:cNvPr id="5" name="Picture 4">
            <a:extLst>
              <a:ext uri="{FF2B5EF4-FFF2-40B4-BE49-F238E27FC236}">
                <a16:creationId xmlns:a16="http://schemas.microsoft.com/office/drawing/2014/main" id="{4D6C949A-E7E5-7D5C-BCA9-4ACE6F69FAEC}"/>
              </a:ext>
            </a:extLst>
          </p:cNvPr>
          <p:cNvPicPr>
            <a:picLocks noChangeAspect="1"/>
          </p:cNvPicPr>
          <p:nvPr/>
        </p:nvPicPr>
        <p:blipFill>
          <a:blip r:embed="rId2"/>
          <a:srcRect l="584"/>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560940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10659-6B24-6C3E-2D2B-A6691719685E}"/>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ED9D3C87-FB07-9301-4FF4-4317E25AF8BB}"/>
              </a:ext>
            </a:extLst>
          </p:cNvPr>
          <p:cNvSpPr>
            <a:spLocks noGrp="1"/>
          </p:cNvSpPr>
          <p:nvPr>
            <p:ph idx="1"/>
          </p:nvPr>
        </p:nvSpPr>
        <p:spPr>
          <a:xfrm>
            <a:off x="838200" y="1825625"/>
            <a:ext cx="5257800" cy="4351338"/>
          </a:xfrm>
        </p:spPr>
        <p:txBody>
          <a:bodyPr/>
          <a:lstStyle/>
          <a:p>
            <a:r>
              <a:rPr lang="en-GB" dirty="0"/>
              <a:t>PCC Review Parts 1 &amp; 2</a:t>
            </a:r>
          </a:p>
          <a:p>
            <a:r>
              <a:rPr lang="en-GB" dirty="0"/>
              <a:t>PCC role and recent changes (APCC)</a:t>
            </a:r>
          </a:p>
          <a:p>
            <a:r>
              <a:rPr lang="en-GB" dirty="0"/>
              <a:t>Gwent Police 2013</a:t>
            </a:r>
          </a:p>
          <a:p>
            <a:r>
              <a:rPr lang="en-GB" dirty="0"/>
              <a:t>PCC or Mayor?</a:t>
            </a:r>
          </a:p>
          <a:p>
            <a:r>
              <a:rPr lang="en-GB" dirty="0"/>
              <a:t>‘Levelling Up’ in the UK</a:t>
            </a:r>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7B2E02B5-8A62-A3F7-C41A-4D26DE1CD711}"/>
              </a:ext>
            </a:extLst>
          </p:cNvPr>
          <p:cNvPicPr>
            <a:picLocks noChangeAspect="1"/>
          </p:cNvPicPr>
          <p:nvPr/>
        </p:nvPicPr>
        <p:blipFill>
          <a:blip r:embed="rId2"/>
          <a:stretch>
            <a:fillRect/>
          </a:stretch>
        </p:blipFill>
        <p:spPr>
          <a:xfrm>
            <a:off x="6635148" y="259194"/>
            <a:ext cx="4591652" cy="633961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3080B9E0-E710-642A-2E67-FDD449F3298D}"/>
              </a:ext>
            </a:extLst>
          </p:cNvPr>
          <p:cNvSpPr txBox="1"/>
          <p:nvPr/>
        </p:nvSpPr>
        <p:spPr>
          <a:xfrm>
            <a:off x="6776720" y="5862320"/>
            <a:ext cx="1493520" cy="369332"/>
          </a:xfrm>
          <a:prstGeom prst="rect">
            <a:avLst/>
          </a:prstGeom>
          <a:noFill/>
        </p:spPr>
        <p:txBody>
          <a:bodyPr wrap="square" rtlCol="0">
            <a:spAutoFit/>
          </a:bodyPr>
          <a:lstStyle/>
          <a:p>
            <a:r>
              <a:rPr lang="en-GB" dirty="0"/>
              <a:t>Downs 2024</a:t>
            </a:r>
          </a:p>
        </p:txBody>
      </p:sp>
    </p:spTree>
    <p:extLst>
      <p:ext uri="{BB962C8B-B14F-4D97-AF65-F5344CB8AC3E}">
        <p14:creationId xmlns:p14="http://schemas.microsoft.com/office/powerpoint/2010/main" val="802520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90DAC-113C-31A0-362D-4B6BB4B6C867}"/>
              </a:ext>
            </a:extLst>
          </p:cNvPr>
          <p:cNvSpPr>
            <a:spLocks noGrp="1"/>
          </p:cNvSpPr>
          <p:nvPr>
            <p:ph type="title"/>
          </p:nvPr>
        </p:nvSpPr>
        <p:spPr/>
        <p:txBody>
          <a:bodyPr/>
          <a:lstStyle/>
          <a:p>
            <a:r>
              <a:rPr lang="en-GB" dirty="0"/>
              <a:t>Part 1 of the PCC Review</a:t>
            </a:r>
          </a:p>
        </p:txBody>
      </p:sp>
      <p:sp>
        <p:nvSpPr>
          <p:cNvPr id="3" name="Content Placeholder 2">
            <a:extLst>
              <a:ext uri="{FF2B5EF4-FFF2-40B4-BE49-F238E27FC236}">
                <a16:creationId xmlns:a16="http://schemas.microsoft.com/office/drawing/2014/main" id="{1CE1A17C-7201-06D1-050F-B189712FFEA4}"/>
              </a:ext>
            </a:extLst>
          </p:cNvPr>
          <p:cNvSpPr>
            <a:spLocks noGrp="1"/>
          </p:cNvSpPr>
          <p:nvPr>
            <p:ph idx="1"/>
          </p:nvPr>
        </p:nvSpPr>
        <p:spPr/>
        <p:txBody>
          <a:bodyPr/>
          <a:lstStyle/>
          <a:p>
            <a:r>
              <a:rPr lang="en-US" dirty="0"/>
              <a:t>strengthen PCC accountability</a:t>
            </a:r>
          </a:p>
          <a:p>
            <a:r>
              <a:rPr lang="en-US" dirty="0"/>
              <a:t>improve their transparency to the public</a:t>
            </a:r>
          </a:p>
          <a:p>
            <a:r>
              <a:rPr lang="en-US" dirty="0"/>
              <a:t>clarify the relationship between PCCs and chief constables</a:t>
            </a:r>
          </a:p>
          <a:p>
            <a:r>
              <a:rPr lang="en-US" dirty="0"/>
              <a:t>bring more consistency to the PCC role</a:t>
            </a:r>
          </a:p>
          <a:p>
            <a:r>
              <a:rPr lang="en-US" dirty="0"/>
              <a:t>raise professional standards</a:t>
            </a:r>
          </a:p>
          <a:p>
            <a:r>
              <a:rPr lang="en-US" dirty="0"/>
              <a:t>improve the checks and balances currently in place</a:t>
            </a:r>
            <a:endParaRPr lang="en-GB" dirty="0"/>
          </a:p>
        </p:txBody>
      </p:sp>
      <p:sp>
        <p:nvSpPr>
          <p:cNvPr id="5" name="TextBox 4">
            <a:extLst>
              <a:ext uri="{FF2B5EF4-FFF2-40B4-BE49-F238E27FC236}">
                <a16:creationId xmlns:a16="http://schemas.microsoft.com/office/drawing/2014/main" id="{09CAA5EB-343E-3004-0524-A1D5CE8AC82B}"/>
              </a:ext>
            </a:extLst>
          </p:cNvPr>
          <p:cNvSpPr txBox="1"/>
          <p:nvPr/>
        </p:nvSpPr>
        <p:spPr>
          <a:xfrm>
            <a:off x="1603057" y="5292546"/>
            <a:ext cx="8985886" cy="1200329"/>
          </a:xfrm>
          <a:prstGeom prst="rect">
            <a:avLst/>
          </a:prstGeom>
          <a:solidFill>
            <a:schemeClr val="tx1"/>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ptos" panose="02110004020202020204"/>
                <a:ea typeface="+mn-ea"/>
                <a:cs typeface="+mn-cs"/>
              </a:rPr>
              <a:t>Amending through legislation section 38 of the Police Reform and Social Responsibility Act 2011 to make the chief constable dismissal process “more rigorous and transparent”</a:t>
            </a:r>
            <a:endPar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54303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8A300-45B9-890F-7928-6EBC6EE13E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9E8C7A-BB37-8230-0601-450641995978}"/>
              </a:ext>
            </a:extLst>
          </p:cNvPr>
          <p:cNvSpPr>
            <a:spLocks noGrp="1"/>
          </p:cNvSpPr>
          <p:nvPr>
            <p:ph type="title"/>
          </p:nvPr>
        </p:nvSpPr>
        <p:spPr/>
        <p:txBody>
          <a:bodyPr/>
          <a:lstStyle/>
          <a:p>
            <a:r>
              <a:rPr lang="en-GB" dirty="0"/>
              <a:t>Part 2 of the PCC Review</a:t>
            </a:r>
          </a:p>
        </p:txBody>
      </p:sp>
      <p:sp>
        <p:nvSpPr>
          <p:cNvPr id="3" name="Content Placeholder 2">
            <a:extLst>
              <a:ext uri="{FF2B5EF4-FFF2-40B4-BE49-F238E27FC236}">
                <a16:creationId xmlns:a16="http://schemas.microsoft.com/office/drawing/2014/main" id="{52BB2ED1-CE00-1E55-1DB7-B3CFABBCE8ED}"/>
              </a:ext>
            </a:extLst>
          </p:cNvPr>
          <p:cNvSpPr>
            <a:spLocks noGrp="1"/>
          </p:cNvSpPr>
          <p:nvPr>
            <p:ph idx="1"/>
          </p:nvPr>
        </p:nvSpPr>
        <p:spPr>
          <a:xfrm>
            <a:off x="838200" y="1571625"/>
            <a:ext cx="10915650" cy="4605338"/>
          </a:xfrm>
        </p:spPr>
        <p:txBody>
          <a:bodyPr>
            <a:normAutofit lnSpcReduction="10000"/>
          </a:bodyPr>
          <a:lstStyle/>
          <a:p>
            <a:r>
              <a:rPr lang="en-GB" dirty="0"/>
              <a:t>Launched in July 2021</a:t>
            </a:r>
          </a:p>
          <a:p>
            <a:r>
              <a:rPr lang="en-US" dirty="0"/>
              <a:t>To cement PCCs’ role in offender management by creating a new statutory duty to “lock-in” collaborative working between PCCs and the probation service.</a:t>
            </a:r>
          </a:p>
          <a:p>
            <a:r>
              <a:rPr lang="en-US" dirty="0"/>
              <a:t>To improve the way PCCs work in partnership with others to fight crime and support victims by: </a:t>
            </a:r>
          </a:p>
          <a:p>
            <a:pPr lvl="1"/>
            <a:r>
              <a:rPr lang="en-US" dirty="0"/>
              <a:t>strengthening the guidance that underpins the role of a PCC in bringing together partners to fight crime and drugs misuse; </a:t>
            </a:r>
          </a:p>
          <a:p>
            <a:pPr lvl="1"/>
            <a:r>
              <a:rPr lang="en-US" dirty="0"/>
              <a:t>giving PCCs a central role on local criminal justice boards; </a:t>
            </a:r>
          </a:p>
          <a:p>
            <a:pPr lvl="1"/>
            <a:r>
              <a:rPr lang="en-US" dirty="0"/>
              <a:t>supporting their work on violence reduction units; </a:t>
            </a:r>
          </a:p>
          <a:p>
            <a:pPr lvl="1"/>
            <a:r>
              <a:rPr lang="en-US" dirty="0"/>
              <a:t>and clarifying the local crime prevention landscape through an in-depth review of community safety partnerships in England and Wales.</a:t>
            </a:r>
            <a:endParaRPr lang="en-GB" dirty="0"/>
          </a:p>
        </p:txBody>
      </p:sp>
    </p:spTree>
    <p:extLst>
      <p:ext uri="{BB962C8B-B14F-4D97-AF65-F5344CB8AC3E}">
        <p14:creationId xmlns:p14="http://schemas.microsoft.com/office/powerpoint/2010/main" val="552603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B73EDF-9B71-3661-B11E-D510354205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98925B-984C-3694-1719-EC854A965DB2}"/>
              </a:ext>
            </a:extLst>
          </p:cNvPr>
          <p:cNvSpPr>
            <a:spLocks noGrp="1"/>
          </p:cNvSpPr>
          <p:nvPr>
            <p:ph type="title"/>
          </p:nvPr>
        </p:nvSpPr>
        <p:spPr/>
        <p:txBody>
          <a:bodyPr/>
          <a:lstStyle/>
          <a:p>
            <a:r>
              <a:rPr lang="en-GB" dirty="0"/>
              <a:t>Part 2 of the PCC Review</a:t>
            </a:r>
          </a:p>
        </p:txBody>
      </p:sp>
      <p:sp>
        <p:nvSpPr>
          <p:cNvPr id="3" name="Content Placeholder 2">
            <a:extLst>
              <a:ext uri="{FF2B5EF4-FFF2-40B4-BE49-F238E27FC236}">
                <a16:creationId xmlns:a16="http://schemas.microsoft.com/office/drawing/2014/main" id="{BA88EB55-1870-481A-B56E-9F2740CB7CBC}"/>
              </a:ext>
            </a:extLst>
          </p:cNvPr>
          <p:cNvSpPr>
            <a:spLocks noGrp="1"/>
          </p:cNvSpPr>
          <p:nvPr>
            <p:ph idx="1"/>
          </p:nvPr>
        </p:nvSpPr>
        <p:spPr/>
        <p:txBody>
          <a:bodyPr>
            <a:normAutofit/>
          </a:bodyPr>
          <a:lstStyle/>
          <a:p>
            <a:r>
              <a:rPr lang="en-US" dirty="0"/>
              <a:t>To improve public confidence in policing by clarifying the role of PCCs in holding the police to account and working with the Association of Police and Crime Commissioners and the College of Policing to ensure PCCs have access to the best possible evidence about what helps foster local confidence in policing.</a:t>
            </a:r>
          </a:p>
          <a:p>
            <a:r>
              <a:rPr lang="en-US" dirty="0"/>
              <a:t>To improve PCCs’ access to criminal justice data by issuing new central guidance to support a more data-confident culture. This will be accompanied by further steps to strengthen checks and balances on PCCs.</a:t>
            </a:r>
            <a:endParaRPr lang="en-GB" dirty="0"/>
          </a:p>
        </p:txBody>
      </p:sp>
    </p:spTree>
    <p:extLst>
      <p:ext uri="{BB962C8B-B14F-4D97-AF65-F5344CB8AC3E}">
        <p14:creationId xmlns:p14="http://schemas.microsoft.com/office/powerpoint/2010/main" val="3502593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C7981D-AB6A-3067-E436-134479E64D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043202-DF30-73BF-F697-7FD55A44FA7F}"/>
              </a:ext>
            </a:extLst>
          </p:cNvPr>
          <p:cNvSpPr>
            <a:spLocks noGrp="1"/>
          </p:cNvSpPr>
          <p:nvPr>
            <p:ph type="title"/>
          </p:nvPr>
        </p:nvSpPr>
        <p:spPr/>
        <p:txBody>
          <a:bodyPr/>
          <a:lstStyle/>
          <a:p>
            <a:r>
              <a:rPr lang="en-GB" dirty="0"/>
              <a:t>Part 2 of the PCC Review</a:t>
            </a:r>
          </a:p>
        </p:txBody>
      </p:sp>
      <p:sp>
        <p:nvSpPr>
          <p:cNvPr id="3" name="Content Placeholder 2">
            <a:extLst>
              <a:ext uri="{FF2B5EF4-FFF2-40B4-BE49-F238E27FC236}">
                <a16:creationId xmlns:a16="http://schemas.microsoft.com/office/drawing/2014/main" id="{DEBBC446-9C57-5E4F-4FE8-278CACEA09FE}"/>
              </a:ext>
            </a:extLst>
          </p:cNvPr>
          <p:cNvSpPr>
            <a:spLocks noGrp="1"/>
          </p:cNvSpPr>
          <p:nvPr>
            <p:ph idx="1"/>
          </p:nvPr>
        </p:nvSpPr>
        <p:spPr/>
        <p:txBody>
          <a:bodyPr>
            <a:normAutofit/>
          </a:bodyPr>
          <a:lstStyle/>
          <a:p>
            <a:r>
              <a:rPr lang="en-US" dirty="0"/>
              <a:t>To help ensure there is effective local scrutiny by focusing on improving the recruitment and retention of independent members on police and crime panels.</a:t>
            </a:r>
          </a:p>
          <a:p>
            <a:r>
              <a:rPr lang="en-US" dirty="0"/>
              <a:t>To help ensure the public can complain about their PCC if needed and trust their complaint will be handled fairly and consistently by considering how complaints of criminal misconduct are handled and what scope there is to align a new code of conduct with the regime for mayors and </a:t>
            </a:r>
            <a:r>
              <a:rPr lang="en-US" dirty="0" err="1"/>
              <a:t>councillors</a:t>
            </a:r>
            <a:r>
              <a:rPr lang="en-US" dirty="0"/>
              <a:t> in local government.</a:t>
            </a:r>
            <a:endParaRPr lang="en-GB" dirty="0"/>
          </a:p>
        </p:txBody>
      </p:sp>
    </p:spTree>
    <p:extLst>
      <p:ext uri="{BB962C8B-B14F-4D97-AF65-F5344CB8AC3E}">
        <p14:creationId xmlns:p14="http://schemas.microsoft.com/office/powerpoint/2010/main" val="3325692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374E-2BF6-5B23-8F28-83118A88C305}"/>
              </a:ext>
            </a:extLst>
          </p:cNvPr>
          <p:cNvSpPr>
            <a:spLocks noGrp="1"/>
          </p:cNvSpPr>
          <p:nvPr>
            <p:ph type="title"/>
          </p:nvPr>
        </p:nvSpPr>
        <p:spPr>
          <a:xfrm>
            <a:off x="6419850" y="365125"/>
            <a:ext cx="4933950" cy="1325563"/>
          </a:xfrm>
        </p:spPr>
        <p:txBody>
          <a:bodyPr/>
          <a:lstStyle/>
          <a:p>
            <a:pPr algn="r"/>
            <a:r>
              <a:rPr lang="en-GB" dirty="0"/>
              <a:t>Role of the PCC</a:t>
            </a:r>
          </a:p>
        </p:txBody>
      </p:sp>
      <p:sp>
        <p:nvSpPr>
          <p:cNvPr id="3" name="Content Placeholder 2">
            <a:extLst>
              <a:ext uri="{FF2B5EF4-FFF2-40B4-BE49-F238E27FC236}">
                <a16:creationId xmlns:a16="http://schemas.microsoft.com/office/drawing/2014/main" id="{9DE4059F-DF01-E01A-FA7A-2832C2BA2548}"/>
              </a:ext>
            </a:extLst>
          </p:cNvPr>
          <p:cNvSpPr>
            <a:spLocks noGrp="1"/>
          </p:cNvSpPr>
          <p:nvPr>
            <p:ph idx="1"/>
          </p:nvPr>
        </p:nvSpPr>
        <p:spPr>
          <a:xfrm>
            <a:off x="838200" y="365124"/>
            <a:ext cx="4933950" cy="6283325"/>
          </a:xfrm>
        </p:spPr>
        <p:txBody>
          <a:bodyPr>
            <a:normAutofit/>
          </a:bodyPr>
          <a:lstStyle/>
          <a:p>
            <a:r>
              <a:rPr lang="en-US" sz="2000" dirty="0"/>
              <a:t>The role of the Police and Crime Commissioner (PCC) is to be the voice of the people and hold the police to account. They are responsible for the totality of policing.</a:t>
            </a:r>
          </a:p>
          <a:p>
            <a:r>
              <a:rPr lang="en-US" sz="2000" dirty="0"/>
              <a:t>PCCs aim to cut crime and deliver an effective and efficient police service within their police force area. They are elected by the public to hold Chief Constables and the force to account, making the police answerable to the communities they serve.</a:t>
            </a:r>
          </a:p>
          <a:p>
            <a:r>
              <a:rPr lang="en-US" sz="2000" dirty="0"/>
              <a:t>PCCs ensure community needs are met as effectively as possible</a:t>
            </a:r>
          </a:p>
          <a:p>
            <a:r>
              <a:rPr lang="en-US" sz="2000" dirty="0"/>
              <a:t>Improve local relationships through building confidence and restoring trust. </a:t>
            </a:r>
          </a:p>
          <a:p>
            <a:r>
              <a:rPr lang="en-US" sz="2000" dirty="0"/>
              <a:t>Partnership across a range of agencies at local and national level to ensure there is a unified approach to preventing and reducing crime.</a:t>
            </a:r>
          </a:p>
          <a:p>
            <a:endParaRPr lang="en-GB" sz="2000" dirty="0"/>
          </a:p>
        </p:txBody>
      </p:sp>
      <p:pic>
        <p:nvPicPr>
          <p:cNvPr id="5" name="Picture 4">
            <a:extLst>
              <a:ext uri="{FF2B5EF4-FFF2-40B4-BE49-F238E27FC236}">
                <a16:creationId xmlns:a16="http://schemas.microsoft.com/office/drawing/2014/main" id="{0ED796E7-5830-7195-805D-1D2FBE9B1CC8}"/>
              </a:ext>
            </a:extLst>
          </p:cNvPr>
          <p:cNvPicPr>
            <a:picLocks noChangeAspect="1"/>
          </p:cNvPicPr>
          <p:nvPr/>
        </p:nvPicPr>
        <p:blipFill>
          <a:blip r:embed="rId2"/>
          <a:stretch>
            <a:fillRect/>
          </a:stretch>
        </p:blipFill>
        <p:spPr>
          <a:xfrm>
            <a:off x="6192456" y="434975"/>
            <a:ext cx="1238250" cy="866775"/>
          </a:xfrm>
          <a:prstGeom prst="rect">
            <a:avLst/>
          </a:prstGeom>
        </p:spPr>
      </p:pic>
      <p:pic>
        <p:nvPicPr>
          <p:cNvPr id="6" name="Picture 5">
            <a:extLst>
              <a:ext uri="{FF2B5EF4-FFF2-40B4-BE49-F238E27FC236}">
                <a16:creationId xmlns:a16="http://schemas.microsoft.com/office/drawing/2014/main" id="{3E99B2F3-FBA4-7A76-9EA3-170257FD1A0E}"/>
              </a:ext>
            </a:extLst>
          </p:cNvPr>
          <p:cNvPicPr>
            <a:picLocks noChangeAspect="1"/>
          </p:cNvPicPr>
          <p:nvPr/>
        </p:nvPicPr>
        <p:blipFill>
          <a:blip r:embed="rId3"/>
          <a:stretch>
            <a:fillRect/>
          </a:stretch>
        </p:blipFill>
        <p:spPr>
          <a:xfrm>
            <a:off x="5978344" y="1760538"/>
            <a:ext cx="5994581" cy="4030662"/>
          </a:xfrm>
          <a:prstGeom prst="rect">
            <a:avLst/>
          </a:prstGeom>
        </p:spPr>
      </p:pic>
      <p:sp>
        <p:nvSpPr>
          <p:cNvPr id="7" name="TextBox 6">
            <a:extLst>
              <a:ext uri="{FF2B5EF4-FFF2-40B4-BE49-F238E27FC236}">
                <a16:creationId xmlns:a16="http://schemas.microsoft.com/office/drawing/2014/main" id="{7D526DA5-C028-D5B6-C273-783668C3406F}"/>
              </a:ext>
            </a:extLst>
          </p:cNvPr>
          <p:cNvSpPr txBox="1"/>
          <p:nvPr/>
        </p:nvSpPr>
        <p:spPr>
          <a:xfrm>
            <a:off x="10125075" y="5973246"/>
            <a:ext cx="1933575" cy="369332"/>
          </a:xfrm>
          <a:prstGeom prst="rect">
            <a:avLst/>
          </a:prstGeom>
          <a:noFill/>
        </p:spPr>
        <p:txBody>
          <a:bodyPr wrap="square" rtlCol="0">
            <a:spAutoFit/>
          </a:bodyPr>
          <a:lstStyle/>
          <a:p>
            <a:r>
              <a:rPr lang="en-GB" dirty="0"/>
              <a:t>Downs 2024: 17</a:t>
            </a:r>
          </a:p>
        </p:txBody>
      </p:sp>
    </p:spTree>
    <p:extLst>
      <p:ext uri="{BB962C8B-B14F-4D97-AF65-F5344CB8AC3E}">
        <p14:creationId xmlns:p14="http://schemas.microsoft.com/office/powerpoint/2010/main" val="3565593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1000"/>
                                        <p:tgtEl>
                                          <p:spTgt spid="6"/>
                                        </p:tgtEl>
                                      </p:cBhvr>
                                    </p:animEffect>
                                    <p:anim calcmode="lin" valueType="num">
                                      <p:cBhvr>
                                        <p:cTn id="38" dur="1000" fill="hold"/>
                                        <p:tgtEl>
                                          <p:spTgt spid="6"/>
                                        </p:tgtEl>
                                        <p:attrNameLst>
                                          <p:attrName>ppt_x</p:attrName>
                                        </p:attrNameLst>
                                      </p:cBhvr>
                                      <p:tavLst>
                                        <p:tav tm="0">
                                          <p:val>
                                            <p:strVal val="#ppt_x"/>
                                          </p:val>
                                        </p:tav>
                                        <p:tav tm="100000">
                                          <p:val>
                                            <p:strVal val="#ppt_x"/>
                                          </p:val>
                                        </p:tav>
                                      </p:tavLst>
                                    </p:anim>
                                    <p:anim calcmode="lin" valueType="num">
                                      <p:cBhvr>
                                        <p:cTn id="3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E46F4-60B9-2FB4-6D30-673542CB14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472AF0-823E-B03E-6538-C808B4AE97EB}"/>
              </a:ext>
            </a:extLst>
          </p:cNvPr>
          <p:cNvSpPr>
            <a:spLocks noGrp="1"/>
          </p:cNvSpPr>
          <p:nvPr>
            <p:ph type="title"/>
          </p:nvPr>
        </p:nvSpPr>
        <p:spPr>
          <a:xfrm>
            <a:off x="495300" y="120648"/>
            <a:ext cx="10858500" cy="1325563"/>
          </a:xfrm>
        </p:spPr>
        <p:txBody>
          <a:bodyPr/>
          <a:lstStyle/>
          <a:p>
            <a:r>
              <a:rPr lang="en-GB" dirty="0"/>
              <a:t>PCC Role</a:t>
            </a:r>
          </a:p>
        </p:txBody>
      </p:sp>
      <p:pic>
        <p:nvPicPr>
          <p:cNvPr id="5" name="Picture 4">
            <a:extLst>
              <a:ext uri="{FF2B5EF4-FFF2-40B4-BE49-F238E27FC236}">
                <a16:creationId xmlns:a16="http://schemas.microsoft.com/office/drawing/2014/main" id="{7C9E0C16-6AA3-4199-7D5A-FBFB642D9AAE}"/>
              </a:ext>
            </a:extLst>
          </p:cNvPr>
          <p:cNvPicPr>
            <a:picLocks noChangeAspect="1"/>
          </p:cNvPicPr>
          <p:nvPr/>
        </p:nvPicPr>
        <p:blipFill>
          <a:blip r:embed="rId3"/>
          <a:stretch>
            <a:fillRect/>
          </a:stretch>
        </p:blipFill>
        <p:spPr>
          <a:xfrm>
            <a:off x="9563100" y="350043"/>
            <a:ext cx="1238250" cy="866775"/>
          </a:xfrm>
          <a:prstGeom prst="rect">
            <a:avLst/>
          </a:prstGeom>
        </p:spPr>
      </p:pic>
      <p:pic>
        <p:nvPicPr>
          <p:cNvPr id="4" name="Online Media 3" title="APCC Chair, Marc Jones">
            <a:hlinkClick r:id="" action="ppaction://media"/>
            <a:extLst>
              <a:ext uri="{FF2B5EF4-FFF2-40B4-BE49-F238E27FC236}">
                <a16:creationId xmlns:a16="http://schemas.microsoft.com/office/drawing/2014/main" id="{52397E4E-6A6F-42A1-3CCD-56CA2D04D878}"/>
              </a:ext>
            </a:extLst>
          </p:cNvPr>
          <p:cNvPicPr>
            <a:picLocks noRot="1" noChangeAspect="1"/>
          </p:cNvPicPr>
          <p:nvPr>
            <a:videoFile r:link="rId1"/>
          </p:nvPr>
        </p:nvPicPr>
        <p:blipFill>
          <a:blip r:embed="rId4"/>
          <a:stretch>
            <a:fillRect/>
          </a:stretch>
        </p:blipFill>
        <p:spPr>
          <a:xfrm>
            <a:off x="1603433" y="1418431"/>
            <a:ext cx="9197917" cy="5196823"/>
          </a:xfrm>
          <a:prstGeom prst="rect">
            <a:avLst/>
          </a:prstGeom>
        </p:spPr>
      </p:pic>
    </p:spTree>
    <p:extLst>
      <p:ext uri="{BB962C8B-B14F-4D97-AF65-F5344CB8AC3E}">
        <p14:creationId xmlns:p14="http://schemas.microsoft.com/office/powerpoint/2010/main" val="2774615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327734-C934-EF7A-181B-50ED76ED86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59173E-E000-F766-1B0E-C7836A00ED21}"/>
              </a:ext>
            </a:extLst>
          </p:cNvPr>
          <p:cNvSpPr>
            <a:spLocks noGrp="1"/>
          </p:cNvSpPr>
          <p:nvPr>
            <p:ph type="title"/>
          </p:nvPr>
        </p:nvSpPr>
        <p:spPr>
          <a:xfrm>
            <a:off x="838200" y="365125"/>
            <a:ext cx="8831580" cy="1325563"/>
          </a:xfrm>
        </p:spPr>
        <p:txBody>
          <a:bodyPr/>
          <a:lstStyle/>
          <a:p>
            <a:r>
              <a:rPr lang="en-US" dirty="0"/>
              <a:t>Police Reform and Social Responsibility Act 2011</a:t>
            </a:r>
            <a:endParaRPr lang="en-GB" dirty="0"/>
          </a:p>
        </p:txBody>
      </p:sp>
      <p:sp>
        <p:nvSpPr>
          <p:cNvPr id="4" name="Content Placeholder 3">
            <a:extLst>
              <a:ext uri="{FF2B5EF4-FFF2-40B4-BE49-F238E27FC236}">
                <a16:creationId xmlns:a16="http://schemas.microsoft.com/office/drawing/2014/main" id="{205F0D3D-5180-C391-83A3-8C48011EE825}"/>
              </a:ext>
            </a:extLst>
          </p:cNvPr>
          <p:cNvSpPr>
            <a:spLocks noGrp="1"/>
          </p:cNvSpPr>
          <p:nvPr>
            <p:ph sz="half" idx="1"/>
          </p:nvPr>
        </p:nvSpPr>
        <p:spPr/>
        <p:txBody>
          <a:bodyPr/>
          <a:lstStyle/>
          <a:p>
            <a:r>
              <a:rPr lang="en-US" dirty="0"/>
              <a:t>secure efficient and effective police for their area.</a:t>
            </a:r>
          </a:p>
          <a:p>
            <a:r>
              <a:rPr lang="en-US" dirty="0"/>
              <a:t>appoint the Chief Constable, hold them to account for running the force, and if necessary, dismiss them.</a:t>
            </a:r>
          </a:p>
          <a:p>
            <a:r>
              <a:rPr lang="en-US" dirty="0"/>
              <a:t>set the police and crime objectives for their area through a police and crime plan;</a:t>
            </a:r>
            <a:endParaRPr lang="en-GB" dirty="0"/>
          </a:p>
        </p:txBody>
      </p:sp>
      <p:sp>
        <p:nvSpPr>
          <p:cNvPr id="6" name="Content Placeholder 5">
            <a:extLst>
              <a:ext uri="{FF2B5EF4-FFF2-40B4-BE49-F238E27FC236}">
                <a16:creationId xmlns:a16="http://schemas.microsoft.com/office/drawing/2014/main" id="{ED2EAD6D-F48F-0BBF-5371-6EBDEBB6F04F}"/>
              </a:ext>
            </a:extLst>
          </p:cNvPr>
          <p:cNvSpPr>
            <a:spLocks noGrp="1"/>
          </p:cNvSpPr>
          <p:nvPr>
            <p:ph sz="half" idx="2"/>
          </p:nvPr>
        </p:nvSpPr>
        <p:spPr/>
        <p:txBody>
          <a:bodyPr/>
          <a:lstStyle/>
          <a:p>
            <a:r>
              <a:rPr lang="en-US" dirty="0"/>
              <a:t>set the force budget and determine the precept;</a:t>
            </a:r>
          </a:p>
          <a:p>
            <a:r>
              <a:rPr lang="en-US" dirty="0"/>
              <a:t>contribute to the national and international policing capabilities set out by the Home Secretary; and</a:t>
            </a:r>
          </a:p>
          <a:p>
            <a:r>
              <a:rPr lang="en-US" dirty="0"/>
              <a:t>bring together community safety and criminal justice partners, to make sure local priorities are joined up.</a:t>
            </a:r>
            <a:endParaRPr lang="en-GB" dirty="0"/>
          </a:p>
        </p:txBody>
      </p:sp>
      <p:pic>
        <p:nvPicPr>
          <p:cNvPr id="5" name="Picture 4">
            <a:extLst>
              <a:ext uri="{FF2B5EF4-FFF2-40B4-BE49-F238E27FC236}">
                <a16:creationId xmlns:a16="http://schemas.microsoft.com/office/drawing/2014/main" id="{9CB16706-DA2E-7D27-7A24-4B5D67AADAE4}"/>
              </a:ext>
            </a:extLst>
          </p:cNvPr>
          <p:cNvPicPr>
            <a:picLocks noChangeAspect="1"/>
          </p:cNvPicPr>
          <p:nvPr/>
        </p:nvPicPr>
        <p:blipFill>
          <a:blip r:embed="rId2"/>
          <a:stretch>
            <a:fillRect/>
          </a:stretch>
        </p:blipFill>
        <p:spPr>
          <a:xfrm>
            <a:off x="9840531" y="594518"/>
            <a:ext cx="1238250" cy="866775"/>
          </a:xfrm>
          <a:prstGeom prst="rect">
            <a:avLst/>
          </a:prstGeom>
        </p:spPr>
      </p:pic>
    </p:spTree>
    <p:extLst>
      <p:ext uri="{BB962C8B-B14F-4D97-AF65-F5344CB8AC3E}">
        <p14:creationId xmlns:p14="http://schemas.microsoft.com/office/powerpoint/2010/main" val="129678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1" end="1"/>
                                            </p:txEl>
                                          </p:spTgt>
                                        </p:tgtEl>
                                        <p:attrNameLst>
                                          <p:attrName>style.visibility</p:attrName>
                                        </p:attrNameLst>
                                      </p:cBhvr>
                                      <p:to>
                                        <p:strVal val="visible"/>
                                      </p:to>
                                    </p:set>
                                    <p:anim calcmode="lin" valueType="num">
                                      <p:cBhvr additive="base">
                                        <p:cTn id="25"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53F84-54A4-DD35-79F0-91B9008F786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9C4E0E61-B130-F158-489D-D5C846FB752B}"/>
              </a:ext>
            </a:extLst>
          </p:cNvPr>
          <p:cNvPicPr>
            <a:picLocks noChangeAspect="1"/>
          </p:cNvPicPr>
          <p:nvPr/>
        </p:nvPicPr>
        <p:blipFill>
          <a:blip r:embed="rId2"/>
          <a:stretch>
            <a:fillRect/>
          </a:stretch>
        </p:blipFill>
        <p:spPr>
          <a:xfrm>
            <a:off x="0" y="28568"/>
            <a:ext cx="12192000" cy="6800863"/>
          </a:xfrm>
          <a:prstGeom prst="rect">
            <a:avLst/>
          </a:prstGeom>
        </p:spPr>
      </p:pic>
      <p:sp>
        <p:nvSpPr>
          <p:cNvPr id="2" name="Title 1">
            <a:extLst>
              <a:ext uri="{FF2B5EF4-FFF2-40B4-BE49-F238E27FC236}">
                <a16:creationId xmlns:a16="http://schemas.microsoft.com/office/drawing/2014/main" id="{85C537DB-96FE-51DF-3927-D425D21FDD06}"/>
              </a:ext>
            </a:extLst>
          </p:cNvPr>
          <p:cNvSpPr>
            <a:spLocks noGrp="1"/>
          </p:cNvSpPr>
          <p:nvPr>
            <p:ph type="title"/>
          </p:nvPr>
        </p:nvSpPr>
        <p:spPr>
          <a:xfrm>
            <a:off x="312420" y="1825625"/>
            <a:ext cx="4911090" cy="1957705"/>
          </a:xfrm>
        </p:spPr>
        <p:txBody>
          <a:bodyPr>
            <a:normAutofit/>
          </a:bodyPr>
          <a:lstStyle/>
          <a:p>
            <a:pPr marL="342900" indent="-342900">
              <a:buFont typeface="Arial" panose="020B0604020202020204" pitchFamily="34" charset="0"/>
              <a:buChar char="•"/>
            </a:pPr>
            <a:r>
              <a:rPr lang="en-US" sz="2400" dirty="0">
                <a:solidFill>
                  <a:schemeClr val="bg1"/>
                </a:solidFill>
              </a:rPr>
              <a:t>Police governance is under the remit of the Elected Mayor</a:t>
            </a:r>
            <a:br>
              <a:rPr lang="en-US" sz="2400" dirty="0">
                <a:solidFill>
                  <a:schemeClr val="bg1"/>
                </a:solidFill>
              </a:rPr>
            </a:br>
            <a:r>
              <a:rPr lang="en-US" sz="2400" dirty="0">
                <a:solidFill>
                  <a:schemeClr val="bg1"/>
                </a:solidFill>
              </a:rPr>
              <a:t>Greater London, Greater Manchester, North Yorkshire, South Yorkshire and West Yorkshire </a:t>
            </a:r>
            <a:endParaRPr lang="en-GB" sz="2400" dirty="0">
              <a:solidFill>
                <a:schemeClr val="bg1"/>
              </a:solidFill>
            </a:endParaRPr>
          </a:p>
        </p:txBody>
      </p:sp>
      <p:sp>
        <p:nvSpPr>
          <p:cNvPr id="3" name="Content Placeholder 2">
            <a:extLst>
              <a:ext uri="{FF2B5EF4-FFF2-40B4-BE49-F238E27FC236}">
                <a16:creationId xmlns:a16="http://schemas.microsoft.com/office/drawing/2014/main" id="{74C660C5-10A6-C7C1-5785-127CACCC7269}"/>
              </a:ext>
            </a:extLst>
          </p:cNvPr>
          <p:cNvSpPr>
            <a:spLocks noGrp="1"/>
          </p:cNvSpPr>
          <p:nvPr>
            <p:ph idx="1"/>
          </p:nvPr>
        </p:nvSpPr>
        <p:spPr>
          <a:xfrm>
            <a:off x="6061710" y="2067885"/>
            <a:ext cx="5292090" cy="1361115"/>
          </a:xfrm>
        </p:spPr>
        <p:txBody>
          <a:bodyPr>
            <a:normAutofit/>
          </a:bodyPr>
          <a:lstStyle/>
          <a:p>
            <a:r>
              <a:rPr lang="en-US" sz="2400" dirty="0">
                <a:solidFill>
                  <a:schemeClr val="bg1"/>
                </a:solidFill>
              </a:rPr>
              <a:t>The Elected Mayor may appoint a Deputy Mayor for Policing and Crime to exercise functions on their behalf.</a:t>
            </a:r>
            <a:endParaRPr lang="en-GB" sz="2400" dirty="0">
              <a:solidFill>
                <a:schemeClr val="bg1"/>
              </a:solidFill>
            </a:endParaRPr>
          </a:p>
        </p:txBody>
      </p:sp>
    </p:spTree>
    <p:extLst>
      <p:ext uri="{BB962C8B-B14F-4D97-AF65-F5344CB8AC3E}">
        <p14:creationId xmlns:p14="http://schemas.microsoft.com/office/powerpoint/2010/main" val="2849402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7B459-C519-30E4-CF00-315A2403EFC9}"/>
              </a:ext>
            </a:extLst>
          </p:cNvPr>
          <p:cNvSpPr>
            <a:spLocks noGrp="1"/>
          </p:cNvSpPr>
          <p:nvPr>
            <p:ph type="title"/>
          </p:nvPr>
        </p:nvSpPr>
        <p:spPr/>
        <p:txBody>
          <a:bodyPr/>
          <a:lstStyle/>
          <a:p>
            <a:r>
              <a:rPr lang="en-GB" dirty="0"/>
              <a:t>More recent additions - Complaints</a:t>
            </a:r>
          </a:p>
        </p:txBody>
      </p:sp>
      <p:sp>
        <p:nvSpPr>
          <p:cNvPr id="3" name="Content Placeholder 2">
            <a:extLst>
              <a:ext uri="{FF2B5EF4-FFF2-40B4-BE49-F238E27FC236}">
                <a16:creationId xmlns:a16="http://schemas.microsoft.com/office/drawing/2014/main" id="{B7B3C08F-942C-69F7-A88E-CE6EA44CE187}"/>
              </a:ext>
            </a:extLst>
          </p:cNvPr>
          <p:cNvSpPr>
            <a:spLocks noGrp="1"/>
          </p:cNvSpPr>
          <p:nvPr>
            <p:ph idx="1"/>
          </p:nvPr>
        </p:nvSpPr>
        <p:spPr/>
        <p:txBody>
          <a:bodyPr>
            <a:normAutofit/>
          </a:bodyPr>
          <a:lstStyle/>
          <a:p>
            <a:r>
              <a:rPr lang="en-US" b="0" i="0" dirty="0">
                <a:solidFill>
                  <a:srgbClr val="212529"/>
                </a:solidFill>
                <a:effectLst/>
                <a:latin typeface="Roboto" panose="02000000000000000000" pitchFamily="2" charset="0"/>
              </a:rPr>
              <a:t>PCCs gained a new stronger role in the complaints system, with an option of taking on one of 3 different levels of complaints against the police. </a:t>
            </a:r>
          </a:p>
          <a:p>
            <a:endParaRPr lang="en-US" b="0" i="0" dirty="0">
              <a:solidFill>
                <a:srgbClr val="212529"/>
              </a:solidFill>
              <a:effectLst/>
              <a:latin typeface="Roboto" panose="02000000000000000000" pitchFamily="2" charset="0"/>
            </a:endParaRPr>
          </a:p>
          <a:p>
            <a:pPr lvl="1"/>
            <a:r>
              <a:rPr lang="en-US" b="0" i="0" dirty="0">
                <a:solidFill>
                  <a:srgbClr val="212529"/>
                </a:solidFill>
                <a:effectLst/>
                <a:latin typeface="Roboto" panose="02000000000000000000" pitchFamily="2" charset="0"/>
              </a:rPr>
              <a:t>Model 1 (which must be adopted as a minimum standard ) involves oversight of the complaints  system. </a:t>
            </a:r>
          </a:p>
          <a:p>
            <a:pPr lvl="1"/>
            <a:r>
              <a:rPr lang="en-US" b="0" i="0" dirty="0">
                <a:solidFill>
                  <a:srgbClr val="212529"/>
                </a:solidFill>
                <a:effectLst/>
                <a:latin typeface="Roboto" panose="02000000000000000000" pitchFamily="2" charset="0"/>
              </a:rPr>
              <a:t>Model 2 is an informal and resolution role and </a:t>
            </a:r>
          </a:p>
          <a:p>
            <a:pPr lvl="1"/>
            <a:r>
              <a:rPr lang="en-US" b="0" i="0" dirty="0">
                <a:solidFill>
                  <a:srgbClr val="212529"/>
                </a:solidFill>
                <a:effectLst/>
                <a:latin typeface="Roboto" panose="02000000000000000000" pitchFamily="2" charset="0"/>
              </a:rPr>
              <a:t>Model 3, is where a PCC deals with all statutory duties and responsibilities for complaints</a:t>
            </a:r>
            <a:endParaRPr lang="en-GB" dirty="0"/>
          </a:p>
        </p:txBody>
      </p:sp>
      <p:pic>
        <p:nvPicPr>
          <p:cNvPr id="4" name="Picture 3">
            <a:extLst>
              <a:ext uri="{FF2B5EF4-FFF2-40B4-BE49-F238E27FC236}">
                <a16:creationId xmlns:a16="http://schemas.microsoft.com/office/drawing/2014/main" id="{45873653-CE27-F585-6CF3-55A3B5B25546}"/>
              </a:ext>
            </a:extLst>
          </p:cNvPr>
          <p:cNvPicPr>
            <a:picLocks noChangeAspect="1"/>
          </p:cNvPicPr>
          <p:nvPr/>
        </p:nvPicPr>
        <p:blipFill>
          <a:blip r:embed="rId2"/>
          <a:stretch>
            <a:fillRect/>
          </a:stretch>
        </p:blipFill>
        <p:spPr>
          <a:xfrm>
            <a:off x="9978082" y="459596"/>
            <a:ext cx="1237595" cy="865707"/>
          </a:xfrm>
          <a:prstGeom prst="rect">
            <a:avLst/>
          </a:prstGeom>
        </p:spPr>
      </p:pic>
    </p:spTree>
    <p:extLst>
      <p:ext uri="{BB962C8B-B14F-4D97-AF65-F5344CB8AC3E}">
        <p14:creationId xmlns:p14="http://schemas.microsoft.com/office/powerpoint/2010/main" val="2947638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6B73D-A44D-5169-620C-CE0CD269DD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4CB2DB-ECB4-3C40-A025-8FF3F491324F}"/>
              </a:ext>
            </a:extLst>
          </p:cNvPr>
          <p:cNvSpPr>
            <a:spLocks noGrp="1"/>
          </p:cNvSpPr>
          <p:nvPr>
            <p:ph type="title"/>
          </p:nvPr>
        </p:nvSpPr>
        <p:spPr/>
        <p:txBody>
          <a:bodyPr/>
          <a:lstStyle/>
          <a:p>
            <a:r>
              <a:rPr lang="en-GB" dirty="0"/>
              <a:t>More recent additions – Fire Governance </a:t>
            </a:r>
          </a:p>
        </p:txBody>
      </p:sp>
      <p:sp>
        <p:nvSpPr>
          <p:cNvPr id="3" name="Content Placeholder 2">
            <a:extLst>
              <a:ext uri="{FF2B5EF4-FFF2-40B4-BE49-F238E27FC236}">
                <a16:creationId xmlns:a16="http://schemas.microsoft.com/office/drawing/2014/main" id="{9C4774A0-28B0-E731-B3A4-1354AF2976E0}"/>
              </a:ext>
            </a:extLst>
          </p:cNvPr>
          <p:cNvSpPr>
            <a:spLocks noGrp="1"/>
          </p:cNvSpPr>
          <p:nvPr>
            <p:ph idx="1"/>
          </p:nvPr>
        </p:nvSpPr>
        <p:spPr/>
        <p:txBody>
          <a:bodyPr>
            <a:normAutofit/>
          </a:bodyPr>
          <a:lstStyle/>
          <a:p>
            <a:pPr algn="l"/>
            <a:r>
              <a:rPr lang="en-US" b="0" i="0" dirty="0">
                <a:solidFill>
                  <a:srgbClr val="212529"/>
                </a:solidFill>
                <a:effectLst/>
                <a:latin typeface="Roboto" panose="02000000000000000000" pitchFamily="2" charset="0"/>
              </a:rPr>
              <a:t>The Policing and Crime Act 2017 further reformed policing and enabled important changes to the governance of fire and rescue services.</a:t>
            </a:r>
          </a:p>
          <a:p>
            <a:pPr algn="l"/>
            <a:r>
              <a:rPr lang="en-US" b="0" i="0" dirty="0">
                <a:solidFill>
                  <a:srgbClr val="212529"/>
                </a:solidFill>
                <a:effectLst/>
                <a:latin typeface="Roboto" panose="02000000000000000000" pitchFamily="2" charset="0"/>
              </a:rPr>
              <a:t>PCCs can either be involved with their local Fire and Rescue Authority. </a:t>
            </a:r>
          </a:p>
          <a:p>
            <a:pPr algn="l"/>
            <a:r>
              <a:rPr lang="en-US" b="0" i="0" dirty="0">
                <a:solidFill>
                  <a:srgbClr val="212529"/>
                </a:solidFill>
                <a:effectLst/>
                <a:latin typeface="Roboto" panose="02000000000000000000" pitchFamily="2" charset="0"/>
              </a:rPr>
              <a:t>Or they can consult the public, partners, and place a business case to the Home Secretary to take on the governance of Fire and Rescue services in their area. This option formally creates a Police, Fire and Crime Commissioner (PFCC). </a:t>
            </a:r>
          </a:p>
          <a:p>
            <a:endParaRPr lang="en-GB" dirty="0"/>
          </a:p>
        </p:txBody>
      </p:sp>
      <p:pic>
        <p:nvPicPr>
          <p:cNvPr id="4" name="Picture 3">
            <a:extLst>
              <a:ext uri="{FF2B5EF4-FFF2-40B4-BE49-F238E27FC236}">
                <a16:creationId xmlns:a16="http://schemas.microsoft.com/office/drawing/2014/main" id="{295DFF07-A280-F751-2757-9B9924A1BBAB}"/>
              </a:ext>
            </a:extLst>
          </p:cNvPr>
          <p:cNvPicPr>
            <a:picLocks noChangeAspect="1"/>
          </p:cNvPicPr>
          <p:nvPr/>
        </p:nvPicPr>
        <p:blipFill>
          <a:blip r:embed="rId2"/>
          <a:stretch>
            <a:fillRect/>
          </a:stretch>
        </p:blipFill>
        <p:spPr>
          <a:xfrm>
            <a:off x="10643171" y="594518"/>
            <a:ext cx="1238250" cy="866775"/>
          </a:xfrm>
          <a:prstGeom prst="rect">
            <a:avLst/>
          </a:prstGeom>
        </p:spPr>
      </p:pic>
    </p:spTree>
    <p:extLst>
      <p:ext uri="{BB962C8B-B14F-4D97-AF65-F5344CB8AC3E}">
        <p14:creationId xmlns:p14="http://schemas.microsoft.com/office/powerpoint/2010/main" val="278343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743597-9940-D065-8106-2965871F99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A163C3-E8E1-57E3-0BCA-9F928E28A280}"/>
              </a:ext>
            </a:extLst>
          </p:cNvPr>
          <p:cNvSpPr>
            <a:spLocks noGrp="1"/>
          </p:cNvSpPr>
          <p:nvPr>
            <p:ph type="title"/>
          </p:nvPr>
        </p:nvSpPr>
        <p:spPr/>
        <p:txBody>
          <a:bodyPr/>
          <a:lstStyle/>
          <a:p>
            <a:r>
              <a:rPr lang="en-GB" dirty="0"/>
              <a:t>More recent additions - Commissioning </a:t>
            </a:r>
          </a:p>
        </p:txBody>
      </p:sp>
      <p:sp>
        <p:nvSpPr>
          <p:cNvPr id="3" name="Content Placeholder 2">
            <a:extLst>
              <a:ext uri="{FF2B5EF4-FFF2-40B4-BE49-F238E27FC236}">
                <a16:creationId xmlns:a16="http://schemas.microsoft.com/office/drawing/2014/main" id="{E63620C6-5417-50E3-740A-1F1C3F262567}"/>
              </a:ext>
            </a:extLst>
          </p:cNvPr>
          <p:cNvSpPr>
            <a:spLocks noGrp="1"/>
          </p:cNvSpPr>
          <p:nvPr>
            <p:ph idx="1"/>
          </p:nvPr>
        </p:nvSpPr>
        <p:spPr/>
        <p:txBody>
          <a:bodyPr>
            <a:normAutofit fontScale="92500" lnSpcReduction="10000"/>
          </a:bodyPr>
          <a:lstStyle/>
          <a:p>
            <a:r>
              <a:rPr lang="en-US" dirty="0"/>
              <a:t>In addition to commissioning services for victims, some PCCs may have taken on extended commissioning responsibilities … commission reducing reoffending services, youth diversion schemes, drugs, and alcohol services </a:t>
            </a:r>
            <a:r>
              <a:rPr lang="en-US" dirty="0" err="1"/>
              <a:t>etc</a:t>
            </a:r>
            <a:r>
              <a:rPr lang="en-US" dirty="0"/>
              <a:t> as well as funding local Community Safety Partnerships.</a:t>
            </a:r>
          </a:p>
          <a:p>
            <a:r>
              <a:rPr lang="en-US" dirty="0"/>
              <a:t>PCCs in 20 areas lead in the commissioning of multiagency Violence Reduction Units, bringing together strategic partners to deliver system wide interventions to prevent and reduce serious violence. Some PCCs have been successful in bidding for the Government’s Safer Streets funding and other funding streams working with local strategic partners to determine where this money might be most beneficial, and ensuring it deliver real impact on the ground.</a:t>
            </a:r>
            <a:endParaRPr lang="en-GB" dirty="0"/>
          </a:p>
        </p:txBody>
      </p:sp>
      <p:pic>
        <p:nvPicPr>
          <p:cNvPr id="4" name="Picture 3">
            <a:extLst>
              <a:ext uri="{FF2B5EF4-FFF2-40B4-BE49-F238E27FC236}">
                <a16:creationId xmlns:a16="http://schemas.microsoft.com/office/drawing/2014/main" id="{F77CBAE9-4D97-E3E5-7833-9575BEEB51A3}"/>
              </a:ext>
            </a:extLst>
          </p:cNvPr>
          <p:cNvPicPr>
            <a:picLocks noChangeAspect="1"/>
          </p:cNvPicPr>
          <p:nvPr/>
        </p:nvPicPr>
        <p:blipFill>
          <a:blip r:embed="rId2"/>
          <a:stretch>
            <a:fillRect/>
          </a:stretch>
        </p:blipFill>
        <p:spPr>
          <a:xfrm>
            <a:off x="10628322" y="595052"/>
            <a:ext cx="1237595" cy="865707"/>
          </a:xfrm>
          <a:prstGeom prst="rect">
            <a:avLst/>
          </a:prstGeom>
        </p:spPr>
      </p:pic>
    </p:spTree>
    <p:extLst>
      <p:ext uri="{BB962C8B-B14F-4D97-AF65-F5344CB8AC3E}">
        <p14:creationId xmlns:p14="http://schemas.microsoft.com/office/powerpoint/2010/main" val="347133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931BFC-8C9B-D48B-91F8-25673129BA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BD42B2-18A8-0662-6752-AE88476FB258}"/>
              </a:ext>
            </a:extLst>
          </p:cNvPr>
          <p:cNvSpPr>
            <a:spLocks noGrp="1"/>
          </p:cNvSpPr>
          <p:nvPr>
            <p:ph type="title"/>
          </p:nvPr>
        </p:nvSpPr>
        <p:spPr/>
        <p:txBody>
          <a:bodyPr/>
          <a:lstStyle/>
          <a:p>
            <a:r>
              <a:rPr lang="en-GB" dirty="0"/>
              <a:t>Office of the PCC (OPCC)</a:t>
            </a:r>
          </a:p>
        </p:txBody>
      </p:sp>
      <p:sp>
        <p:nvSpPr>
          <p:cNvPr id="3" name="Content Placeholder 2">
            <a:extLst>
              <a:ext uri="{FF2B5EF4-FFF2-40B4-BE49-F238E27FC236}">
                <a16:creationId xmlns:a16="http://schemas.microsoft.com/office/drawing/2014/main" id="{140A0885-E69D-7D8F-9718-5D0E4384EA3D}"/>
              </a:ext>
            </a:extLst>
          </p:cNvPr>
          <p:cNvSpPr>
            <a:spLocks noGrp="1"/>
          </p:cNvSpPr>
          <p:nvPr>
            <p:ph idx="1"/>
          </p:nvPr>
        </p:nvSpPr>
        <p:spPr>
          <a:xfrm>
            <a:off x="838200" y="1825624"/>
            <a:ext cx="10717530" cy="4518025"/>
          </a:xfrm>
        </p:spPr>
        <p:txBody>
          <a:bodyPr>
            <a:normAutofit lnSpcReduction="10000"/>
          </a:bodyPr>
          <a:lstStyle/>
          <a:p>
            <a:r>
              <a:rPr lang="en-US" dirty="0"/>
              <a:t>PCCs must employ a Chief Executive / Monitoring Officer (CEO) and a Chief Finance Officer. These are known as the two statutory officers.</a:t>
            </a:r>
          </a:p>
          <a:p>
            <a:r>
              <a:rPr lang="en-US" dirty="0"/>
              <a:t>The CEO will typically work closely with the PCC, the Chief Constable (CC), the Chief Finance officers (CFOs) in the OPCC and Force, and with other senior managers to ensure delivery of the PCC’s vision, strategy, and priorities. The CEO will also ensure rigorous scrutiny of the police force’s activities in support of the PCC’s statutory duty to hold the CC to account.</a:t>
            </a:r>
          </a:p>
          <a:p>
            <a:r>
              <a:rPr lang="en-US" dirty="0"/>
              <a:t>The CEO also ensures the effective strategic and operational leadership of the OPCC.</a:t>
            </a:r>
            <a:endParaRPr lang="en-GB" dirty="0"/>
          </a:p>
        </p:txBody>
      </p:sp>
      <p:pic>
        <p:nvPicPr>
          <p:cNvPr id="4" name="Picture 3">
            <a:extLst>
              <a:ext uri="{FF2B5EF4-FFF2-40B4-BE49-F238E27FC236}">
                <a16:creationId xmlns:a16="http://schemas.microsoft.com/office/drawing/2014/main" id="{903FF042-BF90-D714-EA69-5A983A199825}"/>
              </a:ext>
            </a:extLst>
          </p:cNvPr>
          <p:cNvPicPr>
            <a:picLocks noChangeAspect="1"/>
          </p:cNvPicPr>
          <p:nvPr/>
        </p:nvPicPr>
        <p:blipFill>
          <a:blip r:embed="rId2"/>
          <a:stretch>
            <a:fillRect/>
          </a:stretch>
        </p:blipFill>
        <p:spPr>
          <a:xfrm>
            <a:off x="10318135" y="459596"/>
            <a:ext cx="1237595" cy="865707"/>
          </a:xfrm>
          <a:prstGeom prst="rect">
            <a:avLst/>
          </a:prstGeom>
        </p:spPr>
      </p:pic>
    </p:spTree>
    <p:extLst>
      <p:ext uri="{BB962C8B-B14F-4D97-AF65-F5344CB8AC3E}">
        <p14:creationId xmlns:p14="http://schemas.microsoft.com/office/powerpoint/2010/main" val="280655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194A73-7A40-9B14-9095-DB98A5E2BE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CAD0C8-BD75-2836-E902-BE6C89EA0640}"/>
              </a:ext>
            </a:extLst>
          </p:cNvPr>
          <p:cNvSpPr>
            <a:spLocks noGrp="1"/>
          </p:cNvSpPr>
          <p:nvPr>
            <p:ph type="title"/>
          </p:nvPr>
        </p:nvSpPr>
        <p:spPr/>
        <p:txBody>
          <a:bodyPr/>
          <a:lstStyle/>
          <a:p>
            <a:r>
              <a:rPr lang="en-GB" dirty="0"/>
              <a:t>OPCC Key Functions</a:t>
            </a:r>
          </a:p>
        </p:txBody>
      </p:sp>
      <p:sp>
        <p:nvSpPr>
          <p:cNvPr id="3" name="Content Placeholder 2">
            <a:extLst>
              <a:ext uri="{FF2B5EF4-FFF2-40B4-BE49-F238E27FC236}">
                <a16:creationId xmlns:a16="http://schemas.microsoft.com/office/drawing/2014/main" id="{DBC5C598-16DA-7F89-C22E-A6536E33416C}"/>
              </a:ext>
            </a:extLst>
          </p:cNvPr>
          <p:cNvSpPr>
            <a:spLocks noGrp="1"/>
          </p:cNvSpPr>
          <p:nvPr>
            <p:ph idx="1"/>
          </p:nvPr>
        </p:nvSpPr>
        <p:spPr>
          <a:xfrm>
            <a:off x="838200" y="1825624"/>
            <a:ext cx="10717530" cy="4518025"/>
          </a:xfrm>
        </p:spPr>
        <p:txBody>
          <a:bodyPr>
            <a:normAutofit lnSpcReduction="10000"/>
          </a:bodyPr>
          <a:lstStyle/>
          <a:p>
            <a:pPr algn="l">
              <a:buFont typeface="Arial" panose="020B0604020202020204" pitchFamily="34" charset="0"/>
              <a:buChar char="•"/>
            </a:pPr>
            <a:r>
              <a:rPr lang="en-US" b="0" i="0" dirty="0">
                <a:solidFill>
                  <a:srgbClr val="212529"/>
                </a:solidFill>
                <a:effectLst/>
                <a:latin typeface="Roboto" panose="02000000000000000000" pitchFamily="2" charset="0"/>
              </a:rPr>
              <a:t>strategy and resource planning</a:t>
            </a:r>
          </a:p>
          <a:p>
            <a:pPr algn="l">
              <a:buFont typeface="Arial" panose="020B0604020202020204" pitchFamily="34" charset="0"/>
              <a:buChar char="•"/>
            </a:pPr>
            <a:r>
              <a:rPr lang="en-US" b="0" i="0" dirty="0">
                <a:solidFill>
                  <a:srgbClr val="212529"/>
                </a:solidFill>
                <a:effectLst/>
                <a:latin typeface="Roboto" panose="02000000000000000000" pitchFamily="2" charset="0"/>
              </a:rPr>
              <a:t>governance arrangements</a:t>
            </a:r>
          </a:p>
          <a:p>
            <a:pPr algn="l">
              <a:buFont typeface="Arial" panose="020B0604020202020204" pitchFamily="34" charset="0"/>
              <a:buChar char="•"/>
            </a:pPr>
            <a:r>
              <a:rPr lang="en-US" b="0" i="0" dirty="0">
                <a:solidFill>
                  <a:srgbClr val="212529"/>
                </a:solidFill>
                <a:effectLst/>
                <a:latin typeface="Roboto" panose="02000000000000000000" pitchFamily="2" charset="0"/>
              </a:rPr>
              <a:t>partnership working, commissioning services and some direct delivery</a:t>
            </a:r>
          </a:p>
          <a:p>
            <a:pPr algn="l">
              <a:buFont typeface="Arial" panose="020B0604020202020204" pitchFamily="34" charset="0"/>
              <a:buChar char="•"/>
            </a:pPr>
            <a:r>
              <a:rPr lang="en-US" b="0" i="0" dirty="0">
                <a:solidFill>
                  <a:srgbClr val="212529"/>
                </a:solidFill>
                <a:effectLst/>
                <a:latin typeface="Roboto" panose="02000000000000000000" pitchFamily="2" charset="0"/>
              </a:rPr>
              <a:t>engagement, communications, and information management (including obtaining the views of the public, media relations, research, strategic needs assessments)</a:t>
            </a:r>
          </a:p>
          <a:p>
            <a:pPr algn="l">
              <a:buFont typeface="Arial" panose="020B0604020202020204" pitchFamily="34" charset="0"/>
              <a:buChar char="•"/>
            </a:pPr>
            <a:r>
              <a:rPr lang="en-US" b="0" i="0" dirty="0">
                <a:solidFill>
                  <a:srgbClr val="212529"/>
                </a:solidFill>
                <a:effectLst/>
                <a:latin typeface="Roboto" panose="02000000000000000000" pitchFamily="2" charset="0"/>
              </a:rPr>
              <a:t>assurance arrangements - evaluation, scrutiny, and performance, and</a:t>
            </a:r>
          </a:p>
          <a:p>
            <a:pPr algn="l">
              <a:buFont typeface="Arial" panose="020B0604020202020204" pitchFamily="34" charset="0"/>
              <a:buChar char="•"/>
            </a:pPr>
            <a:r>
              <a:rPr lang="en-US" b="0" i="0" dirty="0">
                <a:solidFill>
                  <a:srgbClr val="212529"/>
                </a:solidFill>
                <a:effectLst/>
                <a:latin typeface="Roboto" panose="02000000000000000000" pitchFamily="2" charset="0"/>
              </a:rPr>
              <a:t>complaint handling</a:t>
            </a:r>
          </a:p>
        </p:txBody>
      </p:sp>
    </p:spTree>
    <p:extLst>
      <p:ext uri="{BB962C8B-B14F-4D97-AF65-F5344CB8AC3E}">
        <p14:creationId xmlns:p14="http://schemas.microsoft.com/office/powerpoint/2010/main" val="3754796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832B33-25B2-1235-B3BF-D2325D9F05C5}"/>
              </a:ext>
            </a:extLst>
          </p:cNvPr>
          <p:cNvSpPr>
            <a:spLocks noGrp="1"/>
          </p:cNvSpPr>
          <p:nvPr>
            <p:ph idx="1"/>
          </p:nvPr>
        </p:nvSpPr>
        <p:spPr>
          <a:xfrm>
            <a:off x="581024" y="640318"/>
            <a:ext cx="5667375" cy="5414963"/>
          </a:xfrm>
        </p:spPr>
        <p:txBody>
          <a:bodyPr>
            <a:normAutofit lnSpcReduction="10000"/>
          </a:bodyPr>
          <a:lstStyle/>
          <a:p>
            <a:r>
              <a:rPr lang="en-US" sz="2000" dirty="0"/>
              <a:t>Ex-Gwent Police chief Carmel Napier said she was forced to resign following "menacing and bullying" treatment by the force's police commissioner.</a:t>
            </a:r>
          </a:p>
          <a:p>
            <a:r>
              <a:rPr lang="en-US" sz="2000" dirty="0"/>
              <a:t>Re. a read-out note to her by the PCC - 'I will humiliate and dismiss you'. That is what rang in my head.“</a:t>
            </a:r>
          </a:p>
          <a:p>
            <a:r>
              <a:rPr lang="en-US" sz="2000" dirty="0"/>
              <a:t>The former chief constable said she was alone with </a:t>
            </a:r>
            <a:r>
              <a:rPr lang="en-US" sz="2000" dirty="0" err="1"/>
              <a:t>Mr</a:t>
            </a:r>
            <a:r>
              <a:rPr lang="en-US" sz="2000" dirty="0"/>
              <a:t> Johnston as he read out the document to her. She said she was not given a copy of it and had to ask him to slow down while he read it.</a:t>
            </a:r>
          </a:p>
          <a:p>
            <a:r>
              <a:rPr lang="en-US" sz="2000" dirty="0"/>
              <a:t>She said he then "stormed out" without giving her a chance to reply, leaving her with feelings of "shock" and "horror".</a:t>
            </a:r>
          </a:p>
          <a:p>
            <a:r>
              <a:rPr lang="en-US" sz="2200" dirty="0"/>
              <a:t>She told the committee that after taking legal advice she </a:t>
            </a:r>
            <a:r>
              <a:rPr lang="en-US" sz="2200" dirty="0" err="1"/>
              <a:t>realised</a:t>
            </a:r>
            <a:r>
              <a:rPr lang="en-US" sz="2200" dirty="0"/>
              <a:t> the "enormous, unfettered power" which police and crime commissioners PCCs have.</a:t>
            </a:r>
            <a:endParaRPr lang="en-GB" sz="2200" dirty="0"/>
          </a:p>
        </p:txBody>
      </p:sp>
      <p:pic>
        <p:nvPicPr>
          <p:cNvPr id="5" name="Picture 4">
            <a:extLst>
              <a:ext uri="{FF2B5EF4-FFF2-40B4-BE49-F238E27FC236}">
                <a16:creationId xmlns:a16="http://schemas.microsoft.com/office/drawing/2014/main" id="{0A5351D0-F083-572C-2122-3A65E9BECDFE}"/>
              </a:ext>
            </a:extLst>
          </p:cNvPr>
          <p:cNvPicPr>
            <a:picLocks noChangeAspect="1"/>
          </p:cNvPicPr>
          <p:nvPr/>
        </p:nvPicPr>
        <p:blipFill>
          <a:blip r:embed="rId2"/>
          <a:stretch>
            <a:fillRect/>
          </a:stretch>
        </p:blipFill>
        <p:spPr>
          <a:xfrm>
            <a:off x="6718589" y="433387"/>
            <a:ext cx="4985531" cy="62788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9A718C50-A391-C382-3BFB-75272432D122}"/>
              </a:ext>
            </a:extLst>
          </p:cNvPr>
          <p:cNvSpPr txBox="1"/>
          <p:nvPr/>
        </p:nvSpPr>
        <p:spPr>
          <a:xfrm>
            <a:off x="487880" y="6055281"/>
            <a:ext cx="6017694" cy="307777"/>
          </a:xfrm>
          <a:prstGeom prst="rect">
            <a:avLst/>
          </a:prstGeom>
          <a:noFill/>
        </p:spPr>
        <p:txBody>
          <a:bodyPr wrap="square">
            <a:spAutoFit/>
          </a:bodyPr>
          <a:lstStyle/>
          <a:p>
            <a:r>
              <a:rPr lang="en-GB" sz="1400" dirty="0">
                <a:hlinkClick r:id="rId3"/>
              </a:rPr>
              <a:t>https://www.bbc.co.uk/news/uk-wales-south-east-wales-23136222</a:t>
            </a:r>
            <a:r>
              <a:rPr lang="en-GB" sz="1400" dirty="0"/>
              <a:t> </a:t>
            </a:r>
          </a:p>
        </p:txBody>
      </p:sp>
    </p:spTree>
    <p:extLst>
      <p:ext uri="{BB962C8B-B14F-4D97-AF65-F5344CB8AC3E}">
        <p14:creationId xmlns:p14="http://schemas.microsoft.com/office/powerpoint/2010/main" val="784635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E5073-F892-D0F9-8302-9E9A94E91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3F7FB7-17BD-86FB-D536-96E42A4F8585}"/>
              </a:ext>
            </a:extLst>
          </p:cNvPr>
          <p:cNvSpPr>
            <a:spLocks noGrp="1"/>
          </p:cNvSpPr>
          <p:nvPr>
            <p:ph type="title"/>
          </p:nvPr>
        </p:nvSpPr>
        <p:spPr>
          <a:xfrm>
            <a:off x="838200" y="365125"/>
            <a:ext cx="5582920" cy="1325563"/>
          </a:xfrm>
        </p:spPr>
        <p:txBody>
          <a:bodyPr/>
          <a:lstStyle/>
          <a:p>
            <a:r>
              <a:rPr lang="en-GB" dirty="0"/>
              <a:t>Mayors or PCCs?</a:t>
            </a:r>
          </a:p>
        </p:txBody>
      </p:sp>
      <p:sp>
        <p:nvSpPr>
          <p:cNvPr id="3" name="Content Placeholder 2">
            <a:extLst>
              <a:ext uri="{FF2B5EF4-FFF2-40B4-BE49-F238E27FC236}">
                <a16:creationId xmlns:a16="http://schemas.microsoft.com/office/drawing/2014/main" id="{1B7AD7D0-3CD5-B846-1360-D16E661AEED7}"/>
              </a:ext>
            </a:extLst>
          </p:cNvPr>
          <p:cNvSpPr>
            <a:spLocks noGrp="1"/>
          </p:cNvSpPr>
          <p:nvPr>
            <p:ph idx="1"/>
          </p:nvPr>
        </p:nvSpPr>
        <p:spPr>
          <a:xfrm>
            <a:off x="838200" y="1825625"/>
            <a:ext cx="5582920" cy="4351338"/>
          </a:xfrm>
        </p:spPr>
        <p:txBody>
          <a:bodyPr>
            <a:normAutofit fontScale="92500" lnSpcReduction="10000"/>
          </a:bodyPr>
          <a:lstStyle/>
          <a:p>
            <a:r>
              <a:rPr lang="en-US" sz="2400" dirty="0"/>
              <a:t>The number of elected regional mayors has grown in recent years, but the role of police and crime commissioners (PCCs) has remained relatively obscure.</a:t>
            </a:r>
          </a:p>
          <a:p>
            <a:r>
              <a:rPr lang="en-US" sz="2400" dirty="0"/>
              <a:t>And now there are signs that PCCs are gradually being phased out.</a:t>
            </a:r>
          </a:p>
          <a:p>
            <a:r>
              <a:rPr lang="en-US" sz="2400" dirty="0"/>
              <a:t>Opposition parties complaining about the leadership of police forces by PCCs and calling for them to be scrapped.</a:t>
            </a:r>
          </a:p>
          <a:p>
            <a:r>
              <a:rPr lang="en-US" sz="2400" dirty="0"/>
              <a:t>In a policy paper the government stated its preference for "mayoral control of Police and Crime Commissioner functions where boundaries align".</a:t>
            </a:r>
          </a:p>
          <a:p>
            <a:endParaRPr lang="en-GB" sz="2400" dirty="0"/>
          </a:p>
        </p:txBody>
      </p:sp>
      <p:pic>
        <p:nvPicPr>
          <p:cNvPr id="5" name="Picture 4">
            <a:extLst>
              <a:ext uri="{FF2B5EF4-FFF2-40B4-BE49-F238E27FC236}">
                <a16:creationId xmlns:a16="http://schemas.microsoft.com/office/drawing/2014/main" id="{FA75E93E-8770-2DD5-054E-56DB0D77EAA3}"/>
              </a:ext>
            </a:extLst>
          </p:cNvPr>
          <p:cNvPicPr>
            <a:picLocks noChangeAspect="1"/>
          </p:cNvPicPr>
          <p:nvPr/>
        </p:nvPicPr>
        <p:blipFill>
          <a:blip r:embed="rId2"/>
          <a:stretch>
            <a:fillRect/>
          </a:stretch>
        </p:blipFill>
        <p:spPr>
          <a:xfrm>
            <a:off x="7145529" y="365125"/>
            <a:ext cx="4591078" cy="62687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F469A9CD-E0DD-BFE7-F9B4-771F9B6C2A94}"/>
              </a:ext>
            </a:extLst>
          </p:cNvPr>
          <p:cNvSpPr txBox="1"/>
          <p:nvPr/>
        </p:nvSpPr>
        <p:spPr>
          <a:xfrm>
            <a:off x="455393" y="6123543"/>
            <a:ext cx="6096000" cy="369332"/>
          </a:xfrm>
          <a:prstGeom prst="rect">
            <a:avLst/>
          </a:prstGeom>
          <a:noFill/>
        </p:spPr>
        <p:txBody>
          <a:bodyPr wrap="square">
            <a:spAutoFit/>
          </a:bodyPr>
          <a:lstStyle/>
          <a:p>
            <a:r>
              <a:rPr lang="en-GB" dirty="0">
                <a:hlinkClick r:id="rId3"/>
              </a:rPr>
              <a:t>https://www.bbc.co.uk/news/uk-politics-65329985</a:t>
            </a:r>
            <a:r>
              <a:rPr lang="en-GB" dirty="0"/>
              <a:t> </a:t>
            </a:r>
          </a:p>
        </p:txBody>
      </p:sp>
    </p:spTree>
    <p:extLst>
      <p:ext uri="{BB962C8B-B14F-4D97-AF65-F5344CB8AC3E}">
        <p14:creationId xmlns:p14="http://schemas.microsoft.com/office/powerpoint/2010/main" val="2269823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8C1FA-598F-A0B3-64FC-A980359D79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ABB59F-CCF8-4C78-1296-730ADD4299E0}"/>
              </a:ext>
            </a:extLst>
          </p:cNvPr>
          <p:cNvSpPr>
            <a:spLocks noGrp="1"/>
          </p:cNvSpPr>
          <p:nvPr>
            <p:ph type="title"/>
          </p:nvPr>
        </p:nvSpPr>
        <p:spPr>
          <a:xfrm>
            <a:off x="838200" y="365125"/>
            <a:ext cx="5582920" cy="1325563"/>
          </a:xfrm>
        </p:spPr>
        <p:txBody>
          <a:bodyPr/>
          <a:lstStyle/>
          <a:p>
            <a:r>
              <a:rPr lang="en-GB" dirty="0"/>
              <a:t>The Policy Paper</a:t>
            </a:r>
          </a:p>
        </p:txBody>
      </p:sp>
      <p:sp>
        <p:nvSpPr>
          <p:cNvPr id="3" name="Content Placeholder 2">
            <a:extLst>
              <a:ext uri="{FF2B5EF4-FFF2-40B4-BE49-F238E27FC236}">
                <a16:creationId xmlns:a16="http://schemas.microsoft.com/office/drawing/2014/main" id="{DD28A510-2407-49E6-B0E3-5FD8E947036F}"/>
              </a:ext>
            </a:extLst>
          </p:cNvPr>
          <p:cNvSpPr>
            <a:spLocks noGrp="1"/>
          </p:cNvSpPr>
          <p:nvPr>
            <p:ph idx="1"/>
          </p:nvPr>
        </p:nvSpPr>
        <p:spPr>
          <a:xfrm>
            <a:off x="838200" y="1825624"/>
            <a:ext cx="5894070" cy="4369435"/>
          </a:xfrm>
        </p:spPr>
        <p:txBody>
          <a:bodyPr>
            <a:normAutofit/>
          </a:bodyPr>
          <a:lstStyle/>
          <a:p>
            <a:r>
              <a:rPr lang="en-US" sz="2000" dirty="0"/>
              <a:t>Direction of travel since 2010 has been towards greater local empowerment – with the introduction of the Localism Act, Police and Crime Commissioners, City Deals and democratically elected metro mayors. But a renewed and coordinated focus is now needed to take this forward</a:t>
            </a:r>
          </a:p>
          <a:p>
            <a:r>
              <a:rPr lang="en-US" sz="2000" dirty="0"/>
              <a:t>The UK Government will consider the role that directly elected mayors of local authorities with a county deal could have when it comes to police and fire governance [142]</a:t>
            </a:r>
          </a:p>
          <a:p>
            <a:r>
              <a:rPr lang="en-US" sz="2000" dirty="0"/>
              <a:t>Regional maps to show impacts across England and Wales</a:t>
            </a:r>
          </a:p>
          <a:p>
            <a:endParaRPr lang="en-GB" sz="1800" dirty="0"/>
          </a:p>
        </p:txBody>
      </p:sp>
      <p:pic>
        <p:nvPicPr>
          <p:cNvPr id="5" name="Picture 4">
            <a:extLst>
              <a:ext uri="{FF2B5EF4-FFF2-40B4-BE49-F238E27FC236}">
                <a16:creationId xmlns:a16="http://schemas.microsoft.com/office/drawing/2014/main" id="{A9EF1753-DAF5-45B6-D011-E07EEC2E2AA7}"/>
              </a:ext>
            </a:extLst>
          </p:cNvPr>
          <p:cNvPicPr>
            <a:picLocks noChangeAspect="1"/>
          </p:cNvPicPr>
          <p:nvPr/>
        </p:nvPicPr>
        <p:blipFill>
          <a:blip r:embed="rId2"/>
          <a:stretch>
            <a:fillRect/>
          </a:stretch>
        </p:blipFill>
        <p:spPr>
          <a:xfrm>
            <a:off x="7242175" y="365125"/>
            <a:ext cx="4514850" cy="5982652"/>
          </a:xfrm>
          <a:prstGeom prst="rect">
            <a:avLst/>
          </a:prstGeom>
        </p:spPr>
      </p:pic>
      <p:sp>
        <p:nvSpPr>
          <p:cNvPr id="7" name="TextBox 6">
            <a:extLst>
              <a:ext uri="{FF2B5EF4-FFF2-40B4-BE49-F238E27FC236}">
                <a16:creationId xmlns:a16="http://schemas.microsoft.com/office/drawing/2014/main" id="{E17997E4-828F-2059-4414-77414224811B}"/>
              </a:ext>
            </a:extLst>
          </p:cNvPr>
          <p:cNvSpPr txBox="1"/>
          <p:nvPr/>
        </p:nvSpPr>
        <p:spPr>
          <a:xfrm>
            <a:off x="1143000" y="6297612"/>
            <a:ext cx="4686300" cy="461665"/>
          </a:xfrm>
          <a:prstGeom prst="rect">
            <a:avLst/>
          </a:prstGeom>
          <a:noFill/>
        </p:spPr>
        <p:txBody>
          <a:bodyPr wrap="square">
            <a:spAutoFit/>
          </a:bodyPr>
          <a:lstStyle/>
          <a:p>
            <a:r>
              <a:rPr lang="en-GB" sz="1200" dirty="0">
                <a:hlinkClick r:id="rId3"/>
              </a:rPr>
              <a:t>https://assets.publishing.service.gov.uk/media/61fd3c71d3bf7f78df30b3c2/Levelling_Up_WP_HRES.pdf</a:t>
            </a:r>
            <a:r>
              <a:rPr lang="en-GB" sz="1200" dirty="0"/>
              <a:t> </a:t>
            </a:r>
          </a:p>
        </p:txBody>
      </p:sp>
    </p:spTree>
    <p:extLst>
      <p:ext uri="{BB962C8B-B14F-4D97-AF65-F5344CB8AC3E}">
        <p14:creationId xmlns:p14="http://schemas.microsoft.com/office/powerpoint/2010/main" val="2370595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0AC4E-D40E-3240-5CBE-3789D14844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AB284C-7323-62C4-C81C-B4A00BF22184}"/>
              </a:ext>
            </a:extLst>
          </p:cNvPr>
          <p:cNvSpPr>
            <a:spLocks noGrp="1"/>
          </p:cNvSpPr>
          <p:nvPr>
            <p:ph type="title"/>
          </p:nvPr>
        </p:nvSpPr>
        <p:spPr>
          <a:xfrm>
            <a:off x="838200" y="365125"/>
            <a:ext cx="5582920" cy="1325563"/>
          </a:xfrm>
        </p:spPr>
        <p:txBody>
          <a:bodyPr/>
          <a:lstStyle/>
          <a:p>
            <a:r>
              <a:rPr lang="en-GB" dirty="0"/>
              <a:t>The Policy Paper</a:t>
            </a:r>
          </a:p>
        </p:txBody>
      </p:sp>
      <p:sp>
        <p:nvSpPr>
          <p:cNvPr id="3" name="Content Placeholder 2">
            <a:extLst>
              <a:ext uri="{FF2B5EF4-FFF2-40B4-BE49-F238E27FC236}">
                <a16:creationId xmlns:a16="http://schemas.microsoft.com/office/drawing/2014/main" id="{E2F6D3CC-225C-470F-0B2E-5109CF4772B1}"/>
              </a:ext>
            </a:extLst>
          </p:cNvPr>
          <p:cNvSpPr>
            <a:spLocks noGrp="1"/>
          </p:cNvSpPr>
          <p:nvPr>
            <p:ph idx="1"/>
          </p:nvPr>
        </p:nvSpPr>
        <p:spPr>
          <a:xfrm>
            <a:off x="838200" y="1825625"/>
            <a:ext cx="5582920" cy="4351338"/>
          </a:xfrm>
        </p:spPr>
        <p:txBody>
          <a:bodyPr>
            <a:normAutofit/>
          </a:bodyPr>
          <a:lstStyle/>
          <a:p>
            <a:r>
              <a:rPr lang="en-GB" sz="2000" dirty="0"/>
              <a:t>‘Where boundaries align’</a:t>
            </a:r>
          </a:p>
          <a:p>
            <a:r>
              <a:rPr lang="en-GB" sz="2000" dirty="0"/>
              <a:t>Can we make boundaries align</a:t>
            </a:r>
          </a:p>
          <a:p>
            <a:r>
              <a:rPr lang="en-GB" sz="2000" dirty="0"/>
              <a:t>22 Councils remain in Wales</a:t>
            </a:r>
          </a:p>
          <a:p>
            <a:r>
              <a:rPr lang="en-GB" sz="2000" dirty="0"/>
              <a:t>4 joint governance areas are evolving?</a:t>
            </a:r>
          </a:p>
          <a:p>
            <a:r>
              <a:rPr lang="en-GB" sz="2000" dirty="0"/>
              <a:t>Future focus on regional councils with mayors?</a:t>
            </a:r>
          </a:p>
          <a:p>
            <a:r>
              <a:rPr lang="en-GB" sz="2000" dirty="0"/>
              <a:t>Policing, fire, probation, offender management, health, and other local government functions devolved to these regional structures?</a:t>
            </a:r>
          </a:p>
          <a:p>
            <a:r>
              <a:rPr lang="en-GB" sz="2000" dirty="0"/>
              <a:t>Councils to focus on communities, with merging between community and town councils, and grassroots local authority functions?</a:t>
            </a:r>
          </a:p>
        </p:txBody>
      </p:sp>
      <p:sp>
        <p:nvSpPr>
          <p:cNvPr id="7" name="TextBox 6">
            <a:extLst>
              <a:ext uri="{FF2B5EF4-FFF2-40B4-BE49-F238E27FC236}">
                <a16:creationId xmlns:a16="http://schemas.microsoft.com/office/drawing/2014/main" id="{AA96902E-BDFD-C719-7ADA-140530683CCE}"/>
              </a:ext>
            </a:extLst>
          </p:cNvPr>
          <p:cNvSpPr txBox="1"/>
          <p:nvPr/>
        </p:nvSpPr>
        <p:spPr>
          <a:xfrm>
            <a:off x="1143000" y="6297612"/>
            <a:ext cx="4686300" cy="461665"/>
          </a:xfrm>
          <a:prstGeom prst="rect">
            <a:avLst/>
          </a:prstGeom>
          <a:noFill/>
        </p:spPr>
        <p:txBody>
          <a:bodyPr wrap="square">
            <a:spAutoFit/>
          </a:bodyPr>
          <a:lstStyle/>
          <a:p>
            <a:r>
              <a:rPr lang="en-GB" sz="1200" dirty="0">
                <a:hlinkClick r:id="rId2"/>
              </a:rPr>
              <a:t>https://assets.publishing.service.gov.uk/media/61fd3c71d3bf7f78df30b3c2/Levelling_Up_WP_HRES.pdf</a:t>
            </a:r>
            <a:r>
              <a:rPr lang="en-GB" sz="1200" dirty="0"/>
              <a:t> </a:t>
            </a:r>
          </a:p>
        </p:txBody>
      </p:sp>
      <p:pic>
        <p:nvPicPr>
          <p:cNvPr id="6" name="Picture 5">
            <a:extLst>
              <a:ext uri="{FF2B5EF4-FFF2-40B4-BE49-F238E27FC236}">
                <a16:creationId xmlns:a16="http://schemas.microsoft.com/office/drawing/2014/main" id="{7AFE062B-6095-AA4D-1CBD-A4F8172A1FE8}"/>
              </a:ext>
            </a:extLst>
          </p:cNvPr>
          <p:cNvPicPr>
            <a:picLocks noChangeAspect="1"/>
          </p:cNvPicPr>
          <p:nvPr/>
        </p:nvPicPr>
        <p:blipFill>
          <a:blip r:embed="rId3"/>
          <a:stretch>
            <a:fillRect/>
          </a:stretch>
        </p:blipFill>
        <p:spPr>
          <a:xfrm>
            <a:off x="6891229" y="266402"/>
            <a:ext cx="5032375" cy="64928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21663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424A46-04D1-9241-7099-5B041E58480D}"/>
              </a:ext>
            </a:extLst>
          </p:cNvPr>
          <p:cNvSpPr>
            <a:spLocks noGrp="1"/>
          </p:cNvSpPr>
          <p:nvPr>
            <p:ph idx="1"/>
          </p:nvPr>
        </p:nvSpPr>
        <p:spPr>
          <a:xfrm>
            <a:off x="838200" y="982980"/>
            <a:ext cx="5464967" cy="3560445"/>
          </a:xfrm>
          <a:solidFill>
            <a:srgbClr val="7030A0"/>
          </a:solidFill>
        </p:spPr>
        <p:txBody>
          <a:bodyPr/>
          <a:lstStyle/>
          <a:p>
            <a:pPr marL="0" indent="0">
              <a:buNone/>
            </a:pPr>
            <a:r>
              <a:rPr lang="en-US" sz="3200" dirty="0">
                <a:solidFill>
                  <a:schemeClr val="bg1"/>
                </a:solidFill>
              </a:rPr>
              <a:t>How can elected governments create and manage police so they act in the public interest while avoiding the temptation to use them for their own partisan advantage?</a:t>
            </a:r>
          </a:p>
          <a:p>
            <a:endParaRPr lang="en-GB" dirty="0"/>
          </a:p>
        </p:txBody>
      </p:sp>
      <p:sp>
        <p:nvSpPr>
          <p:cNvPr id="7" name="TextBox 6">
            <a:extLst>
              <a:ext uri="{FF2B5EF4-FFF2-40B4-BE49-F238E27FC236}">
                <a16:creationId xmlns:a16="http://schemas.microsoft.com/office/drawing/2014/main" id="{2CC24C97-081B-4D77-7662-3890FF69348C}"/>
              </a:ext>
            </a:extLst>
          </p:cNvPr>
          <p:cNvSpPr txBox="1"/>
          <p:nvPr/>
        </p:nvSpPr>
        <p:spPr>
          <a:xfrm>
            <a:off x="985836" y="5875705"/>
            <a:ext cx="5029200" cy="646331"/>
          </a:xfrm>
          <a:prstGeom prst="rect">
            <a:avLst/>
          </a:prstGeom>
          <a:noFill/>
        </p:spPr>
        <p:txBody>
          <a:bodyPr wrap="square">
            <a:spAutoFit/>
          </a:bodyPr>
          <a:lstStyle/>
          <a:p>
            <a:r>
              <a:rPr lang="en-GB" dirty="0">
                <a:hlinkClick r:id="rId2"/>
              </a:rPr>
              <a:t>https://researchbriefings.files.parliament.uk/documents/LLN-2020-0013/LLN-2020-0013.pdf</a:t>
            </a:r>
            <a:r>
              <a:rPr lang="en-GB" dirty="0"/>
              <a:t> </a:t>
            </a:r>
          </a:p>
        </p:txBody>
      </p:sp>
      <p:sp>
        <p:nvSpPr>
          <p:cNvPr id="9" name="TextBox 8">
            <a:extLst>
              <a:ext uri="{FF2B5EF4-FFF2-40B4-BE49-F238E27FC236}">
                <a16:creationId xmlns:a16="http://schemas.microsoft.com/office/drawing/2014/main" id="{8F1C3914-5EA8-4271-BB7E-08E5DBDD99A7}"/>
              </a:ext>
            </a:extLst>
          </p:cNvPr>
          <p:cNvSpPr txBox="1"/>
          <p:nvPr/>
        </p:nvSpPr>
        <p:spPr>
          <a:xfrm>
            <a:off x="697705" y="4743816"/>
            <a:ext cx="5605463" cy="646331"/>
          </a:xfrm>
          <a:prstGeom prst="rect">
            <a:avLst/>
          </a:prstGeom>
          <a:noFill/>
        </p:spPr>
        <p:txBody>
          <a:bodyPr wrap="square">
            <a:spAutoFit/>
          </a:bodyPr>
          <a:lstStyle/>
          <a:p>
            <a:r>
              <a:rPr lang="en-US" dirty="0"/>
              <a:t>Bayley, DH and Stenning, PC (2016: 1) Governing the Police: Experience in Six Democracies</a:t>
            </a:r>
            <a:endParaRPr lang="en-GB" dirty="0"/>
          </a:p>
        </p:txBody>
      </p:sp>
      <p:pic>
        <p:nvPicPr>
          <p:cNvPr id="2" name="Picture 1">
            <a:extLst>
              <a:ext uri="{FF2B5EF4-FFF2-40B4-BE49-F238E27FC236}">
                <a16:creationId xmlns:a16="http://schemas.microsoft.com/office/drawing/2014/main" id="{74FB8326-B03C-91C0-D17D-844B3C803944}"/>
              </a:ext>
            </a:extLst>
          </p:cNvPr>
          <p:cNvPicPr>
            <a:picLocks noChangeAspect="1"/>
          </p:cNvPicPr>
          <p:nvPr/>
        </p:nvPicPr>
        <p:blipFill>
          <a:blip r:embed="rId3"/>
          <a:stretch>
            <a:fillRect/>
          </a:stretch>
        </p:blipFill>
        <p:spPr>
          <a:xfrm>
            <a:off x="6780441" y="145722"/>
            <a:ext cx="4974767" cy="6712278"/>
          </a:xfrm>
          <a:prstGeom prst="rect">
            <a:avLst/>
          </a:prstGeom>
        </p:spPr>
      </p:pic>
    </p:spTree>
    <p:extLst>
      <p:ext uri="{BB962C8B-B14F-4D97-AF65-F5344CB8AC3E}">
        <p14:creationId xmlns:p14="http://schemas.microsoft.com/office/powerpoint/2010/main" val="26606524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A2FD8-A5CB-0901-9075-EA4A94F70C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2165230-530D-0064-B027-0E29AC77893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038958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2D766-1986-C57D-51F2-E4EF6E079BB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069808-38A1-F31D-8398-D42ACD0E683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364D58B3-000B-0280-FD2E-B2E4F957E4C6}"/>
              </a:ext>
            </a:extLst>
          </p:cNvPr>
          <p:cNvPicPr>
            <a:picLocks noChangeAspect="1"/>
          </p:cNvPicPr>
          <p:nvPr/>
        </p:nvPicPr>
        <p:blipFill>
          <a:blip r:embed="rId2"/>
          <a:stretch>
            <a:fillRect/>
          </a:stretch>
        </p:blipFill>
        <p:spPr>
          <a:xfrm>
            <a:off x="295275" y="227330"/>
            <a:ext cx="11601450" cy="5753100"/>
          </a:xfrm>
          <a:prstGeom prst="rect">
            <a:avLst/>
          </a:prstGeom>
        </p:spPr>
      </p:pic>
      <p:sp>
        <p:nvSpPr>
          <p:cNvPr id="7" name="TextBox 6">
            <a:extLst>
              <a:ext uri="{FF2B5EF4-FFF2-40B4-BE49-F238E27FC236}">
                <a16:creationId xmlns:a16="http://schemas.microsoft.com/office/drawing/2014/main" id="{142075DC-3D92-F0DE-FC40-CDCA0E383046}"/>
              </a:ext>
            </a:extLst>
          </p:cNvPr>
          <p:cNvSpPr txBox="1"/>
          <p:nvPr/>
        </p:nvSpPr>
        <p:spPr>
          <a:xfrm>
            <a:off x="680720" y="6176963"/>
            <a:ext cx="11409679" cy="369332"/>
          </a:xfrm>
          <a:prstGeom prst="rect">
            <a:avLst/>
          </a:prstGeom>
          <a:noFill/>
        </p:spPr>
        <p:txBody>
          <a:bodyPr wrap="square">
            <a:spAutoFit/>
          </a:bodyPr>
          <a:lstStyle/>
          <a:p>
            <a:r>
              <a:rPr lang="en-GB" dirty="0">
                <a:hlinkClick r:id="rId3"/>
              </a:rPr>
              <a:t>https://www.instituteforgovernment.org.uk/explainer/local-elections-2024-police-and-crime-commissioners</a:t>
            </a:r>
            <a:r>
              <a:rPr lang="en-GB" dirty="0"/>
              <a:t> </a:t>
            </a:r>
          </a:p>
        </p:txBody>
      </p:sp>
      <p:pic>
        <p:nvPicPr>
          <p:cNvPr id="9" name="Picture 8">
            <a:extLst>
              <a:ext uri="{FF2B5EF4-FFF2-40B4-BE49-F238E27FC236}">
                <a16:creationId xmlns:a16="http://schemas.microsoft.com/office/drawing/2014/main" id="{B8044ADB-0342-611E-E5C9-5DF50033C01C}"/>
              </a:ext>
            </a:extLst>
          </p:cNvPr>
          <p:cNvPicPr>
            <a:picLocks noChangeAspect="1"/>
          </p:cNvPicPr>
          <p:nvPr/>
        </p:nvPicPr>
        <p:blipFill>
          <a:blip r:embed="rId4"/>
          <a:stretch>
            <a:fillRect/>
          </a:stretch>
        </p:blipFill>
        <p:spPr>
          <a:xfrm>
            <a:off x="4588622" y="365125"/>
            <a:ext cx="6465457" cy="3459110"/>
          </a:xfrm>
          <a:prstGeom prst="rect">
            <a:avLst/>
          </a:prstGeom>
        </p:spPr>
      </p:pic>
    </p:spTree>
    <p:extLst>
      <p:ext uri="{BB962C8B-B14F-4D97-AF65-F5344CB8AC3E}">
        <p14:creationId xmlns:p14="http://schemas.microsoft.com/office/powerpoint/2010/main" val="22948356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A3A2A-8D48-4919-CCD1-B77FB0981C3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571DCD7-5EF3-3489-098B-A78D29CBA18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195616A-BD60-42FE-4BEB-F1AE919058B1}"/>
              </a:ext>
            </a:extLst>
          </p:cNvPr>
          <p:cNvPicPr>
            <a:picLocks noChangeAspect="1"/>
          </p:cNvPicPr>
          <p:nvPr/>
        </p:nvPicPr>
        <p:blipFill>
          <a:blip r:embed="rId2"/>
          <a:stretch>
            <a:fillRect/>
          </a:stretch>
        </p:blipFill>
        <p:spPr>
          <a:xfrm>
            <a:off x="924599" y="233383"/>
            <a:ext cx="10850842" cy="5779734"/>
          </a:xfrm>
          <a:prstGeom prst="rect">
            <a:avLst/>
          </a:prstGeom>
        </p:spPr>
      </p:pic>
      <p:sp>
        <p:nvSpPr>
          <p:cNvPr id="7" name="TextBox 6">
            <a:extLst>
              <a:ext uri="{FF2B5EF4-FFF2-40B4-BE49-F238E27FC236}">
                <a16:creationId xmlns:a16="http://schemas.microsoft.com/office/drawing/2014/main" id="{3A9DF750-D87E-CD96-4DFF-BE864BA1E212}"/>
              </a:ext>
            </a:extLst>
          </p:cNvPr>
          <p:cNvSpPr txBox="1"/>
          <p:nvPr/>
        </p:nvSpPr>
        <p:spPr>
          <a:xfrm>
            <a:off x="838199" y="6144859"/>
            <a:ext cx="10372725" cy="369332"/>
          </a:xfrm>
          <a:prstGeom prst="rect">
            <a:avLst/>
          </a:prstGeom>
          <a:noFill/>
        </p:spPr>
        <p:txBody>
          <a:bodyPr wrap="square">
            <a:spAutoFit/>
          </a:bodyPr>
          <a:lstStyle/>
          <a:p>
            <a:r>
              <a:rPr lang="en-GB" dirty="0">
                <a:hlinkClick r:id="rId3"/>
              </a:rPr>
              <a:t>https://lordslibrary.parliament.uk/police-and-crime-commissioners-powers-and-functions/</a:t>
            </a:r>
            <a:r>
              <a:rPr lang="en-GB" dirty="0"/>
              <a:t> </a:t>
            </a:r>
          </a:p>
        </p:txBody>
      </p:sp>
      <p:pic>
        <p:nvPicPr>
          <p:cNvPr id="9" name="Picture 8">
            <a:extLst>
              <a:ext uri="{FF2B5EF4-FFF2-40B4-BE49-F238E27FC236}">
                <a16:creationId xmlns:a16="http://schemas.microsoft.com/office/drawing/2014/main" id="{00CDCA88-3C3A-4870-6936-DEBE5ABB6BE4}"/>
              </a:ext>
            </a:extLst>
          </p:cNvPr>
          <p:cNvPicPr>
            <a:picLocks noChangeAspect="1"/>
          </p:cNvPicPr>
          <p:nvPr/>
        </p:nvPicPr>
        <p:blipFill>
          <a:blip r:embed="rId4"/>
          <a:stretch>
            <a:fillRect/>
          </a:stretch>
        </p:blipFill>
        <p:spPr>
          <a:xfrm>
            <a:off x="8296189" y="1244557"/>
            <a:ext cx="3144010" cy="3684647"/>
          </a:xfrm>
          <a:prstGeom prst="rect">
            <a:avLst/>
          </a:prstGeom>
        </p:spPr>
      </p:pic>
    </p:spTree>
    <p:extLst>
      <p:ext uri="{BB962C8B-B14F-4D97-AF65-F5344CB8AC3E}">
        <p14:creationId xmlns:p14="http://schemas.microsoft.com/office/powerpoint/2010/main" val="2112002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a:extLst>
              <a:ext uri="{FF2B5EF4-FFF2-40B4-BE49-F238E27FC236}">
                <a16:creationId xmlns:a16="http://schemas.microsoft.com/office/drawing/2014/main" id="{C4B010CB-D783-171B-5B4A-2A19F3CEB57B}"/>
              </a:ext>
            </a:extLst>
          </p:cNvPr>
          <p:cNvPicPr>
            <a:picLocks noChangeAspect="1"/>
          </p:cNvPicPr>
          <p:nvPr/>
        </p:nvPicPr>
        <p:blipFill>
          <a:blip r:embed="rId2"/>
          <a:srcRect t="4610"/>
          <a:stretch/>
        </p:blipFill>
        <p:spPr>
          <a:xfrm>
            <a:off x="457200" y="457200"/>
            <a:ext cx="11277600" cy="5943600"/>
          </a:xfrm>
          <a:prstGeom prst="rect">
            <a:avLst/>
          </a:prstGeom>
        </p:spPr>
      </p:pic>
    </p:spTree>
    <p:extLst>
      <p:ext uri="{BB962C8B-B14F-4D97-AF65-F5344CB8AC3E}">
        <p14:creationId xmlns:p14="http://schemas.microsoft.com/office/powerpoint/2010/main" val="36953605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41D0AE63-E379-6097-2317-E6AE78D05F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BBBB5E-8058-3DFA-5B97-5D745A3CA6D9}"/>
              </a:ext>
            </a:extLst>
          </p:cNvPr>
          <p:cNvSpPr>
            <a:spLocks noGrp="1"/>
          </p:cNvSpPr>
          <p:nvPr>
            <p:ph type="title"/>
          </p:nvPr>
        </p:nvSpPr>
        <p:spPr>
          <a:xfrm>
            <a:off x="838200" y="365125"/>
            <a:ext cx="5582920" cy="1325563"/>
          </a:xfrm>
        </p:spPr>
        <p:txBody>
          <a:bodyPr/>
          <a:lstStyle/>
          <a:p>
            <a:endParaRPr lang="en-GB" dirty="0"/>
          </a:p>
        </p:txBody>
      </p:sp>
      <p:sp>
        <p:nvSpPr>
          <p:cNvPr id="3" name="Content Placeholder 2">
            <a:extLst>
              <a:ext uri="{FF2B5EF4-FFF2-40B4-BE49-F238E27FC236}">
                <a16:creationId xmlns:a16="http://schemas.microsoft.com/office/drawing/2014/main" id="{8733A89C-F23E-1B33-0D50-668B02F08FB6}"/>
              </a:ext>
            </a:extLst>
          </p:cNvPr>
          <p:cNvSpPr>
            <a:spLocks noGrp="1"/>
          </p:cNvSpPr>
          <p:nvPr>
            <p:ph idx="1"/>
          </p:nvPr>
        </p:nvSpPr>
        <p:spPr>
          <a:xfrm>
            <a:off x="838200" y="1825625"/>
            <a:ext cx="5582920" cy="4351338"/>
          </a:xfrm>
        </p:spPr>
        <p:txBody>
          <a:bodyPr/>
          <a:lstStyle/>
          <a:p>
            <a:endParaRPr lang="en-GB" dirty="0"/>
          </a:p>
        </p:txBody>
      </p:sp>
      <p:pic>
        <p:nvPicPr>
          <p:cNvPr id="6" name="Picture 5">
            <a:extLst>
              <a:ext uri="{FF2B5EF4-FFF2-40B4-BE49-F238E27FC236}">
                <a16:creationId xmlns:a16="http://schemas.microsoft.com/office/drawing/2014/main" id="{311E90E0-251C-9D78-7544-FF6B39903DF3}"/>
              </a:ext>
            </a:extLst>
          </p:cNvPr>
          <p:cNvPicPr>
            <a:picLocks noChangeAspect="1"/>
          </p:cNvPicPr>
          <p:nvPr/>
        </p:nvPicPr>
        <p:blipFill>
          <a:blip r:embed="rId2"/>
          <a:stretch>
            <a:fillRect/>
          </a:stretch>
        </p:blipFill>
        <p:spPr>
          <a:xfrm>
            <a:off x="6830321" y="436880"/>
            <a:ext cx="5014014" cy="59842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41616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CFF9D-9070-44AD-8792-5B2E801DB66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EDCDD65-19AB-18A8-9F5C-3ACBFC039095}"/>
              </a:ext>
            </a:extLst>
          </p:cNvPr>
          <p:cNvSpPr>
            <a:spLocks noGrp="1"/>
          </p:cNvSpPr>
          <p:nvPr>
            <p:ph idx="1"/>
          </p:nvPr>
        </p:nvSpPr>
        <p:spPr/>
        <p:txBody>
          <a:bodyPr>
            <a:normAutofit/>
          </a:bodyPr>
          <a:lstStyle/>
          <a:p>
            <a:r>
              <a:rPr lang="en-US" dirty="0"/>
              <a:t>New measures laid in Parliament today (16 April 2024) will make it easier for police chiefs to sack rogue officers during misconduct hearings.</a:t>
            </a:r>
          </a:p>
          <a:p>
            <a:r>
              <a:rPr lang="en-US" dirty="0"/>
              <a:t>Police chief constables will be given the responsibility of chairing the hearings which decide on the removal of officers found guilty of police misconduct.   </a:t>
            </a:r>
          </a:p>
          <a:p>
            <a:r>
              <a:rPr lang="en-US" dirty="0"/>
              <a:t>By giving these powers to chief constables, police leaders will be held increasingly accountable for their own officers and be able to influence any dismissal decisions impacting their own force.</a:t>
            </a:r>
            <a:endParaRPr lang="en-GB" dirty="0"/>
          </a:p>
        </p:txBody>
      </p:sp>
      <p:sp>
        <p:nvSpPr>
          <p:cNvPr id="5" name="TextBox 4">
            <a:extLst>
              <a:ext uri="{FF2B5EF4-FFF2-40B4-BE49-F238E27FC236}">
                <a16:creationId xmlns:a16="http://schemas.microsoft.com/office/drawing/2014/main" id="{5BB1A8C0-E9C5-F497-8C66-B5AF927700D3}"/>
              </a:ext>
            </a:extLst>
          </p:cNvPr>
          <p:cNvSpPr txBox="1"/>
          <p:nvPr/>
        </p:nvSpPr>
        <p:spPr>
          <a:xfrm>
            <a:off x="996314" y="5942568"/>
            <a:ext cx="9999345"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hlinkClick r:id="rId2"/>
              </a:rPr>
              <a:t>https://www.gov.uk/government/news/chief-constables-given-powers-to-sack-unfit-officers</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p>
        </p:txBody>
      </p:sp>
      <p:pic>
        <p:nvPicPr>
          <p:cNvPr id="7" name="Picture 6">
            <a:extLst>
              <a:ext uri="{FF2B5EF4-FFF2-40B4-BE49-F238E27FC236}">
                <a16:creationId xmlns:a16="http://schemas.microsoft.com/office/drawing/2014/main" id="{76BC6C0E-F11A-D4DE-76EB-EABD32A43C63}"/>
              </a:ext>
            </a:extLst>
          </p:cNvPr>
          <p:cNvPicPr>
            <a:picLocks noChangeAspect="1"/>
          </p:cNvPicPr>
          <p:nvPr/>
        </p:nvPicPr>
        <p:blipFill>
          <a:blip r:embed="rId3"/>
          <a:stretch>
            <a:fillRect/>
          </a:stretch>
        </p:blipFill>
        <p:spPr>
          <a:xfrm>
            <a:off x="130628" y="538112"/>
            <a:ext cx="11985171" cy="962970"/>
          </a:xfrm>
          <a:prstGeom prst="rect">
            <a:avLst/>
          </a:prstGeom>
        </p:spPr>
      </p:pic>
    </p:spTree>
    <p:extLst>
      <p:ext uri="{BB962C8B-B14F-4D97-AF65-F5344CB8AC3E}">
        <p14:creationId xmlns:p14="http://schemas.microsoft.com/office/powerpoint/2010/main" val="14527915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168</TotalTime>
  <Words>1787</Words>
  <Application>Microsoft Office PowerPoint</Application>
  <PresentationFormat>Widescreen</PresentationFormat>
  <Paragraphs>108</Paragraphs>
  <Slides>26</Slides>
  <Notes>0</Notes>
  <HiddenSlides>5</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Aptos</vt:lpstr>
      <vt:lpstr>Aptos Display</vt:lpstr>
      <vt:lpstr>Arial</vt:lpstr>
      <vt:lpstr>Roboto</vt:lpstr>
      <vt:lpstr>Office Theme</vt:lpstr>
      <vt:lpstr>PCC Insights</vt:lpstr>
      <vt:lpstr>Contents</vt:lpstr>
      <vt:lpstr>Part 1 of the PCC Review</vt:lpstr>
      <vt:lpstr>Part 2 of the PCC Review</vt:lpstr>
      <vt:lpstr>Part 2 of the PCC Review</vt:lpstr>
      <vt:lpstr>Part 2 of the PCC Review</vt:lpstr>
      <vt:lpstr>Role of the PCC</vt:lpstr>
      <vt:lpstr>PCC Role</vt:lpstr>
      <vt:lpstr>Police Reform and Social Responsibility Act 2011</vt:lpstr>
      <vt:lpstr>Police governance is under the remit of the Elected Mayor Greater London, Greater Manchester, North Yorkshire, South Yorkshire and West Yorkshire </vt:lpstr>
      <vt:lpstr>More recent additions - Complaints</vt:lpstr>
      <vt:lpstr>More recent additions – Fire Governance </vt:lpstr>
      <vt:lpstr>More recent additions - Commissioning </vt:lpstr>
      <vt:lpstr>Office of the PCC (OPCC)</vt:lpstr>
      <vt:lpstr>OPCC Key Functions</vt:lpstr>
      <vt:lpstr>PowerPoint Presentation</vt:lpstr>
      <vt:lpstr>Mayors or PCCs?</vt:lpstr>
      <vt:lpstr>The Policy Paper</vt:lpstr>
      <vt:lpstr>The Policy Paper</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Mike Durke</dc:creator>
  <cp:lastModifiedBy>Mike Durke</cp:lastModifiedBy>
  <cp:revision>8</cp:revision>
  <dcterms:created xsi:type="dcterms:W3CDTF">2024-10-30T17:31:15Z</dcterms:created>
  <dcterms:modified xsi:type="dcterms:W3CDTF">2024-11-05T16:15:56Z</dcterms:modified>
</cp:coreProperties>
</file>