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2" r:id="rId3"/>
    <p:sldId id="260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9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2448" autoAdjust="0"/>
    <p:restoredTop sz="94660"/>
  </p:normalViewPr>
  <p:slideViewPr>
    <p:cSldViewPr snapToGrid="0">
      <p:cViewPr varScale="1">
        <p:scale>
          <a:sx n="97" d="100"/>
          <a:sy n="97" d="100"/>
        </p:scale>
        <p:origin x="104" y="5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18/06/2024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80455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18/06/2024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6945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18/06/2024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90639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18/06/2024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94281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18/06/2024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05711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18/06/2024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02977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18/06/2024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15153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18/06/2024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76419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18/06/2024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2482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18/06/2024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73997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18/06/2024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55562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7DA9C0-6F9D-4BC0-9564-8331EBECC110}" type="datetimeFigureOut">
              <a:rPr lang="en-GB" smtClean="0"/>
              <a:t>18/06/2024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14108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TextBox 61"/>
          <p:cNvSpPr txBox="1"/>
          <p:nvPr/>
        </p:nvSpPr>
        <p:spPr>
          <a:xfrm>
            <a:off x="89359" y="4369444"/>
            <a:ext cx="11883045" cy="193899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6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59" name="TextBox 58"/>
          <p:cNvSpPr txBox="1"/>
          <p:nvPr/>
        </p:nvSpPr>
        <p:spPr>
          <a:xfrm>
            <a:off x="93020" y="344067"/>
            <a:ext cx="11883045" cy="193899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4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60" name="TextBox 59"/>
          <p:cNvSpPr txBox="1"/>
          <p:nvPr/>
        </p:nvSpPr>
        <p:spPr>
          <a:xfrm>
            <a:off x="103150" y="2360466"/>
            <a:ext cx="11883045" cy="193899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5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14" name="TextBox 13"/>
          <p:cNvSpPr txBox="1"/>
          <p:nvPr/>
        </p:nvSpPr>
        <p:spPr>
          <a:xfrm>
            <a:off x="3890047" y="558161"/>
            <a:ext cx="2541696" cy="92333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Computer Architecture</a:t>
            </a:r>
          </a:p>
          <a:p>
            <a:pPr algn="ctr"/>
            <a:r>
              <a:rPr lang="en-GB" dirty="0"/>
              <a:t>and Operating Systems </a:t>
            </a:r>
          </a:p>
          <a:p>
            <a:pPr algn="ctr"/>
            <a:endParaRPr lang="en-GB" dirty="0"/>
          </a:p>
        </p:txBody>
      </p:sp>
      <p:sp>
        <p:nvSpPr>
          <p:cNvPr id="16" name="TextBox 15"/>
          <p:cNvSpPr txBox="1"/>
          <p:nvPr/>
        </p:nvSpPr>
        <p:spPr>
          <a:xfrm>
            <a:off x="4787088" y="2794791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Network Operating Systems and Services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6967451" y="2867180"/>
            <a:ext cx="206097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Databases and Application Development 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8422177" y="579275"/>
            <a:ext cx="3081846" cy="369332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Intro to Web and Databases (1)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2179485" y="555218"/>
            <a:ext cx="157583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Network and </a:t>
            </a:r>
          </a:p>
          <a:p>
            <a:pPr algn="ctr"/>
            <a:r>
              <a:rPr lang="en-GB" dirty="0"/>
              <a:t>Cybersecurity </a:t>
            </a:r>
          </a:p>
          <a:p>
            <a:pPr algn="ctr"/>
            <a:r>
              <a:rPr lang="en-GB" dirty="0"/>
              <a:t>Fundamentals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225104" y="977949"/>
            <a:ext cx="1851511" cy="954107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Learning in</a:t>
            </a:r>
          </a:p>
          <a:p>
            <a:pPr algn="ctr"/>
            <a:r>
              <a:rPr lang="en-GB" dirty="0"/>
              <a:t>The Digital</a:t>
            </a:r>
          </a:p>
          <a:p>
            <a:pPr algn="ctr"/>
            <a:r>
              <a:rPr lang="en-GB" dirty="0"/>
              <a:t>Era (1)</a:t>
            </a:r>
          </a:p>
        </p:txBody>
      </p:sp>
      <p:sp>
        <p:nvSpPr>
          <p:cNvPr id="33" name="TextBox 32"/>
          <p:cNvSpPr txBox="1"/>
          <p:nvPr/>
        </p:nvSpPr>
        <p:spPr>
          <a:xfrm>
            <a:off x="9588136" y="1246654"/>
            <a:ext cx="222068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 Analysis and</a:t>
            </a:r>
          </a:p>
          <a:p>
            <a:pPr algn="ctr"/>
            <a:r>
              <a:rPr lang="en-GB" dirty="0"/>
              <a:t> Visualisation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10494823" y="3356517"/>
            <a:ext cx="2286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Statistical Programming</a:t>
            </a:r>
          </a:p>
        </p:txBody>
      </p:sp>
      <p:sp>
        <p:nvSpPr>
          <p:cNvPr id="35" name="TextBox 34"/>
          <p:cNvSpPr txBox="1"/>
          <p:nvPr/>
        </p:nvSpPr>
        <p:spPr>
          <a:xfrm>
            <a:off x="2687858" y="3089991"/>
            <a:ext cx="207332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 Security and</a:t>
            </a:r>
          </a:p>
          <a:p>
            <a:pPr algn="ctr"/>
            <a:r>
              <a:rPr lang="en-GB" dirty="0"/>
              <a:t>Compliance 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8571114" y="3236344"/>
            <a:ext cx="2286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Geographical</a:t>
            </a:r>
          </a:p>
          <a:p>
            <a:pPr algn="ctr"/>
            <a:r>
              <a:rPr lang="en-GB" dirty="0"/>
              <a:t>Information </a:t>
            </a:r>
          </a:p>
          <a:p>
            <a:pPr algn="ctr"/>
            <a:r>
              <a:rPr lang="en-GB" dirty="0"/>
              <a:t>Systems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55346" y="-39698"/>
            <a:ext cx="97300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Stream: Data and Information Systems Jan 2024 cohort</a:t>
            </a:r>
          </a:p>
        </p:txBody>
      </p:sp>
      <p:cxnSp>
        <p:nvCxnSpPr>
          <p:cNvPr id="39" name="Straight Arrow Connector 38"/>
          <p:cNvCxnSpPr/>
          <p:nvPr/>
        </p:nvCxnSpPr>
        <p:spPr>
          <a:xfrm>
            <a:off x="10857114" y="1959495"/>
            <a:ext cx="102871" cy="132757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0" name="Straight Arrow Connector 39"/>
          <p:cNvCxnSpPr/>
          <p:nvPr/>
        </p:nvCxnSpPr>
        <p:spPr>
          <a:xfrm>
            <a:off x="9356322" y="1021770"/>
            <a:ext cx="109450" cy="221457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1" name="Straight Arrow Connector 40"/>
          <p:cNvCxnSpPr/>
          <p:nvPr/>
        </p:nvCxnSpPr>
        <p:spPr>
          <a:xfrm flipH="1">
            <a:off x="9938821" y="1959495"/>
            <a:ext cx="364720" cy="122615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3" name="Straight Arrow Connector 42"/>
          <p:cNvCxnSpPr/>
          <p:nvPr/>
        </p:nvCxnSpPr>
        <p:spPr>
          <a:xfrm flipH="1">
            <a:off x="8110451" y="1004989"/>
            <a:ext cx="772822" cy="186219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7" name="Straight Arrow Connector 46"/>
          <p:cNvCxnSpPr>
            <a:cxnSpLocks/>
          </p:cNvCxnSpPr>
          <p:nvPr/>
        </p:nvCxnSpPr>
        <p:spPr>
          <a:xfrm>
            <a:off x="7421813" y="1166567"/>
            <a:ext cx="97134" cy="160360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9" name="Straight Arrow Connector 48"/>
          <p:cNvCxnSpPr/>
          <p:nvPr/>
        </p:nvCxnSpPr>
        <p:spPr>
          <a:xfrm>
            <a:off x="1629094" y="1871937"/>
            <a:ext cx="1481755" cy="131370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1" name="Straight Arrow Connector 50"/>
          <p:cNvCxnSpPr>
            <a:cxnSpLocks/>
          </p:cNvCxnSpPr>
          <p:nvPr/>
        </p:nvCxnSpPr>
        <p:spPr>
          <a:xfrm>
            <a:off x="5431561" y="1550746"/>
            <a:ext cx="58994" cy="131643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3" name="Straight Arrow Connector 52"/>
          <p:cNvCxnSpPr/>
          <p:nvPr/>
        </p:nvCxnSpPr>
        <p:spPr>
          <a:xfrm>
            <a:off x="1265111" y="1875068"/>
            <a:ext cx="61118" cy="99211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7" name="Straight Arrow Connector 56"/>
          <p:cNvCxnSpPr/>
          <p:nvPr/>
        </p:nvCxnSpPr>
        <p:spPr>
          <a:xfrm>
            <a:off x="3428373" y="1550746"/>
            <a:ext cx="1400243" cy="124404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4" name="TextBox 73"/>
          <p:cNvSpPr txBox="1"/>
          <p:nvPr/>
        </p:nvSpPr>
        <p:spPr>
          <a:xfrm>
            <a:off x="5680710" y="5629721"/>
            <a:ext cx="45079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Artificial Intelligence and Machine Learning</a:t>
            </a:r>
          </a:p>
        </p:txBody>
      </p:sp>
      <p:sp>
        <p:nvSpPr>
          <p:cNvPr id="75" name="TextBox 74"/>
          <p:cNvSpPr txBox="1"/>
          <p:nvPr/>
        </p:nvSpPr>
        <p:spPr>
          <a:xfrm>
            <a:off x="9825640" y="5125818"/>
            <a:ext cx="24709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 Warehousing </a:t>
            </a:r>
          </a:p>
          <a:p>
            <a:pPr algn="ctr"/>
            <a:r>
              <a:rPr lang="en-GB" dirty="0"/>
              <a:t>and </a:t>
            </a:r>
          </a:p>
          <a:p>
            <a:pPr algn="ctr"/>
            <a:r>
              <a:rPr lang="en-GB" dirty="0"/>
              <a:t>Data Mining</a:t>
            </a:r>
          </a:p>
        </p:txBody>
      </p:sp>
      <p:sp>
        <p:nvSpPr>
          <p:cNvPr id="77" name="TextBox 76"/>
          <p:cNvSpPr txBox="1"/>
          <p:nvPr/>
        </p:nvSpPr>
        <p:spPr>
          <a:xfrm>
            <a:off x="6177386" y="4846687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Usability </a:t>
            </a:r>
          </a:p>
          <a:p>
            <a:r>
              <a:rPr lang="en-GB" dirty="0"/>
              <a:t>Engineering</a:t>
            </a:r>
          </a:p>
        </p:txBody>
      </p:sp>
      <p:sp>
        <p:nvSpPr>
          <p:cNvPr id="78" name="TextBox 77"/>
          <p:cNvSpPr txBox="1"/>
          <p:nvPr/>
        </p:nvSpPr>
        <p:spPr>
          <a:xfrm>
            <a:off x="393614" y="4936304"/>
            <a:ext cx="24709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Industrial – Based</a:t>
            </a:r>
          </a:p>
          <a:p>
            <a:r>
              <a:rPr lang="en-GB" dirty="0"/>
              <a:t>Research (all modules contribute) </a:t>
            </a:r>
          </a:p>
        </p:txBody>
      </p:sp>
      <p:sp>
        <p:nvSpPr>
          <p:cNvPr id="79" name="TextBox 78"/>
          <p:cNvSpPr txBox="1"/>
          <p:nvPr/>
        </p:nvSpPr>
        <p:spPr>
          <a:xfrm>
            <a:off x="3172348" y="5456864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Independent Project</a:t>
            </a:r>
          </a:p>
          <a:p>
            <a:pPr algn="ctr"/>
            <a:r>
              <a:rPr lang="en-GB" dirty="0"/>
              <a:t>(all modules contribute)</a:t>
            </a:r>
          </a:p>
        </p:txBody>
      </p:sp>
      <p:cxnSp>
        <p:nvCxnSpPr>
          <p:cNvPr id="85" name="Straight Arrow Connector 84"/>
          <p:cNvCxnSpPr/>
          <p:nvPr/>
        </p:nvCxnSpPr>
        <p:spPr>
          <a:xfrm>
            <a:off x="8145085" y="3798933"/>
            <a:ext cx="458755" cy="183078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6" name="Straight Arrow Connector 85"/>
          <p:cNvCxnSpPr/>
          <p:nvPr/>
        </p:nvCxnSpPr>
        <p:spPr>
          <a:xfrm flipH="1">
            <a:off x="11026486" y="4021601"/>
            <a:ext cx="3898" cy="98511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0" name="Straight Arrow Connector 89"/>
          <p:cNvCxnSpPr/>
          <p:nvPr/>
        </p:nvCxnSpPr>
        <p:spPr>
          <a:xfrm flipH="1">
            <a:off x="9168499" y="4009354"/>
            <a:ext cx="1467290" cy="161385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3" name="Straight Arrow Connector 92"/>
          <p:cNvCxnSpPr/>
          <p:nvPr/>
        </p:nvCxnSpPr>
        <p:spPr>
          <a:xfrm flipH="1">
            <a:off x="6903713" y="3753969"/>
            <a:ext cx="830582" cy="104452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5" name="Straight Arrow Connector 94"/>
          <p:cNvCxnSpPr>
            <a:cxnSpLocks/>
          </p:cNvCxnSpPr>
          <p:nvPr/>
        </p:nvCxnSpPr>
        <p:spPr>
          <a:xfrm>
            <a:off x="4101981" y="3798933"/>
            <a:ext cx="328698" cy="146123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7" name="Straight Arrow Connector 96"/>
          <p:cNvCxnSpPr/>
          <p:nvPr/>
        </p:nvCxnSpPr>
        <p:spPr>
          <a:xfrm>
            <a:off x="1412638" y="3922046"/>
            <a:ext cx="0" cy="92261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1" name="Straight Arrow Connector 110"/>
          <p:cNvCxnSpPr/>
          <p:nvPr/>
        </p:nvCxnSpPr>
        <p:spPr>
          <a:xfrm>
            <a:off x="3019596" y="1605435"/>
            <a:ext cx="294665" cy="155081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7" name="Straight Arrow Connector 116"/>
          <p:cNvCxnSpPr>
            <a:cxnSpLocks/>
          </p:cNvCxnSpPr>
          <p:nvPr/>
        </p:nvCxnSpPr>
        <p:spPr>
          <a:xfrm flipH="1">
            <a:off x="2319516" y="3798933"/>
            <a:ext cx="791333" cy="129631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4" name="Straight Arrow Connector 123"/>
          <p:cNvCxnSpPr/>
          <p:nvPr/>
        </p:nvCxnSpPr>
        <p:spPr>
          <a:xfrm>
            <a:off x="5855886" y="3438280"/>
            <a:ext cx="181231" cy="218492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2" name="TextBox 41"/>
          <p:cNvSpPr txBox="1"/>
          <p:nvPr/>
        </p:nvSpPr>
        <p:spPr>
          <a:xfrm>
            <a:off x="6556175" y="383533"/>
            <a:ext cx="1731277" cy="923330"/>
          </a:xfrm>
          <a:prstGeom prst="rect">
            <a:avLst/>
          </a:prstGeom>
          <a:solidFill>
            <a:srgbClr val="FF99FF"/>
          </a:solidFill>
          <a:ln>
            <a:noFill/>
          </a:ln>
          <a:effectLst>
            <a:glow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Software</a:t>
            </a:r>
          </a:p>
          <a:p>
            <a:pPr algn="ctr"/>
            <a:r>
              <a:rPr lang="en-GB" dirty="0"/>
              <a:t>Development (2)</a:t>
            </a:r>
          </a:p>
        </p:txBody>
      </p:sp>
      <p:sp>
        <p:nvSpPr>
          <p:cNvPr id="46" name="TextBox 45"/>
          <p:cNvSpPr txBox="1"/>
          <p:nvPr/>
        </p:nvSpPr>
        <p:spPr>
          <a:xfrm>
            <a:off x="225104" y="3029929"/>
            <a:ext cx="2293382" cy="923330"/>
          </a:xfrm>
          <a:prstGeom prst="rect">
            <a:avLst/>
          </a:prstGeom>
          <a:solidFill>
            <a:srgbClr val="FF99FF"/>
          </a:solidFill>
          <a:ln>
            <a:noFill/>
          </a:ln>
          <a:effectLst>
            <a:glow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Changemakers: Creativity and Value Creation (3)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5E4AD21-503F-439B-BD07-F5208DD5CFF4}"/>
              </a:ext>
            </a:extLst>
          </p:cNvPr>
          <p:cNvSpPr txBox="1"/>
          <p:nvPr/>
        </p:nvSpPr>
        <p:spPr>
          <a:xfrm>
            <a:off x="5902829" y="1099610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69150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TextBox 61"/>
          <p:cNvSpPr txBox="1"/>
          <p:nvPr/>
        </p:nvSpPr>
        <p:spPr>
          <a:xfrm>
            <a:off x="125732" y="4416391"/>
            <a:ext cx="11883045" cy="193899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6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59" name="TextBox 58"/>
          <p:cNvSpPr txBox="1"/>
          <p:nvPr/>
        </p:nvSpPr>
        <p:spPr>
          <a:xfrm>
            <a:off x="125732" y="379145"/>
            <a:ext cx="11883045" cy="193899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4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60" name="TextBox 59"/>
          <p:cNvSpPr txBox="1"/>
          <p:nvPr/>
        </p:nvSpPr>
        <p:spPr>
          <a:xfrm>
            <a:off x="111696" y="2394650"/>
            <a:ext cx="11883045" cy="193899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5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14" name="TextBox 13"/>
          <p:cNvSpPr txBox="1"/>
          <p:nvPr/>
        </p:nvSpPr>
        <p:spPr>
          <a:xfrm>
            <a:off x="2148909" y="642300"/>
            <a:ext cx="2507601" cy="92333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Computer Architecture</a:t>
            </a:r>
          </a:p>
          <a:p>
            <a:pPr algn="ctr"/>
            <a:r>
              <a:rPr lang="en-GB" dirty="0"/>
              <a:t>and Operating Systems</a:t>
            </a:r>
          </a:p>
          <a:p>
            <a:pPr algn="ctr"/>
            <a:r>
              <a:rPr lang="en-GB" dirty="0"/>
              <a:t> 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4656510" y="2919693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Network Operating Systems and Services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7902631" y="2861593"/>
            <a:ext cx="2286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Advanced Networking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8422177" y="579275"/>
            <a:ext cx="3117889" cy="369332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Intro to Web and Databases (1)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4848984" y="503956"/>
            <a:ext cx="157221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Network and </a:t>
            </a:r>
          </a:p>
          <a:p>
            <a:r>
              <a:rPr lang="en-GB" dirty="0"/>
              <a:t>Cybersecurity </a:t>
            </a:r>
          </a:p>
          <a:p>
            <a:r>
              <a:rPr lang="en-GB" dirty="0"/>
              <a:t>Fundamentals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246079" y="948607"/>
            <a:ext cx="1792126" cy="923330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Learning in</a:t>
            </a:r>
          </a:p>
          <a:p>
            <a:pPr algn="ctr"/>
            <a:r>
              <a:rPr lang="en-GB" dirty="0"/>
              <a:t>The Digital</a:t>
            </a:r>
          </a:p>
          <a:p>
            <a:pPr algn="ctr"/>
            <a:r>
              <a:rPr lang="en-GB" dirty="0"/>
              <a:t>Era (1)</a:t>
            </a:r>
          </a:p>
        </p:txBody>
      </p:sp>
      <p:sp>
        <p:nvSpPr>
          <p:cNvPr id="33" name="TextBox 32"/>
          <p:cNvSpPr txBox="1"/>
          <p:nvPr/>
        </p:nvSpPr>
        <p:spPr>
          <a:xfrm>
            <a:off x="10057688" y="1246654"/>
            <a:ext cx="188823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 Analysis and</a:t>
            </a:r>
          </a:p>
          <a:p>
            <a:pPr algn="ctr"/>
            <a:r>
              <a:rPr lang="en-GB" dirty="0"/>
              <a:t> Visualisation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9947826" y="3396612"/>
            <a:ext cx="2286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Network Programmability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6421197" y="3569303"/>
            <a:ext cx="2286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Computer Forensics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125732" y="-22296"/>
            <a:ext cx="1020833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Stream: Computer Networks and Cybersecurity Jan 2024 cohort</a:t>
            </a:r>
          </a:p>
        </p:txBody>
      </p:sp>
      <p:cxnSp>
        <p:nvCxnSpPr>
          <p:cNvPr id="41" name="Straight Arrow Connector 40"/>
          <p:cNvCxnSpPr/>
          <p:nvPr/>
        </p:nvCxnSpPr>
        <p:spPr>
          <a:xfrm flipH="1">
            <a:off x="11090826" y="1975383"/>
            <a:ext cx="14597" cy="126096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9" name="Straight Arrow Connector 48"/>
          <p:cNvCxnSpPr>
            <a:cxnSpLocks/>
          </p:cNvCxnSpPr>
          <p:nvPr/>
        </p:nvCxnSpPr>
        <p:spPr>
          <a:xfrm>
            <a:off x="1629094" y="1871937"/>
            <a:ext cx="1140670" cy="106321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1" name="Straight Arrow Connector 50"/>
          <p:cNvCxnSpPr/>
          <p:nvPr/>
        </p:nvCxnSpPr>
        <p:spPr>
          <a:xfrm>
            <a:off x="5404571" y="1473949"/>
            <a:ext cx="85984" cy="139323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3" name="Straight Arrow Connector 52"/>
          <p:cNvCxnSpPr>
            <a:cxnSpLocks/>
          </p:cNvCxnSpPr>
          <p:nvPr/>
        </p:nvCxnSpPr>
        <p:spPr>
          <a:xfrm>
            <a:off x="1265111" y="1875068"/>
            <a:ext cx="73844" cy="112938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4" name="TextBox 73"/>
          <p:cNvSpPr txBox="1"/>
          <p:nvPr/>
        </p:nvSpPr>
        <p:spPr>
          <a:xfrm>
            <a:off x="5680710" y="5629721"/>
            <a:ext cx="45079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Switching, Routing and Wireless</a:t>
            </a:r>
          </a:p>
        </p:txBody>
      </p:sp>
      <p:sp>
        <p:nvSpPr>
          <p:cNvPr id="75" name="TextBox 74"/>
          <p:cNvSpPr txBox="1"/>
          <p:nvPr/>
        </p:nvSpPr>
        <p:spPr>
          <a:xfrm>
            <a:off x="9511535" y="5125818"/>
            <a:ext cx="24709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Enterprise Networking, Security and Automation</a:t>
            </a:r>
          </a:p>
        </p:txBody>
      </p:sp>
      <p:sp>
        <p:nvSpPr>
          <p:cNvPr id="77" name="TextBox 76"/>
          <p:cNvSpPr txBox="1"/>
          <p:nvPr/>
        </p:nvSpPr>
        <p:spPr>
          <a:xfrm>
            <a:off x="6104191" y="4840145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Advanced Cyber Security</a:t>
            </a:r>
          </a:p>
        </p:txBody>
      </p:sp>
      <p:sp>
        <p:nvSpPr>
          <p:cNvPr id="78" name="TextBox 77"/>
          <p:cNvSpPr txBox="1"/>
          <p:nvPr/>
        </p:nvSpPr>
        <p:spPr>
          <a:xfrm>
            <a:off x="393614" y="4936304"/>
            <a:ext cx="24709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Industrial – Based</a:t>
            </a:r>
          </a:p>
          <a:p>
            <a:r>
              <a:rPr lang="en-GB" dirty="0"/>
              <a:t>Research (all modules contribute) </a:t>
            </a:r>
          </a:p>
        </p:txBody>
      </p:sp>
      <p:sp>
        <p:nvSpPr>
          <p:cNvPr id="79" name="TextBox 78"/>
          <p:cNvSpPr txBox="1"/>
          <p:nvPr/>
        </p:nvSpPr>
        <p:spPr>
          <a:xfrm>
            <a:off x="3172348" y="5456864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Independent Project</a:t>
            </a:r>
          </a:p>
          <a:p>
            <a:pPr algn="ctr"/>
            <a:r>
              <a:rPr lang="en-GB" dirty="0"/>
              <a:t>(all modules contribute)</a:t>
            </a:r>
          </a:p>
        </p:txBody>
      </p:sp>
      <p:cxnSp>
        <p:nvCxnSpPr>
          <p:cNvPr id="85" name="Straight Arrow Connector 84"/>
          <p:cNvCxnSpPr/>
          <p:nvPr/>
        </p:nvCxnSpPr>
        <p:spPr>
          <a:xfrm flipH="1">
            <a:off x="8320512" y="3393526"/>
            <a:ext cx="690150" cy="224914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6" name="Straight Arrow Connector 85"/>
          <p:cNvCxnSpPr/>
          <p:nvPr/>
        </p:nvCxnSpPr>
        <p:spPr>
          <a:xfrm flipH="1">
            <a:off x="11026486" y="4021601"/>
            <a:ext cx="3898" cy="98511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3" name="Straight Arrow Connector 92"/>
          <p:cNvCxnSpPr>
            <a:cxnSpLocks/>
          </p:cNvCxnSpPr>
          <p:nvPr/>
        </p:nvCxnSpPr>
        <p:spPr>
          <a:xfrm flipH="1">
            <a:off x="7191285" y="4308004"/>
            <a:ext cx="102097" cy="62830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5" name="Straight Arrow Connector 94"/>
          <p:cNvCxnSpPr/>
          <p:nvPr/>
        </p:nvCxnSpPr>
        <p:spPr>
          <a:xfrm>
            <a:off x="4151080" y="4276229"/>
            <a:ext cx="279599" cy="98394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7" name="Straight Arrow Connector 96"/>
          <p:cNvCxnSpPr/>
          <p:nvPr/>
        </p:nvCxnSpPr>
        <p:spPr>
          <a:xfrm>
            <a:off x="1412638" y="3922046"/>
            <a:ext cx="0" cy="92261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1" name="Straight Arrow Connector 110"/>
          <p:cNvCxnSpPr/>
          <p:nvPr/>
        </p:nvCxnSpPr>
        <p:spPr>
          <a:xfrm>
            <a:off x="3925496" y="1348641"/>
            <a:ext cx="1112686" cy="143638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7" name="Straight Arrow Connector 116"/>
          <p:cNvCxnSpPr/>
          <p:nvPr/>
        </p:nvCxnSpPr>
        <p:spPr>
          <a:xfrm flipH="1">
            <a:off x="2319516" y="4021601"/>
            <a:ext cx="791334" cy="107364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4" name="Straight Arrow Connector 123"/>
          <p:cNvCxnSpPr/>
          <p:nvPr/>
        </p:nvCxnSpPr>
        <p:spPr>
          <a:xfrm>
            <a:off x="5891422" y="3700688"/>
            <a:ext cx="145695" cy="192251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5" name="Straight Arrow Connector 44"/>
          <p:cNvCxnSpPr/>
          <p:nvPr/>
        </p:nvCxnSpPr>
        <p:spPr>
          <a:xfrm>
            <a:off x="6033950" y="1535315"/>
            <a:ext cx="1157335" cy="198109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0" name="Straight Arrow Connector 49"/>
          <p:cNvCxnSpPr/>
          <p:nvPr/>
        </p:nvCxnSpPr>
        <p:spPr>
          <a:xfrm>
            <a:off x="7959821" y="1200193"/>
            <a:ext cx="2784123" cy="213332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4" name="Straight Arrow Connector 53"/>
          <p:cNvCxnSpPr/>
          <p:nvPr/>
        </p:nvCxnSpPr>
        <p:spPr>
          <a:xfrm>
            <a:off x="9420002" y="1053679"/>
            <a:ext cx="1433043" cy="227983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8" name="Straight Arrow Connector 57"/>
          <p:cNvCxnSpPr/>
          <p:nvPr/>
        </p:nvCxnSpPr>
        <p:spPr>
          <a:xfrm>
            <a:off x="6297325" y="1437515"/>
            <a:ext cx="1551758" cy="149763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8" name="Straight Arrow Connector 67"/>
          <p:cNvCxnSpPr/>
          <p:nvPr/>
        </p:nvCxnSpPr>
        <p:spPr>
          <a:xfrm>
            <a:off x="9496239" y="3389585"/>
            <a:ext cx="579145" cy="163607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2" name="TextBox 41"/>
          <p:cNvSpPr txBox="1"/>
          <p:nvPr/>
        </p:nvSpPr>
        <p:spPr>
          <a:xfrm>
            <a:off x="6531902" y="474106"/>
            <a:ext cx="1731277" cy="923330"/>
          </a:xfrm>
          <a:prstGeom prst="rect">
            <a:avLst/>
          </a:prstGeom>
          <a:solidFill>
            <a:srgbClr val="FF99FF"/>
          </a:solidFill>
          <a:ln>
            <a:noFill/>
          </a:ln>
          <a:effectLst>
            <a:glow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Software</a:t>
            </a:r>
          </a:p>
          <a:p>
            <a:pPr algn="ctr"/>
            <a:r>
              <a:rPr lang="en-GB" dirty="0"/>
              <a:t>Development (2)</a:t>
            </a:r>
          </a:p>
        </p:txBody>
      </p:sp>
      <p:sp>
        <p:nvSpPr>
          <p:cNvPr id="43" name="TextBox 42"/>
          <p:cNvSpPr txBox="1"/>
          <p:nvPr/>
        </p:nvSpPr>
        <p:spPr>
          <a:xfrm>
            <a:off x="197258" y="2798679"/>
            <a:ext cx="2154297" cy="923330"/>
          </a:xfrm>
          <a:prstGeom prst="rect">
            <a:avLst/>
          </a:prstGeom>
          <a:solidFill>
            <a:srgbClr val="FF99FF"/>
          </a:solidFill>
          <a:ln>
            <a:noFill/>
          </a:ln>
          <a:effectLst>
            <a:glow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Changemakers: Creativity and Value Creation (3)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47394E6-C3A9-351B-1BE4-72B80F99F67C}"/>
              </a:ext>
            </a:extLst>
          </p:cNvPr>
          <p:cNvSpPr txBox="1"/>
          <p:nvPr/>
        </p:nvSpPr>
        <p:spPr>
          <a:xfrm>
            <a:off x="2514606" y="3103552"/>
            <a:ext cx="207332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 Security and</a:t>
            </a:r>
          </a:p>
          <a:p>
            <a:pPr algn="ctr"/>
            <a:r>
              <a:rPr lang="en-GB" dirty="0"/>
              <a:t>Compliance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F8084EA-6968-4275-9040-5957CB65C676}"/>
              </a:ext>
            </a:extLst>
          </p:cNvPr>
          <p:cNvSpPr txBox="1"/>
          <p:nvPr/>
        </p:nvSpPr>
        <p:spPr>
          <a:xfrm>
            <a:off x="4230888" y="1136165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03967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TextBox 61"/>
          <p:cNvSpPr txBox="1"/>
          <p:nvPr/>
        </p:nvSpPr>
        <p:spPr>
          <a:xfrm>
            <a:off x="80587" y="4357136"/>
            <a:ext cx="11883045" cy="193899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6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59" name="TextBox 58"/>
          <p:cNvSpPr txBox="1"/>
          <p:nvPr/>
        </p:nvSpPr>
        <p:spPr>
          <a:xfrm>
            <a:off x="101533" y="370363"/>
            <a:ext cx="11883045" cy="193899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4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60" name="TextBox 59"/>
          <p:cNvSpPr txBox="1"/>
          <p:nvPr/>
        </p:nvSpPr>
        <p:spPr>
          <a:xfrm>
            <a:off x="95594" y="2360154"/>
            <a:ext cx="11883045" cy="193899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5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14" name="TextBox 13"/>
          <p:cNvSpPr txBox="1"/>
          <p:nvPr/>
        </p:nvSpPr>
        <p:spPr>
          <a:xfrm>
            <a:off x="4070075" y="591317"/>
            <a:ext cx="2418738" cy="92333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Computer Architecture</a:t>
            </a:r>
          </a:p>
          <a:p>
            <a:pPr algn="ctr"/>
            <a:r>
              <a:rPr lang="en-GB" dirty="0"/>
              <a:t>and Operating Systems </a:t>
            </a:r>
          </a:p>
          <a:p>
            <a:pPr algn="ctr"/>
            <a:endParaRPr lang="en-GB" dirty="0"/>
          </a:p>
        </p:txBody>
      </p:sp>
      <p:sp>
        <p:nvSpPr>
          <p:cNvPr id="16" name="TextBox 15"/>
          <p:cNvSpPr txBox="1"/>
          <p:nvPr/>
        </p:nvSpPr>
        <p:spPr>
          <a:xfrm>
            <a:off x="4397691" y="2845263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Network Operating Systems and Services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6386891" y="2944141"/>
            <a:ext cx="2286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Advanced Software</a:t>
            </a:r>
          </a:p>
          <a:p>
            <a:pPr algn="ctr"/>
            <a:r>
              <a:rPr lang="en-GB" dirty="0"/>
              <a:t>Development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8422177" y="579275"/>
            <a:ext cx="3107971" cy="369332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Intro to Web and Databases (2)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2076615" y="555218"/>
            <a:ext cx="186741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Network and </a:t>
            </a:r>
          </a:p>
          <a:p>
            <a:pPr algn="ctr"/>
            <a:r>
              <a:rPr lang="en-GB" dirty="0"/>
              <a:t>Cybersecurity </a:t>
            </a:r>
          </a:p>
          <a:p>
            <a:pPr algn="ctr"/>
            <a:r>
              <a:rPr lang="en-GB" dirty="0"/>
              <a:t>Fundamentals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266844" y="948607"/>
            <a:ext cx="1728276" cy="923330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Learning in</a:t>
            </a:r>
          </a:p>
          <a:p>
            <a:pPr algn="ctr"/>
            <a:r>
              <a:rPr lang="en-GB" dirty="0"/>
              <a:t>The Digital</a:t>
            </a:r>
          </a:p>
          <a:p>
            <a:pPr algn="ctr"/>
            <a:r>
              <a:rPr lang="en-GB" dirty="0"/>
              <a:t>Era (1)</a:t>
            </a:r>
          </a:p>
        </p:txBody>
      </p:sp>
      <p:sp>
        <p:nvSpPr>
          <p:cNvPr id="33" name="TextBox 32"/>
          <p:cNvSpPr txBox="1"/>
          <p:nvPr/>
        </p:nvSpPr>
        <p:spPr>
          <a:xfrm>
            <a:off x="10026466" y="1246654"/>
            <a:ext cx="18986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Mathematics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10351695" y="3042250"/>
            <a:ext cx="156556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Databases and Application Development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8127077" y="3386931"/>
            <a:ext cx="2286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Software Engineering Principles and Testing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0" y="-16924"/>
            <a:ext cx="867695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Stream: Software Engineering Jan 2024 cohort</a:t>
            </a:r>
          </a:p>
        </p:txBody>
      </p:sp>
      <p:cxnSp>
        <p:nvCxnSpPr>
          <p:cNvPr id="40" name="Straight Arrow Connector 39"/>
          <p:cNvCxnSpPr>
            <a:cxnSpLocks/>
          </p:cNvCxnSpPr>
          <p:nvPr/>
        </p:nvCxnSpPr>
        <p:spPr>
          <a:xfrm>
            <a:off x="9356322" y="1021770"/>
            <a:ext cx="1206584" cy="191161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7" name="Straight Arrow Connector 46"/>
          <p:cNvCxnSpPr>
            <a:cxnSpLocks/>
          </p:cNvCxnSpPr>
          <p:nvPr/>
        </p:nvCxnSpPr>
        <p:spPr>
          <a:xfrm>
            <a:off x="7426882" y="1084561"/>
            <a:ext cx="92065" cy="168561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9" name="Straight Arrow Connector 48"/>
          <p:cNvCxnSpPr>
            <a:cxnSpLocks/>
          </p:cNvCxnSpPr>
          <p:nvPr/>
        </p:nvCxnSpPr>
        <p:spPr>
          <a:xfrm>
            <a:off x="1629094" y="1871937"/>
            <a:ext cx="1106849" cy="106145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1" name="Straight Arrow Connector 50"/>
          <p:cNvCxnSpPr>
            <a:cxnSpLocks/>
          </p:cNvCxnSpPr>
          <p:nvPr/>
        </p:nvCxnSpPr>
        <p:spPr>
          <a:xfrm>
            <a:off x="5490555" y="1615986"/>
            <a:ext cx="0" cy="125119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3" name="Straight Arrow Connector 52"/>
          <p:cNvCxnSpPr>
            <a:cxnSpLocks/>
          </p:cNvCxnSpPr>
          <p:nvPr/>
        </p:nvCxnSpPr>
        <p:spPr>
          <a:xfrm>
            <a:off x="1265111" y="1875068"/>
            <a:ext cx="0" cy="101345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7" name="Straight Arrow Connector 56"/>
          <p:cNvCxnSpPr/>
          <p:nvPr/>
        </p:nvCxnSpPr>
        <p:spPr>
          <a:xfrm>
            <a:off x="3428373" y="1550746"/>
            <a:ext cx="1400243" cy="124404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4" name="TextBox 73"/>
          <p:cNvSpPr txBox="1"/>
          <p:nvPr/>
        </p:nvSpPr>
        <p:spPr>
          <a:xfrm>
            <a:off x="5680710" y="5629721"/>
            <a:ext cx="45079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Artificial Intelligence and Machine Learning</a:t>
            </a:r>
          </a:p>
        </p:txBody>
      </p:sp>
      <p:sp>
        <p:nvSpPr>
          <p:cNvPr id="75" name="TextBox 74"/>
          <p:cNvSpPr txBox="1"/>
          <p:nvPr/>
        </p:nvSpPr>
        <p:spPr>
          <a:xfrm>
            <a:off x="9825640" y="5125818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Cloud Based</a:t>
            </a:r>
          </a:p>
          <a:p>
            <a:pPr algn="ctr"/>
            <a:r>
              <a:rPr lang="en-GB" dirty="0"/>
              <a:t>Web Services</a:t>
            </a:r>
          </a:p>
        </p:txBody>
      </p:sp>
      <p:sp>
        <p:nvSpPr>
          <p:cNvPr id="77" name="TextBox 76"/>
          <p:cNvSpPr txBox="1"/>
          <p:nvPr/>
        </p:nvSpPr>
        <p:spPr>
          <a:xfrm>
            <a:off x="6177386" y="4846687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Socket Programming</a:t>
            </a:r>
          </a:p>
          <a:p>
            <a:r>
              <a:rPr lang="en-GB" dirty="0"/>
              <a:t>And Concurrency</a:t>
            </a:r>
          </a:p>
        </p:txBody>
      </p:sp>
      <p:sp>
        <p:nvSpPr>
          <p:cNvPr id="78" name="TextBox 77"/>
          <p:cNvSpPr txBox="1"/>
          <p:nvPr/>
        </p:nvSpPr>
        <p:spPr>
          <a:xfrm>
            <a:off x="393614" y="4936304"/>
            <a:ext cx="24709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Industrial – Based</a:t>
            </a:r>
          </a:p>
          <a:p>
            <a:r>
              <a:rPr lang="en-GB" dirty="0"/>
              <a:t>Research (all modules contribute) </a:t>
            </a:r>
          </a:p>
        </p:txBody>
      </p:sp>
      <p:sp>
        <p:nvSpPr>
          <p:cNvPr id="79" name="TextBox 78"/>
          <p:cNvSpPr txBox="1"/>
          <p:nvPr/>
        </p:nvSpPr>
        <p:spPr>
          <a:xfrm>
            <a:off x="2873950" y="5028080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Independent Project</a:t>
            </a:r>
          </a:p>
          <a:p>
            <a:pPr algn="ctr"/>
            <a:r>
              <a:rPr lang="en-GB" dirty="0"/>
              <a:t>(all modules contribute)</a:t>
            </a:r>
          </a:p>
        </p:txBody>
      </p:sp>
      <p:cxnSp>
        <p:nvCxnSpPr>
          <p:cNvPr id="85" name="Straight Arrow Connector 84"/>
          <p:cNvCxnSpPr>
            <a:cxnSpLocks/>
          </p:cNvCxnSpPr>
          <p:nvPr/>
        </p:nvCxnSpPr>
        <p:spPr>
          <a:xfrm>
            <a:off x="7864065" y="3590472"/>
            <a:ext cx="739775" cy="203924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6" name="Straight Arrow Connector 85"/>
          <p:cNvCxnSpPr>
            <a:cxnSpLocks/>
          </p:cNvCxnSpPr>
          <p:nvPr/>
        </p:nvCxnSpPr>
        <p:spPr>
          <a:xfrm>
            <a:off x="11024926" y="4307549"/>
            <a:ext cx="1560" cy="69916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0" name="Straight Arrow Connector 89"/>
          <p:cNvCxnSpPr/>
          <p:nvPr/>
        </p:nvCxnSpPr>
        <p:spPr>
          <a:xfrm flipH="1">
            <a:off x="9234812" y="4033160"/>
            <a:ext cx="18639" cy="159004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3" name="Straight Arrow Connector 92"/>
          <p:cNvCxnSpPr>
            <a:cxnSpLocks/>
          </p:cNvCxnSpPr>
          <p:nvPr/>
        </p:nvCxnSpPr>
        <p:spPr>
          <a:xfrm flipH="1">
            <a:off x="6903713" y="3718121"/>
            <a:ext cx="288751" cy="108036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7" name="Straight Arrow Connector 96"/>
          <p:cNvCxnSpPr>
            <a:cxnSpLocks/>
          </p:cNvCxnSpPr>
          <p:nvPr/>
        </p:nvCxnSpPr>
        <p:spPr>
          <a:xfrm>
            <a:off x="1287530" y="3960610"/>
            <a:ext cx="125108" cy="88405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1" name="Straight Arrow Connector 110"/>
          <p:cNvCxnSpPr>
            <a:cxnSpLocks/>
          </p:cNvCxnSpPr>
          <p:nvPr/>
        </p:nvCxnSpPr>
        <p:spPr>
          <a:xfrm>
            <a:off x="3030436" y="1511106"/>
            <a:ext cx="141912" cy="142228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7" name="Straight Arrow Connector 116"/>
          <p:cNvCxnSpPr>
            <a:cxnSpLocks/>
          </p:cNvCxnSpPr>
          <p:nvPr/>
        </p:nvCxnSpPr>
        <p:spPr>
          <a:xfrm flipH="1">
            <a:off x="2319516" y="3709823"/>
            <a:ext cx="685326" cy="138542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4" name="Straight Arrow Connector 123"/>
          <p:cNvCxnSpPr>
            <a:cxnSpLocks/>
          </p:cNvCxnSpPr>
          <p:nvPr/>
        </p:nvCxnSpPr>
        <p:spPr>
          <a:xfrm>
            <a:off x="5469376" y="3581940"/>
            <a:ext cx="567741" cy="204126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2" name="Straight Arrow Connector 41"/>
          <p:cNvCxnSpPr>
            <a:cxnSpLocks/>
          </p:cNvCxnSpPr>
          <p:nvPr/>
        </p:nvCxnSpPr>
        <p:spPr>
          <a:xfrm>
            <a:off x="7873612" y="1084561"/>
            <a:ext cx="1379839" cy="217772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6" name="Straight Arrow Connector 45"/>
          <p:cNvCxnSpPr>
            <a:cxnSpLocks/>
          </p:cNvCxnSpPr>
          <p:nvPr/>
        </p:nvCxnSpPr>
        <p:spPr>
          <a:xfrm>
            <a:off x="8116076" y="1070968"/>
            <a:ext cx="2072555" cy="189471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0" name="Straight Arrow Connector 49"/>
          <p:cNvCxnSpPr/>
          <p:nvPr/>
        </p:nvCxnSpPr>
        <p:spPr>
          <a:xfrm>
            <a:off x="9954658" y="3960610"/>
            <a:ext cx="520593" cy="114513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5" name="TextBox 44"/>
          <p:cNvSpPr txBox="1"/>
          <p:nvPr/>
        </p:nvSpPr>
        <p:spPr>
          <a:xfrm>
            <a:off x="148344" y="2952939"/>
            <a:ext cx="2170258" cy="923330"/>
          </a:xfrm>
          <a:prstGeom prst="rect">
            <a:avLst/>
          </a:prstGeom>
          <a:solidFill>
            <a:srgbClr val="FF99FF"/>
          </a:solidFill>
          <a:ln>
            <a:noFill/>
          </a:ln>
          <a:effectLst>
            <a:glow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Changemakers: Creativity and </a:t>
            </a:r>
            <a:r>
              <a:rPr lang="en-GB"/>
              <a:t>Value Creation (3)</a:t>
            </a:r>
            <a:endParaRPr lang="en-GB" dirty="0"/>
          </a:p>
        </p:txBody>
      </p:sp>
      <p:sp>
        <p:nvSpPr>
          <p:cNvPr id="48" name="TextBox 47"/>
          <p:cNvSpPr txBox="1"/>
          <p:nvPr/>
        </p:nvSpPr>
        <p:spPr>
          <a:xfrm>
            <a:off x="6556175" y="383533"/>
            <a:ext cx="1731277" cy="923330"/>
          </a:xfrm>
          <a:prstGeom prst="rect">
            <a:avLst/>
          </a:prstGeom>
          <a:solidFill>
            <a:srgbClr val="FF99FF"/>
          </a:solidFill>
          <a:ln>
            <a:noFill/>
          </a:ln>
          <a:effectLst>
            <a:glow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Software</a:t>
            </a:r>
          </a:p>
          <a:p>
            <a:pPr algn="ctr"/>
            <a:r>
              <a:rPr lang="en-GB" dirty="0"/>
              <a:t>Development (2)</a:t>
            </a: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EED5C18C-2C18-4E2A-BC18-ACCE8C36E096}"/>
              </a:ext>
            </a:extLst>
          </p:cNvPr>
          <p:cNvSpPr txBox="1"/>
          <p:nvPr/>
        </p:nvSpPr>
        <p:spPr>
          <a:xfrm>
            <a:off x="5961897" y="1084561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BE61D9E-D11D-7615-F9B2-0E9FD609E61B}"/>
              </a:ext>
            </a:extLst>
          </p:cNvPr>
          <p:cNvSpPr txBox="1"/>
          <p:nvPr/>
        </p:nvSpPr>
        <p:spPr>
          <a:xfrm>
            <a:off x="2363427" y="2987802"/>
            <a:ext cx="207332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 Security and</a:t>
            </a:r>
          </a:p>
          <a:p>
            <a:pPr algn="ctr"/>
            <a:r>
              <a:rPr lang="en-GB" dirty="0"/>
              <a:t>Compliance</a:t>
            </a:r>
          </a:p>
        </p:txBody>
      </p:sp>
    </p:spTree>
    <p:extLst>
      <p:ext uri="{BB962C8B-B14F-4D97-AF65-F5344CB8AC3E}">
        <p14:creationId xmlns:p14="http://schemas.microsoft.com/office/powerpoint/2010/main" val="67525004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316</Words>
  <Application>Microsoft Office PowerPoint</Application>
  <PresentationFormat>Widescreen</PresentationFormat>
  <Paragraphs>122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8" baseType="lpstr">
      <vt:lpstr>Arial</vt:lpstr>
      <vt:lpstr>Calibri</vt:lpstr>
      <vt:lpstr>Calibri Light</vt:lpstr>
      <vt:lpstr>Wingdings</vt:lpstr>
      <vt:lpstr>Office Theme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Learning in the Digital Era Networking and CyberSecurity Fundamentals Data Analysis and Visualisation Introduction to Web and Database Concepts</dc:title>
  <dc:creator>Gaynor Thomas</dc:creator>
  <cp:lastModifiedBy>Gaynor Thomas</cp:lastModifiedBy>
  <cp:revision>84</cp:revision>
  <dcterms:created xsi:type="dcterms:W3CDTF">2020-07-15T14:48:17Z</dcterms:created>
  <dcterms:modified xsi:type="dcterms:W3CDTF">2024-06-18T09:36:08Z</dcterms:modified>
</cp:coreProperties>
</file>