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57" r:id="rId5"/>
    <p:sldId id="300" r:id="rId6"/>
    <p:sldId id="269" r:id="rId7"/>
    <p:sldId id="275" r:id="rId8"/>
    <p:sldId id="276" r:id="rId9"/>
    <p:sldId id="302" r:id="rId10"/>
    <p:sldId id="283" r:id="rId11"/>
    <p:sldId id="292" r:id="rId12"/>
    <p:sldId id="287" r:id="rId13"/>
    <p:sldId id="298" r:id="rId14"/>
    <p:sldId id="293" r:id="rId15"/>
    <p:sldId id="280" r:id="rId16"/>
    <p:sldId id="266" r:id="rId17"/>
    <p:sldId id="261" r:id="rId18"/>
    <p:sldId id="277" r:id="rId19"/>
    <p:sldId id="271" r:id="rId20"/>
    <p:sldId id="260" r:id="rId21"/>
    <p:sldId id="296" r:id="rId22"/>
    <p:sldId id="301" r:id="rId23"/>
    <p:sldId id="27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47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r>
              <a:rPr lang="en-US" sz="2000"/>
              <a:t>Happiness Levels (%) - UK Young People</a:t>
            </a:r>
          </a:p>
        </c:rich>
      </c:tx>
      <c:layout>
        <c:manualLayout>
          <c:xMode val="edge"/>
          <c:yMode val="edge"/>
          <c:x val="0.13220822397200349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Sheet1!$A$1:$C$1</c:f>
              <c:strCache>
                <c:ptCount val="3"/>
                <c:pt idx="0">
                  <c:v>15-16 year olds</c:v>
                </c:pt>
                <c:pt idx="1">
                  <c:v>17-18 year olds</c:v>
                </c:pt>
                <c:pt idx="2">
                  <c:v>19-21 year olds</c:v>
                </c:pt>
              </c:strCache>
            </c:strRef>
          </c:cat>
          <c:val>
            <c:numRef>
              <c:f>Sheet1!$A$2:$C$2</c:f>
              <c:numCache>
                <c:formatCode>General</c:formatCode>
                <c:ptCount val="3"/>
                <c:pt idx="0">
                  <c:v>69</c:v>
                </c:pt>
                <c:pt idx="1">
                  <c:v>59</c:v>
                </c:pt>
                <c:pt idx="2">
                  <c:v>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D8-4089-AC98-442EFC41A3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461103968"/>
        <c:axId val="461104296"/>
      </c:barChart>
      <c:catAx>
        <c:axId val="46110396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461104296"/>
        <c:crosses val="autoZero"/>
        <c:auto val="1"/>
        <c:lblAlgn val="ctr"/>
        <c:lblOffset val="100"/>
        <c:noMultiLvlLbl val="0"/>
      </c:catAx>
      <c:valAx>
        <c:axId val="46110429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4611039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2000">
          <a:latin typeface="+mn-lt"/>
          <a:cs typeface="Times New Roman" panose="02020603050405020304" pitchFamily="18" charset="0"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19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248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23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035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6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22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082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263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900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59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A21EF-4D92-4C52-A068-18158A6AF2A6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9421F-A551-4AC6-8703-B757BD5211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115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mailto:D.g.Williams@uwtsd.ac.uk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ohchr.org/english/law/crc.htm" TargetMode="External"/><Relationship Id="rId2" Type="http://schemas.openxmlformats.org/officeDocument/2006/relationships/hyperlink" Target="http://www.oecd.org/dataoecd/21/6/43590251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icef.org.uk/publications/pdf/rc7_e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Young People’s Well-being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5400" dirty="0"/>
              <a:t>How to become an </a:t>
            </a:r>
            <a:r>
              <a:rPr lang="en-GB" sz="5400" dirty="0" err="1"/>
              <a:t>Upstreamist</a:t>
            </a:r>
            <a:endParaRPr lang="en-GB" sz="5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671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1670" y="319880"/>
            <a:ext cx="5385802" cy="41445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813" y="4463285"/>
            <a:ext cx="3048000" cy="18623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956" y="310402"/>
            <a:ext cx="5920068" cy="41528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3204" y="3617488"/>
            <a:ext cx="3338233" cy="27081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520" y="630017"/>
            <a:ext cx="2422152" cy="17615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069974" y="4607858"/>
            <a:ext cx="3765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A few slides on Happiness </a:t>
            </a:r>
          </a:p>
        </p:txBody>
      </p:sp>
    </p:spTree>
    <p:extLst>
      <p:ext uri="{BB962C8B-B14F-4D97-AF65-F5344CB8AC3E}">
        <p14:creationId xmlns:p14="http://schemas.microsoft.com/office/powerpoint/2010/main" val="4288447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News!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the current coronavirus situation: </a:t>
            </a:r>
          </a:p>
          <a:p>
            <a:endParaRPr lang="en-GB" dirty="0"/>
          </a:p>
          <a:p>
            <a:r>
              <a:rPr lang="en-GB" dirty="0"/>
              <a:t>The majority of young people are well</a:t>
            </a:r>
          </a:p>
          <a:p>
            <a:r>
              <a:rPr lang="en-GB" dirty="0"/>
              <a:t>The majority of young people are not under undue stress</a:t>
            </a:r>
          </a:p>
          <a:p>
            <a:r>
              <a:rPr lang="en-GB" dirty="0"/>
              <a:t>Many young people are happy</a:t>
            </a:r>
          </a:p>
          <a:p>
            <a:r>
              <a:rPr lang="en-GB" dirty="0"/>
              <a:t>Many young people have supportive families or carers</a:t>
            </a:r>
          </a:p>
          <a:p>
            <a:r>
              <a:rPr lang="en-GB" dirty="0"/>
              <a:t>Many young people achieve great things</a:t>
            </a:r>
          </a:p>
          <a:p>
            <a:r>
              <a:rPr lang="en-GB" dirty="0"/>
              <a:t>Many young people show compassion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561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Young People’s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4480"/>
            <a:ext cx="10515600" cy="488550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Approximately 525,000 young people living in Wales between the ages of 11-25</a:t>
            </a:r>
          </a:p>
          <a:p>
            <a:r>
              <a:rPr lang="en-GB" dirty="0"/>
              <a:t>10% of young people are bullied on a weekly basis</a:t>
            </a:r>
          </a:p>
          <a:p>
            <a:r>
              <a:rPr lang="en-GB" dirty="0"/>
              <a:t>Just 16% of boys and 8% of girls are physically active for an hour every day</a:t>
            </a:r>
          </a:p>
          <a:p>
            <a:r>
              <a:rPr lang="en-GB" dirty="0"/>
              <a:t>Over 1 in 5 (142,600) children and young people aged under 20 live in poverty, ranging from around 1 in 8 in Monmouthshire and Powys to 1 in 4 in the south Wales valleys.</a:t>
            </a:r>
          </a:p>
          <a:p>
            <a:r>
              <a:rPr lang="en-GB" dirty="0"/>
              <a:t>27% of boys and 18% of girls are overweight or obese</a:t>
            </a:r>
          </a:p>
          <a:p>
            <a:r>
              <a:rPr lang="en-GB" dirty="0"/>
              <a:t>12% of 16-18 year olds are not in education, employment or training, this rises to 16% among 19-24 year olds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426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young people feel unhappy?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04552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More than half of young people in the UK (54%) said money worries were among their top three causes of anxiety.  Next stressors were school, and health.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Varkey</a:t>
            </a:r>
            <a:r>
              <a:rPr lang="en-GB" dirty="0"/>
              <a:t> Foundation, 2017)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2"/>
          </p:nvPr>
        </p:nvGraphicFramePr>
        <p:xfrm>
          <a:off x="5278582" y="1825625"/>
          <a:ext cx="6075218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03404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Young people’s experiences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recent years there has been a 70% increase in young people admitted to hospital due to self-harm</a:t>
            </a:r>
          </a:p>
          <a:p>
            <a:r>
              <a:rPr lang="en-GB" dirty="0"/>
              <a:t>Referrals to CAMHS doubled in recent years</a:t>
            </a:r>
          </a:p>
          <a:p>
            <a:r>
              <a:rPr lang="en-GB" dirty="0"/>
              <a:t>17% of children and young people feel lonely most or all of the time during the summer holidays</a:t>
            </a:r>
          </a:p>
          <a:p>
            <a:r>
              <a:rPr lang="en-GB" dirty="0"/>
              <a:t>75% of incidence of long term mental health problems begin by age 18</a:t>
            </a:r>
          </a:p>
          <a:p>
            <a:r>
              <a:rPr lang="en-GB" dirty="0"/>
              <a:t>Young people spend on average 2 hours a day online, while 1 in 5 spend over 7 hours a day online.</a:t>
            </a:r>
          </a:p>
          <a:p>
            <a:r>
              <a:rPr lang="en-GB" dirty="0"/>
              <a:t>1 in 10 young people have a diagnosable mental health condition</a:t>
            </a:r>
          </a:p>
          <a:p>
            <a:r>
              <a:rPr lang="en-GB" dirty="0"/>
              <a:t>75% of children and young people with experience of care have emotional and/ or behavioural problems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01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happening here?  </a:t>
            </a:r>
          </a:p>
          <a:p>
            <a:endParaRPr lang="en-GB" dirty="0"/>
          </a:p>
          <a:p>
            <a:r>
              <a:rPr lang="en-GB" dirty="0"/>
              <a:t>Low levels of physical activity, diet, lifestyle, time use and concerns about having enough money to build a decent life.</a:t>
            </a:r>
          </a:p>
          <a:p>
            <a:endParaRPr lang="en-GB" dirty="0"/>
          </a:p>
          <a:p>
            <a:r>
              <a:rPr lang="en-GB" dirty="0"/>
              <a:t>What is the root cause of this situation?</a:t>
            </a:r>
          </a:p>
          <a:p>
            <a:endParaRPr lang="en-GB" dirty="0"/>
          </a:p>
          <a:p>
            <a:r>
              <a:rPr lang="en-GB" dirty="0"/>
              <a:t>Why is there such an increase in distress among young people?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265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is this distress coming from?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stressed people around children and young people (family, teachers, peers)</a:t>
            </a:r>
          </a:p>
          <a:p>
            <a:endParaRPr lang="en-GB" dirty="0"/>
          </a:p>
          <a:p>
            <a:r>
              <a:rPr lang="en-GB" dirty="0"/>
              <a:t>Increased social comparison (over exposure to 24 hour global media)</a:t>
            </a:r>
          </a:p>
          <a:p>
            <a:endParaRPr lang="en-GB" dirty="0"/>
          </a:p>
          <a:p>
            <a:r>
              <a:rPr lang="en-GB" dirty="0"/>
              <a:t>Increasing access to technology impacting on the ease, range and impact of bullying</a:t>
            </a:r>
          </a:p>
          <a:p>
            <a:endParaRPr lang="en-GB" dirty="0"/>
          </a:p>
          <a:p>
            <a:r>
              <a:rPr lang="en-GB" dirty="0"/>
              <a:t>Concerns about a lack of hope in building a good life</a:t>
            </a:r>
          </a:p>
        </p:txBody>
      </p:sp>
    </p:spTree>
    <p:extLst>
      <p:ext uri="{BB962C8B-B14F-4D97-AF65-F5344CB8AC3E}">
        <p14:creationId xmlns:p14="http://schemas.microsoft.com/office/powerpoint/2010/main" val="385569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5400" b="1" i="1">
                <a:solidFill>
                  <a:srgbClr val="0068A7"/>
                </a:solidFill>
                <a:latin typeface="Arial,BoldItalic"/>
              </a:rPr>
              <a:t>Well-being</a:t>
            </a:r>
            <a:endParaRPr lang="en-US" altLang="en-US" sz="5400" b="1" i="1">
              <a:solidFill>
                <a:srgbClr val="0068A7"/>
              </a:solidFill>
              <a:latin typeface="Arial,BoldItal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6651" y="1600200"/>
            <a:ext cx="9679578" cy="48006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4100" dirty="0"/>
              <a:t>Well-being has been defined as a dynamic process that gives people a sense of how their lives are going, through the interaction between their circumstances, activities and psychological resources or ‘mental capital’</a:t>
            </a:r>
          </a:p>
          <a:p>
            <a:pPr marL="0" indent="0">
              <a:buNone/>
              <a:defRPr/>
            </a:pPr>
            <a:endParaRPr lang="en-US" sz="3600" dirty="0"/>
          </a:p>
          <a:p>
            <a:pPr marL="0" indent="0" algn="r">
              <a:buNone/>
              <a:defRPr/>
            </a:pPr>
            <a:r>
              <a:rPr lang="en-GB" dirty="0"/>
              <a:t>New Economics Foundation (no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836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i="1">
                <a:solidFill>
                  <a:srgbClr val="0068A7"/>
                </a:solidFill>
                <a:latin typeface="Arial,BoldItalic"/>
              </a:rPr>
              <a:t>Two aspects of Wellbeing</a:t>
            </a:r>
            <a:endParaRPr lang="en-US" altLang="en-US" sz="3200" b="1" i="1">
              <a:solidFill>
                <a:srgbClr val="0068A7"/>
              </a:solidFill>
              <a:latin typeface="Arial,BoldItal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0200"/>
            <a:ext cx="9372600" cy="495300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Two ways of looking at well-being:</a:t>
            </a:r>
          </a:p>
          <a:p>
            <a:pPr marL="0" indent="0">
              <a:buNone/>
              <a:defRPr/>
            </a:pPr>
            <a:endParaRPr lang="en-GB" sz="1600" dirty="0"/>
          </a:p>
          <a:p>
            <a:pPr>
              <a:defRPr/>
            </a:pPr>
            <a:r>
              <a:rPr lang="en-GB" dirty="0"/>
              <a:t>Objective well-being (material things that influence lives and communities), and 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Subjective well-being, </a:t>
            </a:r>
            <a:r>
              <a:rPr lang="en-GB" b="1" dirty="0"/>
              <a:t>(people’s own assessment of their personal wellbeing)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495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subjective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8791575" cy="4351338"/>
          </a:xfrm>
        </p:spPr>
        <p:txBody>
          <a:bodyPr/>
          <a:lstStyle/>
          <a:p>
            <a:r>
              <a:rPr lang="en-GB" dirty="0"/>
              <a:t>Three aspects of </a:t>
            </a:r>
            <a:r>
              <a:rPr lang="en-GB" b="1" dirty="0"/>
              <a:t>Subjective well-being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4000" b="1" dirty="0"/>
              <a:t>Life Satisfaction</a:t>
            </a:r>
          </a:p>
          <a:p>
            <a:pPr marL="457200" lvl="1" indent="0">
              <a:buNone/>
            </a:pPr>
            <a:endParaRPr lang="en-GB" sz="4000" b="1" dirty="0"/>
          </a:p>
          <a:p>
            <a:pPr lvl="1"/>
            <a:r>
              <a:rPr lang="en-GB" sz="4000" b="1" dirty="0"/>
              <a:t>Life meaning</a:t>
            </a:r>
          </a:p>
          <a:p>
            <a:pPr marL="457200" lvl="1" indent="0">
              <a:buNone/>
            </a:pPr>
            <a:endParaRPr lang="en-GB" sz="4000" b="1" dirty="0"/>
          </a:p>
          <a:p>
            <a:pPr lvl="1"/>
            <a:r>
              <a:rPr lang="en-GB" sz="4000" b="1" dirty="0"/>
              <a:t>Happiness</a:t>
            </a:r>
          </a:p>
          <a:p>
            <a:pPr marL="457200" lvl="1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209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i="1" dirty="0">
                <a:solidFill>
                  <a:srgbClr val="0068A7"/>
                </a:solidFill>
                <a:latin typeface="Arial,BoldItalic"/>
              </a:rPr>
              <a:t>What is Subjective Well-being?</a:t>
            </a:r>
            <a:endParaRPr lang="en-US" altLang="en-US" b="1" i="1" dirty="0">
              <a:solidFill>
                <a:srgbClr val="0068A7"/>
              </a:solidFill>
              <a:latin typeface="Arial,BoldItalic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sz="4400" dirty="0"/>
              <a:t>How we feel</a:t>
            </a:r>
          </a:p>
          <a:p>
            <a:pPr>
              <a:defRPr/>
            </a:pPr>
            <a:r>
              <a:rPr lang="en-GB" sz="4400" dirty="0"/>
              <a:t>How we think</a:t>
            </a:r>
          </a:p>
          <a:p>
            <a:pPr>
              <a:defRPr/>
            </a:pPr>
            <a:r>
              <a:rPr lang="en-GB" sz="4400" dirty="0"/>
              <a:t>Relationships</a:t>
            </a:r>
          </a:p>
          <a:p>
            <a:pPr>
              <a:defRPr/>
            </a:pPr>
            <a:r>
              <a:rPr lang="en-GB" sz="4400" dirty="0"/>
              <a:t>Our meaning and purpose</a:t>
            </a:r>
          </a:p>
          <a:p>
            <a:pPr marL="0" indent="0" algn="r">
              <a:buNone/>
              <a:defRPr/>
            </a:pPr>
            <a:r>
              <a:rPr lang="en-GB" dirty="0"/>
              <a:t>Friedli (2009)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167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Being Pragmatic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475509"/>
            <a:ext cx="4904394" cy="4778248"/>
          </a:xfrm>
        </p:spPr>
        <p:txBody>
          <a:bodyPr/>
          <a:lstStyle/>
          <a:p>
            <a:pPr lvl="0"/>
            <a:r>
              <a:rPr lang="en-GB" dirty="0"/>
              <a:t>What is needed is a radical approach to building local communities, shifting national attitudes and confronting barriers between sectors to alter the national discourse from one of adversity and trauma to one of well-being and flourishing.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63147" y="851583"/>
            <a:ext cx="4170100" cy="540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246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Themes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084217" y="1690687"/>
          <a:ext cx="9170126" cy="3395996"/>
        </p:xfrm>
        <a:graphic>
          <a:graphicData uri="http://schemas.openxmlformats.org/drawingml/2006/table">
            <a:tbl>
              <a:tblPr firstRow="1" firstCol="1" bandRow="1"/>
              <a:tblGrid>
                <a:gridCol w="2429692">
                  <a:extLst>
                    <a:ext uri="{9D8B030D-6E8A-4147-A177-3AD203B41FA5}">
                      <a16:colId xmlns:a16="http://schemas.microsoft.com/office/drawing/2014/main" val="1941851093"/>
                    </a:ext>
                  </a:extLst>
                </a:gridCol>
                <a:gridCol w="6740434">
                  <a:extLst>
                    <a:ext uri="{9D8B030D-6E8A-4147-A177-3AD203B41FA5}">
                      <a16:colId xmlns:a16="http://schemas.microsoft.com/office/drawing/2014/main" val="1769744927"/>
                    </a:ext>
                  </a:extLst>
                </a:gridCol>
              </a:tblGrid>
              <a:tr h="528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Key Theme 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Consistency, reliability and caring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3487866"/>
                  </a:ext>
                </a:extLst>
              </a:tr>
              <a:tr h="528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Key Theme 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Youth workers and the unique relationship they offer young people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7174366"/>
                  </a:ext>
                </a:extLst>
              </a:tr>
              <a:tr h="528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Key Theme 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 places in which Youth Work takes place are special to young people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6973036"/>
                  </a:ext>
                </a:extLst>
              </a:tr>
              <a:tr h="10816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Key Theme 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Youth Work offers young people experiences which impact positively on their well-being.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818393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3412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 adults we have a duty to be Happy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Despite massive economic growth, people are no happier now than during the 1950’s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It is estimated that in Wales mental health problems affect a quarter of adults and 1 in 10 children.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For every happy friend in your social network, your own chance of being happy rises by 9%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Our happiness can contribute to the happiness of others, happiness has three degrees of freedom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705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Happy people 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confident</a:t>
            </a:r>
          </a:p>
          <a:p>
            <a:r>
              <a:rPr lang="en-GB" dirty="0"/>
              <a:t>More energetic</a:t>
            </a:r>
          </a:p>
          <a:p>
            <a:r>
              <a:rPr lang="en-GB" dirty="0"/>
              <a:t>More productive</a:t>
            </a:r>
          </a:p>
          <a:p>
            <a:r>
              <a:rPr lang="en-GB" dirty="0"/>
              <a:t>More creative</a:t>
            </a:r>
          </a:p>
          <a:p>
            <a:r>
              <a:rPr lang="en-GB" dirty="0"/>
              <a:t>More helpful</a:t>
            </a:r>
          </a:p>
          <a:p>
            <a:r>
              <a:rPr lang="en-GB" dirty="0"/>
              <a:t>More forgiving</a:t>
            </a:r>
          </a:p>
          <a:p>
            <a:r>
              <a:rPr lang="en-GB" dirty="0"/>
              <a:t>More popular</a:t>
            </a:r>
          </a:p>
          <a:p>
            <a:r>
              <a:rPr lang="en-GB" dirty="0"/>
              <a:t>More kind to others</a:t>
            </a:r>
          </a:p>
        </p:txBody>
      </p:sp>
    </p:spTree>
    <p:extLst>
      <p:ext uri="{BB962C8B-B14F-4D97-AF65-F5344CB8AC3E}">
        <p14:creationId xmlns:p14="http://schemas.microsoft.com/office/powerpoint/2010/main" val="4149237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Model of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 </a:t>
            </a:r>
            <a:r>
              <a:rPr lang="en-GB" b="1" dirty="0"/>
              <a:t>social model of health</a:t>
            </a:r>
            <a:r>
              <a:rPr lang="en-GB" dirty="0"/>
              <a:t> considers a broader range of factors that influence </a:t>
            </a:r>
            <a:r>
              <a:rPr lang="en-GB" b="1" dirty="0"/>
              <a:t>well-being</a:t>
            </a:r>
            <a:r>
              <a:rPr lang="en-GB" dirty="0"/>
              <a:t>, for example, environmental, political, economic, </a:t>
            </a:r>
            <a:r>
              <a:rPr lang="en-GB" b="1" dirty="0"/>
              <a:t>social</a:t>
            </a:r>
            <a:r>
              <a:rPr lang="en-GB" dirty="0"/>
              <a:t> and cultural factors.</a:t>
            </a:r>
          </a:p>
          <a:p>
            <a:endParaRPr lang="en-GB" dirty="0"/>
          </a:p>
          <a:p>
            <a:r>
              <a:rPr lang="en-GB" dirty="0"/>
              <a:t>What can families and communities do to counteract this distress? </a:t>
            </a:r>
          </a:p>
        </p:txBody>
      </p:sp>
    </p:spTree>
    <p:extLst>
      <p:ext uri="{BB962C8B-B14F-4D97-AF65-F5344CB8AC3E}">
        <p14:creationId xmlns:p14="http://schemas.microsoft.com/office/powerpoint/2010/main" val="2825005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Root Cause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Getting Upstream of the problem, understanding the root cause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Leisure patterns</a:t>
            </a:r>
          </a:p>
          <a:p>
            <a:r>
              <a:rPr lang="en-GB" dirty="0"/>
              <a:t>Time use</a:t>
            </a:r>
          </a:p>
          <a:p>
            <a:r>
              <a:rPr lang="en-GB" dirty="0"/>
              <a:t>Community </a:t>
            </a:r>
          </a:p>
          <a:p>
            <a:r>
              <a:rPr lang="en-GB" dirty="0"/>
              <a:t>Technology and social media </a:t>
            </a:r>
          </a:p>
          <a:p>
            <a:r>
              <a:rPr lang="en-GB" dirty="0"/>
              <a:t>Economy</a:t>
            </a:r>
          </a:p>
          <a:p>
            <a:r>
              <a:rPr lang="en-GB" dirty="0"/>
              <a:t>Concerns about the future</a:t>
            </a:r>
          </a:p>
          <a:p>
            <a:r>
              <a:rPr lang="en-GB" dirty="0"/>
              <a:t>The commodification of spare time and space</a:t>
            </a:r>
          </a:p>
        </p:txBody>
      </p:sp>
    </p:spTree>
    <p:extLst>
      <p:ext uri="{BB962C8B-B14F-4D97-AF65-F5344CB8AC3E}">
        <p14:creationId xmlns:p14="http://schemas.microsoft.com/office/powerpoint/2010/main" val="5125765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Five Ways to Wellbeing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1784" y="1397776"/>
            <a:ext cx="3525366" cy="4470419"/>
          </a:xfrm>
        </p:spPr>
      </p:pic>
    </p:spTree>
    <p:extLst>
      <p:ext uri="{BB962C8B-B14F-4D97-AF65-F5344CB8AC3E}">
        <p14:creationId xmlns:p14="http://schemas.microsoft.com/office/powerpoint/2010/main" val="13946334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05" y="24755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/>
              <a:t>Becoming an </a:t>
            </a:r>
            <a:r>
              <a:rPr lang="en-GB" sz="4800" b="1" dirty="0" err="1"/>
              <a:t>Upstreamist</a:t>
            </a:r>
            <a:endParaRPr lang="en-GB" sz="48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7754" y="1463040"/>
            <a:ext cx="5181600" cy="471392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Identify the real problems around us</a:t>
            </a:r>
          </a:p>
          <a:p>
            <a:endParaRPr lang="en-GB" dirty="0"/>
          </a:p>
          <a:p>
            <a:r>
              <a:rPr lang="en-GB" dirty="0"/>
              <a:t>Look for the root cause of the problems around us</a:t>
            </a:r>
          </a:p>
          <a:p>
            <a:endParaRPr lang="en-GB" dirty="0"/>
          </a:p>
          <a:p>
            <a:r>
              <a:rPr lang="en-GB" dirty="0"/>
              <a:t>Identify a vision to address the real problems and enhance well-being around us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Make change and mobilise resources to achieve the vision – develop a response in families and communities to build in favourable adolescent and childhood experiences.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11905" y="1573122"/>
            <a:ext cx="6149209" cy="418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061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094417"/>
              </p:ext>
            </p:extLst>
          </p:nvPr>
        </p:nvGraphicFramePr>
        <p:xfrm>
          <a:off x="96981" y="39190"/>
          <a:ext cx="11998036" cy="66972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2329">
                  <a:extLst>
                    <a:ext uri="{9D8B030D-6E8A-4147-A177-3AD203B41FA5}">
                      <a16:colId xmlns:a16="http://schemas.microsoft.com/office/drawing/2014/main" val="2979172093"/>
                    </a:ext>
                  </a:extLst>
                </a:gridCol>
                <a:gridCol w="2341887">
                  <a:extLst>
                    <a:ext uri="{9D8B030D-6E8A-4147-A177-3AD203B41FA5}">
                      <a16:colId xmlns:a16="http://schemas.microsoft.com/office/drawing/2014/main" val="2639326438"/>
                    </a:ext>
                  </a:extLst>
                </a:gridCol>
                <a:gridCol w="2765118">
                  <a:extLst>
                    <a:ext uri="{9D8B030D-6E8A-4147-A177-3AD203B41FA5}">
                      <a16:colId xmlns:a16="http://schemas.microsoft.com/office/drawing/2014/main" val="3378235679"/>
                    </a:ext>
                  </a:extLst>
                </a:gridCol>
                <a:gridCol w="2680473">
                  <a:extLst>
                    <a:ext uri="{9D8B030D-6E8A-4147-A177-3AD203B41FA5}">
                      <a16:colId xmlns:a16="http://schemas.microsoft.com/office/drawing/2014/main" val="3574329734"/>
                    </a:ext>
                  </a:extLst>
                </a:gridCol>
                <a:gridCol w="2858229">
                  <a:extLst>
                    <a:ext uri="{9D8B030D-6E8A-4147-A177-3AD203B41FA5}">
                      <a16:colId xmlns:a16="http://schemas.microsoft.com/office/drawing/2014/main" val="402798411"/>
                    </a:ext>
                  </a:extLst>
                </a:gridCol>
              </a:tblGrid>
              <a:tr h="764374">
                <a:tc row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Favourable</a:t>
                      </a:r>
                      <a:r>
                        <a:rPr lang="en-GB" sz="2400" baseline="0" dirty="0">
                          <a:effectLst/>
                        </a:rPr>
                        <a:t> Adolescent and Childhood Experiences (FACEs)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8071452"/>
                  </a:ext>
                </a:extLst>
              </a:tr>
              <a:tr h="38582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Consistency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2000" b="1" dirty="0">
                        <a:effectLst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</a:rPr>
                        <a:t>People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>
                          <a:effectLst/>
                        </a:rPr>
                        <a:t>Places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Experiences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1611081487"/>
                  </a:ext>
                </a:extLst>
              </a:tr>
              <a:tr h="816120">
                <a:tc rowSpan="6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Being there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The connected worker 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Familiarity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New experiences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2546089494"/>
                  </a:ext>
                </a:extLst>
              </a:tr>
              <a:tr h="8161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Feeling valued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The moral educator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Community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Movement/ physical experiences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3871431539"/>
                  </a:ext>
                </a:extLst>
              </a:tr>
              <a:tr h="12464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Being dependable, offering practical help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Having expectations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Sense of belonging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Sense of freedom to experiment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1351077510"/>
                  </a:ext>
                </a:extLst>
              </a:tr>
              <a:tr h="8161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Friendships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Being friendly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>
                          <a:effectLst/>
                        </a:rPr>
                        <a:t> 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Having fun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3898440655"/>
                  </a:ext>
                </a:extLst>
              </a:tr>
              <a:tr h="8161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>
                          <a:effectLst/>
                        </a:rPr>
                        <a:t> 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The unique relationship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>
                          <a:effectLst/>
                        </a:rPr>
                        <a:t> 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Adversity and trauma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2736064775"/>
                  </a:ext>
                </a:extLst>
              </a:tr>
              <a:tr h="55483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>
                          <a:effectLst/>
                        </a:rPr>
                        <a:t> 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Giving hope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>
                          <a:effectLst/>
                        </a:rPr>
                        <a:t> </a:t>
                      </a:r>
                      <a:endParaRPr lang="en-GB" sz="2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200" dirty="0">
                          <a:effectLst/>
                        </a:rPr>
                        <a:t> </a:t>
                      </a:r>
                      <a:endParaRPr lang="en-GB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47" marR="49447" marT="0" marB="0"/>
                </a:tc>
                <a:extLst>
                  <a:ext uri="{0D108BD9-81ED-4DB2-BD59-A6C34878D82A}">
                    <a16:rowId xmlns:a16="http://schemas.microsoft.com/office/drawing/2014/main" val="1058706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04308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d.g.williams@uwtsd.ac.uk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86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8494"/>
            <a:ext cx="10515600" cy="51815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/>
              <a:t>Chu K.P., </a:t>
            </a:r>
            <a:r>
              <a:rPr lang="en-GB" sz="1400" dirty="0" err="1"/>
              <a:t>Diener</a:t>
            </a:r>
            <a:r>
              <a:rPr lang="en-GB" sz="1400" dirty="0"/>
              <a:t>, E, </a:t>
            </a:r>
            <a:r>
              <a:rPr lang="en-GB" sz="1400" dirty="0" err="1"/>
              <a:t>Tamir</a:t>
            </a:r>
            <a:r>
              <a:rPr lang="en-GB" sz="1400" dirty="0"/>
              <a:t>, M, </a:t>
            </a:r>
            <a:r>
              <a:rPr lang="en-GB" sz="1400" dirty="0" err="1"/>
              <a:t>Scollon</a:t>
            </a:r>
            <a:r>
              <a:rPr lang="en-GB" sz="1400" dirty="0"/>
              <a:t>, C. and </a:t>
            </a:r>
            <a:r>
              <a:rPr lang="en-GB" sz="1400" dirty="0" err="1"/>
              <a:t>Diener</a:t>
            </a:r>
            <a:r>
              <a:rPr lang="en-GB" sz="1400" dirty="0"/>
              <a:t>, M. (2005) Integrating the diverse definitions of Happiness: A time-sequential framework of subjective well-being. In </a:t>
            </a:r>
            <a:r>
              <a:rPr lang="en-GB" sz="1400" i="1" dirty="0"/>
              <a:t>Journal of Happiness Studies </a:t>
            </a:r>
            <a:r>
              <a:rPr lang="en-GB" sz="1400" dirty="0"/>
              <a:t>(2005) Vol. 6, 261-300.</a:t>
            </a:r>
          </a:p>
          <a:p>
            <a:pPr marL="0" indent="0">
              <a:buNone/>
            </a:pPr>
            <a:r>
              <a:rPr lang="en-GB" sz="1400" dirty="0"/>
              <a:t>Daniel, B and </a:t>
            </a:r>
            <a:r>
              <a:rPr lang="en-GB" sz="1400" dirty="0" err="1"/>
              <a:t>Wassell</a:t>
            </a:r>
            <a:r>
              <a:rPr lang="en-GB" sz="1400" dirty="0"/>
              <a:t>, S (2002) </a:t>
            </a:r>
            <a:r>
              <a:rPr lang="en-GB" sz="1400" b="1" dirty="0"/>
              <a:t>the early years; assessing and promoting resilience in vulnerable children (1)</a:t>
            </a:r>
            <a:r>
              <a:rPr lang="en-GB" sz="1400" dirty="0"/>
              <a:t> London, Jessica Kingsley</a:t>
            </a:r>
          </a:p>
          <a:p>
            <a:pPr marL="0" indent="0">
              <a:buNone/>
            </a:pPr>
            <a:r>
              <a:rPr lang="en-GB" sz="1400" dirty="0"/>
              <a:t>Feldman, F. (2010) </a:t>
            </a:r>
            <a:r>
              <a:rPr lang="en-GB" sz="1400" i="1" dirty="0"/>
              <a:t>What is this thing called Happiness? </a:t>
            </a:r>
            <a:r>
              <a:rPr lang="en-GB" sz="1400" dirty="0"/>
              <a:t>Oxford University Press.</a:t>
            </a:r>
            <a:r>
              <a:rPr lang="en-GB" sz="1400" i="1" dirty="0"/>
              <a:t> </a:t>
            </a: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Frude</a:t>
            </a:r>
            <a:r>
              <a:rPr lang="en-GB" sz="1400" dirty="0"/>
              <a:t>, N (2016) Keynote Speech at Investors in Families Conference, Cardiff: UWTSD.</a:t>
            </a:r>
          </a:p>
          <a:p>
            <a:pPr marL="0" indent="0">
              <a:buNone/>
            </a:pPr>
            <a:r>
              <a:rPr lang="en-GB" sz="1400" dirty="0"/>
              <a:t>Learning and Skills Improvement Service (2012) </a:t>
            </a:r>
            <a:r>
              <a:rPr lang="en-GB" sz="1400" i="1" dirty="0"/>
              <a:t>National Occupational Standards for Youth Work, </a:t>
            </a:r>
            <a:r>
              <a:rPr lang="en-GB" sz="1400" dirty="0"/>
              <a:t>Coventry: LSIS.</a:t>
            </a:r>
          </a:p>
          <a:p>
            <a:pPr marL="0" indent="0">
              <a:buNone/>
            </a:pPr>
            <a:r>
              <a:rPr lang="en-GB" sz="1200" dirty="0"/>
              <a:t>New Economics Foundation, (2012) </a:t>
            </a:r>
            <a:r>
              <a:rPr lang="en-GB" sz="1200" i="1" dirty="0"/>
              <a:t>Five Ways to Wellbeing. </a:t>
            </a:r>
            <a:r>
              <a:rPr lang="en-GB" sz="1200" dirty="0"/>
              <a:t>Online.</a:t>
            </a:r>
          </a:p>
          <a:p>
            <a:pPr marL="0" indent="0">
              <a:buNone/>
            </a:pPr>
            <a:r>
              <a:rPr lang="en-GB" sz="1400" dirty="0"/>
              <a:t>OECD (2009) </a:t>
            </a:r>
            <a:r>
              <a:rPr lang="en-GB" sz="1400" i="1" dirty="0"/>
              <a:t>Doing Better for Children</a:t>
            </a:r>
            <a:r>
              <a:rPr lang="en-GB" sz="1400" dirty="0"/>
              <a:t>, available at   </a:t>
            </a:r>
            <a:r>
              <a:rPr lang="en-GB" sz="1400" u="sng" dirty="0">
                <a:hlinkClick r:id="rId2"/>
              </a:rPr>
              <a:t>http://www.oecd.org/dataoecd/21/6/43590251.pdf</a:t>
            </a:r>
            <a:r>
              <a:rPr lang="en-GB" sz="1400" dirty="0"/>
              <a:t> (31.10.09).</a:t>
            </a:r>
          </a:p>
          <a:p>
            <a:pPr marL="0" indent="0">
              <a:buNone/>
            </a:pPr>
            <a:r>
              <a:rPr lang="en-GB" sz="1600" dirty="0" err="1"/>
              <a:t>Ungar</a:t>
            </a:r>
            <a:r>
              <a:rPr lang="en-GB" sz="1600" dirty="0"/>
              <a:t>, M. (2004). A constructionist discourse on resilience: Multiple contexts, multiple realities among at-risk children and youth. </a:t>
            </a:r>
            <a:r>
              <a:rPr lang="en-GB" sz="1600" i="1" dirty="0"/>
              <a:t>Youth and Society,</a:t>
            </a:r>
            <a:r>
              <a:rPr lang="en-GB" sz="1600" dirty="0"/>
              <a:t> </a:t>
            </a:r>
            <a:r>
              <a:rPr lang="en-GB" sz="1600" i="1" dirty="0"/>
              <a:t>35</a:t>
            </a:r>
            <a:r>
              <a:rPr lang="en-GB" sz="1600" dirty="0"/>
              <a:t>, 341–365.</a:t>
            </a:r>
          </a:p>
          <a:p>
            <a:pPr marL="0" indent="0">
              <a:buNone/>
            </a:pPr>
            <a:r>
              <a:rPr lang="en-GB" sz="1600" dirty="0" err="1"/>
              <a:t>Ungar</a:t>
            </a:r>
            <a:r>
              <a:rPr lang="en-GB" sz="1600" dirty="0"/>
              <a:t>, M. (2008). Resilience across cultures. </a:t>
            </a:r>
            <a:r>
              <a:rPr lang="en-GB" sz="1600" i="1" dirty="0"/>
              <a:t>British Journal of Social Work,</a:t>
            </a:r>
            <a:r>
              <a:rPr lang="en-GB" sz="1600" dirty="0"/>
              <a:t> </a:t>
            </a:r>
            <a:r>
              <a:rPr lang="en-GB" sz="1600" i="1" dirty="0"/>
              <a:t>38</a:t>
            </a:r>
            <a:r>
              <a:rPr lang="en-GB" sz="1600" dirty="0"/>
              <a:t>, 218–235.</a:t>
            </a:r>
            <a:endParaRPr lang="en-GB" sz="1600" dirty="0">
              <a:effectLst/>
            </a:endParaRPr>
          </a:p>
          <a:p>
            <a:pPr marL="0" indent="0">
              <a:buNone/>
            </a:pPr>
            <a:r>
              <a:rPr lang="en-GB" sz="1600" dirty="0" err="1">
                <a:effectLst/>
              </a:rPr>
              <a:t>Ungar</a:t>
            </a:r>
            <a:r>
              <a:rPr lang="en-GB" sz="1600" dirty="0">
                <a:effectLst/>
              </a:rPr>
              <a:t>, M., Liebenberg, L., Armstrong, M., </a:t>
            </a:r>
            <a:r>
              <a:rPr lang="en-GB" sz="1600" dirty="0" err="1">
                <a:effectLst/>
              </a:rPr>
              <a:t>Dudding</a:t>
            </a:r>
            <a:r>
              <a:rPr lang="en-GB" sz="1600" dirty="0">
                <a:effectLst/>
              </a:rPr>
              <a:t>, P., and Van de </a:t>
            </a:r>
            <a:r>
              <a:rPr lang="en-GB" sz="1600" dirty="0" err="1">
                <a:effectLst/>
              </a:rPr>
              <a:t>Vijver</a:t>
            </a:r>
            <a:r>
              <a:rPr lang="en-GB" sz="1600" dirty="0">
                <a:effectLst/>
              </a:rPr>
              <a:t>, F. (2013). Patterns of Psychosocial Service Use: Individual and Contextual Risk factors, and Resilience among Adolescents Using Multiple Services. Child Abuse and Neglect, 37, 150-159.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United Nations (1989) Convention on the Rights of the Child. </a:t>
            </a:r>
            <a:r>
              <a:rPr lang="en-GB" sz="1600" u="sng" dirty="0">
                <a:hlinkClick r:id="rId3"/>
              </a:rPr>
              <a:t>http://www2.ohchr.org/english/law/crc.htm</a:t>
            </a:r>
            <a:r>
              <a:rPr lang="en-GB" sz="1600" dirty="0"/>
              <a:t> (01 11 09)</a:t>
            </a:r>
          </a:p>
          <a:p>
            <a:pPr marL="0" indent="0">
              <a:buNone/>
            </a:pPr>
            <a:r>
              <a:rPr lang="en-GB" sz="1600" dirty="0"/>
              <a:t>UNICEF, Child poverty in perspective: An overview of child well-being in rich countries, </a:t>
            </a:r>
            <a:r>
              <a:rPr lang="en-GB" sz="1600" i="1" dirty="0" err="1"/>
              <a:t>Innocenti</a:t>
            </a:r>
            <a:r>
              <a:rPr lang="en-GB" sz="1600" i="1" dirty="0"/>
              <a:t> Report Card </a:t>
            </a:r>
            <a:r>
              <a:rPr lang="en-GB" sz="1600" dirty="0"/>
              <a:t>7, 2007, UNICEF </a:t>
            </a:r>
            <a:r>
              <a:rPr lang="en-GB" sz="1600" dirty="0" err="1"/>
              <a:t>Innocenti</a:t>
            </a:r>
            <a:r>
              <a:rPr lang="en-GB" sz="1600" dirty="0"/>
              <a:t> Research Centre: Florence. Available at </a:t>
            </a:r>
            <a:r>
              <a:rPr lang="en-GB" sz="1600" u="sng" dirty="0">
                <a:hlinkClick r:id="rId4"/>
              </a:rPr>
              <a:t>http://www.unicef.org.uk/publications/pdf/rc7_eng.pdf</a:t>
            </a:r>
            <a:r>
              <a:rPr lang="en-GB" sz="1600" dirty="0"/>
              <a:t> (31.10.09)</a:t>
            </a:r>
          </a:p>
          <a:p>
            <a:pPr marL="0" indent="0">
              <a:buNone/>
            </a:pPr>
            <a:r>
              <a:rPr lang="en-GB" sz="1600" dirty="0"/>
              <a:t>WAG, (2007) Young people, youth work, Youth Service National 	Youth Service Strategy for Wales, Caerphilly: WAG.</a:t>
            </a:r>
          </a:p>
          <a:p>
            <a:pPr marL="0" indent="0">
              <a:buNone/>
            </a:pPr>
            <a:r>
              <a:rPr lang="en-GB" sz="1400" dirty="0"/>
              <a:t>Welsh Government (2012) Together for mental health. A strategy for mental health and wellbeing in Wales. A summary for children and young people. Cardiff: WG; 2012. Available at: http://wales.gov.uk/docs/dhss/publications/130226mental-healthen.pdf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6035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5684</TotalTime>
  <Words>1440</Words>
  <Application>Microsoft Office PowerPoint</Application>
  <PresentationFormat>Widescreen</PresentationFormat>
  <Paragraphs>173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Arial,BoldItalic</vt:lpstr>
      <vt:lpstr>Arial</vt:lpstr>
      <vt:lpstr>Arial Black</vt:lpstr>
      <vt:lpstr>Calibri</vt:lpstr>
      <vt:lpstr>Calibri Light</vt:lpstr>
      <vt:lpstr>Office Theme</vt:lpstr>
      <vt:lpstr>Young People’s Well-being </vt:lpstr>
      <vt:lpstr>PowerPoint Presentation</vt:lpstr>
      <vt:lpstr>Good News!</vt:lpstr>
      <vt:lpstr>Young People’s experiences</vt:lpstr>
      <vt:lpstr>What makes young people feel unhappy? </vt:lpstr>
      <vt:lpstr>Young people’s experiences</vt:lpstr>
      <vt:lpstr>Question</vt:lpstr>
      <vt:lpstr>Where is this distress coming from?</vt:lpstr>
      <vt:lpstr>Well-being</vt:lpstr>
      <vt:lpstr>Two aspects of Wellbeing</vt:lpstr>
      <vt:lpstr>Understanding subjective well-being</vt:lpstr>
      <vt:lpstr>What is Subjective Well-being?</vt:lpstr>
      <vt:lpstr>Being Pragmatic</vt:lpstr>
      <vt:lpstr>Key Themes</vt:lpstr>
      <vt:lpstr>As adults we have a duty to be Happy</vt:lpstr>
      <vt:lpstr>Happy people are</vt:lpstr>
      <vt:lpstr>Social Model of Well-being</vt:lpstr>
      <vt:lpstr>The Root Cause</vt:lpstr>
      <vt:lpstr>Five Ways to Wellbeing</vt:lpstr>
      <vt:lpstr>Becoming an Upstreamist</vt:lpstr>
      <vt:lpstr>PowerPoint Presentation</vt:lpstr>
      <vt:lpstr>Any questions?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People’s Well-being</dc:title>
  <dc:creator>Darrel Williams</dc:creator>
  <cp:lastModifiedBy>Darrel Williams</cp:lastModifiedBy>
  <cp:revision>22</cp:revision>
  <dcterms:created xsi:type="dcterms:W3CDTF">2020-10-08T09:36:09Z</dcterms:created>
  <dcterms:modified xsi:type="dcterms:W3CDTF">2021-11-18T16:13:11Z</dcterms:modified>
</cp:coreProperties>
</file>