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5" Type="http://schemas.openxmlformats.org/officeDocument/2006/relationships/custom-properties" Target="docProps/custom.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3"/>
  </p:sldMasterIdLst>
  <p:notesMasterIdLst>
    <p:notesMasterId r:id="rId20"/>
  </p:notesMasterIdLst>
  <p:handoutMasterIdLst>
    <p:handoutMasterId r:id="rId21"/>
  </p:handoutMasterIdLst>
  <p:sldIdLst>
    <p:sldId id="259" r:id="rId4"/>
    <p:sldId id="260" r:id="rId5"/>
    <p:sldId id="261" r:id="rId6"/>
    <p:sldId id="262" r:id="rId7"/>
    <p:sldId id="263" r:id="rId8"/>
    <p:sldId id="264" r:id="rId9"/>
    <p:sldId id="265" r:id="rId10"/>
    <p:sldId id="266" r:id="rId11"/>
    <p:sldId id="267" r:id="rId12"/>
    <p:sldId id="268" r:id="rId13"/>
    <p:sldId id="274" r:id="rId14"/>
    <p:sldId id="271" r:id="rId15"/>
    <p:sldId id="276" r:id="rId16"/>
    <p:sldId id="270" r:id="rId17"/>
    <p:sldId id="273" r:id="rId18"/>
    <p:sldId id="258"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97"/>
    <p:restoredTop sz="93216"/>
  </p:normalViewPr>
  <p:slideViewPr>
    <p:cSldViewPr>
      <p:cViewPr varScale="1">
        <p:scale>
          <a:sx n="61" d="100"/>
          <a:sy n="61" d="100"/>
        </p:scale>
        <p:origin x="960" y="192"/>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20" Type="http://schemas.openxmlformats.org/officeDocument/2006/relationships/notesMaster" Target="notesMasters/notesMaster1.xml"/><Relationship Id="rId21" Type="http://schemas.openxmlformats.org/officeDocument/2006/relationships/handoutMaster" Target="handoutMasters/handoutMaster1.xml"/><Relationship Id="rId22" Type="http://schemas.openxmlformats.org/officeDocument/2006/relationships/presProps" Target="presProps.xml"/><Relationship Id="rId23" Type="http://schemas.openxmlformats.org/officeDocument/2006/relationships/viewProps" Target="viewProps.xml"/><Relationship Id="rId24" Type="http://schemas.openxmlformats.org/officeDocument/2006/relationships/theme" Target="theme/theme1.xml"/><Relationship Id="rId25" Type="http://schemas.openxmlformats.org/officeDocument/2006/relationships/tableStyles" Target="tableStyles.xml"/><Relationship Id="rId10" Type="http://schemas.openxmlformats.org/officeDocument/2006/relationships/slide" Target="slides/slide7.xml"/><Relationship Id="rId11" Type="http://schemas.openxmlformats.org/officeDocument/2006/relationships/slide" Target="slides/slide8.xml"/><Relationship Id="rId12" Type="http://schemas.openxmlformats.org/officeDocument/2006/relationships/slide" Target="slides/slide9.xml"/><Relationship Id="rId13" Type="http://schemas.openxmlformats.org/officeDocument/2006/relationships/slide" Target="slides/slide10.xml"/><Relationship Id="rId14" Type="http://schemas.openxmlformats.org/officeDocument/2006/relationships/slide" Target="slides/slide11.xml"/><Relationship Id="rId15" Type="http://schemas.openxmlformats.org/officeDocument/2006/relationships/slide" Target="slides/slide12.xml"/><Relationship Id="rId16" Type="http://schemas.openxmlformats.org/officeDocument/2006/relationships/slide" Target="slides/slide13.xml"/><Relationship Id="rId17" Type="http://schemas.openxmlformats.org/officeDocument/2006/relationships/slide" Target="slides/slide14.xml"/><Relationship Id="rId18" Type="http://schemas.openxmlformats.org/officeDocument/2006/relationships/slide" Target="slides/slide15.xml"/><Relationship Id="rId19" Type="http://schemas.openxmlformats.org/officeDocument/2006/relationships/slide" Target="slides/slide16.xml"/><Relationship Id="rId1" Type="http://schemas.openxmlformats.org/officeDocument/2006/relationships/customXml" Target="../customXml/item1.xml"/><Relationship Id="rId2" Type="http://schemas.openxmlformats.org/officeDocument/2006/relationships/customXml" Target="../customXml/item2.xml"/><Relationship Id="rId3" Type="http://schemas.openxmlformats.org/officeDocument/2006/relationships/slideMaster" Target="slideMasters/slideMaster1.xml"/><Relationship Id="rId4" Type="http://schemas.openxmlformats.org/officeDocument/2006/relationships/slide" Target="slides/slide1.xml"/><Relationship Id="rId5" Type="http://schemas.openxmlformats.org/officeDocument/2006/relationships/slide" Target="slides/slide2.xml"/><Relationship Id="rId6" Type="http://schemas.openxmlformats.org/officeDocument/2006/relationships/slide" Target="slides/slide3.xml"/><Relationship Id="rId7" Type="http://schemas.openxmlformats.org/officeDocument/2006/relationships/slide" Target="slides/slide4.xml"/><Relationship Id="rId8"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5905C4C-3F04-4849-8D9B-F4FABFAADC61}" type="doc">
      <dgm:prSet loTypeId="urn:microsoft.com/office/officeart/2005/8/layout/cycle4" loCatId="cycle" qsTypeId="urn:microsoft.com/office/officeart/2005/8/quickstyle/simple1" qsCatId="simple" csTypeId="urn:microsoft.com/office/officeart/2005/8/colors/accent1_2" csCatId="accent1" phldr="1"/>
      <dgm:spPr/>
      <dgm:t>
        <a:bodyPr/>
        <a:lstStyle/>
        <a:p>
          <a:endParaRPr lang="en-GB"/>
        </a:p>
      </dgm:t>
    </dgm:pt>
    <dgm:pt modelId="{200BEB05-0CFF-4DA1-AD12-64E229DB99CD}">
      <dgm:prSet phldrT="[Text]"/>
      <dgm:spPr/>
      <dgm:t>
        <a:bodyPr/>
        <a:lstStyle/>
        <a:p>
          <a:r>
            <a:rPr lang="en-GB" dirty="0"/>
            <a:t>Mainly outdoors</a:t>
          </a:r>
        </a:p>
      </dgm:t>
    </dgm:pt>
    <dgm:pt modelId="{116DFF2D-8385-441D-896B-B8290BF71A2F}" type="parTrans" cxnId="{D3B1B12F-C9A4-4BFB-9999-ED5247B0D70F}">
      <dgm:prSet/>
      <dgm:spPr/>
      <dgm:t>
        <a:bodyPr/>
        <a:lstStyle/>
        <a:p>
          <a:endParaRPr lang="en-GB"/>
        </a:p>
      </dgm:t>
    </dgm:pt>
    <dgm:pt modelId="{1B7B7055-1A6F-4743-9218-3E9AA2EE6613}" type="sibTrans" cxnId="{D3B1B12F-C9A4-4BFB-9999-ED5247B0D70F}">
      <dgm:prSet/>
      <dgm:spPr/>
      <dgm:t>
        <a:bodyPr/>
        <a:lstStyle/>
        <a:p>
          <a:endParaRPr lang="en-GB"/>
        </a:p>
      </dgm:t>
    </dgm:pt>
    <dgm:pt modelId="{BDB81557-5BD8-40F6-831C-9430FCC304E3}">
      <dgm:prSet phldrT="[Text]"/>
      <dgm:spPr/>
      <dgm:t>
        <a:bodyPr/>
        <a:lstStyle/>
        <a:p>
          <a:r>
            <a:rPr lang="en-GB" dirty="0"/>
            <a:t>2. Experiential </a:t>
          </a:r>
        </a:p>
      </dgm:t>
    </dgm:pt>
    <dgm:pt modelId="{ED2C394B-87FE-49C0-B2B1-555DA55FAA93}" type="parTrans" cxnId="{A105464D-126A-459B-8DF2-E13A5199CEC6}">
      <dgm:prSet/>
      <dgm:spPr/>
      <dgm:t>
        <a:bodyPr/>
        <a:lstStyle/>
        <a:p>
          <a:endParaRPr lang="en-GB"/>
        </a:p>
      </dgm:t>
    </dgm:pt>
    <dgm:pt modelId="{56CEDE89-20E1-4225-A6DE-D5C42E350434}" type="sibTrans" cxnId="{A105464D-126A-459B-8DF2-E13A5199CEC6}">
      <dgm:prSet/>
      <dgm:spPr/>
      <dgm:t>
        <a:bodyPr/>
        <a:lstStyle/>
        <a:p>
          <a:endParaRPr lang="en-GB"/>
        </a:p>
      </dgm:t>
    </dgm:pt>
    <dgm:pt modelId="{CFB0C76E-5E98-41F0-9EA1-D461867259D2}">
      <dgm:prSet phldrT="[Text]"/>
      <dgm:spPr/>
      <dgm:t>
        <a:bodyPr/>
        <a:lstStyle/>
        <a:p>
          <a:r>
            <a:rPr lang="en-GB" dirty="0"/>
            <a:t>Experiential learning</a:t>
          </a:r>
        </a:p>
      </dgm:t>
    </dgm:pt>
    <dgm:pt modelId="{230C5D5C-B481-4A4C-8ECE-AF0F4D9FF1AC}" type="parTrans" cxnId="{7732D946-5F98-443F-ADED-2755F2378568}">
      <dgm:prSet/>
      <dgm:spPr/>
      <dgm:t>
        <a:bodyPr/>
        <a:lstStyle/>
        <a:p>
          <a:endParaRPr lang="en-GB"/>
        </a:p>
      </dgm:t>
    </dgm:pt>
    <dgm:pt modelId="{128A4F84-8053-4C75-9D54-113EE125EB98}" type="sibTrans" cxnId="{7732D946-5F98-443F-ADED-2755F2378568}">
      <dgm:prSet/>
      <dgm:spPr/>
      <dgm:t>
        <a:bodyPr/>
        <a:lstStyle/>
        <a:p>
          <a:endParaRPr lang="en-GB"/>
        </a:p>
      </dgm:t>
    </dgm:pt>
    <dgm:pt modelId="{92ADC497-6C73-4FFB-B635-EB5FF7F85533}">
      <dgm:prSet phldrT="[Text]"/>
      <dgm:spPr/>
      <dgm:t>
        <a:bodyPr/>
        <a:lstStyle/>
        <a:p>
          <a:r>
            <a:rPr lang="en-GB" dirty="0"/>
            <a:t>3. Challenge self determined</a:t>
          </a:r>
        </a:p>
      </dgm:t>
    </dgm:pt>
    <dgm:pt modelId="{211F518D-64B7-43AC-90A0-122320E1E787}" type="parTrans" cxnId="{68E47261-ED4F-49FB-B3F8-016A0049B818}">
      <dgm:prSet/>
      <dgm:spPr/>
      <dgm:t>
        <a:bodyPr/>
        <a:lstStyle/>
        <a:p>
          <a:endParaRPr lang="en-GB"/>
        </a:p>
      </dgm:t>
    </dgm:pt>
    <dgm:pt modelId="{B6F8C520-043C-41C1-9EA4-ED46DA1232F5}" type="sibTrans" cxnId="{68E47261-ED4F-49FB-B3F8-016A0049B818}">
      <dgm:prSet/>
      <dgm:spPr/>
      <dgm:t>
        <a:bodyPr/>
        <a:lstStyle/>
        <a:p>
          <a:endParaRPr lang="en-GB"/>
        </a:p>
      </dgm:t>
    </dgm:pt>
    <dgm:pt modelId="{4BD93DF7-48A8-4BA9-A09F-5DE9ED8359AF}">
      <dgm:prSet phldrT="[Text]"/>
      <dgm:spPr/>
      <dgm:t>
        <a:bodyPr/>
        <a:lstStyle/>
        <a:p>
          <a:r>
            <a:rPr lang="en-GB" dirty="0"/>
            <a:t>Challenge by choice</a:t>
          </a:r>
        </a:p>
      </dgm:t>
    </dgm:pt>
    <dgm:pt modelId="{4FCA57BC-52A3-4057-B926-071E48DDF430}" type="parTrans" cxnId="{018F77EB-4607-44C8-ACFB-F4167C66A9EE}">
      <dgm:prSet/>
      <dgm:spPr/>
      <dgm:t>
        <a:bodyPr/>
        <a:lstStyle/>
        <a:p>
          <a:endParaRPr lang="en-GB"/>
        </a:p>
      </dgm:t>
    </dgm:pt>
    <dgm:pt modelId="{984643A7-CB26-4DE6-8326-2622369A8DC8}" type="sibTrans" cxnId="{018F77EB-4607-44C8-ACFB-F4167C66A9EE}">
      <dgm:prSet/>
      <dgm:spPr/>
      <dgm:t>
        <a:bodyPr/>
        <a:lstStyle/>
        <a:p>
          <a:endParaRPr lang="en-GB"/>
        </a:p>
      </dgm:t>
    </dgm:pt>
    <dgm:pt modelId="{18FCE9EA-BB36-47D1-A31C-DAF6DE30F875}">
      <dgm:prSet phldrT="[Text]"/>
      <dgm:spPr/>
      <dgm:t>
        <a:bodyPr/>
        <a:lstStyle/>
        <a:p>
          <a:r>
            <a:rPr lang="en-GB" dirty="0"/>
            <a:t>4. Acceptable risk</a:t>
          </a:r>
        </a:p>
      </dgm:t>
    </dgm:pt>
    <dgm:pt modelId="{39119535-65AF-4E94-A536-4E7693ADF069}" type="parTrans" cxnId="{3A17F80D-5662-471E-892A-11FDCE165840}">
      <dgm:prSet/>
      <dgm:spPr/>
      <dgm:t>
        <a:bodyPr/>
        <a:lstStyle/>
        <a:p>
          <a:endParaRPr lang="en-GB"/>
        </a:p>
      </dgm:t>
    </dgm:pt>
    <dgm:pt modelId="{0E75312B-3E23-402B-A1C1-28A0546DDCEA}" type="sibTrans" cxnId="{3A17F80D-5662-471E-892A-11FDCE165840}">
      <dgm:prSet/>
      <dgm:spPr/>
      <dgm:t>
        <a:bodyPr/>
        <a:lstStyle/>
        <a:p>
          <a:endParaRPr lang="en-GB"/>
        </a:p>
      </dgm:t>
    </dgm:pt>
    <dgm:pt modelId="{E3AED170-8E16-48EF-A79B-0181FDACD0DE}">
      <dgm:prSet phldrT="[Text]"/>
      <dgm:spPr/>
      <dgm:t>
        <a:bodyPr/>
        <a:lstStyle/>
        <a:p>
          <a:r>
            <a:rPr lang="en-GB" dirty="0"/>
            <a:t>Managed risk</a:t>
          </a:r>
        </a:p>
      </dgm:t>
    </dgm:pt>
    <dgm:pt modelId="{3B21842D-0827-4864-B243-513A8CC087D2}" type="parTrans" cxnId="{56317A8C-EBF0-4CBF-9A4F-E6D1BC31E648}">
      <dgm:prSet/>
      <dgm:spPr/>
      <dgm:t>
        <a:bodyPr/>
        <a:lstStyle/>
        <a:p>
          <a:endParaRPr lang="en-GB"/>
        </a:p>
      </dgm:t>
    </dgm:pt>
    <dgm:pt modelId="{FF151ACC-1BA5-4F39-8549-C4211180D086}" type="sibTrans" cxnId="{56317A8C-EBF0-4CBF-9A4F-E6D1BC31E648}">
      <dgm:prSet/>
      <dgm:spPr/>
      <dgm:t>
        <a:bodyPr/>
        <a:lstStyle/>
        <a:p>
          <a:endParaRPr lang="en-GB"/>
        </a:p>
      </dgm:t>
    </dgm:pt>
    <dgm:pt modelId="{A266A1D8-924C-4876-B427-25EC0EE7F34B}">
      <dgm:prSet phldrT="[Text]"/>
      <dgm:spPr/>
      <dgm:t>
        <a:bodyPr/>
        <a:lstStyle/>
        <a:p>
          <a:r>
            <a:rPr lang="en-GB" dirty="0"/>
            <a:t>1. outside</a:t>
          </a:r>
        </a:p>
      </dgm:t>
    </dgm:pt>
    <dgm:pt modelId="{ACE4B1EF-B35C-45AC-BAED-A338CBC5CD76}" type="sibTrans" cxnId="{FC649952-F199-4221-B764-36F80126ACA8}">
      <dgm:prSet/>
      <dgm:spPr/>
      <dgm:t>
        <a:bodyPr/>
        <a:lstStyle/>
        <a:p>
          <a:endParaRPr lang="en-GB"/>
        </a:p>
      </dgm:t>
    </dgm:pt>
    <dgm:pt modelId="{B51158E9-9DE2-4137-B6E3-FCC8CD3820E1}" type="parTrans" cxnId="{FC649952-F199-4221-B764-36F80126ACA8}">
      <dgm:prSet/>
      <dgm:spPr/>
      <dgm:t>
        <a:bodyPr/>
        <a:lstStyle/>
        <a:p>
          <a:endParaRPr lang="en-GB"/>
        </a:p>
      </dgm:t>
    </dgm:pt>
    <dgm:pt modelId="{13658856-56E5-48D9-86DC-E764BF18F03B}" type="pres">
      <dgm:prSet presAssocID="{05905C4C-3F04-4849-8D9B-F4FABFAADC61}" presName="cycleMatrixDiagram" presStyleCnt="0">
        <dgm:presLayoutVars>
          <dgm:chMax val="1"/>
          <dgm:dir/>
          <dgm:animLvl val="lvl"/>
          <dgm:resizeHandles val="exact"/>
        </dgm:presLayoutVars>
      </dgm:prSet>
      <dgm:spPr/>
      <dgm:t>
        <a:bodyPr/>
        <a:lstStyle/>
        <a:p>
          <a:endParaRPr lang="en-US"/>
        </a:p>
      </dgm:t>
    </dgm:pt>
    <dgm:pt modelId="{7B227A6D-87AA-4C1D-932F-87BEC435653B}" type="pres">
      <dgm:prSet presAssocID="{05905C4C-3F04-4849-8D9B-F4FABFAADC61}" presName="children" presStyleCnt="0"/>
      <dgm:spPr/>
    </dgm:pt>
    <dgm:pt modelId="{A6F6D79E-3294-4135-88AC-75319CD5D372}" type="pres">
      <dgm:prSet presAssocID="{05905C4C-3F04-4849-8D9B-F4FABFAADC61}" presName="child1group" presStyleCnt="0"/>
      <dgm:spPr/>
    </dgm:pt>
    <dgm:pt modelId="{DB88F3F5-43B9-4030-8A2F-FC1F5F26665A}" type="pres">
      <dgm:prSet presAssocID="{05905C4C-3F04-4849-8D9B-F4FABFAADC61}" presName="child1" presStyleLbl="bgAcc1" presStyleIdx="0" presStyleCnt="4"/>
      <dgm:spPr/>
      <dgm:t>
        <a:bodyPr/>
        <a:lstStyle/>
        <a:p>
          <a:endParaRPr lang="en-US"/>
        </a:p>
      </dgm:t>
    </dgm:pt>
    <dgm:pt modelId="{5CF44ABE-A126-407E-96AD-604886ECD744}" type="pres">
      <dgm:prSet presAssocID="{05905C4C-3F04-4849-8D9B-F4FABFAADC61}" presName="child1Text" presStyleLbl="bgAcc1" presStyleIdx="0" presStyleCnt="4">
        <dgm:presLayoutVars>
          <dgm:bulletEnabled val="1"/>
        </dgm:presLayoutVars>
      </dgm:prSet>
      <dgm:spPr/>
      <dgm:t>
        <a:bodyPr/>
        <a:lstStyle/>
        <a:p>
          <a:endParaRPr lang="en-US"/>
        </a:p>
      </dgm:t>
    </dgm:pt>
    <dgm:pt modelId="{EABEFACA-2CFB-41F0-90B5-60961153CD80}" type="pres">
      <dgm:prSet presAssocID="{05905C4C-3F04-4849-8D9B-F4FABFAADC61}" presName="child2group" presStyleCnt="0"/>
      <dgm:spPr/>
    </dgm:pt>
    <dgm:pt modelId="{CAF6828D-997B-4EAF-9B94-0B7D86F44805}" type="pres">
      <dgm:prSet presAssocID="{05905C4C-3F04-4849-8D9B-F4FABFAADC61}" presName="child2" presStyleLbl="bgAcc1" presStyleIdx="1" presStyleCnt="4"/>
      <dgm:spPr/>
      <dgm:t>
        <a:bodyPr/>
        <a:lstStyle/>
        <a:p>
          <a:endParaRPr lang="en-US"/>
        </a:p>
      </dgm:t>
    </dgm:pt>
    <dgm:pt modelId="{16DE8EAC-5DA9-41E7-BC07-FB421084BFDD}" type="pres">
      <dgm:prSet presAssocID="{05905C4C-3F04-4849-8D9B-F4FABFAADC61}" presName="child2Text" presStyleLbl="bgAcc1" presStyleIdx="1" presStyleCnt="4">
        <dgm:presLayoutVars>
          <dgm:bulletEnabled val="1"/>
        </dgm:presLayoutVars>
      </dgm:prSet>
      <dgm:spPr/>
      <dgm:t>
        <a:bodyPr/>
        <a:lstStyle/>
        <a:p>
          <a:endParaRPr lang="en-US"/>
        </a:p>
      </dgm:t>
    </dgm:pt>
    <dgm:pt modelId="{7F60342C-6B00-443E-B8FD-31655EAF4E3B}" type="pres">
      <dgm:prSet presAssocID="{05905C4C-3F04-4849-8D9B-F4FABFAADC61}" presName="child3group" presStyleCnt="0"/>
      <dgm:spPr/>
    </dgm:pt>
    <dgm:pt modelId="{474351C4-0AE9-4B96-B47C-4F33FED088BA}" type="pres">
      <dgm:prSet presAssocID="{05905C4C-3F04-4849-8D9B-F4FABFAADC61}" presName="child3" presStyleLbl="bgAcc1" presStyleIdx="2" presStyleCnt="4"/>
      <dgm:spPr/>
      <dgm:t>
        <a:bodyPr/>
        <a:lstStyle/>
        <a:p>
          <a:endParaRPr lang="en-US"/>
        </a:p>
      </dgm:t>
    </dgm:pt>
    <dgm:pt modelId="{750A3BB4-E2EB-4141-9943-2611B1CD9F6D}" type="pres">
      <dgm:prSet presAssocID="{05905C4C-3F04-4849-8D9B-F4FABFAADC61}" presName="child3Text" presStyleLbl="bgAcc1" presStyleIdx="2" presStyleCnt="4">
        <dgm:presLayoutVars>
          <dgm:bulletEnabled val="1"/>
        </dgm:presLayoutVars>
      </dgm:prSet>
      <dgm:spPr/>
      <dgm:t>
        <a:bodyPr/>
        <a:lstStyle/>
        <a:p>
          <a:endParaRPr lang="en-US"/>
        </a:p>
      </dgm:t>
    </dgm:pt>
    <dgm:pt modelId="{B3F2B9A0-D9CA-4C80-9457-1191A9471ECB}" type="pres">
      <dgm:prSet presAssocID="{05905C4C-3F04-4849-8D9B-F4FABFAADC61}" presName="child4group" presStyleCnt="0"/>
      <dgm:spPr/>
    </dgm:pt>
    <dgm:pt modelId="{BCB115E5-2122-49DD-A19A-1266544E6F8F}" type="pres">
      <dgm:prSet presAssocID="{05905C4C-3F04-4849-8D9B-F4FABFAADC61}" presName="child4" presStyleLbl="bgAcc1" presStyleIdx="3" presStyleCnt="4"/>
      <dgm:spPr/>
      <dgm:t>
        <a:bodyPr/>
        <a:lstStyle/>
        <a:p>
          <a:endParaRPr lang="en-US"/>
        </a:p>
      </dgm:t>
    </dgm:pt>
    <dgm:pt modelId="{BCA135F9-510C-410A-A760-A1F435FE3496}" type="pres">
      <dgm:prSet presAssocID="{05905C4C-3F04-4849-8D9B-F4FABFAADC61}" presName="child4Text" presStyleLbl="bgAcc1" presStyleIdx="3" presStyleCnt="4">
        <dgm:presLayoutVars>
          <dgm:bulletEnabled val="1"/>
        </dgm:presLayoutVars>
      </dgm:prSet>
      <dgm:spPr/>
      <dgm:t>
        <a:bodyPr/>
        <a:lstStyle/>
        <a:p>
          <a:endParaRPr lang="en-US"/>
        </a:p>
      </dgm:t>
    </dgm:pt>
    <dgm:pt modelId="{75DA9350-5A37-4D15-8ADB-0D82EE9360CC}" type="pres">
      <dgm:prSet presAssocID="{05905C4C-3F04-4849-8D9B-F4FABFAADC61}" presName="childPlaceholder" presStyleCnt="0"/>
      <dgm:spPr/>
    </dgm:pt>
    <dgm:pt modelId="{4BB9E8AC-5D00-4F56-B56F-22612063B34A}" type="pres">
      <dgm:prSet presAssocID="{05905C4C-3F04-4849-8D9B-F4FABFAADC61}" presName="circle" presStyleCnt="0"/>
      <dgm:spPr/>
    </dgm:pt>
    <dgm:pt modelId="{FFDD4663-AE07-4E54-B82E-4DE65048CA83}" type="pres">
      <dgm:prSet presAssocID="{05905C4C-3F04-4849-8D9B-F4FABFAADC61}" presName="quadrant1" presStyleLbl="node1" presStyleIdx="0" presStyleCnt="4">
        <dgm:presLayoutVars>
          <dgm:chMax val="1"/>
          <dgm:bulletEnabled val="1"/>
        </dgm:presLayoutVars>
      </dgm:prSet>
      <dgm:spPr/>
      <dgm:t>
        <a:bodyPr/>
        <a:lstStyle/>
        <a:p>
          <a:endParaRPr lang="en-US"/>
        </a:p>
      </dgm:t>
    </dgm:pt>
    <dgm:pt modelId="{4EB93563-9C7D-4562-A3FC-DAF4CB006BBE}" type="pres">
      <dgm:prSet presAssocID="{05905C4C-3F04-4849-8D9B-F4FABFAADC61}" presName="quadrant2" presStyleLbl="node1" presStyleIdx="1" presStyleCnt="4">
        <dgm:presLayoutVars>
          <dgm:chMax val="1"/>
          <dgm:bulletEnabled val="1"/>
        </dgm:presLayoutVars>
      </dgm:prSet>
      <dgm:spPr/>
      <dgm:t>
        <a:bodyPr/>
        <a:lstStyle/>
        <a:p>
          <a:endParaRPr lang="en-US"/>
        </a:p>
      </dgm:t>
    </dgm:pt>
    <dgm:pt modelId="{2B38DB7D-87FF-4F53-9447-05AD7349FEC1}" type="pres">
      <dgm:prSet presAssocID="{05905C4C-3F04-4849-8D9B-F4FABFAADC61}" presName="quadrant3" presStyleLbl="node1" presStyleIdx="2" presStyleCnt="4">
        <dgm:presLayoutVars>
          <dgm:chMax val="1"/>
          <dgm:bulletEnabled val="1"/>
        </dgm:presLayoutVars>
      </dgm:prSet>
      <dgm:spPr/>
      <dgm:t>
        <a:bodyPr/>
        <a:lstStyle/>
        <a:p>
          <a:endParaRPr lang="en-US"/>
        </a:p>
      </dgm:t>
    </dgm:pt>
    <dgm:pt modelId="{C1B4412E-BB96-4F8A-8CBF-92C102A183D7}" type="pres">
      <dgm:prSet presAssocID="{05905C4C-3F04-4849-8D9B-F4FABFAADC61}" presName="quadrant4" presStyleLbl="node1" presStyleIdx="3" presStyleCnt="4">
        <dgm:presLayoutVars>
          <dgm:chMax val="1"/>
          <dgm:bulletEnabled val="1"/>
        </dgm:presLayoutVars>
      </dgm:prSet>
      <dgm:spPr/>
      <dgm:t>
        <a:bodyPr/>
        <a:lstStyle/>
        <a:p>
          <a:endParaRPr lang="en-US"/>
        </a:p>
      </dgm:t>
    </dgm:pt>
    <dgm:pt modelId="{5E76F2BD-6FF0-4881-BFC8-D4477A04550A}" type="pres">
      <dgm:prSet presAssocID="{05905C4C-3F04-4849-8D9B-F4FABFAADC61}" presName="quadrantPlaceholder" presStyleCnt="0"/>
      <dgm:spPr/>
    </dgm:pt>
    <dgm:pt modelId="{BE0107AB-3DEC-4278-8766-C9526F53C8A6}" type="pres">
      <dgm:prSet presAssocID="{05905C4C-3F04-4849-8D9B-F4FABFAADC61}" presName="center1" presStyleLbl="fgShp" presStyleIdx="0" presStyleCnt="2"/>
      <dgm:spPr/>
    </dgm:pt>
    <dgm:pt modelId="{34625AE8-BC77-4841-BEB3-FC6E7DB2F647}" type="pres">
      <dgm:prSet presAssocID="{05905C4C-3F04-4849-8D9B-F4FABFAADC61}" presName="center2" presStyleLbl="fgShp" presStyleIdx="1" presStyleCnt="2"/>
      <dgm:spPr/>
    </dgm:pt>
  </dgm:ptLst>
  <dgm:cxnLst>
    <dgm:cxn modelId="{7732D946-5F98-443F-ADED-2755F2378568}" srcId="{BDB81557-5BD8-40F6-831C-9430FCC304E3}" destId="{CFB0C76E-5E98-41F0-9EA1-D461867259D2}" srcOrd="0" destOrd="0" parTransId="{230C5D5C-B481-4A4C-8ECE-AF0F4D9FF1AC}" sibTransId="{128A4F84-8053-4C75-9D54-113EE125EB98}"/>
    <dgm:cxn modelId="{A105464D-126A-459B-8DF2-E13A5199CEC6}" srcId="{05905C4C-3F04-4849-8D9B-F4FABFAADC61}" destId="{BDB81557-5BD8-40F6-831C-9430FCC304E3}" srcOrd="1" destOrd="0" parTransId="{ED2C394B-87FE-49C0-B2B1-555DA55FAA93}" sibTransId="{56CEDE89-20E1-4225-A6DE-D5C42E350434}"/>
    <dgm:cxn modelId="{018F77EB-4607-44C8-ACFB-F4167C66A9EE}" srcId="{92ADC497-6C73-4FFB-B635-EB5FF7F85533}" destId="{4BD93DF7-48A8-4BA9-A09F-5DE9ED8359AF}" srcOrd="0" destOrd="0" parTransId="{4FCA57BC-52A3-4057-B926-071E48DDF430}" sibTransId="{984643A7-CB26-4DE6-8326-2622369A8DC8}"/>
    <dgm:cxn modelId="{D3B1B12F-C9A4-4BFB-9999-ED5247B0D70F}" srcId="{A266A1D8-924C-4876-B427-25EC0EE7F34B}" destId="{200BEB05-0CFF-4DA1-AD12-64E229DB99CD}" srcOrd="0" destOrd="0" parTransId="{116DFF2D-8385-441D-896B-B8290BF71A2F}" sibTransId="{1B7B7055-1A6F-4743-9218-3E9AA2EE6613}"/>
    <dgm:cxn modelId="{3A17F80D-5662-471E-892A-11FDCE165840}" srcId="{05905C4C-3F04-4849-8D9B-F4FABFAADC61}" destId="{18FCE9EA-BB36-47D1-A31C-DAF6DE30F875}" srcOrd="3" destOrd="0" parTransId="{39119535-65AF-4E94-A536-4E7693ADF069}" sibTransId="{0E75312B-3E23-402B-A1C1-28A0546DDCEA}"/>
    <dgm:cxn modelId="{87587698-3A33-9945-BB86-1E380943B502}" type="presOf" srcId="{CFB0C76E-5E98-41F0-9EA1-D461867259D2}" destId="{16DE8EAC-5DA9-41E7-BC07-FB421084BFDD}" srcOrd="1" destOrd="0" presId="urn:microsoft.com/office/officeart/2005/8/layout/cycle4"/>
    <dgm:cxn modelId="{56317A8C-EBF0-4CBF-9A4F-E6D1BC31E648}" srcId="{18FCE9EA-BB36-47D1-A31C-DAF6DE30F875}" destId="{E3AED170-8E16-48EF-A79B-0181FDACD0DE}" srcOrd="0" destOrd="0" parTransId="{3B21842D-0827-4864-B243-513A8CC087D2}" sibTransId="{FF151ACC-1BA5-4F39-8549-C4211180D086}"/>
    <dgm:cxn modelId="{F94523CB-E2F3-1947-83F4-DBD8824FC870}" type="presOf" srcId="{18FCE9EA-BB36-47D1-A31C-DAF6DE30F875}" destId="{C1B4412E-BB96-4F8A-8CBF-92C102A183D7}" srcOrd="0" destOrd="0" presId="urn:microsoft.com/office/officeart/2005/8/layout/cycle4"/>
    <dgm:cxn modelId="{FC649952-F199-4221-B764-36F80126ACA8}" srcId="{05905C4C-3F04-4849-8D9B-F4FABFAADC61}" destId="{A266A1D8-924C-4876-B427-25EC0EE7F34B}" srcOrd="0" destOrd="0" parTransId="{B51158E9-9DE2-4137-B6E3-FCC8CD3820E1}" sibTransId="{ACE4B1EF-B35C-45AC-BAED-A338CBC5CD76}"/>
    <dgm:cxn modelId="{4EDF99DD-0EEC-2544-990A-27B8B157DB83}" type="presOf" srcId="{A266A1D8-924C-4876-B427-25EC0EE7F34B}" destId="{FFDD4663-AE07-4E54-B82E-4DE65048CA83}" srcOrd="0" destOrd="0" presId="urn:microsoft.com/office/officeart/2005/8/layout/cycle4"/>
    <dgm:cxn modelId="{64F7720C-4AB9-694B-BDD4-B55AED0BF021}" type="presOf" srcId="{4BD93DF7-48A8-4BA9-A09F-5DE9ED8359AF}" destId="{750A3BB4-E2EB-4141-9943-2611B1CD9F6D}" srcOrd="1" destOrd="0" presId="urn:microsoft.com/office/officeart/2005/8/layout/cycle4"/>
    <dgm:cxn modelId="{47A92F5B-17D1-1841-A72E-C1B28767A381}" type="presOf" srcId="{05905C4C-3F04-4849-8D9B-F4FABFAADC61}" destId="{13658856-56E5-48D9-86DC-E764BF18F03B}" srcOrd="0" destOrd="0" presId="urn:microsoft.com/office/officeart/2005/8/layout/cycle4"/>
    <dgm:cxn modelId="{10673B45-0917-D043-B36B-ED901CC86906}" type="presOf" srcId="{E3AED170-8E16-48EF-A79B-0181FDACD0DE}" destId="{BCB115E5-2122-49DD-A19A-1266544E6F8F}" srcOrd="0" destOrd="0" presId="urn:microsoft.com/office/officeart/2005/8/layout/cycle4"/>
    <dgm:cxn modelId="{28F16BEF-12DF-0E49-8541-DDF4279DC13F}" type="presOf" srcId="{200BEB05-0CFF-4DA1-AD12-64E229DB99CD}" destId="{DB88F3F5-43B9-4030-8A2F-FC1F5F26665A}" srcOrd="0" destOrd="0" presId="urn:microsoft.com/office/officeart/2005/8/layout/cycle4"/>
    <dgm:cxn modelId="{81DC15DB-1D95-AC4B-8694-C5E560BFBD1B}" type="presOf" srcId="{4BD93DF7-48A8-4BA9-A09F-5DE9ED8359AF}" destId="{474351C4-0AE9-4B96-B47C-4F33FED088BA}" srcOrd="0" destOrd="0" presId="urn:microsoft.com/office/officeart/2005/8/layout/cycle4"/>
    <dgm:cxn modelId="{1A76874C-B0FF-3E44-B50C-9F5B10571B5D}" type="presOf" srcId="{BDB81557-5BD8-40F6-831C-9430FCC304E3}" destId="{4EB93563-9C7D-4562-A3FC-DAF4CB006BBE}" srcOrd="0" destOrd="0" presId="urn:microsoft.com/office/officeart/2005/8/layout/cycle4"/>
    <dgm:cxn modelId="{D6126FD8-9C4C-C34A-B472-E53A72F12B1F}" type="presOf" srcId="{CFB0C76E-5E98-41F0-9EA1-D461867259D2}" destId="{CAF6828D-997B-4EAF-9B94-0B7D86F44805}" srcOrd="0" destOrd="0" presId="urn:microsoft.com/office/officeart/2005/8/layout/cycle4"/>
    <dgm:cxn modelId="{59811186-ACB4-064E-96F3-2FFDCAA1C3C5}" type="presOf" srcId="{92ADC497-6C73-4FFB-B635-EB5FF7F85533}" destId="{2B38DB7D-87FF-4F53-9447-05AD7349FEC1}" srcOrd="0" destOrd="0" presId="urn:microsoft.com/office/officeart/2005/8/layout/cycle4"/>
    <dgm:cxn modelId="{68E47261-ED4F-49FB-B3F8-016A0049B818}" srcId="{05905C4C-3F04-4849-8D9B-F4FABFAADC61}" destId="{92ADC497-6C73-4FFB-B635-EB5FF7F85533}" srcOrd="2" destOrd="0" parTransId="{211F518D-64B7-43AC-90A0-122320E1E787}" sibTransId="{B6F8C520-043C-41C1-9EA4-ED46DA1232F5}"/>
    <dgm:cxn modelId="{E710DC45-0CF1-144D-91A1-0D5E50B77384}" type="presOf" srcId="{E3AED170-8E16-48EF-A79B-0181FDACD0DE}" destId="{BCA135F9-510C-410A-A760-A1F435FE3496}" srcOrd="1" destOrd="0" presId="urn:microsoft.com/office/officeart/2005/8/layout/cycle4"/>
    <dgm:cxn modelId="{4023E7E6-2E0E-9A4B-B971-2287BB074708}" type="presOf" srcId="{200BEB05-0CFF-4DA1-AD12-64E229DB99CD}" destId="{5CF44ABE-A126-407E-96AD-604886ECD744}" srcOrd="1" destOrd="0" presId="urn:microsoft.com/office/officeart/2005/8/layout/cycle4"/>
    <dgm:cxn modelId="{CF21DD6C-D6CF-1846-AC44-A7AA8FE57C24}" type="presParOf" srcId="{13658856-56E5-48D9-86DC-E764BF18F03B}" destId="{7B227A6D-87AA-4C1D-932F-87BEC435653B}" srcOrd="0" destOrd="0" presId="urn:microsoft.com/office/officeart/2005/8/layout/cycle4"/>
    <dgm:cxn modelId="{AA46AE92-916C-9842-B3C4-E5063DA72EE0}" type="presParOf" srcId="{7B227A6D-87AA-4C1D-932F-87BEC435653B}" destId="{A6F6D79E-3294-4135-88AC-75319CD5D372}" srcOrd="0" destOrd="0" presId="urn:microsoft.com/office/officeart/2005/8/layout/cycle4"/>
    <dgm:cxn modelId="{A0EF1E96-17FF-6E4D-8AB4-8128E96DBD7B}" type="presParOf" srcId="{A6F6D79E-3294-4135-88AC-75319CD5D372}" destId="{DB88F3F5-43B9-4030-8A2F-FC1F5F26665A}" srcOrd="0" destOrd="0" presId="urn:microsoft.com/office/officeart/2005/8/layout/cycle4"/>
    <dgm:cxn modelId="{B5AC1A36-376E-E64D-B6DD-DC4AE724D8FE}" type="presParOf" srcId="{A6F6D79E-3294-4135-88AC-75319CD5D372}" destId="{5CF44ABE-A126-407E-96AD-604886ECD744}" srcOrd="1" destOrd="0" presId="urn:microsoft.com/office/officeart/2005/8/layout/cycle4"/>
    <dgm:cxn modelId="{CFFCC882-8197-604F-9A77-08555E622829}" type="presParOf" srcId="{7B227A6D-87AA-4C1D-932F-87BEC435653B}" destId="{EABEFACA-2CFB-41F0-90B5-60961153CD80}" srcOrd="1" destOrd="0" presId="urn:microsoft.com/office/officeart/2005/8/layout/cycle4"/>
    <dgm:cxn modelId="{1C9803BD-2FD7-924B-870B-8FF8A415F80F}" type="presParOf" srcId="{EABEFACA-2CFB-41F0-90B5-60961153CD80}" destId="{CAF6828D-997B-4EAF-9B94-0B7D86F44805}" srcOrd="0" destOrd="0" presId="urn:microsoft.com/office/officeart/2005/8/layout/cycle4"/>
    <dgm:cxn modelId="{2AB5CB9D-6501-1749-A456-6E468EAE088B}" type="presParOf" srcId="{EABEFACA-2CFB-41F0-90B5-60961153CD80}" destId="{16DE8EAC-5DA9-41E7-BC07-FB421084BFDD}" srcOrd="1" destOrd="0" presId="urn:microsoft.com/office/officeart/2005/8/layout/cycle4"/>
    <dgm:cxn modelId="{6402F24B-82E2-EF4C-B66F-ED74B8CA7F45}" type="presParOf" srcId="{7B227A6D-87AA-4C1D-932F-87BEC435653B}" destId="{7F60342C-6B00-443E-B8FD-31655EAF4E3B}" srcOrd="2" destOrd="0" presId="urn:microsoft.com/office/officeart/2005/8/layout/cycle4"/>
    <dgm:cxn modelId="{7D273A7F-E8B8-664B-B58A-BB0C90DB55C9}" type="presParOf" srcId="{7F60342C-6B00-443E-B8FD-31655EAF4E3B}" destId="{474351C4-0AE9-4B96-B47C-4F33FED088BA}" srcOrd="0" destOrd="0" presId="urn:microsoft.com/office/officeart/2005/8/layout/cycle4"/>
    <dgm:cxn modelId="{2A51A69E-157A-D447-ACB8-C0EC15FE4D06}" type="presParOf" srcId="{7F60342C-6B00-443E-B8FD-31655EAF4E3B}" destId="{750A3BB4-E2EB-4141-9943-2611B1CD9F6D}" srcOrd="1" destOrd="0" presId="urn:microsoft.com/office/officeart/2005/8/layout/cycle4"/>
    <dgm:cxn modelId="{180C0C9F-083E-D742-9741-04BF1E4AAC9B}" type="presParOf" srcId="{7B227A6D-87AA-4C1D-932F-87BEC435653B}" destId="{B3F2B9A0-D9CA-4C80-9457-1191A9471ECB}" srcOrd="3" destOrd="0" presId="urn:microsoft.com/office/officeart/2005/8/layout/cycle4"/>
    <dgm:cxn modelId="{C85F4250-3F80-CE42-9F94-C37FB6ED814D}" type="presParOf" srcId="{B3F2B9A0-D9CA-4C80-9457-1191A9471ECB}" destId="{BCB115E5-2122-49DD-A19A-1266544E6F8F}" srcOrd="0" destOrd="0" presId="urn:microsoft.com/office/officeart/2005/8/layout/cycle4"/>
    <dgm:cxn modelId="{5127EEBB-0370-7745-AD09-677ED2CA6FCA}" type="presParOf" srcId="{B3F2B9A0-D9CA-4C80-9457-1191A9471ECB}" destId="{BCA135F9-510C-410A-A760-A1F435FE3496}" srcOrd="1" destOrd="0" presId="urn:microsoft.com/office/officeart/2005/8/layout/cycle4"/>
    <dgm:cxn modelId="{64818B63-1627-DC4B-93BD-6C3E7623A850}" type="presParOf" srcId="{7B227A6D-87AA-4C1D-932F-87BEC435653B}" destId="{75DA9350-5A37-4D15-8ADB-0D82EE9360CC}" srcOrd="4" destOrd="0" presId="urn:microsoft.com/office/officeart/2005/8/layout/cycle4"/>
    <dgm:cxn modelId="{A48AE9D9-433C-AF4A-B0EF-4A40D9E3AE2D}" type="presParOf" srcId="{13658856-56E5-48D9-86DC-E764BF18F03B}" destId="{4BB9E8AC-5D00-4F56-B56F-22612063B34A}" srcOrd="1" destOrd="0" presId="urn:microsoft.com/office/officeart/2005/8/layout/cycle4"/>
    <dgm:cxn modelId="{C6C98187-436A-3F4A-ABCE-DB1146F619E3}" type="presParOf" srcId="{4BB9E8AC-5D00-4F56-B56F-22612063B34A}" destId="{FFDD4663-AE07-4E54-B82E-4DE65048CA83}" srcOrd="0" destOrd="0" presId="urn:microsoft.com/office/officeart/2005/8/layout/cycle4"/>
    <dgm:cxn modelId="{7098CF6A-2729-1B42-9DF6-8A0683EB86D4}" type="presParOf" srcId="{4BB9E8AC-5D00-4F56-B56F-22612063B34A}" destId="{4EB93563-9C7D-4562-A3FC-DAF4CB006BBE}" srcOrd="1" destOrd="0" presId="urn:microsoft.com/office/officeart/2005/8/layout/cycle4"/>
    <dgm:cxn modelId="{C5CD9656-6C47-1C4D-81D8-787981AB0959}" type="presParOf" srcId="{4BB9E8AC-5D00-4F56-B56F-22612063B34A}" destId="{2B38DB7D-87FF-4F53-9447-05AD7349FEC1}" srcOrd="2" destOrd="0" presId="urn:microsoft.com/office/officeart/2005/8/layout/cycle4"/>
    <dgm:cxn modelId="{DAA3D8F3-0D98-C54F-8256-A9DAD5B485BC}" type="presParOf" srcId="{4BB9E8AC-5D00-4F56-B56F-22612063B34A}" destId="{C1B4412E-BB96-4F8A-8CBF-92C102A183D7}" srcOrd="3" destOrd="0" presId="urn:microsoft.com/office/officeart/2005/8/layout/cycle4"/>
    <dgm:cxn modelId="{16CEADEB-D03F-0A44-8213-5EFFEB721FC7}" type="presParOf" srcId="{4BB9E8AC-5D00-4F56-B56F-22612063B34A}" destId="{5E76F2BD-6FF0-4881-BFC8-D4477A04550A}" srcOrd="4" destOrd="0" presId="urn:microsoft.com/office/officeart/2005/8/layout/cycle4"/>
    <dgm:cxn modelId="{B88BFB9B-B4BE-424C-A61A-4DC04B57AEE0}" type="presParOf" srcId="{13658856-56E5-48D9-86DC-E764BF18F03B}" destId="{BE0107AB-3DEC-4278-8766-C9526F53C8A6}" srcOrd="2" destOrd="0" presId="urn:microsoft.com/office/officeart/2005/8/layout/cycle4"/>
    <dgm:cxn modelId="{8567780E-F737-7145-9C9E-BF6D8C741CAA}" type="presParOf" srcId="{13658856-56E5-48D9-86DC-E764BF18F03B}" destId="{34625AE8-BC77-4841-BEB3-FC6E7DB2F647}" srcOrd="3" destOrd="0" presId="urn:microsoft.com/office/officeart/2005/8/layout/cycle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219568B-1CE0-467E-8742-8E2F559A777F}" type="doc">
      <dgm:prSet loTypeId="urn:microsoft.com/office/officeart/2005/8/layout/matrix3" loCatId="matrix" qsTypeId="urn:microsoft.com/office/officeart/2005/8/quickstyle/simple4" qsCatId="simple" csTypeId="urn:microsoft.com/office/officeart/2005/8/colors/colorful1" csCatId="colorful"/>
      <dgm:spPr/>
      <dgm:t>
        <a:bodyPr/>
        <a:lstStyle/>
        <a:p>
          <a:endParaRPr lang="en-US"/>
        </a:p>
      </dgm:t>
    </dgm:pt>
    <dgm:pt modelId="{3A425228-C9BF-4415-B2F5-3A0A15028310}">
      <dgm:prSet/>
      <dgm:spPr/>
      <dgm:t>
        <a:bodyPr/>
        <a:lstStyle/>
        <a:p>
          <a:r>
            <a:rPr lang="en-GB"/>
            <a:t>1. Emphasising taking the learning outdoors-contextual considerations</a:t>
          </a:r>
          <a:endParaRPr lang="en-US"/>
        </a:p>
      </dgm:t>
    </dgm:pt>
    <dgm:pt modelId="{B4E370A9-5DC2-483F-ADBF-7FEA552F9F28}" type="parTrans" cxnId="{1168F973-FB67-4831-B3B2-A3073363A85D}">
      <dgm:prSet/>
      <dgm:spPr/>
      <dgm:t>
        <a:bodyPr/>
        <a:lstStyle/>
        <a:p>
          <a:endParaRPr lang="en-US"/>
        </a:p>
      </dgm:t>
    </dgm:pt>
    <dgm:pt modelId="{1DAF1721-1096-4F49-9750-61258B5B36CC}" type="sibTrans" cxnId="{1168F973-FB67-4831-B3B2-A3073363A85D}">
      <dgm:prSet/>
      <dgm:spPr/>
      <dgm:t>
        <a:bodyPr/>
        <a:lstStyle/>
        <a:p>
          <a:endParaRPr lang="en-US"/>
        </a:p>
      </dgm:t>
    </dgm:pt>
    <dgm:pt modelId="{443F5E71-89B8-489B-B7CB-3A7E184946B8}">
      <dgm:prSet/>
      <dgm:spPr/>
      <dgm:t>
        <a:bodyPr/>
        <a:lstStyle/>
        <a:p>
          <a:r>
            <a:rPr lang="en-GB"/>
            <a:t>2. The use of experiential learning as a method</a:t>
          </a:r>
          <a:endParaRPr lang="en-US"/>
        </a:p>
      </dgm:t>
    </dgm:pt>
    <dgm:pt modelId="{D08A22A7-5366-442C-AE63-EAA355E1B2AB}" type="parTrans" cxnId="{58241CD3-659C-4FE5-8641-F15A8F4A12FB}">
      <dgm:prSet/>
      <dgm:spPr/>
      <dgm:t>
        <a:bodyPr/>
        <a:lstStyle/>
        <a:p>
          <a:endParaRPr lang="en-US"/>
        </a:p>
      </dgm:t>
    </dgm:pt>
    <dgm:pt modelId="{2EA26437-9442-4E9C-8F9A-31B3EDC8FCFC}" type="sibTrans" cxnId="{58241CD3-659C-4FE5-8641-F15A8F4A12FB}">
      <dgm:prSet/>
      <dgm:spPr/>
      <dgm:t>
        <a:bodyPr/>
        <a:lstStyle/>
        <a:p>
          <a:endParaRPr lang="en-US"/>
        </a:p>
      </dgm:t>
    </dgm:pt>
    <dgm:pt modelId="{1B9D4EAB-2219-4489-B318-FD43A68DFDC2}">
      <dgm:prSet/>
      <dgm:spPr/>
      <dgm:t>
        <a:bodyPr/>
        <a:lstStyle/>
        <a:p>
          <a:r>
            <a:rPr lang="en-GB"/>
            <a:t>3. The challenge by choice recognises the value of pupils taking greater responsibility for their own learning.</a:t>
          </a:r>
          <a:endParaRPr lang="en-US"/>
        </a:p>
      </dgm:t>
    </dgm:pt>
    <dgm:pt modelId="{04A09DCB-5BAA-404E-8AC1-F97ACABE7B78}" type="parTrans" cxnId="{B04EDE0B-793C-4943-BC63-2DB7A11069C9}">
      <dgm:prSet/>
      <dgm:spPr/>
      <dgm:t>
        <a:bodyPr/>
        <a:lstStyle/>
        <a:p>
          <a:endParaRPr lang="en-US"/>
        </a:p>
      </dgm:t>
    </dgm:pt>
    <dgm:pt modelId="{BA4ED2AE-DD0C-4000-B6BB-FA9CED02D266}" type="sibTrans" cxnId="{B04EDE0B-793C-4943-BC63-2DB7A11069C9}">
      <dgm:prSet/>
      <dgm:spPr/>
      <dgm:t>
        <a:bodyPr/>
        <a:lstStyle/>
        <a:p>
          <a:endParaRPr lang="en-US"/>
        </a:p>
      </dgm:t>
    </dgm:pt>
    <dgm:pt modelId="{4034A4CF-75B0-4934-BE62-3A19EA4DD952}">
      <dgm:prSet/>
      <dgm:spPr/>
      <dgm:t>
        <a:bodyPr/>
        <a:lstStyle/>
        <a:p>
          <a:r>
            <a:rPr lang="en-GB"/>
            <a:t>4. Making use of managed risk as an educational tool.</a:t>
          </a:r>
          <a:endParaRPr lang="en-US"/>
        </a:p>
      </dgm:t>
    </dgm:pt>
    <dgm:pt modelId="{BFB02C80-52D7-4ED5-92D5-6F556A3AA24C}" type="parTrans" cxnId="{B9F7A519-FED9-4917-BB66-B3A8546B96A7}">
      <dgm:prSet/>
      <dgm:spPr/>
      <dgm:t>
        <a:bodyPr/>
        <a:lstStyle/>
        <a:p>
          <a:endParaRPr lang="en-US"/>
        </a:p>
      </dgm:t>
    </dgm:pt>
    <dgm:pt modelId="{7C68CF9E-FB12-4288-B849-FBC07F28BA43}" type="sibTrans" cxnId="{B9F7A519-FED9-4917-BB66-B3A8546B96A7}">
      <dgm:prSet/>
      <dgm:spPr/>
      <dgm:t>
        <a:bodyPr/>
        <a:lstStyle/>
        <a:p>
          <a:endParaRPr lang="en-US"/>
        </a:p>
      </dgm:t>
    </dgm:pt>
    <dgm:pt modelId="{FEFA376D-1B3F-4E18-A4B6-5DD218823696}" type="pres">
      <dgm:prSet presAssocID="{4219568B-1CE0-467E-8742-8E2F559A777F}" presName="matrix" presStyleCnt="0">
        <dgm:presLayoutVars>
          <dgm:chMax val="1"/>
          <dgm:dir/>
          <dgm:resizeHandles val="exact"/>
        </dgm:presLayoutVars>
      </dgm:prSet>
      <dgm:spPr/>
      <dgm:t>
        <a:bodyPr/>
        <a:lstStyle/>
        <a:p>
          <a:endParaRPr lang="en-US"/>
        </a:p>
      </dgm:t>
    </dgm:pt>
    <dgm:pt modelId="{6E6F28A3-CA07-4E74-A8E9-39219081DF33}" type="pres">
      <dgm:prSet presAssocID="{4219568B-1CE0-467E-8742-8E2F559A777F}" presName="diamond" presStyleLbl="bgShp" presStyleIdx="0" presStyleCnt="1"/>
      <dgm:spPr/>
    </dgm:pt>
    <dgm:pt modelId="{F21B1051-2DD2-46B1-BB55-35AA37482932}" type="pres">
      <dgm:prSet presAssocID="{4219568B-1CE0-467E-8742-8E2F559A777F}" presName="quad1" presStyleLbl="node1" presStyleIdx="0" presStyleCnt="4">
        <dgm:presLayoutVars>
          <dgm:chMax val="0"/>
          <dgm:chPref val="0"/>
          <dgm:bulletEnabled val="1"/>
        </dgm:presLayoutVars>
      </dgm:prSet>
      <dgm:spPr/>
      <dgm:t>
        <a:bodyPr/>
        <a:lstStyle/>
        <a:p>
          <a:endParaRPr lang="en-US"/>
        </a:p>
      </dgm:t>
    </dgm:pt>
    <dgm:pt modelId="{C71E7BC5-1714-4489-A9E1-F9325A99CB3A}" type="pres">
      <dgm:prSet presAssocID="{4219568B-1CE0-467E-8742-8E2F559A777F}" presName="quad2" presStyleLbl="node1" presStyleIdx="1" presStyleCnt="4">
        <dgm:presLayoutVars>
          <dgm:chMax val="0"/>
          <dgm:chPref val="0"/>
          <dgm:bulletEnabled val="1"/>
        </dgm:presLayoutVars>
      </dgm:prSet>
      <dgm:spPr/>
      <dgm:t>
        <a:bodyPr/>
        <a:lstStyle/>
        <a:p>
          <a:endParaRPr lang="en-US"/>
        </a:p>
      </dgm:t>
    </dgm:pt>
    <dgm:pt modelId="{F26427D0-5D69-4491-BE94-1B756B1F6184}" type="pres">
      <dgm:prSet presAssocID="{4219568B-1CE0-467E-8742-8E2F559A777F}" presName="quad3" presStyleLbl="node1" presStyleIdx="2" presStyleCnt="4">
        <dgm:presLayoutVars>
          <dgm:chMax val="0"/>
          <dgm:chPref val="0"/>
          <dgm:bulletEnabled val="1"/>
        </dgm:presLayoutVars>
      </dgm:prSet>
      <dgm:spPr/>
      <dgm:t>
        <a:bodyPr/>
        <a:lstStyle/>
        <a:p>
          <a:endParaRPr lang="en-US"/>
        </a:p>
      </dgm:t>
    </dgm:pt>
    <dgm:pt modelId="{C1D34A97-4040-4D1D-A2BC-79B3A02E372D}" type="pres">
      <dgm:prSet presAssocID="{4219568B-1CE0-467E-8742-8E2F559A777F}" presName="quad4" presStyleLbl="node1" presStyleIdx="3" presStyleCnt="4">
        <dgm:presLayoutVars>
          <dgm:chMax val="0"/>
          <dgm:chPref val="0"/>
          <dgm:bulletEnabled val="1"/>
        </dgm:presLayoutVars>
      </dgm:prSet>
      <dgm:spPr/>
      <dgm:t>
        <a:bodyPr/>
        <a:lstStyle/>
        <a:p>
          <a:endParaRPr lang="en-US"/>
        </a:p>
      </dgm:t>
    </dgm:pt>
  </dgm:ptLst>
  <dgm:cxnLst>
    <dgm:cxn modelId="{5A00209F-AD7F-9B49-AF83-701AD0441716}" type="presOf" srcId="{1B9D4EAB-2219-4489-B318-FD43A68DFDC2}" destId="{F26427D0-5D69-4491-BE94-1B756B1F6184}" srcOrd="0" destOrd="0" presId="urn:microsoft.com/office/officeart/2005/8/layout/matrix3"/>
    <dgm:cxn modelId="{58241CD3-659C-4FE5-8641-F15A8F4A12FB}" srcId="{4219568B-1CE0-467E-8742-8E2F559A777F}" destId="{443F5E71-89B8-489B-B7CB-3A7E184946B8}" srcOrd="1" destOrd="0" parTransId="{D08A22A7-5366-442C-AE63-EAA355E1B2AB}" sibTransId="{2EA26437-9442-4E9C-8F9A-31B3EDC8FCFC}"/>
    <dgm:cxn modelId="{1168F973-FB67-4831-B3B2-A3073363A85D}" srcId="{4219568B-1CE0-467E-8742-8E2F559A777F}" destId="{3A425228-C9BF-4415-B2F5-3A0A15028310}" srcOrd="0" destOrd="0" parTransId="{B4E370A9-5DC2-483F-ADBF-7FEA552F9F28}" sibTransId="{1DAF1721-1096-4F49-9750-61258B5B36CC}"/>
    <dgm:cxn modelId="{5A850158-BEDC-7845-8855-931614ADC65E}" type="presOf" srcId="{443F5E71-89B8-489B-B7CB-3A7E184946B8}" destId="{C71E7BC5-1714-4489-A9E1-F9325A99CB3A}" srcOrd="0" destOrd="0" presId="urn:microsoft.com/office/officeart/2005/8/layout/matrix3"/>
    <dgm:cxn modelId="{DDA80218-3FE1-784C-AAB6-C4B9569FA699}" type="presOf" srcId="{4034A4CF-75B0-4934-BE62-3A19EA4DD952}" destId="{C1D34A97-4040-4D1D-A2BC-79B3A02E372D}" srcOrd="0" destOrd="0" presId="urn:microsoft.com/office/officeart/2005/8/layout/matrix3"/>
    <dgm:cxn modelId="{B04EDE0B-793C-4943-BC63-2DB7A11069C9}" srcId="{4219568B-1CE0-467E-8742-8E2F559A777F}" destId="{1B9D4EAB-2219-4489-B318-FD43A68DFDC2}" srcOrd="2" destOrd="0" parTransId="{04A09DCB-5BAA-404E-8AC1-F97ACABE7B78}" sibTransId="{BA4ED2AE-DD0C-4000-B6BB-FA9CED02D266}"/>
    <dgm:cxn modelId="{051DB78C-1612-C445-B1A5-2C3F5EA77E20}" type="presOf" srcId="{3A425228-C9BF-4415-B2F5-3A0A15028310}" destId="{F21B1051-2DD2-46B1-BB55-35AA37482932}" srcOrd="0" destOrd="0" presId="urn:microsoft.com/office/officeart/2005/8/layout/matrix3"/>
    <dgm:cxn modelId="{685E6393-B635-5948-A47D-22D8888E9885}" type="presOf" srcId="{4219568B-1CE0-467E-8742-8E2F559A777F}" destId="{FEFA376D-1B3F-4E18-A4B6-5DD218823696}" srcOrd="0" destOrd="0" presId="urn:microsoft.com/office/officeart/2005/8/layout/matrix3"/>
    <dgm:cxn modelId="{B9F7A519-FED9-4917-BB66-B3A8546B96A7}" srcId="{4219568B-1CE0-467E-8742-8E2F559A777F}" destId="{4034A4CF-75B0-4934-BE62-3A19EA4DD952}" srcOrd="3" destOrd="0" parTransId="{BFB02C80-52D7-4ED5-92D5-6F556A3AA24C}" sibTransId="{7C68CF9E-FB12-4288-B849-FBC07F28BA43}"/>
    <dgm:cxn modelId="{EF9CD8A7-CEC3-4F49-B255-24467D5E15E1}" type="presParOf" srcId="{FEFA376D-1B3F-4E18-A4B6-5DD218823696}" destId="{6E6F28A3-CA07-4E74-A8E9-39219081DF33}" srcOrd="0" destOrd="0" presId="urn:microsoft.com/office/officeart/2005/8/layout/matrix3"/>
    <dgm:cxn modelId="{0A6FE5D5-DDD5-7242-B7B4-04EB4FC199ED}" type="presParOf" srcId="{FEFA376D-1B3F-4E18-A4B6-5DD218823696}" destId="{F21B1051-2DD2-46B1-BB55-35AA37482932}" srcOrd="1" destOrd="0" presId="urn:microsoft.com/office/officeart/2005/8/layout/matrix3"/>
    <dgm:cxn modelId="{0CDC8DB9-C177-004E-B392-E6C29214AD64}" type="presParOf" srcId="{FEFA376D-1B3F-4E18-A4B6-5DD218823696}" destId="{C71E7BC5-1714-4489-A9E1-F9325A99CB3A}" srcOrd="2" destOrd="0" presId="urn:microsoft.com/office/officeart/2005/8/layout/matrix3"/>
    <dgm:cxn modelId="{733613A7-039B-884B-AF1B-30CEF1EA53B9}" type="presParOf" srcId="{FEFA376D-1B3F-4E18-A4B6-5DD218823696}" destId="{F26427D0-5D69-4491-BE94-1B756B1F6184}" srcOrd="3" destOrd="0" presId="urn:microsoft.com/office/officeart/2005/8/layout/matrix3"/>
    <dgm:cxn modelId="{FC945C63-BF5E-5C44-BEC7-CC204D54A422}" type="presParOf" srcId="{FEFA376D-1B3F-4E18-A4B6-5DD218823696}" destId="{C1D34A97-4040-4D1D-A2BC-79B3A02E372D}" srcOrd="4" destOrd="0" presId="urn:microsoft.com/office/officeart/2005/8/layout/matrix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4351C4-0AE9-4B96-B47C-4F33FED088BA}">
      <dsp:nvSpPr>
        <dsp:cNvPr id="0" name=""/>
        <dsp:cNvSpPr/>
      </dsp:nvSpPr>
      <dsp:spPr>
        <a:xfrm>
          <a:off x="4557612" y="2760000"/>
          <a:ext cx="2005059" cy="1298823"/>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t" anchorCtr="0">
          <a:noAutofit/>
        </a:bodyPr>
        <a:lstStyle/>
        <a:p>
          <a:pPr marL="171450" lvl="1" indent="-171450" algn="l" defTabSz="711200">
            <a:lnSpc>
              <a:spcPct val="90000"/>
            </a:lnSpc>
            <a:spcBef>
              <a:spcPct val="0"/>
            </a:spcBef>
            <a:spcAft>
              <a:spcPct val="15000"/>
            </a:spcAft>
            <a:buChar char="•"/>
          </a:pPr>
          <a:r>
            <a:rPr lang="en-GB" sz="1600" kern="1200" dirty="0"/>
            <a:t>Challenge by choice</a:t>
          </a:r>
        </a:p>
      </dsp:txBody>
      <dsp:txXfrm>
        <a:off x="5187661" y="3113237"/>
        <a:ext cx="1346479" cy="917055"/>
      </dsp:txXfrm>
    </dsp:sp>
    <dsp:sp modelId="{BCB115E5-2122-49DD-A19A-1266544E6F8F}">
      <dsp:nvSpPr>
        <dsp:cNvPr id="0" name=""/>
        <dsp:cNvSpPr/>
      </dsp:nvSpPr>
      <dsp:spPr>
        <a:xfrm>
          <a:off x="1286200" y="2760000"/>
          <a:ext cx="2005059" cy="1298823"/>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t" anchorCtr="0">
          <a:noAutofit/>
        </a:bodyPr>
        <a:lstStyle/>
        <a:p>
          <a:pPr marL="171450" lvl="1" indent="-171450" algn="l" defTabSz="711200">
            <a:lnSpc>
              <a:spcPct val="90000"/>
            </a:lnSpc>
            <a:spcBef>
              <a:spcPct val="0"/>
            </a:spcBef>
            <a:spcAft>
              <a:spcPct val="15000"/>
            </a:spcAft>
            <a:buChar char="•"/>
          </a:pPr>
          <a:r>
            <a:rPr lang="en-GB" sz="1600" kern="1200" dirty="0"/>
            <a:t>Managed risk</a:t>
          </a:r>
        </a:p>
      </dsp:txBody>
      <dsp:txXfrm>
        <a:off x="1314731" y="3113237"/>
        <a:ext cx="1346479" cy="917055"/>
      </dsp:txXfrm>
    </dsp:sp>
    <dsp:sp modelId="{CAF6828D-997B-4EAF-9B94-0B7D86F44805}">
      <dsp:nvSpPr>
        <dsp:cNvPr id="0" name=""/>
        <dsp:cNvSpPr/>
      </dsp:nvSpPr>
      <dsp:spPr>
        <a:xfrm>
          <a:off x="4557612" y="0"/>
          <a:ext cx="2005059" cy="1298823"/>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t" anchorCtr="0">
          <a:noAutofit/>
        </a:bodyPr>
        <a:lstStyle/>
        <a:p>
          <a:pPr marL="171450" lvl="1" indent="-171450" algn="l" defTabSz="711200">
            <a:lnSpc>
              <a:spcPct val="90000"/>
            </a:lnSpc>
            <a:spcBef>
              <a:spcPct val="0"/>
            </a:spcBef>
            <a:spcAft>
              <a:spcPct val="15000"/>
            </a:spcAft>
            <a:buChar char="•"/>
          </a:pPr>
          <a:r>
            <a:rPr lang="en-GB" sz="1600" kern="1200" dirty="0"/>
            <a:t>Experiential learning</a:t>
          </a:r>
        </a:p>
      </dsp:txBody>
      <dsp:txXfrm>
        <a:off x="5187661" y="28531"/>
        <a:ext cx="1346479" cy="917055"/>
      </dsp:txXfrm>
    </dsp:sp>
    <dsp:sp modelId="{DB88F3F5-43B9-4030-8A2F-FC1F5F26665A}">
      <dsp:nvSpPr>
        <dsp:cNvPr id="0" name=""/>
        <dsp:cNvSpPr/>
      </dsp:nvSpPr>
      <dsp:spPr>
        <a:xfrm>
          <a:off x="1286200" y="0"/>
          <a:ext cx="2005059" cy="1298823"/>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t" anchorCtr="0">
          <a:noAutofit/>
        </a:bodyPr>
        <a:lstStyle/>
        <a:p>
          <a:pPr marL="171450" lvl="1" indent="-171450" algn="l" defTabSz="711200">
            <a:lnSpc>
              <a:spcPct val="90000"/>
            </a:lnSpc>
            <a:spcBef>
              <a:spcPct val="0"/>
            </a:spcBef>
            <a:spcAft>
              <a:spcPct val="15000"/>
            </a:spcAft>
            <a:buChar char="•"/>
          </a:pPr>
          <a:r>
            <a:rPr lang="en-GB" sz="1600" kern="1200" dirty="0"/>
            <a:t>Mainly outdoors</a:t>
          </a:r>
        </a:p>
      </dsp:txBody>
      <dsp:txXfrm>
        <a:off x="1314731" y="28531"/>
        <a:ext cx="1346479" cy="917055"/>
      </dsp:txXfrm>
    </dsp:sp>
    <dsp:sp modelId="{FFDD4663-AE07-4E54-B82E-4DE65048CA83}">
      <dsp:nvSpPr>
        <dsp:cNvPr id="0" name=""/>
        <dsp:cNvSpPr/>
      </dsp:nvSpPr>
      <dsp:spPr>
        <a:xfrm>
          <a:off x="2126376" y="231352"/>
          <a:ext cx="1757470" cy="1757470"/>
        </a:xfrm>
        <a:prstGeom prst="pieWedg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n-GB" sz="1600" kern="1200" dirty="0"/>
            <a:t>1. outside</a:t>
          </a:r>
        </a:p>
      </dsp:txBody>
      <dsp:txXfrm>
        <a:off x="2641127" y="746103"/>
        <a:ext cx="1242719" cy="1242719"/>
      </dsp:txXfrm>
    </dsp:sp>
    <dsp:sp modelId="{4EB93563-9C7D-4562-A3FC-DAF4CB006BBE}">
      <dsp:nvSpPr>
        <dsp:cNvPr id="0" name=""/>
        <dsp:cNvSpPr/>
      </dsp:nvSpPr>
      <dsp:spPr>
        <a:xfrm rot="5400000">
          <a:off x="3965024" y="231352"/>
          <a:ext cx="1757470" cy="1757470"/>
        </a:xfrm>
        <a:prstGeom prst="pieWedg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n-GB" sz="1600" kern="1200" dirty="0"/>
            <a:t>2. Experiential </a:t>
          </a:r>
        </a:p>
      </dsp:txBody>
      <dsp:txXfrm rot="-5400000">
        <a:off x="3965024" y="746103"/>
        <a:ext cx="1242719" cy="1242719"/>
      </dsp:txXfrm>
    </dsp:sp>
    <dsp:sp modelId="{2B38DB7D-87FF-4F53-9447-05AD7349FEC1}">
      <dsp:nvSpPr>
        <dsp:cNvPr id="0" name=""/>
        <dsp:cNvSpPr/>
      </dsp:nvSpPr>
      <dsp:spPr>
        <a:xfrm rot="10800000">
          <a:off x="3965024" y="2070000"/>
          <a:ext cx="1757470" cy="1757470"/>
        </a:xfrm>
        <a:prstGeom prst="pieWedg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n-GB" sz="1600" kern="1200" dirty="0"/>
            <a:t>3. Challenge self determined</a:t>
          </a:r>
        </a:p>
      </dsp:txBody>
      <dsp:txXfrm rot="10800000">
        <a:off x="3965024" y="2070000"/>
        <a:ext cx="1242719" cy="1242719"/>
      </dsp:txXfrm>
    </dsp:sp>
    <dsp:sp modelId="{C1B4412E-BB96-4F8A-8CBF-92C102A183D7}">
      <dsp:nvSpPr>
        <dsp:cNvPr id="0" name=""/>
        <dsp:cNvSpPr/>
      </dsp:nvSpPr>
      <dsp:spPr>
        <a:xfrm rot="16200000">
          <a:off x="2126376" y="2070000"/>
          <a:ext cx="1757470" cy="1757470"/>
        </a:xfrm>
        <a:prstGeom prst="pieWedg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n-GB" sz="1600" kern="1200" dirty="0"/>
            <a:t>4. Acceptable risk</a:t>
          </a:r>
        </a:p>
      </dsp:txBody>
      <dsp:txXfrm rot="5400000">
        <a:off x="2641127" y="2070000"/>
        <a:ext cx="1242719" cy="1242719"/>
      </dsp:txXfrm>
    </dsp:sp>
    <dsp:sp modelId="{BE0107AB-3DEC-4278-8766-C9526F53C8A6}">
      <dsp:nvSpPr>
        <dsp:cNvPr id="0" name=""/>
        <dsp:cNvSpPr/>
      </dsp:nvSpPr>
      <dsp:spPr>
        <a:xfrm>
          <a:off x="3621038" y="1664117"/>
          <a:ext cx="606794" cy="527647"/>
        </a:xfrm>
        <a:prstGeom prst="circularArrow">
          <a:avLst/>
        </a:prstGeom>
        <a:solidFill>
          <a:schemeClr val="accent1">
            <a:tint val="6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4625AE8-BC77-4841-BEB3-FC6E7DB2F647}">
      <dsp:nvSpPr>
        <dsp:cNvPr id="0" name=""/>
        <dsp:cNvSpPr/>
      </dsp:nvSpPr>
      <dsp:spPr>
        <a:xfrm rot="10800000">
          <a:off x="3621038" y="1867059"/>
          <a:ext cx="606794" cy="527647"/>
        </a:xfrm>
        <a:prstGeom prst="circularArrow">
          <a:avLst/>
        </a:prstGeom>
        <a:solidFill>
          <a:schemeClr val="accent1">
            <a:tint val="6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6F28A3-CA07-4E74-A8E9-39219081DF33}">
      <dsp:nvSpPr>
        <dsp:cNvPr id="0" name=""/>
        <dsp:cNvSpPr/>
      </dsp:nvSpPr>
      <dsp:spPr>
        <a:xfrm>
          <a:off x="2052228" y="0"/>
          <a:ext cx="5760640" cy="5760640"/>
        </a:xfrm>
        <a:prstGeom prst="diamond">
          <a:avLst/>
        </a:prstGeom>
        <a:solidFill>
          <a:schemeClr val="accent2">
            <a:tint val="40000"/>
            <a:hueOff val="0"/>
            <a:satOff val="0"/>
            <a:lumOff val="0"/>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F21B1051-2DD2-46B1-BB55-35AA37482932}">
      <dsp:nvSpPr>
        <dsp:cNvPr id="0" name=""/>
        <dsp:cNvSpPr/>
      </dsp:nvSpPr>
      <dsp:spPr>
        <a:xfrm>
          <a:off x="2599488" y="547260"/>
          <a:ext cx="2246649" cy="2246649"/>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GB" sz="1900" kern="1200"/>
            <a:t>1. Emphasising taking the learning outdoors-contextual considerations</a:t>
          </a:r>
          <a:endParaRPr lang="en-US" sz="1900" kern="1200"/>
        </a:p>
      </dsp:txBody>
      <dsp:txXfrm>
        <a:off x="2709160" y="656932"/>
        <a:ext cx="2027305" cy="2027305"/>
      </dsp:txXfrm>
    </dsp:sp>
    <dsp:sp modelId="{C71E7BC5-1714-4489-A9E1-F9325A99CB3A}">
      <dsp:nvSpPr>
        <dsp:cNvPr id="0" name=""/>
        <dsp:cNvSpPr/>
      </dsp:nvSpPr>
      <dsp:spPr>
        <a:xfrm>
          <a:off x="5018957" y="547260"/>
          <a:ext cx="2246649" cy="2246649"/>
        </a:xfrm>
        <a:prstGeom prst="round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GB" sz="1900" kern="1200"/>
            <a:t>2. The use of experiential learning as a method</a:t>
          </a:r>
          <a:endParaRPr lang="en-US" sz="1900" kern="1200"/>
        </a:p>
      </dsp:txBody>
      <dsp:txXfrm>
        <a:off x="5128629" y="656932"/>
        <a:ext cx="2027305" cy="2027305"/>
      </dsp:txXfrm>
    </dsp:sp>
    <dsp:sp modelId="{F26427D0-5D69-4491-BE94-1B756B1F6184}">
      <dsp:nvSpPr>
        <dsp:cNvPr id="0" name=""/>
        <dsp:cNvSpPr/>
      </dsp:nvSpPr>
      <dsp:spPr>
        <a:xfrm>
          <a:off x="2599488" y="2966729"/>
          <a:ext cx="2246649" cy="2246649"/>
        </a:xfrm>
        <a:prstGeom prst="round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GB" sz="1900" kern="1200"/>
            <a:t>3. The challenge by choice recognises the value of pupils taking greater responsibility for their own learning.</a:t>
          </a:r>
          <a:endParaRPr lang="en-US" sz="1900" kern="1200"/>
        </a:p>
      </dsp:txBody>
      <dsp:txXfrm>
        <a:off x="2709160" y="3076401"/>
        <a:ext cx="2027305" cy="2027305"/>
      </dsp:txXfrm>
    </dsp:sp>
    <dsp:sp modelId="{C1D34A97-4040-4D1D-A2BC-79B3A02E372D}">
      <dsp:nvSpPr>
        <dsp:cNvPr id="0" name=""/>
        <dsp:cNvSpPr/>
      </dsp:nvSpPr>
      <dsp:spPr>
        <a:xfrm>
          <a:off x="5018957" y="2966729"/>
          <a:ext cx="2246649" cy="2246649"/>
        </a:xfrm>
        <a:prstGeom prst="round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GB" sz="1900" kern="1200"/>
            <a:t>4. Making use of managed risk as an educational tool.</a:t>
          </a:r>
          <a:endParaRPr lang="en-US" sz="1900" kern="1200"/>
        </a:p>
      </dsp:txBody>
      <dsp:txXfrm>
        <a:off x="5128629" y="3076401"/>
        <a:ext cx="2027305" cy="2027305"/>
      </dsp:txXfrm>
    </dsp:sp>
  </dsp:spTree>
</dsp:drawing>
</file>

<file path=ppt/diagrams/layout1.xml><?xml version="1.0" encoding="utf-8"?>
<dgm:layoutDef xmlns:dgm="http://schemas.openxmlformats.org/drawingml/2006/diagram" xmlns:a="http://schemas.openxmlformats.org/drawingml/2006/main" uniqueId="urn:microsoft.com/office/officeart/2005/8/layout/cycle4">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layout2.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13/02/2019</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106F6F2-C313-6F44-B464-0E3ADC713A70}" type="datetimeFigureOut">
              <a:rPr lang="en-GB" smtClean="0"/>
              <a:t>13/02/2019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846C1A-FA1B-E448-9E9D-5CC5C5F25656}" type="slidenum">
              <a:rPr lang="en-GB" smtClean="0"/>
              <a:t>‹#›</a:t>
            </a:fld>
            <a:endParaRPr lang="en-GB"/>
          </a:p>
        </p:txBody>
      </p:sp>
    </p:spTree>
    <p:extLst>
      <p:ext uri="{BB962C8B-B14F-4D97-AF65-F5344CB8AC3E}">
        <p14:creationId xmlns:p14="http://schemas.microsoft.com/office/powerpoint/2010/main" val="20527111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Drawing upon the idea of more learning experiences being located in and around the school site and the absence of physical education specialists in most primary schools, it is unreasonable to expect, and indeed not necessary for teachers to have, high levels of personal ability in the broad range of traditional outdoor activities such as rock climbing, canoeing, sailing or mountain biking. The recent introduction of the Outdoor Learning Cards resource appears to meet the needs of non-specialist primary school teachers to teach OAE in and around the school within the normal lesson constraints of the school day and without needing specialist skills or equipment (Wainwright and Williams 2012). </a:t>
            </a:r>
          </a:p>
          <a:p>
            <a:r>
              <a:rPr lang="en-GB" sz="1200" kern="1200" dirty="0">
                <a:solidFill>
                  <a:schemeClr val="tx1"/>
                </a:solidFill>
                <a:effectLst/>
                <a:latin typeface="+mn-lt"/>
                <a:ea typeface="+mn-ea"/>
                <a:cs typeface="+mn-cs"/>
              </a:rPr>
              <a:t>Authors do not feel that residential outdoor experiences should be limited to a single week-long experience as part of Key Stage 3. In line with others (Williams 2013; Christie, Higgins, and McLaughlin 2014), we believe that residential experiences have huge potential benefits at all stages of learning when introduced appropriately</a:t>
            </a:r>
            <a:endParaRPr lang="en-GB" dirty="0"/>
          </a:p>
        </p:txBody>
      </p:sp>
      <p:sp>
        <p:nvSpPr>
          <p:cNvPr id="4" name="Slide Number Placeholder 3"/>
          <p:cNvSpPr>
            <a:spLocks noGrp="1"/>
          </p:cNvSpPr>
          <p:nvPr>
            <p:ph type="sldNum" sz="quarter" idx="5"/>
          </p:nvPr>
        </p:nvSpPr>
        <p:spPr/>
        <p:txBody>
          <a:bodyPr/>
          <a:lstStyle/>
          <a:p>
            <a:fld id="{D845C1AC-B2A8-4A20-B7E9-AA2C3FBB2D4F}" type="slidenum">
              <a:rPr lang="en-GB" smtClean="0"/>
              <a:t>5</a:t>
            </a:fld>
            <a:endParaRPr lang="en-GB"/>
          </a:p>
        </p:txBody>
      </p:sp>
    </p:spTree>
    <p:extLst>
      <p:ext uri="{BB962C8B-B14F-4D97-AF65-F5344CB8AC3E}">
        <p14:creationId xmlns:p14="http://schemas.microsoft.com/office/powerpoint/2010/main" val="3377505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2. Sutherland, Ressler, and </a:t>
            </a:r>
            <a:r>
              <a:rPr lang="en-GB" sz="1200" kern="1200" dirty="0" err="1">
                <a:solidFill>
                  <a:schemeClr val="tx1"/>
                </a:solidFill>
                <a:effectLst/>
                <a:latin typeface="+mn-lt"/>
                <a:ea typeface="+mn-ea"/>
                <a:cs typeface="+mn-cs"/>
              </a:rPr>
              <a:t>Stuhr</a:t>
            </a:r>
            <a:r>
              <a:rPr lang="en-GB" sz="1200" kern="1200" dirty="0">
                <a:solidFill>
                  <a:schemeClr val="tx1"/>
                </a:solidFill>
                <a:effectLst/>
                <a:latin typeface="+mn-lt"/>
                <a:ea typeface="+mn-ea"/>
                <a:cs typeface="+mn-cs"/>
              </a:rPr>
              <a:t> (2009) into adventure-based facilitation suggests that pre-service physical education teachers in particular struggle with how to facilitate an effective pupil-focused review. In response she has developed a Sunday Afternoon Drive debrief/review model for novice teachers to teach adventure-based learning working within the normal time constraints of a school lesson (Sutherland 2012). Balancing the need to support pupil learning through positive reviewing with opportunities for pupils to think independently and construct their own meaning from experience, a pedagogical model for OAE advocates the need for regular reviewing of OAE experiences and that teacher professionalism should determine precisely when, where and how that should happen.</a:t>
            </a:r>
          </a:p>
          <a:p>
            <a:r>
              <a:rPr lang="en-GB" sz="1200" kern="1200" dirty="0">
                <a:solidFill>
                  <a:schemeClr val="tx1"/>
                </a:solidFill>
                <a:effectLst/>
                <a:latin typeface="+mn-lt"/>
                <a:ea typeface="+mn-ea"/>
                <a:cs typeface="+mn-cs"/>
              </a:rPr>
              <a:t>4. Propose a broad understanding of managed risk to include social, emotional and psychological risk as equally relevant to the OAE model as physical risk (Priest 1999). </a:t>
            </a:r>
          </a:p>
          <a:p>
            <a:r>
              <a:rPr lang="en-GB" sz="1200" kern="1200" dirty="0">
                <a:solidFill>
                  <a:schemeClr val="tx1"/>
                </a:solidFill>
                <a:effectLst/>
                <a:latin typeface="+mn-lt"/>
                <a:ea typeface="+mn-ea"/>
                <a:cs typeface="+mn-cs"/>
              </a:rPr>
              <a:t>N.b. teachers need to be aware that novice participants often overestimate the level of risk due to their minimal experience and introductory level skills.</a:t>
            </a:r>
            <a:endParaRPr lang="en-GB" dirty="0"/>
          </a:p>
        </p:txBody>
      </p:sp>
      <p:sp>
        <p:nvSpPr>
          <p:cNvPr id="4" name="Slide Number Placeholder 3"/>
          <p:cNvSpPr>
            <a:spLocks noGrp="1"/>
          </p:cNvSpPr>
          <p:nvPr>
            <p:ph type="sldNum" sz="quarter" idx="5"/>
          </p:nvPr>
        </p:nvSpPr>
        <p:spPr/>
        <p:txBody>
          <a:bodyPr/>
          <a:lstStyle/>
          <a:p>
            <a:fld id="{D845C1AC-B2A8-4A20-B7E9-AA2C3FBB2D4F}" type="slidenum">
              <a:rPr lang="en-GB" smtClean="0"/>
              <a:t>10</a:t>
            </a:fld>
            <a:endParaRPr lang="en-GB"/>
          </a:p>
        </p:txBody>
      </p:sp>
    </p:spTree>
    <p:extLst>
      <p:ext uri="{BB962C8B-B14F-4D97-AF65-F5344CB8AC3E}">
        <p14:creationId xmlns:p14="http://schemas.microsoft.com/office/powerpoint/2010/main" val="20566380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Let’s take what we have in our PE model and extend it through primary aged children experiencing learning beyond the school environment.</a:t>
            </a:r>
          </a:p>
        </p:txBody>
      </p:sp>
      <p:sp>
        <p:nvSpPr>
          <p:cNvPr id="4" name="Slide Number Placeholder 3"/>
          <p:cNvSpPr>
            <a:spLocks noGrp="1"/>
          </p:cNvSpPr>
          <p:nvPr>
            <p:ph type="sldNum" sz="quarter" idx="5"/>
          </p:nvPr>
        </p:nvSpPr>
        <p:spPr/>
        <p:txBody>
          <a:bodyPr/>
          <a:lstStyle/>
          <a:p>
            <a:fld id="{D845C1AC-B2A8-4A20-B7E9-AA2C3FBB2D4F}" type="slidenum">
              <a:rPr lang="en-GB" smtClean="0"/>
              <a:t>14</a:t>
            </a:fld>
            <a:endParaRPr lang="en-GB"/>
          </a:p>
        </p:txBody>
      </p:sp>
    </p:spTree>
    <p:extLst>
      <p:ext uri="{BB962C8B-B14F-4D97-AF65-F5344CB8AC3E}">
        <p14:creationId xmlns:p14="http://schemas.microsoft.com/office/powerpoint/2010/main" val="12998293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13/02/2019</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13/02/2019</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13/02/2019</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13/02/2019</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13/02/2019</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13/02/2019</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13/02/2019</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13/02/2019</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smtClean="0"/>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13/02/2019</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13/02/2019</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13/02/2019</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jp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13/02/2019</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4" Type="http://schemas.openxmlformats.org/officeDocument/2006/relationships/hyperlink" Target="https://vimeo.com/165320354" TargetMode="External"/><Relationship Id="rId1" Type="http://schemas.openxmlformats.org/officeDocument/2006/relationships/slideLayout" Target="../slideLayouts/slideLayout4.xml"/><Relationship Id="rId2" Type="http://schemas.openxmlformats.org/officeDocument/2006/relationships/notesSlide" Target="../notesSlides/notesSlide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4" Type="http://schemas.openxmlformats.org/officeDocument/2006/relationships/diagramQuickStyle" Target="../diagrams/quickStyle1.xml"/><Relationship Id="rId5" Type="http://schemas.openxmlformats.org/officeDocument/2006/relationships/diagramColors" Target="../diagrams/colors1.xml"/><Relationship Id="rId6" Type="http://schemas.microsoft.com/office/2007/relationships/diagramDrawing" Target="../diagrams/drawing1.xml"/><Relationship Id="rId1" Type="http://schemas.openxmlformats.org/officeDocument/2006/relationships/slideLayout" Target="../slideLayouts/slideLayout8.xml"/><Relationship Id="rId2" Type="http://schemas.openxmlformats.org/officeDocument/2006/relationships/diagramData" Target="../diagrams/data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2.xml"/><Relationship Id="rId4" Type="http://schemas.openxmlformats.org/officeDocument/2006/relationships/diagramLayout" Target="../diagrams/layout2.xml"/><Relationship Id="rId5" Type="http://schemas.openxmlformats.org/officeDocument/2006/relationships/diagramQuickStyle" Target="../diagrams/quickStyle2.xml"/><Relationship Id="rId6" Type="http://schemas.openxmlformats.org/officeDocument/2006/relationships/diagramColors" Target="../diagrams/colors2.xml"/><Relationship Id="rId7" Type="http://schemas.microsoft.com/office/2007/relationships/diagramDrawing" Target="../diagrams/drawing2.xml"/><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hyperlink" Target="https://creativecommons.org/licenses/by-sa/3.0/" TargetMode="External"/><Relationship Id="rId4" Type="http://schemas.openxmlformats.org/officeDocument/2006/relationships/image" Target="../media/image5.jpg"/><Relationship Id="rId6" Type="http://schemas.openxmlformats.org/officeDocument/2006/relationships/hyperlink" Target="https://www.flickr.com/photos/48047720@N05/4684200011" TargetMode="External"/><Relationship Id="rId7" Type="http://schemas.openxmlformats.org/officeDocument/2006/relationships/image" Target="../media/image6.png"/><Relationship Id="rId8" Type="http://schemas.openxmlformats.org/officeDocument/2006/relationships/hyperlink" Target="https://thecommonerprincess.wordpress.com/2015/04/12/mirror-relationships/" TargetMode="External"/><Relationship Id="rId9" Type="http://schemas.openxmlformats.org/officeDocument/2006/relationships/image" Target="../media/image7.png"/><Relationship Id="rId10" Type="http://schemas.openxmlformats.org/officeDocument/2006/relationships/hyperlink" Target="https://strategiclearner.wordpress.com/tag/critical-thinking-2/" TargetMode="External"/><Relationship Id="rId1" Type="http://schemas.openxmlformats.org/officeDocument/2006/relationships/slideLayout" Target="../slideLayouts/slideLayout9.xml"/><Relationship Id="rId2" Type="http://schemas.openxmlformats.org/officeDocument/2006/relationships/hyperlink" Target="https://en.wikipedia.org/wiki/User:SoniaG2/sandbox"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jpg"/><Relationship Id="rId10" Type="http://schemas.openxmlformats.org/officeDocument/2006/relationships/hyperlink" Target="http://edu4adults.blogspot.com/2010/10/experiential-learning.html" TargetMode="External"/><Relationship Id="rId1" Type="http://schemas.openxmlformats.org/officeDocument/2006/relationships/slideLayout" Target="../slideLayouts/slideLayout9.xml"/><Relationship Id="rId2" Type="http://schemas.openxmlformats.org/officeDocument/2006/relationships/notesSlide" Target="../notesSlides/notesSlide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png"/><Relationship Id="rId3" Type="http://schemas.openxmlformats.org/officeDocument/2006/relationships/hyperlink" Target="http://blogs.leeward.hawaii.edu/iteach/task-2/"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15616" y="1268760"/>
            <a:ext cx="7772400" cy="1470025"/>
          </a:xfrm>
        </p:spPr>
        <p:txBody>
          <a:bodyPr/>
          <a:lstStyle/>
          <a:p>
            <a:r>
              <a:rPr lang="en-US" dirty="0" smtClean="0"/>
              <a:t>Adventure and challenge in the curriculum</a:t>
            </a:r>
            <a:endParaRPr lang="en-US" dirty="0"/>
          </a:p>
        </p:txBody>
      </p:sp>
      <p:sp>
        <p:nvSpPr>
          <p:cNvPr id="3" name="Subtitle 2"/>
          <p:cNvSpPr>
            <a:spLocks noGrp="1"/>
          </p:cNvSpPr>
          <p:nvPr>
            <p:ph type="subTitle" idx="1"/>
          </p:nvPr>
        </p:nvSpPr>
        <p:spPr>
          <a:xfrm>
            <a:off x="2775612" y="2996952"/>
            <a:ext cx="6400800" cy="1752600"/>
          </a:xfrm>
        </p:spPr>
        <p:txBody>
          <a:bodyPr/>
          <a:lstStyle/>
          <a:p>
            <a:r>
              <a:rPr lang="en-US" dirty="0" smtClean="0"/>
              <a:t>Session 3 </a:t>
            </a:r>
          </a:p>
          <a:p>
            <a:r>
              <a:rPr lang="en-US" dirty="0" smtClean="0"/>
              <a:t>Experiential learning</a:t>
            </a:r>
            <a:endParaRPr lang="en-US" dirty="0"/>
          </a:p>
        </p:txBody>
      </p:sp>
    </p:spTree>
    <p:extLst>
      <p:ext uri="{BB962C8B-B14F-4D97-AF65-F5344CB8AC3E}">
        <p14:creationId xmlns:p14="http://schemas.microsoft.com/office/powerpoint/2010/main" val="13412894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Outline of the session</a:t>
            </a:r>
            <a:endParaRPr lang="en-US" dirty="0"/>
          </a:p>
        </p:txBody>
      </p:sp>
      <p:sp>
        <p:nvSpPr>
          <p:cNvPr id="3" name="Content Placeholder 2"/>
          <p:cNvSpPr>
            <a:spLocks noGrp="1"/>
          </p:cNvSpPr>
          <p:nvPr>
            <p:ph idx="1"/>
          </p:nvPr>
        </p:nvSpPr>
        <p:spPr/>
        <p:txBody>
          <a:bodyPr>
            <a:normAutofit fontScale="85000" lnSpcReduction="20000"/>
          </a:bodyPr>
          <a:lstStyle/>
          <a:p>
            <a:r>
              <a:rPr lang="en-US" b="1" dirty="0" smtClean="0"/>
              <a:t>Theory </a:t>
            </a:r>
            <a:endParaRPr lang="en-US" dirty="0"/>
          </a:p>
          <a:p>
            <a:r>
              <a:rPr lang="en-US" dirty="0" smtClean="0"/>
              <a:t>Recap </a:t>
            </a:r>
          </a:p>
          <a:p>
            <a:r>
              <a:rPr lang="en-US" dirty="0" smtClean="0"/>
              <a:t>Experiential education </a:t>
            </a:r>
          </a:p>
          <a:p>
            <a:r>
              <a:rPr lang="en-US" dirty="0" smtClean="0"/>
              <a:t>Practical </a:t>
            </a:r>
          </a:p>
          <a:p>
            <a:endParaRPr lang="en-US" dirty="0"/>
          </a:p>
          <a:p>
            <a:r>
              <a:rPr lang="en-US" b="1" dirty="0" smtClean="0"/>
              <a:t>Practical</a:t>
            </a:r>
          </a:p>
          <a:p>
            <a:r>
              <a:rPr lang="en-US" dirty="0" smtClean="0"/>
              <a:t>Introduction to basic orienteering activities </a:t>
            </a:r>
          </a:p>
          <a:p>
            <a:r>
              <a:rPr lang="en-US" dirty="0" smtClean="0"/>
              <a:t>Recap affordances </a:t>
            </a:r>
          </a:p>
          <a:p>
            <a:r>
              <a:rPr lang="en-US" dirty="0" smtClean="0"/>
              <a:t>Star course</a:t>
            </a:r>
            <a:endParaRPr lang="en-US" dirty="0"/>
          </a:p>
        </p:txBody>
      </p:sp>
    </p:spTree>
    <p:extLst>
      <p:ext uri="{BB962C8B-B14F-4D97-AF65-F5344CB8AC3E}">
        <p14:creationId xmlns:p14="http://schemas.microsoft.com/office/powerpoint/2010/main" val="9166158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Recap:</a:t>
            </a:r>
            <a:endParaRPr lang="en-US" dirty="0"/>
          </a:p>
        </p:txBody>
      </p:sp>
      <p:sp>
        <p:nvSpPr>
          <p:cNvPr id="3" name="Content Placeholder 2"/>
          <p:cNvSpPr>
            <a:spLocks noGrp="1"/>
          </p:cNvSpPr>
          <p:nvPr>
            <p:ph idx="1"/>
          </p:nvPr>
        </p:nvSpPr>
        <p:spPr/>
        <p:txBody>
          <a:bodyPr/>
          <a:lstStyle/>
          <a:p>
            <a:r>
              <a:rPr lang="en-US" dirty="0" smtClean="0"/>
              <a:t>The curriculum</a:t>
            </a:r>
          </a:p>
          <a:p>
            <a:r>
              <a:rPr lang="en-US" dirty="0" smtClean="0"/>
              <a:t>Physical literacy </a:t>
            </a:r>
          </a:p>
          <a:p>
            <a:r>
              <a:rPr lang="en-US" dirty="0" smtClean="0"/>
              <a:t>OAE pedagogical model (Williams and Wainwright, 2016)</a:t>
            </a:r>
          </a:p>
          <a:p>
            <a:endParaRPr lang="en-US" dirty="0"/>
          </a:p>
        </p:txBody>
      </p:sp>
    </p:spTree>
    <p:extLst>
      <p:ext uri="{BB962C8B-B14F-4D97-AF65-F5344CB8AC3E}">
        <p14:creationId xmlns:p14="http://schemas.microsoft.com/office/powerpoint/2010/main" val="16627439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curriculum- where do we see outdoor learning and adventure?</a:t>
            </a:r>
            <a:endParaRPr lang="en-US" dirty="0"/>
          </a:p>
        </p:txBody>
      </p:sp>
      <p:sp>
        <p:nvSpPr>
          <p:cNvPr id="3" name="Content Placeholder 2"/>
          <p:cNvSpPr>
            <a:spLocks noGrp="1"/>
          </p:cNvSpPr>
          <p:nvPr>
            <p:ph idx="1"/>
          </p:nvPr>
        </p:nvSpPr>
        <p:spPr/>
        <p:txBody>
          <a:bodyPr/>
          <a:lstStyle/>
          <a:p>
            <a:r>
              <a:rPr lang="en-US" dirty="0" smtClean="0"/>
              <a:t>Foundation Phase </a:t>
            </a:r>
          </a:p>
          <a:p>
            <a:r>
              <a:rPr lang="en-US" dirty="0" smtClean="0"/>
              <a:t>Key stage 2 </a:t>
            </a:r>
          </a:p>
          <a:p>
            <a:r>
              <a:rPr lang="en-US" dirty="0" smtClean="0"/>
              <a:t>Key stage 3 </a:t>
            </a:r>
          </a:p>
          <a:p>
            <a:r>
              <a:rPr lang="en-US" dirty="0" smtClean="0"/>
              <a:t>Key stage 4</a:t>
            </a:r>
          </a:p>
          <a:p>
            <a:endParaRPr lang="en-US" dirty="0"/>
          </a:p>
          <a:p>
            <a:r>
              <a:rPr lang="en-US" dirty="0" smtClean="0"/>
              <a:t>Extra curricula opportunities </a:t>
            </a:r>
            <a:endParaRPr lang="en-US" dirty="0"/>
          </a:p>
        </p:txBody>
      </p:sp>
    </p:spTree>
    <p:extLst>
      <p:ext uri="{BB962C8B-B14F-4D97-AF65-F5344CB8AC3E}">
        <p14:creationId xmlns:p14="http://schemas.microsoft.com/office/powerpoint/2010/main" val="5331381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 xmlns:a16="http://schemas.microsoft.com/office/drawing/2014/main" id="{89E47010-DC20-44EF-9A6A-584949D24E00}"/>
              </a:ext>
            </a:extLst>
          </p:cNvPr>
          <p:cNvSpPr>
            <a:spLocks noGrp="1"/>
          </p:cNvSpPr>
          <p:nvPr>
            <p:ph type="title"/>
          </p:nvPr>
        </p:nvSpPr>
        <p:spPr>
          <a:xfrm>
            <a:off x="353226" y="4221089"/>
            <a:ext cx="8302229" cy="1318642"/>
          </a:xfrm>
        </p:spPr>
        <p:txBody>
          <a:bodyPr>
            <a:noAutofit/>
          </a:bodyPr>
          <a:lstStyle/>
          <a:p>
            <a:r>
              <a:rPr lang="en-GB" sz="2000" b="1" dirty="0">
                <a:solidFill>
                  <a:srgbClr val="FF0000"/>
                </a:solidFill>
              </a:rPr>
              <a:t>Teacher expertise to facilitate subject-specific learning takes two forms: content knowledge and pedagogical content knowledge (Kirk 2010; Metzler 2011)</a:t>
            </a:r>
          </a:p>
        </p:txBody>
      </p:sp>
      <p:sp>
        <p:nvSpPr>
          <p:cNvPr id="7" name="Content Placeholder 6">
            <a:extLst>
              <a:ext uri="{FF2B5EF4-FFF2-40B4-BE49-F238E27FC236}">
                <a16:creationId xmlns="" xmlns:a16="http://schemas.microsoft.com/office/drawing/2014/main" id="{A634D0C1-87A3-42FC-AEC1-3DDEC1B1C9BD}"/>
              </a:ext>
            </a:extLst>
          </p:cNvPr>
          <p:cNvSpPr>
            <a:spLocks noGrp="1"/>
          </p:cNvSpPr>
          <p:nvPr>
            <p:ph sz="half" idx="1"/>
          </p:nvPr>
        </p:nvSpPr>
        <p:spPr>
          <a:xfrm>
            <a:off x="0" y="1796405"/>
            <a:ext cx="2432051" cy="3743325"/>
          </a:xfrm>
        </p:spPr>
        <p:txBody>
          <a:bodyPr>
            <a:normAutofit/>
          </a:bodyPr>
          <a:lstStyle/>
          <a:p>
            <a:r>
              <a:rPr lang="en-GB" sz="1600" dirty="0"/>
              <a:t>Content knowledge for OAE requires teachers to have a basic understanding of skills, techniques and knowledge related to specific activities for younger age pupils and increased levels of understanding </a:t>
            </a:r>
          </a:p>
        </p:txBody>
      </p:sp>
      <p:sp>
        <p:nvSpPr>
          <p:cNvPr id="8" name="Content Placeholder 7">
            <a:extLst>
              <a:ext uri="{FF2B5EF4-FFF2-40B4-BE49-F238E27FC236}">
                <a16:creationId xmlns="" xmlns:a16="http://schemas.microsoft.com/office/drawing/2014/main" id="{1F2DB10E-CEAD-448A-9526-5138A5C02546}"/>
              </a:ext>
            </a:extLst>
          </p:cNvPr>
          <p:cNvSpPr>
            <a:spLocks noGrp="1"/>
          </p:cNvSpPr>
          <p:nvPr>
            <p:ph sz="half" idx="2"/>
          </p:nvPr>
        </p:nvSpPr>
        <p:spPr>
          <a:xfrm>
            <a:off x="2432050" y="254997"/>
            <a:ext cx="6460429" cy="4222740"/>
          </a:xfrm>
        </p:spPr>
        <p:txBody>
          <a:bodyPr>
            <a:noAutofit/>
          </a:bodyPr>
          <a:lstStyle/>
          <a:p>
            <a:r>
              <a:rPr lang="en-GB" sz="1600" dirty="0">
                <a:solidFill>
                  <a:srgbClr val="000000"/>
                </a:solidFill>
                <a:latin typeface="Times New Roman" panose="02020603050405020304" pitchFamily="18" charset="0"/>
                <a:ea typeface="Times New Roman" panose="02020603050405020304" pitchFamily="18" charset="0"/>
              </a:rPr>
              <a:t>The recent introduction of the Outdoor Learning Cards resource appears to meet the needs of non-specialist primary school teachers to teach OAE in and around the school within the normal lesson constraints of the school day and without needing specialist skills or equipment (Wainwright &amp; Williams </a:t>
            </a:r>
            <a:r>
              <a:rPr lang="en-GB" sz="1600" dirty="0">
                <a:solidFill>
                  <a:srgbClr val="000084"/>
                </a:solidFill>
                <a:latin typeface="Times New Roman" panose="02020603050405020304" pitchFamily="18" charset="0"/>
                <a:ea typeface="Times New Roman" panose="02020603050405020304" pitchFamily="18" charset="0"/>
              </a:rPr>
              <a:t>2012</a:t>
            </a:r>
            <a:r>
              <a:rPr lang="en-GB" sz="1600" dirty="0">
                <a:solidFill>
                  <a:srgbClr val="000000"/>
                </a:solidFill>
                <a:latin typeface="Times New Roman" panose="02020603050405020304" pitchFamily="18" charset="0"/>
                <a:ea typeface="Times New Roman" panose="02020603050405020304" pitchFamily="18" charset="0"/>
              </a:rPr>
              <a:t>). </a:t>
            </a:r>
          </a:p>
          <a:p>
            <a:r>
              <a:rPr lang="en-GB" sz="1600" dirty="0">
                <a:solidFill>
                  <a:srgbClr val="000000"/>
                </a:solidFill>
                <a:latin typeface="Times New Roman" panose="02020603050405020304" pitchFamily="18" charset="0"/>
                <a:ea typeface="Times New Roman" panose="02020603050405020304" pitchFamily="18" charset="0"/>
              </a:rPr>
              <a:t>Teachers with the skills and knowledge to deliver new and traditional forms of OAE are more likely to be specialist secondary school physical education teachers who have a personal as well as a professional interest in outdoor pedagogy. </a:t>
            </a:r>
          </a:p>
          <a:p>
            <a:r>
              <a:rPr lang="en-GB" sz="1600" dirty="0">
                <a:solidFill>
                  <a:srgbClr val="000000"/>
                </a:solidFill>
                <a:latin typeface="Times New Roman" panose="02020603050405020304" pitchFamily="18" charset="0"/>
                <a:ea typeface="Times New Roman" panose="02020603050405020304" pitchFamily="18" charset="0"/>
              </a:rPr>
              <a:t>Many of these teachers will have taken additional external qualifications such as rock climbing or mountain biking and have demonstrated their personal skills and leadership competency in a particular outdoor sport. </a:t>
            </a:r>
          </a:p>
          <a:p>
            <a:r>
              <a:rPr lang="en-GB" sz="1600" dirty="0">
                <a:solidFill>
                  <a:srgbClr val="000000"/>
                </a:solidFill>
                <a:latin typeface="Times New Roman" panose="02020603050405020304" pitchFamily="18" charset="0"/>
                <a:ea typeface="Times New Roman" panose="02020603050405020304" pitchFamily="18" charset="0"/>
              </a:rPr>
              <a:t>Increasingly, it is anticipated that more aspirant teachers will be drawn from the growing number of outdoor education type undergraduate courses that have flourished in the UK in the last 10 years</a:t>
            </a:r>
            <a:endParaRPr lang="en-GB" sz="1600" dirty="0"/>
          </a:p>
        </p:txBody>
      </p:sp>
      <p:pic>
        <p:nvPicPr>
          <p:cNvPr id="10" name="Picture 9">
            <a:extLst>
              <a:ext uri="{FF2B5EF4-FFF2-40B4-BE49-F238E27FC236}">
                <a16:creationId xmlns="" xmlns:a16="http://schemas.microsoft.com/office/drawing/2014/main" id="{4EA33148-7680-428A-9040-A85AC034D8B5}"/>
              </a:ext>
            </a:extLst>
          </p:cNvPr>
          <p:cNvPicPr>
            <a:picLocks noChangeAspect="1"/>
          </p:cNvPicPr>
          <p:nvPr/>
        </p:nvPicPr>
        <p:blipFill>
          <a:blip r:embed="rId3">
            <a:extLst>
              <a:ext uri="{837473B0-CC2E-450A-ABE3-18F120FF3D39}">
                <a1611:picAttrSrcUrl xmlns:a1611="http://schemas.microsoft.com/office/drawing/2016/11/main" xmlns="" r:id="rId4"/>
              </a:ext>
            </a:extLst>
          </a:blip>
          <a:stretch>
            <a:fillRect/>
          </a:stretch>
        </p:blipFill>
        <p:spPr>
          <a:xfrm>
            <a:off x="69850" y="242785"/>
            <a:ext cx="2660649" cy="1277440"/>
          </a:xfrm>
          <a:prstGeom prst="rect">
            <a:avLst/>
          </a:prstGeom>
        </p:spPr>
      </p:pic>
    </p:spTree>
    <p:extLst>
      <p:ext uri="{BB962C8B-B14F-4D97-AF65-F5344CB8AC3E}">
        <p14:creationId xmlns:p14="http://schemas.microsoft.com/office/powerpoint/2010/main" val="115112857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Physical literacy - an aim of physical education</a:t>
            </a:r>
            <a:endParaRPr lang="en-US" dirty="0"/>
          </a:p>
        </p:txBody>
      </p:sp>
      <p:sp>
        <p:nvSpPr>
          <p:cNvPr id="3" name="Content Placeholder 2"/>
          <p:cNvSpPr>
            <a:spLocks noGrp="1"/>
          </p:cNvSpPr>
          <p:nvPr>
            <p:ph idx="1"/>
          </p:nvPr>
        </p:nvSpPr>
        <p:spPr/>
        <p:txBody>
          <a:bodyPr>
            <a:normAutofit lnSpcReduction="10000"/>
          </a:bodyPr>
          <a:lstStyle/>
          <a:p>
            <a:r>
              <a:rPr lang="en-US" dirty="0" smtClean="0"/>
              <a:t>Think - pair - share</a:t>
            </a:r>
          </a:p>
          <a:p>
            <a:endParaRPr lang="en-US" dirty="0"/>
          </a:p>
          <a:p>
            <a:r>
              <a:rPr lang="en-US" dirty="0" smtClean="0"/>
              <a:t>Think about what you understand about physical literacy</a:t>
            </a:r>
          </a:p>
          <a:p>
            <a:r>
              <a:rPr lang="en-US" dirty="0" smtClean="0"/>
              <a:t>Write down what you think </a:t>
            </a:r>
          </a:p>
          <a:p>
            <a:r>
              <a:rPr lang="en-US" dirty="0" smtClean="0"/>
              <a:t>Share this with a partner</a:t>
            </a:r>
          </a:p>
          <a:p>
            <a:r>
              <a:rPr lang="en-US" dirty="0" smtClean="0"/>
              <a:t>Discuss</a:t>
            </a:r>
          </a:p>
          <a:p>
            <a:endParaRPr lang="en-US" dirty="0"/>
          </a:p>
        </p:txBody>
      </p:sp>
    </p:spTree>
    <p:extLst>
      <p:ext uri="{BB962C8B-B14F-4D97-AF65-F5344CB8AC3E}">
        <p14:creationId xmlns:p14="http://schemas.microsoft.com/office/powerpoint/2010/main" val="77485349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4">
            <a:extLst>
              <a:ext uri="{FF2B5EF4-FFF2-40B4-BE49-F238E27FC236}">
                <a16:creationId xmlns="" xmlns:a16="http://schemas.microsoft.com/office/drawing/2014/main" id="{1DAE4C4A-BF80-4E1A-93D0-BD2699347674}"/>
              </a:ext>
            </a:extLst>
          </p:cNvPr>
          <p:cNvPicPr>
            <a:picLocks noGrp="1"/>
          </p:cNvPicPr>
          <p:nvPr>
            <p:ph idx="1"/>
          </p:nvPr>
        </p:nvPicPr>
        <p:blipFill>
          <a:blip r:embed="rId2"/>
          <a:stretch>
            <a:fillRect/>
          </a:stretch>
        </p:blipFill>
        <p:spPr>
          <a:xfrm>
            <a:off x="179512" y="274638"/>
            <a:ext cx="8784976" cy="5314601"/>
          </a:xfrm>
          <a:prstGeom prst="rect">
            <a:avLst/>
          </a:prstGeom>
        </p:spPr>
      </p:pic>
    </p:spTree>
    <p:extLst>
      <p:ext uri="{BB962C8B-B14F-4D97-AF65-F5344CB8AC3E}">
        <p14:creationId xmlns:p14="http://schemas.microsoft.com/office/powerpoint/2010/main" val="62185505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a:extLst>
              <a:ext uri="{FF2B5EF4-FFF2-40B4-BE49-F238E27FC236}">
                <a16:creationId xmlns="" xmlns:a16="http://schemas.microsoft.com/office/drawing/2014/main" id="{A976C454-8229-4B1D-8B87-A9B95B281FB9}"/>
              </a:ext>
            </a:extLst>
          </p:cNvPr>
          <p:cNvSpPr>
            <a:spLocks noGrp="1"/>
          </p:cNvSpPr>
          <p:nvPr>
            <p:ph type="body" sz="half" idx="2"/>
          </p:nvPr>
        </p:nvSpPr>
        <p:spPr>
          <a:xfrm>
            <a:off x="7308304" y="2700296"/>
            <a:ext cx="1569243" cy="944728"/>
          </a:xfrm>
        </p:spPr>
        <p:txBody>
          <a:bodyPr>
            <a:noAutofit/>
          </a:bodyPr>
          <a:lstStyle/>
          <a:p>
            <a:r>
              <a:rPr lang="en-GB" sz="1600" dirty="0"/>
              <a:t>Four non-negotiable features</a:t>
            </a:r>
          </a:p>
        </p:txBody>
      </p:sp>
      <p:graphicFrame>
        <p:nvGraphicFramePr>
          <p:cNvPr id="9" name="Diagram 8">
            <a:extLst>
              <a:ext uri="{FF2B5EF4-FFF2-40B4-BE49-F238E27FC236}">
                <a16:creationId xmlns="" xmlns:a16="http://schemas.microsoft.com/office/drawing/2014/main" id="{895BF24D-B44D-4A06-A97D-292C8B580B68}"/>
              </a:ext>
            </a:extLst>
          </p:cNvPr>
          <p:cNvGraphicFramePr/>
          <p:nvPr>
            <p:extLst>
              <p:ext uri="{D42A27DB-BD31-4B8C-83A1-F6EECF244321}">
                <p14:modId xmlns:p14="http://schemas.microsoft.com/office/powerpoint/2010/main" val="1751062772"/>
              </p:ext>
            </p:extLst>
          </p:nvPr>
        </p:nvGraphicFramePr>
        <p:xfrm>
          <a:off x="539552" y="1242384"/>
          <a:ext cx="7848872" cy="40588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extBox 1"/>
          <p:cNvSpPr txBox="1"/>
          <p:nvPr/>
        </p:nvSpPr>
        <p:spPr>
          <a:xfrm>
            <a:off x="1115616" y="188640"/>
            <a:ext cx="7488832" cy="769441"/>
          </a:xfrm>
          <a:prstGeom prst="rect">
            <a:avLst/>
          </a:prstGeom>
          <a:noFill/>
        </p:spPr>
        <p:txBody>
          <a:bodyPr wrap="square" rtlCol="0">
            <a:spAutoFit/>
          </a:bodyPr>
          <a:lstStyle/>
          <a:p>
            <a:r>
              <a:rPr lang="en-US" sz="4400" dirty="0"/>
              <a:t>OAE </a:t>
            </a:r>
            <a:r>
              <a:rPr lang="en-US" sz="4400"/>
              <a:t>model </a:t>
            </a:r>
            <a:r>
              <a:rPr lang="en-US" sz="4400" smtClean="0"/>
              <a:t>– key features</a:t>
            </a:r>
            <a:endParaRPr lang="en-US" sz="4400" dirty="0"/>
          </a:p>
        </p:txBody>
      </p:sp>
    </p:spTree>
    <p:extLst>
      <p:ext uri="{BB962C8B-B14F-4D97-AF65-F5344CB8AC3E}">
        <p14:creationId xmlns:p14="http://schemas.microsoft.com/office/powerpoint/2010/main" val="36812507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F494293-5BCE-4F33-92BC-E39BBFDBE343}"/>
              </a:ext>
            </a:extLst>
          </p:cNvPr>
          <p:cNvSpPr>
            <a:spLocks noGrp="1"/>
          </p:cNvSpPr>
          <p:nvPr>
            <p:ph type="title"/>
          </p:nvPr>
        </p:nvSpPr>
        <p:spPr/>
        <p:txBody>
          <a:bodyPr>
            <a:normAutofit/>
          </a:bodyPr>
          <a:lstStyle/>
          <a:p>
            <a:r>
              <a:rPr lang="en-GB" sz="3200" dirty="0"/>
              <a:t>Key </a:t>
            </a:r>
            <a:r>
              <a:rPr lang="en-GB" sz="3200" dirty="0" smtClean="0"/>
              <a:t>concerns</a:t>
            </a:r>
            <a:endParaRPr lang="en-GB" sz="3200" dirty="0"/>
          </a:p>
        </p:txBody>
      </p:sp>
      <p:sp>
        <p:nvSpPr>
          <p:cNvPr id="3" name="Content Placeholder 2">
            <a:extLst>
              <a:ext uri="{FF2B5EF4-FFF2-40B4-BE49-F238E27FC236}">
                <a16:creationId xmlns="" xmlns:a16="http://schemas.microsoft.com/office/drawing/2014/main" id="{542BF578-D6FD-4416-9C3C-6C1B7A13E158}"/>
              </a:ext>
            </a:extLst>
          </p:cNvPr>
          <p:cNvSpPr>
            <a:spLocks noGrp="1"/>
          </p:cNvSpPr>
          <p:nvPr>
            <p:ph idx="1"/>
          </p:nvPr>
        </p:nvSpPr>
        <p:spPr/>
        <p:txBody>
          <a:bodyPr>
            <a:normAutofit fontScale="85000" lnSpcReduction="20000"/>
          </a:bodyPr>
          <a:lstStyle/>
          <a:p>
            <a:r>
              <a:rPr lang="en-GB" dirty="0"/>
              <a:t>A) encouraging pupils to take more responsibility for their own learning</a:t>
            </a:r>
          </a:p>
          <a:p>
            <a:r>
              <a:rPr lang="en-GB" dirty="0"/>
              <a:t>B) developing closer links between school OAE and local opportunities</a:t>
            </a:r>
          </a:p>
          <a:p>
            <a:r>
              <a:rPr lang="en-GB" dirty="0"/>
              <a:t>C) supporting teachers in making judgements about pupils managing their own risk</a:t>
            </a:r>
          </a:p>
          <a:p>
            <a:r>
              <a:rPr lang="en-GB" dirty="0"/>
              <a:t>D) developing teachers’ expertise in reviewing and developing assessment tools that measure pupils’ affective learning</a:t>
            </a:r>
          </a:p>
        </p:txBody>
      </p:sp>
      <p:sp>
        <p:nvSpPr>
          <p:cNvPr id="4" name="Text Placeholder 3">
            <a:extLst>
              <a:ext uri="{FF2B5EF4-FFF2-40B4-BE49-F238E27FC236}">
                <a16:creationId xmlns="" xmlns:a16="http://schemas.microsoft.com/office/drawing/2014/main" id="{617F7281-7540-4C12-BA04-C2A0DC50E5E2}"/>
              </a:ext>
            </a:extLst>
          </p:cNvPr>
          <p:cNvSpPr>
            <a:spLocks noGrp="1"/>
          </p:cNvSpPr>
          <p:nvPr>
            <p:ph type="body" sz="half" idx="2"/>
          </p:nvPr>
        </p:nvSpPr>
        <p:spPr/>
        <p:txBody>
          <a:bodyPr>
            <a:normAutofit/>
          </a:bodyPr>
          <a:lstStyle/>
          <a:p>
            <a:r>
              <a:rPr lang="en-GB" sz="2800" dirty="0"/>
              <a:t>arising from the implementation of these non-negotiable features </a:t>
            </a:r>
          </a:p>
        </p:txBody>
      </p:sp>
    </p:spTree>
    <p:extLst>
      <p:ext uri="{BB962C8B-B14F-4D97-AF65-F5344CB8AC3E}">
        <p14:creationId xmlns:p14="http://schemas.microsoft.com/office/powerpoint/2010/main" val="115235891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a:extLst>
              <a:ext uri="{FF2B5EF4-FFF2-40B4-BE49-F238E27FC236}">
                <a16:creationId xmlns="" xmlns:a16="http://schemas.microsoft.com/office/drawing/2014/main" id="{F99AD985-097C-4F28-A216-8D85942CD167}"/>
              </a:ext>
            </a:extLst>
          </p:cNvPr>
          <p:cNvSpPr>
            <a:spLocks noGrp="1"/>
          </p:cNvSpPr>
          <p:nvPr>
            <p:ph type="title"/>
          </p:nvPr>
        </p:nvSpPr>
        <p:spPr>
          <a:xfrm>
            <a:off x="6441496" y="1563319"/>
            <a:ext cx="2282922" cy="2436458"/>
          </a:xfrm>
        </p:spPr>
        <p:txBody>
          <a:bodyPr>
            <a:normAutofit fontScale="90000"/>
          </a:bodyPr>
          <a:lstStyle/>
          <a:p>
            <a:r>
              <a:rPr lang="en-GB" dirty="0" err="1" smtClean="0">
                <a:solidFill>
                  <a:srgbClr val="FFFFFF"/>
                </a:solidFill>
              </a:rPr>
              <a:t>Unupacking</a:t>
            </a:r>
            <a:r>
              <a:rPr lang="en-GB" dirty="0" smtClean="0">
                <a:solidFill>
                  <a:srgbClr val="FFFFFF"/>
                </a:solidFill>
              </a:rPr>
              <a:t> </a:t>
            </a:r>
            <a:r>
              <a:rPr lang="en-GB" dirty="0">
                <a:solidFill>
                  <a:srgbClr val="FFFFFF"/>
                </a:solidFill>
              </a:rPr>
              <a:t>the non-negotiable features</a:t>
            </a:r>
          </a:p>
        </p:txBody>
      </p:sp>
      <p:graphicFrame>
        <p:nvGraphicFramePr>
          <p:cNvPr id="14" name="Content Placeholder 11">
            <a:extLst>
              <a:ext uri="{FF2B5EF4-FFF2-40B4-BE49-F238E27FC236}">
                <a16:creationId xmlns="" xmlns:a16="http://schemas.microsoft.com/office/drawing/2014/main" id="{698C228D-86BB-46CF-8CA7-D716F6E585B0}"/>
              </a:ext>
            </a:extLst>
          </p:cNvPr>
          <p:cNvGraphicFramePr>
            <a:graphicFrameLocks noGrp="1"/>
          </p:cNvGraphicFramePr>
          <p:nvPr>
            <p:ph idx="1"/>
            <p:extLst>
              <p:ext uri="{D42A27DB-BD31-4B8C-83A1-F6EECF244321}">
                <p14:modId xmlns:p14="http://schemas.microsoft.com/office/powerpoint/2010/main" val="885131505"/>
              </p:ext>
            </p:extLst>
          </p:nvPr>
        </p:nvGraphicFramePr>
        <p:xfrm>
          <a:off x="-180528" y="188640"/>
          <a:ext cx="9865096" cy="57606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8877256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t>
            </a:r>
            <a:r>
              <a:rPr lang="en-GB" sz="3600" dirty="0"/>
              <a:t>Advocating managed risk as a non-negotiable feature of a model of OAE brings with it genuine tensions that will need to be resolved</a:t>
            </a:r>
            <a:endParaRPr lang="en-US" dirty="0"/>
          </a:p>
        </p:txBody>
      </p:sp>
      <p:sp>
        <p:nvSpPr>
          <p:cNvPr id="4" name="Content Placeholder 3"/>
          <p:cNvSpPr>
            <a:spLocks noGrp="1"/>
          </p:cNvSpPr>
          <p:nvPr>
            <p:ph sz="half" idx="1"/>
          </p:nvPr>
        </p:nvSpPr>
        <p:spPr>
          <a:xfrm>
            <a:off x="179512" y="2276872"/>
            <a:ext cx="4038600" cy="3989040"/>
          </a:xfrm>
        </p:spPr>
        <p:txBody>
          <a:bodyPr>
            <a:normAutofit fontScale="77500" lnSpcReduction="20000"/>
          </a:bodyPr>
          <a:lstStyle/>
          <a:p>
            <a:r>
              <a:rPr lang="en-GB" dirty="0"/>
              <a:t>It raises teachers’ awareness of risk as a multifaceted concept inclusive of social, emotional, psychological and physical dimensions and more accurately reflects the potential for personal growth that is at the heart of the OAE model</a:t>
            </a:r>
          </a:p>
          <a:p>
            <a:endParaRPr lang="en-US" dirty="0"/>
          </a:p>
        </p:txBody>
      </p:sp>
      <p:sp>
        <p:nvSpPr>
          <p:cNvPr id="5" name="Content Placeholder 4"/>
          <p:cNvSpPr>
            <a:spLocks noGrp="1"/>
          </p:cNvSpPr>
          <p:nvPr>
            <p:ph sz="half" idx="2"/>
          </p:nvPr>
        </p:nvSpPr>
        <p:spPr>
          <a:xfrm>
            <a:off x="4572000" y="1844824"/>
            <a:ext cx="4038600" cy="3989040"/>
          </a:xfrm>
        </p:spPr>
        <p:txBody>
          <a:bodyPr>
            <a:normAutofit fontScale="77500" lnSpcReduction="20000"/>
          </a:bodyPr>
          <a:lstStyle/>
          <a:p>
            <a:r>
              <a:rPr lang="en-GB" dirty="0"/>
              <a:t>Over time, older pupils should develop higher skill levels, greater experience and continued motivation (premised on previous successes) to continue to engage with progressively more challenging activities, and they should do so as experienced, skilled, confident young people able to make decisions that are increasingly independent of teacher support</a:t>
            </a:r>
          </a:p>
          <a:p>
            <a:endParaRPr lang="en-US" dirty="0"/>
          </a:p>
        </p:txBody>
      </p:sp>
    </p:spTree>
    <p:extLst>
      <p:ext uri="{BB962C8B-B14F-4D97-AF65-F5344CB8AC3E}">
        <p14:creationId xmlns:p14="http://schemas.microsoft.com/office/powerpoint/2010/main" val="82362846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BB8511-72EE-428E-BAFF-725878B99213}"/>
              </a:ext>
            </a:extLst>
          </p:cNvPr>
          <p:cNvSpPr>
            <a:spLocks noGrp="1"/>
          </p:cNvSpPr>
          <p:nvPr>
            <p:ph type="title"/>
          </p:nvPr>
        </p:nvSpPr>
        <p:spPr>
          <a:xfrm>
            <a:off x="3275856" y="1556792"/>
            <a:ext cx="5677669" cy="3718903"/>
          </a:xfrm>
        </p:spPr>
        <p:txBody>
          <a:bodyPr vert="horz" lIns="68580" tIns="34290" rIns="68580" bIns="34290" rtlCol="0" anchor="ctr">
            <a:normAutofit fontScale="90000"/>
          </a:bodyPr>
          <a:lstStyle/>
          <a:p>
            <a:r>
              <a:rPr lang="en-GB" sz="2800" dirty="0"/>
              <a:t>Experiential learning is ‘‘a process through which a learner constructs knowledge, skills, and value from direct experiences’’ (Jacobs 1999, p. 51). It relates to the learner who undergoes what David Kolb (1984) has described as ‘‘the transformation of experience’’ (p. 38</a:t>
            </a:r>
            <a:r>
              <a:rPr lang="en-GB" dirty="0"/>
              <a:t>)</a:t>
            </a:r>
            <a:endParaRPr lang="en-US" sz="2700" dirty="0"/>
          </a:p>
        </p:txBody>
      </p:sp>
      <p:sp>
        <p:nvSpPr>
          <p:cNvPr id="7" name="TextBox 6">
            <a:extLst>
              <a:ext uri="{FF2B5EF4-FFF2-40B4-BE49-F238E27FC236}">
                <a16:creationId xmlns="" xmlns:a16="http://schemas.microsoft.com/office/drawing/2014/main" id="{1FCBAB82-AE00-420E-AAE1-0F3443AE49AA}"/>
              </a:ext>
            </a:extLst>
          </p:cNvPr>
          <p:cNvSpPr txBox="1"/>
          <p:nvPr/>
        </p:nvSpPr>
        <p:spPr>
          <a:xfrm>
            <a:off x="7289004" y="6867525"/>
            <a:ext cx="1854996" cy="173124"/>
          </a:xfrm>
          <a:prstGeom prst="rect">
            <a:avLst/>
          </a:prstGeom>
          <a:solidFill>
            <a:srgbClr val="000000"/>
          </a:solidFill>
        </p:spPr>
        <p:txBody>
          <a:bodyPr wrap="none" rtlCol="0">
            <a:spAutoFit/>
          </a:bodyPr>
          <a:lstStyle/>
          <a:p>
            <a:pPr algn="r">
              <a:spcAft>
                <a:spcPts val="450"/>
              </a:spcAft>
            </a:pPr>
            <a:r>
              <a:rPr lang="en-GB" sz="525">
                <a:solidFill>
                  <a:srgbClr val="FFFFFF"/>
                </a:solidFill>
                <a:hlinkClick r:id="rId2" tooltip="https://en.wikipedia.org/wiki/User:SoniaG2/sandbox">
                  <a:extLst>
                    <a:ext uri="{A12FA001-AC4F-418D-AE19-62706E023703}">
                      <ahyp:hlinkClr xmlns:ahyp="http://schemas.microsoft.com/office/drawing/2018/hyperlinkcolor" xmlns="" val="tx"/>
                    </a:ext>
                  </a:extLst>
                </a:hlinkClick>
              </a:rPr>
              <a:t>This Photo</a:t>
            </a:r>
            <a:r>
              <a:rPr lang="en-GB" sz="525">
                <a:solidFill>
                  <a:srgbClr val="FFFFFF"/>
                </a:solidFill>
              </a:rPr>
              <a:t> by Unknown Author is licensed under </a:t>
            </a:r>
            <a:r>
              <a:rPr lang="en-GB" sz="525">
                <a:solidFill>
                  <a:srgbClr val="FFFFFF"/>
                </a:solidFill>
                <a:hlinkClick r:id="rId3" tooltip="https://creativecommons.org/licenses/by-sa/3.0/">
                  <a:extLst>
                    <a:ext uri="{A12FA001-AC4F-418D-AE19-62706E023703}">
                      <ahyp:hlinkClr xmlns:ahyp="http://schemas.microsoft.com/office/drawing/2018/hyperlinkcolor" xmlns="" val="tx"/>
                    </a:ext>
                  </a:extLst>
                </a:hlinkClick>
              </a:rPr>
              <a:t>CC BY-SA</a:t>
            </a:r>
            <a:endParaRPr lang="en-GB" sz="525">
              <a:solidFill>
                <a:srgbClr val="FFFFFF"/>
              </a:solidFill>
            </a:endParaRPr>
          </a:p>
        </p:txBody>
      </p:sp>
      <p:pic>
        <p:nvPicPr>
          <p:cNvPr id="23" name="Picture 22" descr="A close up of text on a white background&#10;&#10;Description generated with high confidence">
            <a:extLst>
              <a:ext uri="{FF2B5EF4-FFF2-40B4-BE49-F238E27FC236}">
                <a16:creationId xmlns="" xmlns:a16="http://schemas.microsoft.com/office/drawing/2014/main" id="{04083FF5-E75F-48A5-8CDA-B24EAD1E173D}"/>
              </a:ext>
            </a:extLst>
          </p:cNvPr>
          <p:cNvPicPr>
            <a:picLocks noChangeAspect="1"/>
          </p:cNvPicPr>
          <p:nvPr/>
        </p:nvPicPr>
        <p:blipFill>
          <a:blip r:embed="rId4">
            <a:extLst>
              <a:ext uri="{837473B0-CC2E-450A-ABE3-18F120FF3D39}">
                <a1611:picAttrSrcUrl xmlns:a1611="http://schemas.microsoft.com/office/drawing/2016/11/main" xmlns="" r:id="rId6"/>
              </a:ext>
            </a:extLst>
          </a:blip>
          <a:stretch>
            <a:fillRect/>
          </a:stretch>
        </p:blipFill>
        <p:spPr>
          <a:xfrm>
            <a:off x="378144" y="548679"/>
            <a:ext cx="2675048" cy="2853385"/>
          </a:xfrm>
          <a:prstGeom prst="rect">
            <a:avLst/>
          </a:prstGeom>
        </p:spPr>
      </p:pic>
      <p:pic>
        <p:nvPicPr>
          <p:cNvPr id="24" name="Picture 23" descr="A person holding a sign&#10;&#10;Description generated with very high confidence">
            <a:extLst>
              <a:ext uri="{FF2B5EF4-FFF2-40B4-BE49-F238E27FC236}">
                <a16:creationId xmlns="" xmlns:a16="http://schemas.microsoft.com/office/drawing/2014/main" id="{E46A5E16-8F11-454C-8AAC-4E319C7AD367}"/>
              </a:ext>
            </a:extLst>
          </p:cNvPr>
          <p:cNvPicPr>
            <a:picLocks noChangeAspect="1"/>
          </p:cNvPicPr>
          <p:nvPr/>
        </p:nvPicPr>
        <p:blipFill>
          <a:blip r:embed="rId7">
            <a:extLst>
              <a:ext uri="{837473B0-CC2E-450A-ABE3-18F120FF3D39}">
                <a1611:picAttrSrcUrl xmlns:a1611="http://schemas.microsoft.com/office/drawing/2016/11/main" xmlns="" r:id="rId8"/>
              </a:ext>
            </a:extLst>
          </a:blip>
          <a:stretch>
            <a:fillRect/>
          </a:stretch>
        </p:blipFill>
        <p:spPr>
          <a:xfrm>
            <a:off x="378144" y="3789040"/>
            <a:ext cx="2227200" cy="1486655"/>
          </a:xfrm>
          <a:prstGeom prst="rect">
            <a:avLst/>
          </a:prstGeom>
        </p:spPr>
      </p:pic>
      <p:pic>
        <p:nvPicPr>
          <p:cNvPr id="25" name="Picture 24" descr="A picture containing indoor, looking, train&#10;&#10;Description generated with high confidence">
            <a:extLst>
              <a:ext uri="{FF2B5EF4-FFF2-40B4-BE49-F238E27FC236}">
                <a16:creationId xmlns="" xmlns:a16="http://schemas.microsoft.com/office/drawing/2014/main" id="{4A2E567D-ACD3-4756-ADFB-2D4B1B46061F}"/>
              </a:ext>
            </a:extLst>
          </p:cNvPr>
          <p:cNvPicPr>
            <a:picLocks noChangeAspect="1"/>
          </p:cNvPicPr>
          <p:nvPr/>
        </p:nvPicPr>
        <p:blipFill>
          <a:blip r:embed="rId9">
            <a:extLst>
              <a:ext uri="{837473B0-CC2E-450A-ABE3-18F120FF3D39}">
                <a1611:picAttrSrcUrl xmlns:a1611="http://schemas.microsoft.com/office/drawing/2016/11/main" xmlns="" r:id="rId10"/>
              </a:ext>
            </a:extLst>
          </a:blip>
          <a:stretch>
            <a:fillRect/>
          </a:stretch>
        </p:blipFill>
        <p:spPr>
          <a:xfrm>
            <a:off x="3506680" y="260648"/>
            <a:ext cx="3802122" cy="1083603"/>
          </a:xfrm>
          <a:custGeom>
            <a:avLst/>
            <a:gdLst>
              <a:gd name="connsiteX0" fmla="*/ 456876 w 2969600"/>
              <a:gd name="connsiteY0" fmla="*/ 0 h 2071946"/>
              <a:gd name="connsiteX1" fmla="*/ 2969600 w 2969600"/>
              <a:gd name="connsiteY1" fmla="*/ 0 h 2071946"/>
              <a:gd name="connsiteX2" fmla="*/ 2969600 w 2969600"/>
              <a:gd name="connsiteY2" fmla="*/ 2071946 h 2071946"/>
              <a:gd name="connsiteX3" fmla="*/ 0 w 2969600"/>
              <a:gd name="connsiteY3" fmla="*/ 2071946 h 2071946"/>
              <a:gd name="connsiteX4" fmla="*/ 0 w 2969600"/>
              <a:gd name="connsiteY4" fmla="*/ 456876 h 20719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69600" h="2071946">
                <a:moveTo>
                  <a:pt x="456876" y="0"/>
                </a:moveTo>
                <a:lnTo>
                  <a:pt x="2969600" y="0"/>
                </a:lnTo>
                <a:lnTo>
                  <a:pt x="2969600" y="2071946"/>
                </a:lnTo>
                <a:lnTo>
                  <a:pt x="0" y="2071946"/>
                </a:lnTo>
                <a:lnTo>
                  <a:pt x="0" y="456876"/>
                </a:lnTo>
                <a:close/>
              </a:path>
            </a:pathLst>
          </a:custGeom>
        </p:spPr>
      </p:pic>
      <p:sp>
        <p:nvSpPr>
          <p:cNvPr id="3" name="TextBox 2"/>
          <p:cNvSpPr txBox="1"/>
          <p:nvPr/>
        </p:nvSpPr>
        <p:spPr>
          <a:xfrm>
            <a:off x="4572000" y="1913860"/>
            <a:ext cx="184731"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202842985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endParaRPr lang="en-US"/>
          </a:p>
        </p:txBody>
      </p:sp>
      <p:sp>
        <p:nvSpPr>
          <p:cNvPr id="6" name="Content Placeholder 5"/>
          <p:cNvSpPr>
            <a:spLocks noGrp="1"/>
          </p:cNvSpPr>
          <p:nvPr>
            <p:ph idx="1"/>
          </p:nvPr>
        </p:nvSpPr>
        <p:spPr>
          <a:xfrm>
            <a:off x="457200" y="476672"/>
            <a:ext cx="8229600" cy="5040561"/>
          </a:xfrm>
        </p:spPr>
        <p:txBody>
          <a:bodyPr>
            <a:normAutofit fontScale="92500" lnSpcReduction="10000"/>
          </a:bodyPr>
          <a:lstStyle/>
          <a:p>
            <a:r>
              <a:rPr lang="en-GB" dirty="0"/>
              <a:t>A primary responsibility of educators is not only to be aware of the general principle of the shaping of actual experience, but also to recognise that experience should lead to growth. </a:t>
            </a:r>
            <a:br>
              <a:rPr lang="en-GB" dirty="0"/>
            </a:br>
            <a:r>
              <a:rPr lang="en-GB" dirty="0"/>
              <a:t>According to Dewey, experiences are </a:t>
            </a:r>
            <a:r>
              <a:rPr lang="en-GB" dirty="0" err="1"/>
              <a:t>preplanned</a:t>
            </a:r>
            <a:r>
              <a:rPr lang="en-GB" dirty="0"/>
              <a:t> educational devices which consciously and intentionally utilise the potential embedded within the social and physical surroundings of the individual to enhance specific educational ends meant to construct and deconstruct the individual’s worldview, value system and moral code</a:t>
            </a:r>
            <a:endParaRPr lang="en-US" dirty="0"/>
          </a:p>
        </p:txBody>
      </p:sp>
    </p:spTree>
    <p:extLst>
      <p:ext uri="{BB962C8B-B14F-4D97-AF65-F5344CB8AC3E}">
        <p14:creationId xmlns:p14="http://schemas.microsoft.com/office/powerpoint/2010/main" val="5317674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Placeholder 7" descr="A close up of a sign&#10;&#10;Description generated with very high confidence">
            <a:extLst>
              <a:ext uri="{FF2B5EF4-FFF2-40B4-BE49-F238E27FC236}">
                <a16:creationId xmlns="" xmlns:a16="http://schemas.microsoft.com/office/drawing/2014/main" id="{76220FB1-117D-452D-8200-54D892D6D89A}"/>
              </a:ext>
            </a:extLst>
          </p:cNvPr>
          <p:cNvPicPr>
            <a:picLocks noGrp="1" noChangeAspect="1"/>
          </p:cNvPicPr>
          <p:nvPr>
            <p:ph type="pic" idx="1"/>
          </p:nvPr>
        </p:nvPicPr>
        <p:blipFill rotWithShape="1">
          <a:blip r:embed="rId3">
            <a:extLst>
              <a:ext uri="{837473B0-CC2E-450A-ABE3-18F120FF3D39}">
                <a1611:picAttrSrcUrl xmlns:a1611="http://schemas.microsoft.com/office/drawing/2016/11/main" xmlns="" r:id="rId10"/>
              </a:ext>
            </a:extLst>
          </a:blip>
          <a:srcRect r="6119"/>
          <a:stretch/>
        </p:blipFill>
        <p:spPr>
          <a:xfrm>
            <a:off x="1187624" y="188640"/>
            <a:ext cx="7272808" cy="5771395"/>
          </a:xfrm>
          <a:custGeom>
            <a:avLst/>
            <a:gdLst>
              <a:gd name="connsiteX0" fmla="*/ 0 w 2385010"/>
              <a:gd name="connsiteY0" fmla="*/ 0 h 2053465"/>
              <a:gd name="connsiteX1" fmla="*/ 2385010 w 2385010"/>
              <a:gd name="connsiteY1" fmla="*/ 0 h 2053465"/>
              <a:gd name="connsiteX2" fmla="*/ 2385010 w 2385010"/>
              <a:gd name="connsiteY2" fmla="*/ 1578360 h 2053465"/>
              <a:gd name="connsiteX3" fmla="*/ 1909905 w 2385010"/>
              <a:gd name="connsiteY3" fmla="*/ 2053465 h 2053465"/>
              <a:gd name="connsiteX4" fmla="*/ 0 w 2385010"/>
              <a:gd name="connsiteY4" fmla="*/ 2053465 h 2053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85010" h="2053465">
                <a:moveTo>
                  <a:pt x="0" y="0"/>
                </a:moveTo>
                <a:lnTo>
                  <a:pt x="2385010" y="0"/>
                </a:lnTo>
                <a:lnTo>
                  <a:pt x="2385010" y="1578360"/>
                </a:lnTo>
                <a:lnTo>
                  <a:pt x="1909905" y="2053465"/>
                </a:lnTo>
                <a:lnTo>
                  <a:pt x="0" y="2053465"/>
                </a:lnTo>
                <a:close/>
              </a:path>
            </a:pathLst>
          </a:custGeom>
        </p:spPr>
      </p:pic>
    </p:spTree>
    <p:extLst>
      <p:ext uri="{BB962C8B-B14F-4D97-AF65-F5344CB8AC3E}">
        <p14:creationId xmlns:p14="http://schemas.microsoft.com/office/powerpoint/2010/main" val="39642970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219F87-89A5-4238-8CF1-867538691623}"/>
              </a:ext>
            </a:extLst>
          </p:cNvPr>
          <p:cNvSpPr>
            <a:spLocks noGrp="1"/>
          </p:cNvSpPr>
          <p:nvPr>
            <p:ph type="title"/>
          </p:nvPr>
        </p:nvSpPr>
        <p:spPr>
          <a:xfrm>
            <a:off x="2264910" y="-28851"/>
            <a:ext cx="6005302" cy="856847"/>
          </a:xfrm>
        </p:spPr>
        <p:txBody>
          <a:bodyPr anchor="b">
            <a:noAutofit/>
          </a:bodyPr>
          <a:lstStyle/>
          <a:p>
            <a:pPr>
              <a:lnSpc>
                <a:spcPct val="90000"/>
              </a:lnSpc>
            </a:pPr>
            <a:r>
              <a:rPr lang="en-GB" sz="1600" dirty="0"/>
              <a:t>strong scholarly debate about the differences between experiential education and informal education</a:t>
            </a:r>
          </a:p>
        </p:txBody>
      </p:sp>
      <p:pic>
        <p:nvPicPr>
          <p:cNvPr id="5" name="Picture 4">
            <a:extLst>
              <a:ext uri="{FF2B5EF4-FFF2-40B4-BE49-F238E27FC236}">
                <a16:creationId xmlns="" xmlns:a16="http://schemas.microsoft.com/office/drawing/2014/main" id="{6DD8CBF8-9D2B-42A5-B3B8-6083CB319CC4}"/>
              </a:ext>
            </a:extLst>
          </p:cNvPr>
          <p:cNvPicPr>
            <a:picLocks noChangeAspect="1"/>
          </p:cNvPicPr>
          <p:nvPr/>
        </p:nvPicPr>
        <p:blipFill rotWithShape="1">
          <a:blip r:embed="rId2">
            <a:extLst>
              <a:ext uri="{837473B0-CC2E-450A-ABE3-18F120FF3D39}">
                <a1611:picAttrSrcUrl xmlns:a1611="http://schemas.microsoft.com/office/drawing/2016/11/main" xmlns="" r:id="rId3"/>
              </a:ext>
            </a:extLst>
          </a:blip>
          <a:srcRect r="3597" b="-1"/>
          <a:stretch/>
        </p:blipFill>
        <p:spPr>
          <a:xfrm>
            <a:off x="583547" y="1446838"/>
            <a:ext cx="4684014" cy="3717036"/>
          </a:xfrm>
          <a:custGeom>
            <a:avLst/>
            <a:gdLst>
              <a:gd name="connsiteX0" fmla="*/ 534609 w 6245352"/>
              <a:gd name="connsiteY0" fmla="*/ 0 h 4956048"/>
              <a:gd name="connsiteX1" fmla="*/ 6245352 w 6245352"/>
              <a:gd name="connsiteY1" fmla="*/ 0 h 4956048"/>
              <a:gd name="connsiteX2" fmla="*/ 6245352 w 6245352"/>
              <a:gd name="connsiteY2" fmla="*/ 4421439 h 4956048"/>
              <a:gd name="connsiteX3" fmla="*/ 5710743 w 6245352"/>
              <a:gd name="connsiteY3" fmla="*/ 4956048 h 4956048"/>
              <a:gd name="connsiteX4" fmla="*/ 0 w 6245352"/>
              <a:gd name="connsiteY4" fmla="*/ 4956048 h 4956048"/>
              <a:gd name="connsiteX5" fmla="*/ 0 w 6245352"/>
              <a:gd name="connsiteY5" fmla="*/ 534609 h 49560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45352" h="4956048">
                <a:moveTo>
                  <a:pt x="534609" y="0"/>
                </a:moveTo>
                <a:lnTo>
                  <a:pt x="6245352" y="0"/>
                </a:lnTo>
                <a:lnTo>
                  <a:pt x="6245352" y="4421439"/>
                </a:lnTo>
                <a:lnTo>
                  <a:pt x="5710743" y="4956048"/>
                </a:lnTo>
                <a:lnTo>
                  <a:pt x="0" y="4956048"/>
                </a:lnTo>
                <a:lnTo>
                  <a:pt x="0" y="534609"/>
                </a:lnTo>
                <a:close/>
              </a:path>
            </a:pathLst>
          </a:custGeom>
        </p:spPr>
      </p:pic>
      <p:sp>
        <p:nvSpPr>
          <p:cNvPr id="3" name="Content Placeholder 2">
            <a:extLst>
              <a:ext uri="{FF2B5EF4-FFF2-40B4-BE49-F238E27FC236}">
                <a16:creationId xmlns="" xmlns:a16="http://schemas.microsoft.com/office/drawing/2014/main" id="{BE3635C6-3064-4561-9CF6-89DBAE63D589}"/>
              </a:ext>
            </a:extLst>
          </p:cNvPr>
          <p:cNvSpPr>
            <a:spLocks noGrp="1"/>
          </p:cNvSpPr>
          <p:nvPr>
            <p:ph idx="1"/>
          </p:nvPr>
        </p:nvSpPr>
        <p:spPr>
          <a:xfrm>
            <a:off x="4860033" y="1124744"/>
            <a:ext cx="4099614" cy="4410464"/>
          </a:xfrm>
        </p:spPr>
        <p:txBody>
          <a:bodyPr anchor="t">
            <a:normAutofit fontScale="70000" lnSpcReduction="20000"/>
          </a:bodyPr>
          <a:lstStyle/>
          <a:p>
            <a:r>
              <a:rPr lang="en-GB" sz="2300" dirty="0"/>
              <a:t>Scholars have distinguished between three different forms of learning: formal learning, within school classroom settings; informal education, as a ‘‘lifelong process’’ of ongoing learning through exposure to different experiences; and non-formal education, which relates to organised educational activities outside of the formal, school framework (Dave 1976; La Belle 1981, 1982)</a:t>
            </a:r>
          </a:p>
          <a:p>
            <a:r>
              <a:rPr lang="en-GB" sz="2300" dirty="0"/>
              <a:t>1. formal learning</a:t>
            </a:r>
          </a:p>
          <a:p>
            <a:r>
              <a:rPr lang="en-GB" sz="2300" dirty="0"/>
              <a:t>2. informal education</a:t>
            </a:r>
          </a:p>
          <a:p>
            <a:r>
              <a:rPr lang="en-GB" sz="2300" dirty="0"/>
              <a:t>3. non-formal education</a:t>
            </a:r>
          </a:p>
          <a:p>
            <a:endParaRPr lang="en-GB" sz="2600" dirty="0" smtClean="0"/>
          </a:p>
          <a:p>
            <a:r>
              <a:rPr lang="en-GB" sz="2600" dirty="0" smtClean="0"/>
              <a:t>Experiential </a:t>
            </a:r>
            <a:r>
              <a:rPr lang="en-GB" sz="2600" dirty="0"/>
              <a:t>education refers to a specific pedagogy, which can take place in formal, informal and non-formal settings and contexts ( Gross &amp; Rutland, 2017).</a:t>
            </a:r>
            <a:endParaRPr lang="en-GB" sz="900" dirty="0"/>
          </a:p>
          <a:p>
            <a:endParaRPr lang="en-GB" sz="1000" dirty="0"/>
          </a:p>
        </p:txBody>
      </p:sp>
    </p:spTree>
    <p:extLst>
      <p:ext uri="{BB962C8B-B14F-4D97-AF65-F5344CB8AC3E}">
        <p14:creationId xmlns:p14="http://schemas.microsoft.com/office/powerpoint/2010/main" val="187383942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Lets go and be active </a:t>
            </a:r>
            <a:r>
              <a:rPr lang="is-IS" dirty="0" smtClean="0"/>
              <a:t>….</a:t>
            </a:r>
            <a:endParaRPr lang="en-GB" dirty="0"/>
          </a:p>
        </p:txBody>
      </p:sp>
      <p:sp>
        <p:nvSpPr>
          <p:cNvPr id="3" name="Content Placeholder 2"/>
          <p:cNvSpPr>
            <a:spLocks noGrp="1"/>
          </p:cNvSpPr>
          <p:nvPr>
            <p:ph idx="1"/>
          </p:nvPr>
        </p:nvSpPr>
        <p:spPr/>
        <p:txBody>
          <a:bodyPr/>
          <a:lstStyle/>
          <a:p>
            <a:r>
              <a:rPr lang="en-GB" dirty="0" smtClean="0"/>
              <a:t>Activities that </a:t>
            </a:r>
            <a:r>
              <a:rPr lang="en-GB" smtClean="0"/>
              <a:t>develop orienteering </a:t>
            </a:r>
            <a:endParaRPr lang="en-GB"/>
          </a:p>
        </p:txBody>
      </p:sp>
    </p:spTree>
    <p:extLst>
      <p:ext uri="{BB962C8B-B14F-4D97-AF65-F5344CB8AC3E}">
        <p14:creationId xmlns:p14="http://schemas.microsoft.com/office/powerpoint/2010/main" val="4228389427"/>
      </p:ext>
    </p:extLst>
  </p:cSld>
  <p:clrMapOvr>
    <a:masterClrMapping/>
  </p:clrMapOvr>
  <p:timing>
    <p:tnLst>
      <p:par>
        <p:cTn id="1" dur="indefinite" restart="never" nodeType="tmRoot"/>
      </p:par>
    </p:tnLst>
  </p:timing>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Alison Harding</DisplayName>
        <AccountId>352</AccountId>
        <AccountType/>
      </UserInfo>
      <UserInfo>
        <DisplayName>Rachel Bendall</DisplayName>
        <AccountId>2520</AccountId>
        <AccountType/>
      </UserInfo>
      <UserInfo>
        <DisplayName>Ruth Groff</DisplayName>
        <AccountId>2266</AccountId>
        <AccountType/>
      </UserInfo>
      <UserInfo>
        <DisplayName>Mary March</DisplayName>
        <AccountId>4725</AccountId>
        <AccountType/>
      </UserInfo>
    </SharedWithUser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8039966a2f44929d0bef3cb2e66d0ad">
  <xsd:schema xmlns:xsd="http://www.w3.org/2001/XMLSchema" xmlns:xs="http://www.w3.org/2001/XMLSchema" xmlns:p="http://schemas.microsoft.com/office/2006/metadata/properties" xmlns:ns2="303dbf9b-b85b-46a0-94f1-894078c07ecd" targetNamespace="http://schemas.microsoft.com/office/2006/metadata/properties" ma:root="true" ma:fieldsID="0a3236c5ed4f32c16b2580252137c093"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5FC5585-51CA-4C4C-9028-AEC8FAD67B8B}">
  <ds:schemaRefs>
    <ds:schemaRef ds:uri="http://schemas.microsoft.com/office/2006/documentManagement/types"/>
    <ds:schemaRef ds:uri="http://schemas.microsoft.com/office/infopath/2007/PartnerControls"/>
    <ds:schemaRef ds:uri="http://schemas.microsoft.com/office/2006/metadata/properties"/>
    <ds:schemaRef ds:uri="http://purl.org/dc/dcmitype/"/>
    <ds:schemaRef ds:uri="http://www.w3.org/XML/1998/namespace"/>
    <ds:schemaRef ds:uri="303dbf9b-b85b-46a0-94f1-894078c07ecd"/>
    <ds:schemaRef ds:uri="http://purl.org/dc/elements/1.1/"/>
    <ds:schemaRef ds:uri="http://purl.org/dc/terms/"/>
    <ds:schemaRef ds:uri="http://schemas.openxmlformats.org/package/2006/metadata/core-properties"/>
  </ds:schemaRefs>
</ds:datastoreItem>
</file>

<file path=customXml/itemProps2.xml><?xml version="1.0" encoding="utf-8"?>
<ds:datastoreItem xmlns:ds="http://schemas.openxmlformats.org/officeDocument/2006/customXml" ds:itemID="{18201FB3-9FE8-43FF-91C2-36F66CFA5A0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442</TotalTime>
  <Words>1175</Words>
  <Application>Microsoft Macintosh PowerPoint</Application>
  <PresentationFormat>On-screen Show (4:3)</PresentationFormat>
  <Paragraphs>82</Paragraphs>
  <Slides>16</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Calibri</vt:lpstr>
      <vt:lpstr>Myriad Pro</vt:lpstr>
      <vt:lpstr>Times New Roman</vt:lpstr>
      <vt:lpstr>Arial</vt:lpstr>
      <vt:lpstr>20140311PresentationUWTSDTemplate</vt:lpstr>
      <vt:lpstr>Adventure and challenge in the curriculum</vt:lpstr>
      <vt:lpstr>Outline of the session</vt:lpstr>
      <vt:lpstr>Recap:</vt:lpstr>
      <vt:lpstr>The curriculum- where do we see outdoor learning and adventure?</vt:lpstr>
      <vt:lpstr>Teacher expertise to facilitate subject-specific learning takes two forms: content knowledge and pedagogical content knowledge (Kirk 2010; Metzler 2011)</vt:lpstr>
      <vt:lpstr>Physical literacy - an aim of physical education</vt:lpstr>
      <vt:lpstr>PowerPoint Presentation</vt:lpstr>
      <vt:lpstr>PowerPoint Presentation</vt:lpstr>
      <vt:lpstr>Key concerns</vt:lpstr>
      <vt:lpstr>Unupacking the non-negotiable features</vt:lpstr>
      <vt:lpstr>. Advocating managed risk as a non-negotiable feature of a model of OAE brings with it genuine tensions that will need to be resolved</vt:lpstr>
      <vt:lpstr>Experiential learning is ‘‘a process through which a learner constructs knowledge, skills, and value from direct experiences’’ (Jacobs 1999, p. 51). It relates to the learner who undergoes what David Kolb (1984) has described as ‘‘the transformation of experience’’ (p. 38)</vt:lpstr>
      <vt:lpstr>PowerPoint Presentation</vt:lpstr>
      <vt:lpstr>PowerPoint Presentation</vt:lpstr>
      <vt:lpstr>strong scholarly debate about the differences between experiential education and informal education</vt:lpstr>
      <vt:lpstr>Lets go and be active ….</vt:lpstr>
    </vt:vector>
  </TitlesOfParts>
  <LinksUpToDate>false</LinksUpToDate>
  <SharedDoc>false</SharedDoc>
  <HyperlinksChanged>false</HyperlinksChanged>
  <AppVersion>15.0040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Nalda Wainwright</cp:lastModifiedBy>
  <cp:revision>12</cp:revision>
  <dcterms:created xsi:type="dcterms:W3CDTF">2015-04-14T15:21:28Z</dcterms:created>
  <dcterms:modified xsi:type="dcterms:W3CDTF">2019-02-13T21:24:25Z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