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269" r:id="rId6"/>
    <p:sldId id="270" r:id="rId7"/>
    <p:sldId id="271" r:id="rId8"/>
    <p:sldId id="272" r:id="rId9"/>
    <p:sldId id="273" r:id="rId10"/>
    <p:sldId id="274" r:id="rId11"/>
    <p:sldId id="276" r:id="rId12"/>
    <p:sldId id="277" r:id="rId13"/>
    <p:sldId id="278" r:id="rId14"/>
    <p:sldId id="279" r:id="rId15"/>
    <p:sldId id="280" r:id="rId16"/>
    <p:sldId id="281" r:id="rId17"/>
    <p:sldId id="283" r:id="rId18"/>
    <p:sldId id="284" r:id="rId19"/>
    <p:sldId id="285" r:id="rId20"/>
    <p:sldId id="286" r:id="rId21"/>
    <p:sldId id="287" r:id="rId22"/>
    <p:sldId id="288" r:id="rId23"/>
    <p:sldId id="289" r:id="rId24"/>
    <p:sldId id="290" r:id="rId25"/>
    <p:sldId id="291" r:id="rId26"/>
    <p:sldId id="292" r:id="rId27"/>
    <p:sldId id="293" r:id="rId28"/>
    <p:sldId id="294" r:id="rId29"/>
    <p:sldId id="295" r:id="rId30"/>
    <p:sldId id="296" r:id="rId31"/>
    <p:sldId id="297" r:id="rId32"/>
    <p:sldId id="298" r:id="rId33"/>
    <p:sldId id="299" r:id="rId34"/>
    <p:sldId id="300" r:id="rId35"/>
    <p:sldId id="301" r:id="rId36"/>
    <p:sldId id="302" r:id="rId37"/>
    <p:sldId id="303" r:id="rId38"/>
    <p:sldId id="304" r:id="rId39"/>
    <p:sldId id="305" r:id="rId40"/>
    <p:sldId id="306" r:id="rId41"/>
    <p:sldId id="307" r:id="rId42"/>
    <p:sldId id="308" r:id="rId43"/>
    <p:sldId id="309" r:id="rId44"/>
    <p:sldId id="310" r:id="rId45"/>
    <p:sldId id="311" r:id="rId46"/>
    <p:sldId id="312" r:id="rId47"/>
    <p:sldId id="313"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56" autoAdjust="0"/>
    <p:restoredTop sz="84120" autoAdjust="0"/>
  </p:normalViewPr>
  <p:slideViewPr>
    <p:cSldViewPr snapToGrid="0" showGuides="1">
      <p:cViewPr varScale="1">
        <p:scale>
          <a:sx n="57" d="100"/>
          <a:sy n="57" d="100"/>
        </p:scale>
        <p:origin x="396" y="66"/>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12/2/2016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12/2/2016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ea typeface="ＭＳ Ｐゴシック" panose="020B0600070205080204" pitchFamily="34" charset="-128"/>
              </a:rPr>
              <a:t>They are life's "big questions. How you answer these questions determines how you see the world and how you treat the world. Because you are a part of the world, how you see the world also determines how you see and treat yourself. So, it's important that we resolve these fundamental questions. And it's important that we discover the honest truth. Wrong answers to important questions are not helpful. </a:t>
            </a:r>
          </a:p>
          <a:p>
            <a:endParaRPr lang="en-GB" dirty="0"/>
          </a:p>
        </p:txBody>
      </p:sp>
      <p:sp>
        <p:nvSpPr>
          <p:cNvPr id="4" name="Slide Number Placeholder 3"/>
          <p:cNvSpPr>
            <a:spLocks noGrp="1"/>
          </p:cNvSpPr>
          <p:nvPr>
            <p:ph type="sldNum" sz="quarter" idx="10"/>
          </p:nvPr>
        </p:nvSpPr>
        <p:spPr/>
        <p:txBody>
          <a:bodyPr/>
          <a:lstStyle/>
          <a:p>
            <a:fld id="{0A3C37BE-C303-496D-B5CD-85F2937540FC}" type="slidenum">
              <a:rPr lang="en-GB" smtClean="0"/>
              <a:t>6</a:t>
            </a:fld>
            <a:endParaRPr lang="en-GB"/>
          </a:p>
        </p:txBody>
      </p:sp>
    </p:spTree>
    <p:extLst>
      <p:ext uri="{BB962C8B-B14F-4D97-AF65-F5344CB8AC3E}">
        <p14:creationId xmlns:p14="http://schemas.microsoft.com/office/powerpoint/2010/main" val="3654720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this mean&gt;?</a:t>
            </a:r>
          </a:p>
        </p:txBody>
      </p:sp>
      <p:sp>
        <p:nvSpPr>
          <p:cNvPr id="4" name="Slide Number Placeholder 3"/>
          <p:cNvSpPr>
            <a:spLocks noGrp="1"/>
          </p:cNvSpPr>
          <p:nvPr>
            <p:ph type="sldNum" sz="quarter" idx="10"/>
          </p:nvPr>
        </p:nvSpPr>
        <p:spPr/>
        <p:txBody>
          <a:bodyPr/>
          <a:lstStyle/>
          <a:p>
            <a:fld id="{0A3C37BE-C303-496D-B5CD-85F2937540FC}" type="slidenum">
              <a:rPr lang="en-GB" smtClean="0"/>
              <a:t>12</a:t>
            </a:fld>
            <a:endParaRPr lang="en-GB"/>
          </a:p>
        </p:txBody>
      </p:sp>
    </p:spTree>
    <p:extLst>
      <p:ext uri="{BB962C8B-B14F-4D97-AF65-F5344CB8AC3E}">
        <p14:creationId xmlns:p14="http://schemas.microsoft.com/office/powerpoint/2010/main" val="3317048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p:spPr>
        <p:txBody>
          <a:bodyPr/>
          <a:lstStyle/>
          <a:p>
            <a:endParaRPr lang="en-GB" altLang="en-US">
              <a:ea typeface="ＭＳ Ｐゴシック" panose="020B0600070205080204" pitchFamily="34" charset="-128"/>
            </a:endParaRPr>
          </a:p>
        </p:txBody>
      </p:sp>
      <p:sp>
        <p:nvSpPr>
          <p:cNvPr id="23556" name="Slide Number Placeholder 3"/>
          <p:cNvSpPr>
            <a:spLocks noGrp="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D1DABC98-17E9-4E0D-AFC1-A5F91A637637}" type="slidenum">
              <a:rPr lang="en-US" altLang="en-US" smtClean="0"/>
              <a:pPr fontAlgn="base">
                <a:spcBef>
                  <a:spcPct val="0"/>
                </a:spcBef>
                <a:spcAft>
                  <a:spcPct val="0"/>
                </a:spcAft>
              </a:pPr>
              <a:t>13</a:t>
            </a:fld>
            <a:endParaRPr lang="en-US" altLang="en-US"/>
          </a:p>
        </p:txBody>
      </p:sp>
    </p:spTree>
    <p:extLst>
      <p:ext uri="{BB962C8B-B14F-4D97-AF65-F5344CB8AC3E}">
        <p14:creationId xmlns:p14="http://schemas.microsoft.com/office/powerpoint/2010/main" val="17471347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BA171196-5ECD-432C-B3B5-F5EF52D377D0}"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30</a:t>
            </a:fld>
            <a:endParaRPr lang="en-US" altLang="en-US">
              <a:latin typeface="Trebuchet MS" panose="020B0603020202020204" pitchFamily="34" charset="0"/>
              <a:ea typeface="ＭＳ Ｐゴシック" panose="020B0600070205080204" pitchFamily="34" charset="-128"/>
            </a:endParaRPr>
          </a:p>
        </p:txBody>
      </p:sp>
      <p:sp>
        <p:nvSpPr>
          <p:cNvPr id="46083" name="Rectangle 2"/>
          <p:cNvSpPr>
            <a:spLocks noChangeArrowheads="1" noTextEdit="1"/>
          </p:cNvSpPr>
          <p:nvPr>
            <p:ph type="sldImg"/>
          </p:nvPr>
        </p:nvSpPr>
        <p:spPr>
          <a:ln/>
        </p:spPr>
      </p:sp>
      <p:sp>
        <p:nvSpPr>
          <p:cNvPr id="46084" name="Rectangle 3"/>
          <p:cNvSpPr>
            <a:spLocks noGrp="1" noChangeArrowheads="1"/>
          </p:cNvSpPr>
          <p:nvPr>
            <p:ph type="body" idx="1"/>
          </p:nvPr>
        </p:nvSpPr>
        <p:spPr>
          <a:noFill/>
        </p:spPr>
        <p:txBody>
          <a:bodyPr/>
          <a:lstStyle/>
          <a:p>
            <a:pPr eaLnBrk="1" hangingPunct="1"/>
            <a:r>
              <a:rPr lang="en-US" altLang="en-US">
                <a:ea typeface="ＭＳ Ｐゴシック" panose="020B0600070205080204" pitchFamily="34" charset="-128"/>
              </a:rPr>
              <a:t>-Nietzsche didn’t believe in God or that we have immortal souls.</a:t>
            </a:r>
          </a:p>
          <a:p>
            <a:pPr eaLnBrk="1" hangingPunct="1"/>
            <a:r>
              <a:rPr lang="en-US" altLang="en-US">
                <a:ea typeface="ＭＳ Ｐゴシック" panose="020B0600070205080204" pitchFamily="34" charset="-128"/>
              </a:rPr>
              <a:t>-Freedom - no God, no rules we must live by.</a:t>
            </a:r>
          </a:p>
        </p:txBody>
      </p:sp>
    </p:spTree>
    <p:extLst>
      <p:ext uri="{BB962C8B-B14F-4D97-AF65-F5344CB8AC3E}">
        <p14:creationId xmlns:p14="http://schemas.microsoft.com/office/powerpoint/2010/main" val="1209669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C50C047-63DD-4CD4-A979-FE115C7E7DA0}"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31</a:t>
            </a:fld>
            <a:endParaRPr lang="en-US" altLang="en-US">
              <a:latin typeface="Trebuchet MS" panose="020B0603020202020204" pitchFamily="34" charset="0"/>
              <a:ea typeface="ＭＳ Ｐゴシック" panose="020B0600070205080204" pitchFamily="34" charset="-128"/>
            </a:endParaRPr>
          </a:p>
        </p:txBody>
      </p:sp>
      <p:sp>
        <p:nvSpPr>
          <p:cNvPr id="48131" name="Rectangle 2"/>
          <p:cNvSpPr>
            <a:spLocks noChangeArrowheads="1" noTextEdit="1"/>
          </p:cNvSpPr>
          <p:nvPr>
            <p:ph type="sldImg"/>
          </p:nvPr>
        </p:nvSpPr>
        <p:spPr>
          <a:ln/>
        </p:spPr>
      </p:sp>
      <p:sp>
        <p:nvSpPr>
          <p:cNvPr id="48132" name="Rectangle 3"/>
          <p:cNvSpPr>
            <a:spLocks noGrp="1" noChangeArrowheads="1"/>
          </p:cNvSpPr>
          <p:nvPr>
            <p:ph type="body" idx="1"/>
          </p:nvPr>
        </p:nvSpPr>
        <p:spPr>
          <a:noFill/>
        </p:spPr>
        <p:txBody>
          <a:bodyPr/>
          <a:lstStyle/>
          <a:p>
            <a:pPr eaLnBrk="1" hangingPunct="1"/>
            <a:r>
              <a:rPr lang="en-US" altLang="en-US">
                <a:ea typeface="ＭＳ Ｐゴシック" panose="020B0600070205080204" pitchFamily="34" charset="-128"/>
              </a:rPr>
              <a:t>-Ancient morals and values come from societies unlike our own and from religions many no longer believe in.</a:t>
            </a:r>
          </a:p>
          <a:p>
            <a:pPr eaLnBrk="1" hangingPunct="1"/>
            <a:r>
              <a:rPr lang="en-US" altLang="en-US">
                <a:ea typeface="ＭＳ Ｐゴシック" panose="020B0600070205080204" pitchFamily="34" charset="-128"/>
              </a:rPr>
              <a:t>-Values such as those proposed by figures like Socrates and Jesus were wrong: protecting the weak from the strong or that justice should reign over strength.</a:t>
            </a:r>
          </a:p>
          <a:p>
            <a:pPr eaLnBrk="1" hangingPunct="1"/>
            <a:r>
              <a:rPr lang="en-US" altLang="en-US">
                <a:ea typeface="ＭＳ Ｐゴシック" panose="020B0600070205080204" pitchFamily="34" charset="-128"/>
              </a:rPr>
              <a:t>-</a:t>
            </a:r>
          </a:p>
        </p:txBody>
      </p:sp>
    </p:spTree>
    <p:extLst>
      <p:ext uri="{BB962C8B-B14F-4D97-AF65-F5344CB8AC3E}">
        <p14:creationId xmlns:p14="http://schemas.microsoft.com/office/powerpoint/2010/main" val="38617263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DDBBF17-7575-44AB-B4F8-5C8973ECB0F1}"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36</a:t>
            </a:fld>
            <a:endParaRPr lang="en-US" altLang="en-US">
              <a:latin typeface="Trebuchet MS" panose="020B0603020202020204" pitchFamily="34" charset="0"/>
              <a:ea typeface="ＭＳ Ｐゴシック" panose="020B0600070205080204" pitchFamily="34" charset="-128"/>
            </a:endParaRPr>
          </a:p>
        </p:txBody>
      </p:sp>
      <p:sp>
        <p:nvSpPr>
          <p:cNvPr id="53251" name="Rectangle 2"/>
          <p:cNvSpPr>
            <a:spLocks noChangeArrowheads="1" noTextEdit="1"/>
          </p:cNvSpPr>
          <p:nvPr>
            <p:ph type="sldImg"/>
          </p:nvPr>
        </p:nvSpPr>
        <p:spPr>
          <a:ln/>
        </p:spPr>
      </p:sp>
      <p:sp>
        <p:nvSpPr>
          <p:cNvPr id="53252" name="Rectangle 3"/>
          <p:cNvSpPr>
            <a:spLocks noGrp="1" noChangeArrowheads="1"/>
          </p:cNvSpPr>
          <p:nvPr>
            <p:ph type="body" idx="1"/>
          </p:nvPr>
        </p:nvSpPr>
        <p:spPr>
          <a:noFill/>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151002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F672827-C6C4-4DF9-9128-3DD476FA8FE8}" type="slidenum">
              <a:rPr lang="en-US" altLang="en-US" smtClean="0">
                <a:latin typeface="Trebuchet MS" panose="020B0603020202020204" pitchFamily="34" charset="0"/>
                <a:ea typeface="ＭＳ Ｐゴシック" panose="020B0600070205080204" pitchFamily="34" charset="-128"/>
              </a:rPr>
              <a:pPr fontAlgn="base">
                <a:spcBef>
                  <a:spcPct val="0"/>
                </a:spcBef>
                <a:spcAft>
                  <a:spcPct val="0"/>
                </a:spcAft>
              </a:pPr>
              <a:t>38</a:t>
            </a:fld>
            <a:endParaRPr lang="en-US" altLang="en-US">
              <a:latin typeface="Trebuchet MS" panose="020B0603020202020204" pitchFamily="34" charset="0"/>
              <a:ea typeface="ＭＳ Ｐゴシック" panose="020B0600070205080204" pitchFamily="34" charset="-128"/>
            </a:endParaRPr>
          </a:p>
        </p:txBody>
      </p:sp>
      <p:sp>
        <p:nvSpPr>
          <p:cNvPr id="55299" name="Rectangle 2"/>
          <p:cNvSpPr>
            <a:spLocks noChangeArrowheads="1" noTextEdit="1"/>
          </p:cNvSpPr>
          <p:nvPr>
            <p:ph type="sldImg"/>
          </p:nvPr>
        </p:nvSpPr>
        <p:spPr>
          <a:ln/>
        </p:spPr>
      </p:sp>
      <p:sp>
        <p:nvSpPr>
          <p:cNvPr id="55300" name="Rectangle 3"/>
          <p:cNvSpPr>
            <a:spLocks noGrp="1" noChangeArrowheads="1"/>
          </p:cNvSpPr>
          <p:nvPr>
            <p:ph type="body" idx="1"/>
          </p:nvPr>
        </p:nvSpPr>
        <p:spPr>
          <a:noFill/>
        </p:spPr>
        <p:txBody>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06051235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12/2/2016</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12/2/2016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12/2/2016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12/2/2016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12/2/2016</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12/2/2016</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12/2/2016</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12/2/2016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12/2/2016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12/2/2016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12/2/2016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12/2/2016</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siR5HeDdWHc"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youtube.com/watch?v=tZYbTZLiWxo"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lstStyle/>
          <a:p>
            <a:r>
              <a:rPr lang="en-US" dirty="0"/>
              <a:t>Existentialism</a:t>
            </a:r>
          </a:p>
        </p:txBody>
      </p:sp>
      <p:sp>
        <p:nvSpPr>
          <p:cNvPr id="7" name="Subtitle 6"/>
          <p:cNvSpPr>
            <a:spLocks noGrp="1"/>
          </p:cNvSpPr>
          <p:nvPr>
            <p:ph type="subTitle" idx="1"/>
          </p:nvPr>
        </p:nvSpPr>
        <p:spPr/>
        <p:txBody>
          <a:bodyPr/>
          <a:lstStyle/>
          <a:p>
            <a:r>
              <a:rPr lang="en-US" dirty="0"/>
              <a:t>Subtitle</a:t>
            </a:r>
          </a:p>
        </p:txBody>
      </p:sp>
      <p:pic>
        <p:nvPicPr>
          <p:cNvPr id="3" name="Picture Placeholder 2"/>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t="1145" b="1145"/>
          <a:stretch>
            <a:fillRect/>
          </a:stretch>
        </p:blipFill>
        <p:spPr/>
      </p:pic>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dirty="0"/>
              <a:t>Introduce the concept of existentialism</a:t>
            </a:r>
          </a:p>
          <a:p>
            <a:r>
              <a:rPr lang="en-GB" dirty="0"/>
              <a:t>Introduce the key figures of existentialism</a:t>
            </a:r>
          </a:p>
          <a:p>
            <a:endParaRPr lang="en-GB" dirty="0"/>
          </a:p>
        </p:txBody>
      </p:sp>
    </p:spTree>
    <p:extLst>
      <p:ext uri="{BB962C8B-B14F-4D97-AF65-F5344CB8AC3E}">
        <p14:creationId xmlns:p14="http://schemas.microsoft.com/office/powerpoint/2010/main" val="2621851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existentialism?</a:t>
            </a:r>
          </a:p>
        </p:txBody>
      </p:sp>
      <p:sp>
        <p:nvSpPr>
          <p:cNvPr id="3" name="Content Placeholder 2"/>
          <p:cNvSpPr>
            <a:spLocks noGrp="1"/>
          </p:cNvSpPr>
          <p:nvPr>
            <p:ph idx="1"/>
          </p:nvPr>
        </p:nvSpPr>
        <p:spPr/>
        <p:txBody>
          <a:bodyPr>
            <a:normAutofit/>
          </a:bodyPr>
          <a:lstStyle/>
          <a:p>
            <a:pPr marL="0" indent="0" algn="ctr">
              <a:buNone/>
            </a:pPr>
            <a:r>
              <a:rPr lang="en-GB" sz="4400" dirty="0"/>
              <a:t>A philosophical view that emphasis the importance of existence, including one’s responsibility for one’s own psychological existence.</a:t>
            </a:r>
          </a:p>
        </p:txBody>
      </p:sp>
    </p:spTree>
    <p:extLst>
      <p:ext uri="{BB962C8B-B14F-4D97-AF65-F5344CB8AC3E}">
        <p14:creationId xmlns:p14="http://schemas.microsoft.com/office/powerpoint/2010/main" val="4273276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image3.slideserve.com/5416153/slide2-n.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70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95825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What does quotation mean to you?</a:t>
            </a:r>
          </a:p>
        </p:txBody>
      </p:sp>
      <p:sp>
        <p:nvSpPr>
          <p:cNvPr id="4" name="Content Placeholder 3"/>
          <p:cNvSpPr>
            <a:spLocks noGrp="1"/>
          </p:cNvSpPr>
          <p:nvPr>
            <p:ph idx="1"/>
          </p:nvPr>
        </p:nvSpPr>
        <p:spPr/>
        <p:txBody>
          <a:bodyPr/>
          <a:lstStyle/>
          <a:p>
            <a:pPr marL="0" indent="0" algn="ctr">
              <a:buNone/>
            </a:pPr>
            <a:endParaRPr lang="en-GB" sz="4800" dirty="0"/>
          </a:p>
          <a:p>
            <a:pPr marL="0" indent="0" algn="ctr">
              <a:buNone/>
            </a:pPr>
            <a:endParaRPr lang="en-GB" sz="4800" dirty="0"/>
          </a:p>
          <a:p>
            <a:pPr marL="0" indent="0" algn="ctr">
              <a:buNone/>
            </a:pPr>
            <a:r>
              <a:rPr lang="en-GB" sz="4800" dirty="0"/>
              <a:t>“We are condemned to be free?”</a:t>
            </a:r>
          </a:p>
          <a:p>
            <a:pPr marL="0" indent="0" algn="r">
              <a:buNone/>
            </a:pPr>
            <a:r>
              <a:rPr lang="en-GB" dirty="0"/>
              <a:t>Sartre</a:t>
            </a:r>
          </a:p>
        </p:txBody>
      </p:sp>
    </p:spTree>
    <p:extLst>
      <p:ext uri="{BB962C8B-B14F-4D97-AF65-F5344CB8AC3E}">
        <p14:creationId xmlns:p14="http://schemas.microsoft.com/office/powerpoint/2010/main" val="651867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3" name="Content Placeholder 2"/>
          <p:cNvSpPr>
            <a:spLocks noGrp="1"/>
          </p:cNvSpPr>
          <p:nvPr>
            <p:ph idx="1"/>
          </p:nvPr>
        </p:nvSpPr>
        <p:spPr/>
        <p:txBody>
          <a:bodyPr/>
          <a:lstStyle/>
          <a:p>
            <a:r>
              <a:rPr lang="en-GB" dirty="0"/>
              <a:t>Concerned with the </a:t>
            </a:r>
            <a:r>
              <a:rPr lang="en-GB" i="1" dirty="0"/>
              <a:t>existential</a:t>
            </a:r>
            <a:r>
              <a:rPr lang="en-GB" dirty="0"/>
              <a:t> (living, concrete)</a:t>
            </a:r>
          </a:p>
          <a:p>
            <a:r>
              <a:rPr lang="en-GB" i="1" dirty="0"/>
              <a:t>Who am I?</a:t>
            </a:r>
          </a:p>
          <a:p>
            <a:r>
              <a:rPr lang="en-GB" i="1" dirty="0"/>
              <a:t>What does my life mean?</a:t>
            </a:r>
          </a:p>
          <a:p>
            <a:r>
              <a:rPr lang="en-GB" i="1" dirty="0"/>
              <a:t>Why do I feel guilty?</a:t>
            </a:r>
          </a:p>
          <a:p>
            <a:r>
              <a:rPr lang="en-GB" i="1" dirty="0"/>
              <a:t>Why am I afraid?</a:t>
            </a:r>
          </a:p>
          <a:p>
            <a:r>
              <a:rPr lang="en-GB" i="1" dirty="0"/>
              <a:t>What am I to do?</a:t>
            </a:r>
          </a:p>
          <a:p>
            <a:endParaRPr lang="en-GB" i="1" dirty="0"/>
          </a:p>
          <a:p>
            <a:r>
              <a:rPr lang="en-GB" dirty="0"/>
              <a:t>These are all fundamental questions – or life’s big questions.</a:t>
            </a:r>
          </a:p>
          <a:p>
            <a:r>
              <a:rPr lang="en-GB" dirty="0"/>
              <a:t>How you answer these questions determines how you see the world.</a:t>
            </a:r>
          </a:p>
        </p:txBody>
      </p:sp>
    </p:spTree>
    <p:extLst>
      <p:ext uri="{BB962C8B-B14F-4D97-AF65-F5344CB8AC3E}">
        <p14:creationId xmlns:p14="http://schemas.microsoft.com/office/powerpoint/2010/main" val="3290121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3" name="Content Placeholder 2"/>
          <p:cNvSpPr>
            <a:spLocks noGrp="1"/>
          </p:cNvSpPr>
          <p:nvPr>
            <p:ph sz="half" idx="1"/>
          </p:nvPr>
        </p:nvSpPr>
        <p:spPr>
          <a:xfrm>
            <a:off x="1180341" y="1936918"/>
            <a:ext cx="4914900" cy="4571999"/>
          </a:xfrm>
        </p:spPr>
        <p:txBody>
          <a:bodyPr/>
          <a:lstStyle/>
          <a:p>
            <a:r>
              <a:rPr lang="en-GB" sz="2800" dirty="0"/>
              <a:t>It concerns:</a:t>
            </a:r>
          </a:p>
          <a:p>
            <a:pPr lvl="1"/>
            <a:r>
              <a:rPr lang="en-GB" sz="2800" dirty="0"/>
              <a:t>The meaning of the individual</a:t>
            </a:r>
          </a:p>
          <a:p>
            <a:pPr lvl="1"/>
            <a:r>
              <a:rPr lang="en-GB" sz="2800" dirty="0"/>
              <a:t>Freedom</a:t>
            </a:r>
          </a:p>
          <a:p>
            <a:pPr lvl="1"/>
            <a:r>
              <a:rPr lang="en-GB" sz="2800" dirty="0"/>
              <a:t>Living an authentic life</a:t>
            </a:r>
          </a:p>
          <a:p>
            <a:pPr lvl="1"/>
            <a:r>
              <a:rPr lang="en-GB" sz="2800" dirty="0"/>
              <a:t>Alienation</a:t>
            </a:r>
          </a:p>
          <a:p>
            <a:pPr lvl="1"/>
            <a:r>
              <a:rPr lang="en-GB" sz="2800" dirty="0"/>
              <a:t>Mortality</a:t>
            </a:r>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63420" y="1936918"/>
            <a:ext cx="2790825" cy="2847975"/>
          </a:xfrm>
        </p:spPr>
      </p:pic>
    </p:spTree>
    <p:extLst>
      <p:ext uri="{BB962C8B-B14F-4D97-AF65-F5344CB8AC3E}">
        <p14:creationId xmlns:p14="http://schemas.microsoft.com/office/powerpoint/2010/main" val="3455147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Is it inevitable in the modern age?</a:t>
            </a:r>
          </a:p>
          <a:p>
            <a:endParaRPr lang="en-GB" dirty="0"/>
          </a:p>
          <a:p>
            <a:r>
              <a:rPr lang="en-GB" dirty="0"/>
              <a:t>Within our post-industrial, technological “sophisticated” society…</a:t>
            </a:r>
          </a:p>
          <a:p>
            <a:r>
              <a:rPr lang="en-GB" dirty="0"/>
              <a:t>Do we now feel that we have a loss of individuality?</a:t>
            </a:r>
          </a:p>
          <a:p>
            <a:r>
              <a:rPr lang="en-GB" dirty="0"/>
              <a:t>Is there pressure to conform?</a:t>
            </a:r>
          </a:p>
          <a:p>
            <a:r>
              <a:rPr lang="en-GB" dirty="0"/>
              <a:t>Is there threat to human freedom?</a:t>
            </a:r>
          </a:p>
        </p:txBody>
      </p:sp>
    </p:spTree>
    <p:extLst>
      <p:ext uri="{BB962C8B-B14F-4D97-AF65-F5344CB8AC3E}">
        <p14:creationId xmlns:p14="http://schemas.microsoft.com/office/powerpoint/2010/main" val="290575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does the idea of Existentialism stem from?</a:t>
            </a:r>
          </a:p>
        </p:txBody>
      </p:sp>
      <p:pic>
        <p:nvPicPr>
          <p:cNvPr id="4" name="Picture 2" descr="https://1.bp.blogspot.com/-QmrmVypgHdU/Uxs77dtftQI/AAAAAAAAAm0/RHfVYLylAGs/s1600/Meaning+of+Life.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238625" y="1690687"/>
            <a:ext cx="3714750"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30294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Content Placeholder 4"/>
          <p:cNvSpPr>
            <a:spLocks noGrp="1"/>
          </p:cNvSpPr>
          <p:nvPr>
            <p:ph sz="half" idx="1"/>
          </p:nvPr>
        </p:nvSpPr>
        <p:spPr>
          <a:xfrm>
            <a:off x="1180341" y="2127824"/>
            <a:ext cx="4914900" cy="4571999"/>
          </a:xfrm>
        </p:spPr>
        <p:txBody>
          <a:bodyPr/>
          <a:lstStyle/>
          <a:p>
            <a:r>
              <a:rPr lang="en-GB" dirty="0"/>
              <a:t>It was particularly during World War II, when Europe found itself faced in a crisis, faced with death and destruction, that the existentialist movement began to flourish.</a:t>
            </a:r>
          </a:p>
          <a:p>
            <a:r>
              <a:rPr lang="en-GB" dirty="0"/>
              <a:t>It was popularized in France in the 1940s</a:t>
            </a:r>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909803" y="2127824"/>
            <a:ext cx="1828800" cy="2505075"/>
          </a:xfrm>
        </p:spPr>
      </p:pic>
    </p:spTree>
    <p:extLst>
      <p:ext uri="{BB962C8B-B14F-4D97-AF65-F5344CB8AC3E}">
        <p14:creationId xmlns:p14="http://schemas.microsoft.com/office/powerpoint/2010/main" val="3321429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5" name="Content Placeholder 4"/>
          <p:cNvSpPr>
            <a:spLocks noGrp="1"/>
          </p:cNvSpPr>
          <p:nvPr>
            <p:ph idx="1"/>
          </p:nvPr>
        </p:nvSpPr>
        <p:spPr/>
        <p:txBody>
          <a:bodyPr/>
          <a:lstStyle/>
          <a:p>
            <a:r>
              <a:rPr lang="en-GB" dirty="0"/>
              <a:t>Throughout the 1960s Humanism and Existentialism began to merge</a:t>
            </a:r>
          </a:p>
          <a:p>
            <a:r>
              <a:rPr lang="en-GB" dirty="0"/>
              <a:t>Humanism was a decidedly American concept</a:t>
            </a:r>
          </a:p>
          <a:p>
            <a:r>
              <a:rPr lang="en-GB" dirty="0"/>
              <a:t>Advocated that: </a:t>
            </a:r>
            <a:r>
              <a:rPr lang="en-GB" b="1" dirty="0"/>
              <a:t>Humans have unique inherent capabilities</a:t>
            </a:r>
          </a:p>
          <a:p>
            <a:r>
              <a:rPr lang="en-GB" dirty="0"/>
              <a:t>Supported and realised and permitted to reveal true emotions</a:t>
            </a:r>
          </a:p>
        </p:txBody>
      </p:sp>
    </p:spTree>
    <p:extLst>
      <p:ext uri="{BB962C8B-B14F-4D97-AF65-F5344CB8AC3E}">
        <p14:creationId xmlns:p14="http://schemas.microsoft.com/office/powerpoint/2010/main" val="4169422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idx="1"/>
          </p:nvPr>
        </p:nvSpPr>
        <p:spPr/>
        <p:txBody>
          <a:bodyPr/>
          <a:lstStyle/>
          <a:p>
            <a:r>
              <a:rPr lang="en-GB" dirty="0"/>
              <a:t>People can choose what they become</a:t>
            </a:r>
          </a:p>
          <a:p>
            <a:r>
              <a:rPr lang="en-GB" dirty="0"/>
              <a:t>Responsible for choices made and the direction they choose</a:t>
            </a:r>
          </a:p>
          <a:p>
            <a:r>
              <a:rPr lang="en-GB" dirty="0" err="1"/>
              <a:t>Experiencees</a:t>
            </a:r>
            <a:r>
              <a:rPr lang="en-GB" dirty="0"/>
              <a:t> and understanding are important</a:t>
            </a:r>
          </a:p>
          <a:p>
            <a:r>
              <a:rPr lang="en-GB" dirty="0"/>
              <a:t>Advocates that “existence precedes essence”</a:t>
            </a:r>
          </a:p>
        </p:txBody>
      </p:sp>
    </p:spTree>
    <p:extLst>
      <p:ext uri="{BB962C8B-B14F-4D97-AF65-F5344CB8AC3E}">
        <p14:creationId xmlns:p14="http://schemas.microsoft.com/office/powerpoint/2010/main" val="1305050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2"/>
          <p:cNvSpPr>
            <a:spLocks noGrp="1"/>
          </p:cNvSpPr>
          <p:nvPr>
            <p:ph type="title" idx="4294967295"/>
          </p:nvPr>
        </p:nvSpPr>
        <p:spPr>
          <a:xfrm>
            <a:off x="1524000" y="365126"/>
            <a:ext cx="7734300" cy="1235075"/>
          </a:xfrm>
        </p:spPr>
        <p:txBody>
          <a:bodyPr/>
          <a:lstStyle/>
          <a:p>
            <a:pPr eaLnBrk="1" hangingPunct="1"/>
            <a:r>
              <a:rPr lang="en-GB" altLang="en-US" b="1">
                <a:latin typeface="Times New Roman" panose="02020603050405020304" pitchFamily="18" charset="0"/>
                <a:cs typeface="Times New Roman" panose="02020603050405020304" pitchFamily="18" charset="0"/>
              </a:rPr>
              <a:t>Existential Worldview </a:t>
            </a:r>
          </a:p>
        </p:txBody>
      </p:sp>
      <p:pic>
        <p:nvPicPr>
          <p:cNvPr id="22531" name="Picture 4" descr="http://image3.slideserve.com/5416153/existence-precedes-essence-n.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600200"/>
            <a:ext cx="9144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408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idx="1"/>
          </p:nvPr>
        </p:nvSpPr>
        <p:spPr/>
        <p:txBody>
          <a:bodyPr/>
          <a:lstStyle/>
          <a:p>
            <a:r>
              <a:rPr lang="en-GB" dirty="0"/>
              <a:t>An individual’s essence is defined by that individual</a:t>
            </a:r>
          </a:p>
          <a:p>
            <a:r>
              <a:rPr lang="en-GB" dirty="0"/>
              <a:t>The way the individual creates identity is through the way they create or live their life.</a:t>
            </a:r>
          </a:p>
          <a:p>
            <a:r>
              <a:rPr lang="en-GB" dirty="0"/>
              <a:t>“Man first of all exists, encounters himself, surges up in the world and defines himself afterwards” – </a:t>
            </a:r>
            <a:r>
              <a:rPr lang="en-GB" i="1"/>
              <a:t>Jean-Paul Sartre</a:t>
            </a:r>
            <a:endParaRPr lang="en-GB" dirty="0"/>
          </a:p>
        </p:txBody>
      </p:sp>
    </p:spTree>
    <p:extLst>
      <p:ext uri="{BB962C8B-B14F-4D97-AF65-F5344CB8AC3E}">
        <p14:creationId xmlns:p14="http://schemas.microsoft.com/office/powerpoint/2010/main" val="819928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Existential Worldview</a:t>
            </a:r>
          </a:p>
        </p:txBody>
      </p:sp>
      <p:sp>
        <p:nvSpPr>
          <p:cNvPr id="5" name="Content Placeholder 4"/>
          <p:cNvSpPr>
            <a:spLocks noGrp="1"/>
          </p:cNvSpPr>
          <p:nvPr>
            <p:ph sz="half" idx="1"/>
          </p:nvPr>
        </p:nvSpPr>
        <p:spPr/>
        <p:txBody>
          <a:bodyPr/>
          <a:lstStyle/>
          <a:p>
            <a:r>
              <a:rPr lang="en-GB" altLang="en-US" sz="2400" dirty="0"/>
              <a:t>Existentialists insist that personal experience and acting on one’s own is essential in arriving at the truth</a:t>
            </a:r>
          </a:p>
          <a:p>
            <a:r>
              <a:rPr lang="en-GB" altLang="en-US" sz="2400" dirty="0"/>
              <a:t>Thus, an individual’s understanding of a situation that a person is involved in is superior (and more truthful) to the understanding of a detached, objective observer</a:t>
            </a:r>
          </a:p>
          <a:p>
            <a:endParaRPr lang="en-GB" dirty="0"/>
          </a:p>
        </p:txBody>
      </p:sp>
      <p:pic>
        <p:nvPicPr>
          <p:cNvPr id="7" name="Content Placeholder 6" descr="http://img0114.popscreencdn.com/161833387_truth-existentialism-soren-kierkegaard-famous-art-.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343651" y="1403131"/>
            <a:ext cx="4769068" cy="4769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2701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 Worldview</a:t>
            </a:r>
          </a:p>
        </p:txBody>
      </p:sp>
      <p:sp>
        <p:nvSpPr>
          <p:cNvPr id="3" name="Content Placeholder 2"/>
          <p:cNvSpPr>
            <a:spLocks noGrp="1"/>
          </p:cNvSpPr>
          <p:nvPr>
            <p:ph sz="half" idx="1"/>
          </p:nvPr>
        </p:nvSpPr>
        <p:spPr/>
        <p:txBody>
          <a:bodyPr/>
          <a:lstStyle/>
          <a:p>
            <a:r>
              <a:rPr lang="en-GB" altLang="en-US" dirty="0"/>
              <a:t>Instead the existentialist says that life is ABSURD</a:t>
            </a:r>
          </a:p>
          <a:p>
            <a:r>
              <a:rPr lang="en-GB" altLang="en-US" dirty="0"/>
              <a:t>Nothing can explain or rationalise human existence</a:t>
            </a:r>
          </a:p>
          <a:p>
            <a:r>
              <a:rPr lang="en-GB" altLang="en-US" dirty="0"/>
              <a:t>The efforts of man to find meaning in his life will fail, because, life has no meaningful purpose </a:t>
            </a:r>
          </a:p>
          <a:p>
            <a:r>
              <a:rPr lang="en-GB" altLang="en-US" dirty="0"/>
              <a:t>Humans exist in a possibly meaningless, irrational universe and any search for order will bring them into direct conflict with the universe </a:t>
            </a:r>
          </a:p>
          <a:p>
            <a:endParaRPr lang="en-GB" dirty="0"/>
          </a:p>
        </p:txBody>
      </p:sp>
      <p:pic>
        <p:nvPicPr>
          <p:cNvPr id="7" name="Content Placeholder 6" descr="https://philosophyforchange.files.wordpress.com/2010/05/sisyphus.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67487" y="1852612"/>
            <a:ext cx="4124325" cy="406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2879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br>
              <a:rPr lang="en-GB" dirty="0"/>
            </a:br>
            <a:endParaRPr lang="en-GB" dirty="0"/>
          </a:p>
        </p:txBody>
      </p:sp>
      <p:pic>
        <p:nvPicPr>
          <p:cNvPr id="3" name="Picture 2" descr="http://www.daystar.com/wp-content/uploads/whats-the-point.jpe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72578" y="2084989"/>
            <a:ext cx="7045325"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7651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What’s the point?</a:t>
            </a:r>
          </a:p>
        </p:txBody>
      </p:sp>
      <p:sp>
        <p:nvSpPr>
          <p:cNvPr id="3" name="Content Placeholder 2"/>
          <p:cNvSpPr>
            <a:spLocks noGrp="1"/>
          </p:cNvSpPr>
          <p:nvPr>
            <p:ph idx="1"/>
          </p:nvPr>
        </p:nvSpPr>
        <p:spPr/>
        <p:txBody>
          <a:bodyPr>
            <a:normAutofit/>
          </a:bodyPr>
          <a:lstStyle/>
          <a:p>
            <a:pPr>
              <a:defRPr/>
            </a:pPr>
            <a:r>
              <a:rPr lang="en-GB" dirty="0"/>
              <a:t>The “point” is that something (an object or simply living one’s life) must have a higher purpose to justify it</a:t>
            </a:r>
          </a:p>
          <a:p>
            <a:pPr>
              <a:defRPr/>
            </a:pPr>
            <a:r>
              <a:rPr lang="en-GB" dirty="0"/>
              <a:t>However, for that higher purpose to have a point, then it too, must have an even higher purpose</a:t>
            </a:r>
          </a:p>
          <a:p>
            <a:pPr>
              <a:defRPr/>
            </a:pPr>
            <a:r>
              <a:rPr lang="en-GB" dirty="0"/>
              <a:t>So you can see, that every purpose, must have a higher purpose, must have a higher purpose, ad </a:t>
            </a:r>
            <a:r>
              <a:rPr lang="en-GB" dirty="0" err="1"/>
              <a:t>nauseum</a:t>
            </a:r>
            <a:r>
              <a:rPr lang="en-GB" dirty="0"/>
              <a:t> </a:t>
            </a:r>
          </a:p>
          <a:p>
            <a:pPr marL="0" indent="0">
              <a:buFont typeface="Arial" panose="020B0604020202020204" pitchFamily="34" charset="0"/>
              <a:buNone/>
              <a:defRPr/>
            </a:pPr>
            <a:r>
              <a:rPr lang="en-GB" dirty="0"/>
              <a:t>     </a:t>
            </a:r>
            <a:r>
              <a:rPr lang="en-GB" i="1" dirty="0"/>
              <a:t>(Latin To a disgusting or ridiculous degree; to the point of </a:t>
            </a:r>
            <a:r>
              <a:rPr lang="en-GB" i="1" u="sng" dirty="0"/>
              <a:t>nausea</a:t>
            </a:r>
            <a:endParaRPr lang="en-GB" i="1" dirty="0"/>
          </a:p>
          <a:p>
            <a:endParaRPr lang="en-GB" dirty="0"/>
          </a:p>
        </p:txBody>
      </p:sp>
    </p:spTree>
    <p:extLst>
      <p:ext uri="{BB962C8B-B14F-4D97-AF65-F5344CB8AC3E}">
        <p14:creationId xmlns:p14="http://schemas.microsoft.com/office/powerpoint/2010/main" val="909174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What’s the Point?</a:t>
            </a:r>
          </a:p>
        </p:txBody>
      </p:sp>
      <p:sp>
        <p:nvSpPr>
          <p:cNvPr id="3" name="Content Placeholder 2"/>
          <p:cNvSpPr>
            <a:spLocks noGrp="1"/>
          </p:cNvSpPr>
          <p:nvPr>
            <p:ph idx="1"/>
          </p:nvPr>
        </p:nvSpPr>
        <p:spPr/>
        <p:txBody>
          <a:bodyPr/>
          <a:lstStyle/>
          <a:p>
            <a:pPr>
              <a:defRPr/>
            </a:pPr>
            <a:r>
              <a:rPr lang="en-GB" dirty="0"/>
              <a:t>These chains of justification never come to an end, so nothing can be considered the ultimate or transcendent purpose</a:t>
            </a:r>
          </a:p>
          <a:p>
            <a:pPr>
              <a:defRPr/>
            </a:pPr>
            <a:r>
              <a:rPr lang="en-GB" dirty="0"/>
              <a:t>And even if something did come to an end, it will not satisfy us</a:t>
            </a:r>
          </a:p>
          <a:p>
            <a:pPr>
              <a:defRPr/>
            </a:pPr>
            <a:r>
              <a:rPr lang="en-GB" dirty="0"/>
              <a:t>Rather than not caring, the true existentialist cares deeply. Why? Because everything is for a higher purpose</a:t>
            </a:r>
          </a:p>
          <a:p>
            <a:endParaRPr lang="en-GB" dirty="0"/>
          </a:p>
        </p:txBody>
      </p:sp>
    </p:spTree>
    <p:extLst>
      <p:ext uri="{BB962C8B-B14F-4D97-AF65-F5344CB8AC3E}">
        <p14:creationId xmlns:p14="http://schemas.microsoft.com/office/powerpoint/2010/main" val="2299905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Choice and Commitment?</a:t>
            </a:r>
          </a:p>
        </p:txBody>
      </p:sp>
      <p:sp>
        <p:nvSpPr>
          <p:cNvPr id="3" name="Content Placeholder 2"/>
          <p:cNvSpPr>
            <a:spLocks noGrp="1"/>
          </p:cNvSpPr>
          <p:nvPr>
            <p:ph idx="1"/>
          </p:nvPr>
        </p:nvSpPr>
        <p:spPr/>
        <p:txBody>
          <a:bodyPr/>
          <a:lstStyle/>
          <a:p>
            <a:r>
              <a:rPr lang="en-GB" altLang="en-US" dirty="0"/>
              <a:t>Humans have freedom to choose</a:t>
            </a:r>
          </a:p>
          <a:p>
            <a:endParaRPr lang="en-GB" altLang="en-US" dirty="0"/>
          </a:p>
          <a:p>
            <a:r>
              <a:rPr lang="en-GB" altLang="en-US" dirty="0"/>
              <a:t>Each individual makes choices that create his or her own nature</a:t>
            </a:r>
          </a:p>
          <a:p>
            <a:endParaRPr lang="en-GB" altLang="en-US" dirty="0"/>
          </a:p>
          <a:p>
            <a:r>
              <a:rPr lang="en-GB" altLang="en-US" dirty="0"/>
              <a:t>Because we choose, we must accept risk and responsibility for wherever our commitments take us</a:t>
            </a:r>
          </a:p>
          <a:p>
            <a:endParaRPr lang="en-GB" dirty="0"/>
          </a:p>
        </p:txBody>
      </p:sp>
    </p:spTree>
    <p:extLst>
      <p:ext uri="{BB962C8B-B14F-4D97-AF65-F5344CB8AC3E}">
        <p14:creationId xmlns:p14="http://schemas.microsoft.com/office/powerpoint/2010/main" val="322007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Choice and Commitment</a:t>
            </a:r>
          </a:p>
        </p:txBody>
      </p:sp>
      <p:sp>
        <p:nvSpPr>
          <p:cNvPr id="3" name="Content Placeholder 2"/>
          <p:cNvSpPr>
            <a:spLocks noGrp="1"/>
          </p:cNvSpPr>
          <p:nvPr>
            <p:ph idx="1"/>
          </p:nvPr>
        </p:nvSpPr>
        <p:spPr/>
        <p:txBody>
          <a:bodyPr/>
          <a:lstStyle/>
          <a:p>
            <a:r>
              <a:rPr lang="en-GB" altLang="en-US" dirty="0"/>
              <a:t>How it works…</a:t>
            </a:r>
          </a:p>
          <a:p>
            <a:endParaRPr lang="en-GB" altLang="en-US" dirty="0"/>
          </a:p>
          <a:p>
            <a:r>
              <a:rPr lang="en-GB" altLang="en-US" dirty="0"/>
              <a:t>So, if I cross the road and get hit by a bus, that’s my fault?</a:t>
            </a:r>
          </a:p>
          <a:p>
            <a:endParaRPr lang="en-GB" altLang="en-US" dirty="0"/>
          </a:p>
          <a:p>
            <a:r>
              <a:rPr lang="en-GB" altLang="en-US" dirty="0"/>
              <a:t>I did not make the bus hit me</a:t>
            </a:r>
          </a:p>
          <a:p>
            <a:endParaRPr lang="en-GB" altLang="en-US" dirty="0"/>
          </a:p>
          <a:p>
            <a:r>
              <a:rPr lang="en-GB" altLang="en-US" dirty="0"/>
              <a:t>I did not make a choice to be flattened!</a:t>
            </a:r>
          </a:p>
          <a:p>
            <a:endParaRPr lang="en-GB" dirty="0"/>
          </a:p>
        </p:txBody>
      </p:sp>
    </p:spTree>
    <p:extLst>
      <p:ext uri="{BB962C8B-B14F-4D97-AF65-F5344CB8AC3E}">
        <p14:creationId xmlns:p14="http://schemas.microsoft.com/office/powerpoint/2010/main" val="2832285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Choice and Commitment</a:t>
            </a:r>
          </a:p>
        </p:txBody>
      </p:sp>
      <p:sp>
        <p:nvSpPr>
          <p:cNvPr id="3" name="Content Placeholder 2"/>
          <p:cNvSpPr>
            <a:spLocks noGrp="1"/>
          </p:cNvSpPr>
          <p:nvPr>
            <p:ph idx="1"/>
          </p:nvPr>
        </p:nvSpPr>
        <p:spPr/>
        <p:txBody>
          <a:bodyPr/>
          <a:lstStyle/>
          <a:p>
            <a:pPr>
              <a:defRPr/>
            </a:pPr>
            <a:r>
              <a:rPr lang="en-GB" altLang="en-US" dirty="0"/>
              <a:t>I did make the choice to get up that morning, take a walk, step into that road, put one foot in front of the other and place myself dead on in front of that enormous, moving vehicle</a:t>
            </a:r>
          </a:p>
          <a:p>
            <a:pPr>
              <a:defRPr/>
            </a:pPr>
            <a:r>
              <a:rPr lang="en-GB" altLang="en-US" dirty="0"/>
              <a:t>You made the choice to be in that place and that time</a:t>
            </a:r>
          </a:p>
          <a:p>
            <a:pPr>
              <a:defRPr/>
            </a:pPr>
            <a:r>
              <a:rPr lang="en-GB" altLang="en-US" dirty="0">
                <a:hlinkClick r:id="rId2"/>
              </a:rPr>
              <a:t>https://www.youtube.com/watch?v=siR5HeDdWHc</a:t>
            </a:r>
            <a:endParaRPr lang="en-GB" altLang="en-US" dirty="0"/>
          </a:p>
          <a:p>
            <a:pPr marL="0" indent="0">
              <a:buFont typeface="Arial" panose="020B0604020202020204" pitchFamily="34" charset="0"/>
              <a:buNone/>
              <a:defRPr/>
            </a:pPr>
            <a:endParaRPr lang="en-GB" altLang="en-US" dirty="0"/>
          </a:p>
          <a:p>
            <a:pPr>
              <a:defRPr/>
            </a:pPr>
            <a:r>
              <a:rPr lang="en-GB" altLang="en-US" i="1" dirty="0"/>
              <a:t>“A human being is absolutely free and absolutely responsible. Anguish is the result.” Jean-Paul Sartre</a:t>
            </a:r>
          </a:p>
          <a:p>
            <a:endParaRPr lang="en-GB" dirty="0"/>
          </a:p>
        </p:txBody>
      </p:sp>
    </p:spTree>
    <p:extLst>
      <p:ext uri="{BB962C8B-B14F-4D97-AF65-F5344CB8AC3E}">
        <p14:creationId xmlns:p14="http://schemas.microsoft.com/office/powerpoint/2010/main" val="577637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Dread and Anxiety</a:t>
            </a:r>
          </a:p>
        </p:txBody>
      </p:sp>
      <p:sp>
        <p:nvSpPr>
          <p:cNvPr id="4" name="Content Placeholder 3"/>
          <p:cNvSpPr>
            <a:spLocks noGrp="1"/>
          </p:cNvSpPr>
          <p:nvPr>
            <p:ph sz="half" idx="1"/>
          </p:nvPr>
        </p:nvSpPr>
        <p:spPr/>
        <p:txBody>
          <a:bodyPr/>
          <a:lstStyle/>
          <a:p>
            <a:r>
              <a:rPr lang="en-GB" altLang="en-US" dirty="0"/>
              <a:t>Dread is a feeling of general apprehension. Kierkegaard, the Danish philosopher interpreted it as God’s way of calling each individual to make a commitment to a personally valid way of life</a:t>
            </a:r>
          </a:p>
          <a:p>
            <a:r>
              <a:rPr lang="en-GB" altLang="en-US" dirty="0"/>
              <a:t>Anxiety stems from our understanding and recognition of the total freedom of choice that confronts us every moment, and the individual’s confrontation with nothingness</a:t>
            </a:r>
          </a:p>
          <a:p>
            <a:endParaRPr lang="en-GB" dirty="0"/>
          </a:p>
        </p:txBody>
      </p:sp>
      <p:pic>
        <p:nvPicPr>
          <p:cNvPr id="6" name="Content Placeholder 5" descr="Image result for existentialism dread and anxiety"/>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921062" y="1694375"/>
            <a:ext cx="3336967" cy="4280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6442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 Alienation and Estrangement</a:t>
            </a:r>
          </a:p>
        </p:txBody>
      </p:sp>
      <p:sp>
        <p:nvSpPr>
          <p:cNvPr id="3" name="Content Placeholder 2"/>
          <p:cNvSpPr>
            <a:spLocks noGrp="1"/>
          </p:cNvSpPr>
          <p:nvPr>
            <p:ph sz="half" idx="1"/>
          </p:nvPr>
        </p:nvSpPr>
        <p:spPr/>
        <p:txBody>
          <a:bodyPr/>
          <a:lstStyle/>
          <a:p>
            <a:r>
              <a:rPr lang="en-GB" altLang="en-US" sz="3200" dirty="0"/>
              <a:t>Feeling of being a stranger in the world</a:t>
            </a:r>
          </a:p>
          <a:p>
            <a:r>
              <a:rPr lang="en-GB" altLang="en-US" sz="3200" dirty="0"/>
              <a:t>Creator of our own reality</a:t>
            </a:r>
          </a:p>
          <a:p>
            <a:r>
              <a:rPr lang="en-GB" altLang="en-US" sz="3200" dirty="0"/>
              <a:t>No once can help you make sense of our existence</a:t>
            </a:r>
          </a:p>
          <a:p>
            <a:r>
              <a:rPr lang="en-GB" altLang="en-US" sz="3200" dirty="0"/>
              <a:t>We only exist right now, right here.</a:t>
            </a:r>
          </a:p>
          <a:p>
            <a:endParaRPr lang="en-GB" dirty="0"/>
          </a:p>
        </p:txBody>
      </p:sp>
      <p:pic>
        <p:nvPicPr>
          <p:cNvPr id="5" name="Content Placeholder 4" descr="https://existenceaslife.files.wordpress.com/2015/03/sartre-quote.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014350" y="1600200"/>
            <a:ext cx="3230599"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81673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d2fkddr0p2jbv6.cloudfront.net/render/standard/4003447606515804/mug15oz-whi-z1-t-existential-anguish-intensifie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3309" y="488074"/>
            <a:ext cx="6134100" cy="613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7551683" y="2222937"/>
            <a:ext cx="3704896" cy="2308324"/>
          </a:xfrm>
          <a:prstGeom prst="rect">
            <a:avLst/>
          </a:prstGeom>
          <a:noFill/>
        </p:spPr>
        <p:txBody>
          <a:bodyPr wrap="square" rtlCol="0">
            <a:spAutoFit/>
          </a:bodyPr>
          <a:lstStyle/>
          <a:p>
            <a:r>
              <a:rPr lang="en-GB" sz="7200" dirty="0">
                <a:solidFill>
                  <a:srgbClr val="7030A0"/>
                </a:solidFill>
              </a:rPr>
              <a:t>BREAK TIME!</a:t>
            </a:r>
          </a:p>
        </p:txBody>
      </p:sp>
    </p:spTree>
    <p:extLst>
      <p:ext uri="{BB962C8B-B14F-4D97-AF65-F5344CB8AC3E}">
        <p14:creationId xmlns:p14="http://schemas.microsoft.com/office/powerpoint/2010/main" val="4092918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Core Theorists of 19</a:t>
            </a:r>
            <a:r>
              <a:rPr lang="en-GB" baseline="30000" dirty="0"/>
              <a:t>th</a:t>
            </a:r>
            <a:r>
              <a:rPr lang="en-GB" dirty="0"/>
              <a:t> and 20</a:t>
            </a:r>
            <a:r>
              <a:rPr lang="en-GB" baseline="30000" dirty="0"/>
              <a:t>th</a:t>
            </a:r>
            <a:r>
              <a:rPr lang="en-GB" dirty="0"/>
              <a:t> Centuries</a:t>
            </a:r>
          </a:p>
        </p:txBody>
      </p:sp>
      <p:sp>
        <p:nvSpPr>
          <p:cNvPr id="4" name="Content Placeholder 2"/>
          <p:cNvSpPr>
            <a:spLocks noGrp="1"/>
          </p:cNvSpPr>
          <p:nvPr>
            <p:ph sz="half" idx="1"/>
          </p:nvPr>
        </p:nvSpPr>
        <p:spPr bwMode="auto">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eaLnBrk="1" hangingPunct="1">
              <a:defRPr/>
            </a:pPr>
            <a:endParaRPr lang="en-US" altLang="en-US" dirty="0">
              <a:solidFill>
                <a:srgbClr val="000000"/>
              </a:solidFill>
              <a:latin typeface="Times New Roman" panose="02020603050405020304" pitchFamily="18" charset="0"/>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Soren Kierkegaard </a:t>
            </a:r>
          </a:p>
          <a:p>
            <a:pPr eaLnBrk="1" hangingPunct="1">
              <a:defRPr/>
            </a:pPr>
            <a:endParaRPr lang="en-US" altLang="en-US" dirty="0">
              <a:solidFill>
                <a:srgbClr val="000000"/>
              </a:solidFill>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Friedrich Nietzsche</a:t>
            </a:r>
          </a:p>
          <a:p>
            <a:pPr marL="0" indent="0" eaLnBrk="1" hangingPunct="1">
              <a:buFont typeface="Arial" panose="020B0604020202020204" pitchFamily="34" charset="0"/>
              <a:buNone/>
              <a:defRPr/>
            </a:pPr>
            <a:endParaRPr lang="en-US" altLang="en-US" dirty="0">
              <a:solidFill>
                <a:srgbClr val="000000"/>
              </a:solidFill>
              <a:cs typeface="Times New Roman" panose="02020603050405020304" pitchFamily="18" charset="0"/>
            </a:endParaRPr>
          </a:p>
          <a:p>
            <a:pPr eaLnBrk="1" hangingPunct="1">
              <a:defRPr/>
            </a:pPr>
            <a:r>
              <a:rPr lang="en-US" altLang="en-US" dirty="0">
                <a:solidFill>
                  <a:srgbClr val="000000"/>
                </a:solidFill>
                <a:cs typeface="Times New Roman" panose="02020603050405020304" pitchFamily="18" charset="0"/>
              </a:rPr>
              <a:t>Jean-Paul Sartre</a:t>
            </a:r>
            <a:r>
              <a:rPr lang="en-US" altLang="en-US" dirty="0">
                <a:solidFill>
                  <a:srgbClr val="000000"/>
                </a:solidFill>
                <a:effectLst>
                  <a:outerShdw blurRad="38100" dist="38100" dir="2700000" algn="tl">
                    <a:srgbClr val="000000"/>
                  </a:outerShdw>
                </a:effectLst>
              </a:rPr>
              <a:t> </a:t>
            </a:r>
          </a:p>
          <a:p>
            <a:pPr eaLnBrk="1" hangingPunct="1">
              <a:defRPr/>
            </a:pPr>
            <a:endParaRPr lang="en-US" altLang="en-US" dirty="0">
              <a:solidFill>
                <a:srgbClr val="000000"/>
              </a:solidFill>
              <a:latin typeface="Times New Roman" panose="02020603050405020304" pitchFamily="18" charset="0"/>
              <a:cs typeface="Times New Roman" panose="02020603050405020304" pitchFamily="18" charset="0"/>
            </a:endParaRPr>
          </a:p>
          <a:p>
            <a:pPr eaLnBrk="1" hangingPunct="1">
              <a:defRPr/>
            </a:pP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858001" y="1584167"/>
            <a:ext cx="3499944" cy="4661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7609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Theorists:</a:t>
            </a:r>
          </a:p>
        </p:txBody>
      </p:sp>
      <p:sp>
        <p:nvSpPr>
          <p:cNvPr id="5" name="Content Placeholder 4"/>
          <p:cNvSpPr>
            <a:spLocks noGrp="1"/>
          </p:cNvSpPr>
          <p:nvPr>
            <p:ph idx="1"/>
          </p:nvPr>
        </p:nvSpPr>
        <p:spPr/>
        <p:txBody>
          <a:bodyPr/>
          <a:lstStyle/>
          <a:p>
            <a:r>
              <a:rPr lang="en-GB" altLang="en-US" dirty="0"/>
              <a:t>An existentialist could either be a religious moralist, agnostic relativist, or an amoral atheist. </a:t>
            </a:r>
          </a:p>
          <a:p>
            <a:r>
              <a:rPr lang="en-GB" altLang="en-US" dirty="0"/>
              <a:t>Kierkegaard, a religious philosopher,</a:t>
            </a:r>
          </a:p>
          <a:p>
            <a:r>
              <a:rPr lang="en-GB" altLang="en-US" dirty="0"/>
              <a:t>Nietzsche, an anti-Christian, </a:t>
            </a:r>
          </a:p>
          <a:p>
            <a:r>
              <a:rPr lang="en-GB" altLang="en-US" dirty="0"/>
              <a:t>Sartre, an atheist, credited for his work and writings about existentialism. </a:t>
            </a:r>
          </a:p>
          <a:p>
            <a:r>
              <a:rPr lang="en-GB" altLang="en-US" dirty="0"/>
              <a:t>Sartre is noted for bringing the most international attention to existentialism in the 20th century. </a:t>
            </a:r>
          </a:p>
          <a:p>
            <a:endParaRPr lang="en-GB" dirty="0"/>
          </a:p>
        </p:txBody>
      </p:sp>
    </p:spTree>
    <p:extLst>
      <p:ext uri="{BB962C8B-B14F-4D97-AF65-F5344CB8AC3E}">
        <p14:creationId xmlns:p14="http://schemas.microsoft.com/office/powerpoint/2010/main" val="38556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Soren Kierkegaard (1813-1855)</a:t>
            </a:r>
          </a:p>
        </p:txBody>
      </p:sp>
      <p:sp>
        <p:nvSpPr>
          <p:cNvPr id="3" name="Content Placeholder 2"/>
          <p:cNvSpPr>
            <a:spLocks noGrp="1"/>
          </p:cNvSpPr>
          <p:nvPr>
            <p:ph sz="half" idx="1"/>
          </p:nvPr>
        </p:nvSpPr>
        <p:spPr/>
        <p:txBody>
          <a:bodyPr/>
          <a:lstStyle/>
          <a:p>
            <a:r>
              <a:rPr lang="en-US" altLang="en-US" dirty="0"/>
              <a:t> Born in Copenhagen, Denmark.</a:t>
            </a:r>
          </a:p>
          <a:p>
            <a:endParaRPr lang="en-US" altLang="en-US" dirty="0"/>
          </a:p>
          <a:p>
            <a:r>
              <a:rPr lang="en-US" altLang="en-US" dirty="0"/>
              <a:t> Generally thought to be founder of existentialism.</a:t>
            </a:r>
          </a:p>
          <a:p>
            <a:endParaRPr lang="en-US" altLang="en-US" dirty="0"/>
          </a:p>
          <a:p>
            <a:r>
              <a:rPr lang="en-US" altLang="en-US" dirty="0"/>
              <a:t> Kierkegaard thought that the individual, the personal, the subjective aspects of human life are the most important.</a:t>
            </a:r>
          </a:p>
          <a:p>
            <a:endParaRPr lang="en-GB" dirty="0"/>
          </a:p>
        </p:txBody>
      </p:sp>
      <p:pic>
        <p:nvPicPr>
          <p:cNvPr id="7" name="Content Placeholder 6" descr="Kierkegaard"/>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819900" y="1728787"/>
            <a:ext cx="3619500" cy="4314825"/>
          </a:xfrm>
        </p:spPr>
      </p:pic>
    </p:spTree>
    <p:extLst>
      <p:ext uri="{BB962C8B-B14F-4D97-AF65-F5344CB8AC3E}">
        <p14:creationId xmlns:p14="http://schemas.microsoft.com/office/powerpoint/2010/main" val="380672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Kierkegaard cont..</a:t>
            </a:r>
            <a:endParaRPr lang="en-GB" dirty="0"/>
          </a:p>
        </p:txBody>
      </p:sp>
      <p:sp>
        <p:nvSpPr>
          <p:cNvPr id="3" name="Content Placeholder 2"/>
          <p:cNvSpPr>
            <a:spLocks noGrp="1"/>
          </p:cNvSpPr>
          <p:nvPr>
            <p:ph idx="1"/>
          </p:nvPr>
        </p:nvSpPr>
        <p:spPr/>
        <p:txBody>
          <a:bodyPr/>
          <a:lstStyle/>
          <a:p>
            <a:r>
              <a:rPr lang="en-US" altLang="en-US" dirty="0"/>
              <a:t>Most important human activity is decision-making: through our choices, we create our lives and become ourselves. </a:t>
            </a:r>
          </a:p>
          <a:p>
            <a:r>
              <a:rPr lang="en-US" altLang="en-US" dirty="0"/>
              <a:t> Scientific objectivity is dangerous: reveals facts and truths but not the truth. Felt people were too dependent on experts to point out way to salvation or personal growth.</a:t>
            </a:r>
          </a:p>
          <a:p>
            <a:r>
              <a:rPr lang="en-US" altLang="en-US" dirty="0"/>
              <a:t>Authenticity results when an individual lives honestly and courageously in the moment without refuge in excuses, and without reliance on groups or institutions for meaning or purpose. </a:t>
            </a:r>
          </a:p>
          <a:p>
            <a:r>
              <a:rPr lang="en-US" altLang="en-US" dirty="0"/>
              <a:t> In-authenticity results when the nature and needs of the individual are ignored, denied or made less important than institutions, abstractions, or groups.</a:t>
            </a:r>
          </a:p>
          <a:p>
            <a:endParaRPr lang="en-GB" dirty="0"/>
          </a:p>
        </p:txBody>
      </p:sp>
    </p:spTree>
    <p:extLst>
      <p:ext uri="{BB962C8B-B14F-4D97-AF65-F5344CB8AC3E}">
        <p14:creationId xmlns:p14="http://schemas.microsoft.com/office/powerpoint/2010/main" val="2687820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a:t>Friedrich Nietzsche (1844-1900)</a:t>
            </a:r>
            <a:endParaRPr lang="en-US" altLang="en-US" dirty="0"/>
          </a:p>
        </p:txBody>
      </p:sp>
      <p:pic>
        <p:nvPicPr>
          <p:cNvPr id="45059" name="Picture 3" descr="nietzsch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4900" y="1600200"/>
            <a:ext cx="3316287" cy="45720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Text Box 4"/>
          <p:cNvSpPr txBox="1">
            <a:spLocks noChangeArrowheads="1"/>
          </p:cNvSpPr>
          <p:nvPr/>
        </p:nvSpPr>
        <p:spPr bwMode="auto">
          <a:xfrm>
            <a:off x="5903982" y="1600200"/>
            <a:ext cx="5181600"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FontTx/>
              <a:buChar char="•"/>
              <a:defRPr/>
            </a:pPr>
            <a:r>
              <a:rPr lang="en-US" altLang="en-US" sz="2000" dirty="0">
                <a:solidFill>
                  <a:srgbClr val="000000"/>
                </a:solidFill>
              </a:rPr>
              <a:t>“</a:t>
            </a:r>
            <a:r>
              <a:rPr lang="en-US" altLang="en-US" sz="2000" dirty="0">
                <a:solidFill>
                  <a:srgbClr val="000000"/>
                </a:solidFill>
                <a:cs typeface="Times New Roman" panose="02020603050405020304" pitchFamily="18" charset="0"/>
              </a:rPr>
              <a:t>God is dead.”</a:t>
            </a:r>
          </a:p>
          <a:p>
            <a:pPr>
              <a:spcBef>
                <a:spcPct val="50000"/>
              </a:spcBef>
              <a:buFontTx/>
              <a:buChar char="•"/>
              <a:defRPr/>
            </a:pPr>
            <a:r>
              <a:rPr lang="en-US" altLang="en-US" sz="2000" dirty="0">
                <a:solidFill>
                  <a:srgbClr val="000000"/>
                </a:solidFill>
                <a:cs typeface="Times New Roman" panose="02020603050405020304" pitchFamily="18" charset="0"/>
              </a:rPr>
              <a:t> Believed life is meaningless, full of suffering and striving; the universe is indifferent to human suffering; still, he believed life is all there is and that we should live life to the fullest and get all we can out of it.</a:t>
            </a:r>
          </a:p>
          <a:p>
            <a:pPr>
              <a:spcBef>
                <a:spcPct val="50000"/>
              </a:spcBef>
              <a:buFontTx/>
              <a:buChar char="•"/>
              <a:defRPr/>
            </a:pPr>
            <a:r>
              <a:rPr lang="en-US" altLang="en-US" sz="2000" dirty="0">
                <a:solidFill>
                  <a:srgbClr val="000000"/>
                </a:solidFill>
                <a:cs typeface="Times New Roman" panose="02020603050405020304" pitchFamily="18" charset="0"/>
              </a:rPr>
              <a:t> Question for Nietzsche: How do we live a full life in a godless, meaningless world?</a:t>
            </a:r>
          </a:p>
          <a:p>
            <a:pPr>
              <a:spcBef>
                <a:spcPct val="50000"/>
              </a:spcBef>
              <a:buFontTx/>
              <a:buChar char="•"/>
              <a:defRPr/>
            </a:pPr>
            <a:r>
              <a:rPr lang="en-US" altLang="en-US" sz="2000" dirty="0">
                <a:solidFill>
                  <a:srgbClr val="000000"/>
                </a:solidFill>
                <a:cs typeface="Times New Roman" panose="02020603050405020304" pitchFamily="18" charset="0"/>
              </a:rPr>
              <a:t>  Because there is no God, the morals and values that we attribute to God are instead human creations; therefore, we are free to choose whatever values it is in our interests to have.</a:t>
            </a:r>
            <a:endParaRPr lang="en-US" altLang="en-US" dirty="0">
              <a:solidFill>
                <a:srgbClr val="000000"/>
              </a:solidFill>
              <a:cs typeface="Times New Roman" panose="02020603050405020304" pitchFamily="18" charset="0"/>
            </a:endParaRPr>
          </a:p>
        </p:txBody>
      </p:sp>
    </p:spTree>
    <p:extLst>
      <p:ext uri="{BB962C8B-B14F-4D97-AF65-F5344CB8AC3E}">
        <p14:creationId xmlns:p14="http://schemas.microsoft.com/office/powerpoint/2010/main" val="174830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352800" y="228600"/>
            <a:ext cx="6553200" cy="1143000"/>
          </a:xfrm>
        </p:spPr>
        <p:txBody>
          <a:bodyPr rtlCol="0">
            <a:normAutofit/>
          </a:bodyPr>
          <a:lstStyle/>
          <a:p>
            <a:pPr>
              <a:defRPr/>
            </a:pPr>
            <a:r>
              <a:rPr lang="en-US" altLang="en-US" sz="5400" dirty="0">
                <a:solidFill>
                  <a:srgbClr val="000000"/>
                </a:solidFill>
              </a:rPr>
              <a:t>Nietzsche</a:t>
            </a:r>
            <a:r>
              <a:rPr lang="en-US" altLang="en-US" dirty="0">
                <a:solidFill>
                  <a:srgbClr val="000000"/>
                </a:solidFill>
              </a:rPr>
              <a:t> </a:t>
            </a:r>
            <a:r>
              <a:rPr lang="en-US" altLang="en-US" sz="3200" dirty="0">
                <a:solidFill>
                  <a:srgbClr val="000000"/>
                </a:solidFill>
              </a:rPr>
              <a:t>(cont.):</a:t>
            </a:r>
            <a:endParaRPr lang="en-US" altLang="en-US" dirty="0">
              <a:solidFill>
                <a:srgbClr val="000000"/>
              </a:solidFill>
            </a:endParaRPr>
          </a:p>
        </p:txBody>
      </p:sp>
      <p:pic>
        <p:nvPicPr>
          <p:cNvPr id="47107" name="Picture 3" descr="portrait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2601" y="152400"/>
            <a:ext cx="1395413" cy="15240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8" name="Text Box 4"/>
          <p:cNvSpPr txBox="1">
            <a:spLocks noChangeArrowheads="1"/>
          </p:cNvSpPr>
          <p:nvPr/>
        </p:nvSpPr>
        <p:spPr bwMode="auto">
          <a:xfrm>
            <a:off x="1981200" y="2022476"/>
            <a:ext cx="8382000" cy="414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eaLnBrk="1" hangingPunct="1">
              <a:lnSpc>
                <a:spcPct val="100000"/>
              </a:lnSpc>
              <a:spcBef>
                <a:spcPct val="50000"/>
              </a:spcBef>
              <a:buFontTx/>
              <a:buChar char="•"/>
            </a:pPr>
            <a:r>
              <a:rPr lang="en-US" altLang="en-US" dirty="0">
                <a:solidFill>
                  <a:srgbClr val="000000"/>
                </a:solidFill>
                <a:latin typeface="+mn-lt"/>
                <a:cs typeface="Times New Roman" panose="02020603050405020304" pitchFamily="18" charset="0"/>
              </a:rPr>
              <a:t>For Nietzsche what we should value is the “will to power” or the drive to reach our full potential. The human being who reaches his full potential is a super-human-being or “superman.”</a:t>
            </a:r>
          </a:p>
          <a:p>
            <a:pPr eaLnBrk="1" hangingPunct="1">
              <a:lnSpc>
                <a:spcPct val="100000"/>
              </a:lnSpc>
              <a:spcBef>
                <a:spcPct val="50000"/>
              </a:spcBef>
              <a:buFontTx/>
              <a:buChar char="•"/>
            </a:pPr>
            <a:r>
              <a:rPr lang="en-US" altLang="en-US" dirty="0">
                <a:solidFill>
                  <a:srgbClr val="000000"/>
                </a:solidFill>
                <a:latin typeface="+mn-lt"/>
                <a:cs typeface="Times New Roman" panose="02020603050405020304" pitchFamily="18" charset="0"/>
              </a:rPr>
              <a:t> Accepting this value will lead to great human achievement and allow the gifted self-fulfillment and personal happiness. Although it may lead to conflicts, these should be welcomed as should the destruction of the weak. </a:t>
            </a:r>
          </a:p>
        </p:txBody>
      </p:sp>
    </p:spTree>
    <p:extLst>
      <p:ext uri="{BB962C8B-B14F-4D97-AF65-F5344CB8AC3E}">
        <p14:creationId xmlns:p14="http://schemas.microsoft.com/office/powerpoint/2010/main" val="3335722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r>
              <a:rPr lang="en-GB" altLang="en-US"/>
              <a:t>Existentialism</a:t>
            </a:r>
          </a:p>
        </p:txBody>
      </p:sp>
      <p:sp>
        <p:nvSpPr>
          <p:cNvPr id="49155" name="Content Placeholder 2"/>
          <p:cNvSpPr>
            <a:spLocks noGrp="1"/>
          </p:cNvSpPr>
          <p:nvPr>
            <p:ph idx="1"/>
          </p:nvPr>
        </p:nvSpPr>
        <p:spPr>
          <a:xfrm>
            <a:off x="2152650" y="1825626"/>
            <a:ext cx="7886700" cy="4956175"/>
          </a:xfrm>
        </p:spPr>
        <p:txBody>
          <a:bodyPr/>
          <a:lstStyle/>
          <a:p>
            <a:pPr marL="0" indent="0" algn="ctr">
              <a:buNone/>
            </a:pPr>
            <a:r>
              <a:rPr lang="en-GB" altLang="en-US" dirty="0"/>
              <a:t>What meaning can you find in the following quote?</a:t>
            </a:r>
          </a:p>
          <a:p>
            <a:pPr marL="0" indent="0" algn="ctr">
              <a:buNone/>
            </a:pPr>
            <a:endParaRPr lang="en-GB" altLang="en-US" dirty="0"/>
          </a:p>
          <a:p>
            <a:pPr marL="0" indent="0" algn="ctr">
              <a:buNone/>
            </a:pPr>
            <a:r>
              <a:rPr lang="en-GB" altLang="en-US" dirty="0"/>
              <a:t> </a:t>
            </a:r>
            <a:r>
              <a:rPr lang="en-GB" altLang="en-US" sz="6600" dirty="0"/>
              <a:t>“We are condemned to be free.” </a:t>
            </a:r>
          </a:p>
          <a:p>
            <a:pPr marL="0" indent="0" algn="r">
              <a:buNone/>
            </a:pPr>
            <a:r>
              <a:rPr lang="en-GB" altLang="en-US" sz="2800" dirty="0"/>
              <a:t>~Sartre. </a:t>
            </a:r>
          </a:p>
        </p:txBody>
      </p:sp>
    </p:spTree>
    <p:extLst>
      <p:ext uri="{BB962C8B-B14F-4D97-AF65-F5344CB8AC3E}">
        <p14:creationId xmlns:p14="http://schemas.microsoft.com/office/powerpoint/2010/main" val="998515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Sartre </a:t>
            </a:r>
            <a:r>
              <a:rPr lang="en-GB" dirty="0" err="1"/>
              <a:t>cont</a:t>
            </a:r>
            <a:r>
              <a:rPr lang="en-GB" dirty="0"/>
              <a:t>…</a:t>
            </a:r>
          </a:p>
        </p:txBody>
      </p:sp>
      <p:sp>
        <p:nvSpPr>
          <p:cNvPr id="3" name="Content Placeholder 2"/>
          <p:cNvSpPr>
            <a:spLocks noGrp="1"/>
          </p:cNvSpPr>
          <p:nvPr>
            <p:ph idx="1"/>
          </p:nvPr>
        </p:nvSpPr>
        <p:spPr/>
        <p:txBody>
          <a:bodyPr/>
          <a:lstStyle/>
          <a:p>
            <a:r>
              <a:rPr lang="en-GB" altLang="en-US" dirty="0"/>
              <a:t>According to Sartre, man is free to make his own choices, but is "condemned" to be free. </a:t>
            </a:r>
          </a:p>
          <a:p>
            <a:r>
              <a:rPr lang="en-GB" altLang="en-US" dirty="0"/>
              <a:t>We did not create ourselves. Even though people are put on Earth without their consent, we must choose and act freely from every situation we are in. </a:t>
            </a:r>
          </a:p>
          <a:p>
            <a:r>
              <a:rPr lang="en-GB" altLang="en-US" dirty="0"/>
              <a:t>Everything we do is a result of being free because we have choice. </a:t>
            </a:r>
          </a:p>
          <a:p>
            <a:endParaRPr lang="en-GB" dirty="0"/>
          </a:p>
        </p:txBody>
      </p:sp>
    </p:spTree>
    <p:extLst>
      <p:ext uri="{BB962C8B-B14F-4D97-AF65-F5344CB8AC3E}">
        <p14:creationId xmlns:p14="http://schemas.microsoft.com/office/powerpoint/2010/main" val="3159858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Sartre </a:t>
            </a:r>
            <a:r>
              <a:rPr lang="en-GB" dirty="0" err="1"/>
              <a:t>cont</a:t>
            </a:r>
            <a:r>
              <a:rPr lang="en-GB" dirty="0"/>
              <a:t>…</a:t>
            </a:r>
          </a:p>
        </p:txBody>
      </p:sp>
      <p:sp>
        <p:nvSpPr>
          <p:cNvPr id="3" name="Content Placeholder 2"/>
          <p:cNvSpPr>
            <a:spLocks noGrp="1"/>
          </p:cNvSpPr>
          <p:nvPr>
            <p:ph idx="1"/>
          </p:nvPr>
        </p:nvSpPr>
        <p:spPr/>
        <p:txBody>
          <a:bodyPr/>
          <a:lstStyle/>
          <a:p>
            <a:r>
              <a:rPr lang="en-GB" altLang="en-US" dirty="0"/>
              <a:t>The only choice we do not have is that of having choices. </a:t>
            </a:r>
          </a:p>
          <a:p>
            <a:r>
              <a:rPr lang="en-GB" altLang="en-US" dirty="0"/>
              <a:t>Not only are we condemned to be free because we did not choose to exist, but we are also condemned to be free because we are the only thing that exists that has to be responsible for all of our actions. </a:t>
            </a:r>
            <a:br>
              <a:rPr lang="en-GB" altLang="en-US" dirty="0"/>
            </a:br>
            <a:endParaRPr lang="en-GB" altLang="en-US" dirty="0"/>
          </a:p>
          <a:p>
            <a:endParaRPr lang="en-GB" dirty="0"/>
          </a:p>
        </p:txBody>
      </p:sp>
    </p:spTree>
    <p:extLst>
      <p:ext uri="{BB962C8B-B14F-4D97-AF65-F5344CB8AC3E}">
        <p14:creationId xmlns:p14="http://schemas.microsoft.com/office/powerpoint/2010/main" val="3221039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Existentialism</a:t>
            </a:r>
          </a:p>
        </p:txBody>
      </p:sp>
      <p:sp>
        <p:nvSpPr>
          <p:cNvPr id="51202" name="Content Placeholder 2"/>
          <p:cNvSpPr>
            <a:spLocks noGrp="1"/>
          </p:cNvSpPr>
          <p:nvPr>
            <p:ph idx="1"/>
          </p:nvPr>
        </p:nvSpPr>
        <p:spPr/>
        <p:txBody>
          <a:bodyPr/>
          <a:lstStyle/>
          <a:p>
            <a:r>
              <a:rPr lang="en-GB" altLang="en-US" dirty="0"/>
              <a:t>However, how do we know that God doesn't have everything determined for us and just leads us to believe that we are free? </a:t>
            </a:r>
          </a:p>
          <a:p>
            <a:endParaRPr lang="en-GB" altLang="en-US" dirty="0"/>
          </a:p>
          <a:p>
            <a:r>
              <a:rPr lang="en-GB" altLang="en-US" dirty="0"/>
              <a:t>The truth is that we don't know, and won't until we leave this earth. It is now up to us to decide if our freedom is to be valued, and to choose the way we want to use our freedom.</a:t>
            </a:r>
            <a:br>
              <a:rPr lang="en-GB" altLang="en-US" dirty="0"/>
            </a:br>
            <a:endParaRPr lang="en-GB" altLang="en-US" dirty="0"/>
          </a:p>
        </p:txBody>
      </p:sp>
    </p:spTree>
    <p:extLst>
      <p:ext uri="{BB962C8B-B14F-4D97-AF65-F5344CB8AC3E}">
        <p14:creationId xmlns:p14="http://schemas.microsoft.com/office/powerpoint/2010/main" val="304507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057400" y="76200"/>
            <a:ext cx="8077200" cy="1143000"/>
          </a:xfrm>
        </p:spPr>
        <p:txBody>
          <a:bodyPr rtlCol="0">
            <a:normAutofit/>
          </a:bodyPr>
          <a:lstStyle/>
          <a:p>
            <a:pPr>
              <a:defRPr/>
            </a:pPr>
            <a:r>
              <a:rPr lang="en-US" altLang="en-US" sz="5400" dirty="0">
                <a:solidFill>
                  <a:srgbClr val="000000"/>
                </a:solidFill>
              </a:rPr>
              <a:t>Jean-Paul Sartre</a:t>
            </a:r>
            <a:r>
              <a:rPr lang="en-US" altLang="en-US" dirty="0">
                <a:solidFill>
                  <a:srgbClr val="000000"/>
                </a:solidFill>
              </a:rPr>
              <a:t> </a:t>
            </a:r>
            <a:r>
              <a:rPr lang="en-US" altLang="en-US" sz="3200" dirty="0">
                <a:solidFill>
                  <a:srgbClr val="000000"/>
                </a:solidFill>
              </a:rPr>
              <a:t>(1905-1980)</a:t>
            </a:r>
            <a:r>
              <a:rPr lang="en-US" altLang="en-US" dirty="0">
                <a:solidFill>
                  <a:srgbClr val="000000"/>
                </a:solidFill>
              </a:rPr>
              <a:t>:</a:t>
            </a:r>
          </a:p>
        </p:txBody>
      </p:sp>
      <p:pic>
        <p:nvPicPr>
          <p:cNvPr id="52227" name="Picture 3" descr="sartre"/>
          <p:cNvPicPr>
            <a:picLocks noChangeAspect="1" noChangeArrowheads="1"/>
          </p:cNvPicPr>
          <p:nvPr/>
        </p:nvPicPr>
        <p:blipFill>
          <a:blip r:embed="rId3">
            <a:extLst>
              <a:ext uri="{28A0092B-C50C-407E-A947-70E740481C1C}">
                <a14:useLocalDpi xmlns:a14="http://schemas.microsoft.com/office/drawing/2010/main" val="0"/>
              </a:ext>
            </a:extLst>
          </a:blip>
          <a:srcRect t="1724"/>
          <a:stretch>
            <a:fillRect/>
          </a:stretch>
        </p:blipFill>
        <p:spPr bwMode="auto">
          <a:xfrm>
            <a:off x="1225021" y="1608667"/>
            <a:ext cx="2675377" cy="43688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3" name="Text Box 5"/>
          <p:cNvSpPr txBox="1">
            <a:spLocks noChangeArrowheads="1"/>
          </p:cNvSpPr>
          <p:nvPr/>
        </p:nvSpPr>
        <p:spPr bwMode="auto">
          <a:xfrm>
            <a:off x="5588000" y="1946407"/>
            <a:ext cx="5181600"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buFontTx/>
              <a:buChar char="•"/>
              <a:defRPr/>
            </a:pPr>
            <a:r>
              <a:rPr lang="en-US" altLang="en-US" sz="2400" dirty="0">
                <a:solidFill>
                  <a:srgbClr val="E25B00"/>
                </a:solidFill>
                <a:effectLst>
                  <a:outerShdw blurRad="38100" dist="38100" dir="2700000" algn="tl">
                    <a:srgbClr val="000000"/>
                  </a:outerShdw>
                </a:effectLst>
              </a:rPr>
              <a:t> </a:t>
            </a:r>
            <a:r>
              <a:rPr lang="en-US" altLang="en-US" sz="2400" dirty="0">
                <a:solidFill>
                  <a:srgbClr val="000000"/>
                </a:solidFill>
                <a:cs typeface="Times New Roman" panose="02020603050405020304" pitchFamily="18" charset="0"/>
              </a:rPr>
              <a:t>Born in Paris; internationally known philosopher, novelist, playwright. Awarded Nobel Prize in literature in 1964; turned it down.</a:t>
            </a:r>
          </a:p>
          <a:p>
            <a:pPr>
              <a:spcBef>
                <a:spcPct val="50000"/>
              </a:spcBef>
              <a:buFontTx/>
              <a:buChar char="•"/>
              <a:defRPr/>
            </a:pPr>
            <a:r>
              <a:rPr lang="en-US" altLang="en-US" sz="2400" dirty="0">
                <a:solidFill>
                  <a:srgbClr val="000000"/>
                </a:solidFill>
                <a:cs typeface="Times New Roman" panose="02020603050405020304" pitchFamily="18" charset="0"/>
              </a:rPr>
              <a:t>Existence precedes essence: We have no “given nature;” we become who we are through freedom of choice and moral responsibility.</a:t>
            </a:r>
          </a:p>
          <a:p>
            <a:pPr>
              <a:spcBef>
                <a:spcPct val="50000"/>
              </a:spcBef>
              <a:buFontTx/>
              <a:buChar char="•"/>
              <a:defRPr/>
            </a:pPr>
            <a:endParaRPr lang="en-US" altLang="en-US" sz="20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11268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altLang="en-US" sz="2400" dirty="0"/>
              <a:t>We are born into existence that has no divine purpose; life is often absurd or horrible and the only true values are the ones we create for ourselves.</a:t>
            </a:r>
          </a:p>
          <a:p>
            <a:r>
              <a:rPr lang="en-US" altLang="en-US" sz="2400" dirty="0"/>
              <a:t> “Bad faith”: when people are too terrified to face the freedom and responsibility of choice and revert to old existing norms and rules (religious).</a:t>
            </a:r>
          </a:p>
          <a:p>
            <a:r>
              <a:rPr lang="en-US" altLang="en-US" sz="2400" dirty="0"/>
              <a:t> “Commitment”: Choosing and living in accord with the choice.</a:t>
            </a:r>
          </a:p>
          <a:p>
            <a:endParaRPr lang="en-GB" dirty="0"/>
          </a:p>
        </p:txBody>
      </p:sp>
    </p:spTree>
    <p:extLst>
      <p:ext uri="{BB962C8B-B14F-4D97-AF65-F5344CB8AC3E}">
        <p14:creationId xmlns:p14="http://schemas.microsoft.com/office/powerpoint/2010/main" val="1365954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type="title"/>
          </p:nvPr>
        </p:nvSpPr>
        <p:spPr>
          <a:xfrm>
            <a:off x="3352800" y="228600"/>
            <a:ext cx="7315200" cy="1143000"/>
          </a:xfrm>
        </p:spPr>
        <p:txBody>
          <a:bodyPr rtlCol="0">
            <a:normAutofit/>
          </a:bodyPr>
          <a:lstStyle/>
          <a:p>
            <a:pPr>
              <a:defRPr/>
            </a:pPr>
            <a:r>
              <a:rPr lang="en-US" altLang="en-US" sz="5400" dirty="0">
                <a:solidFill>
                  <a:srgbClr val="000000"/>
                </a:solidFill>
              </a:rPr>
              <a:t>Jean-Paul Sartre</a:t>
            </a:r>
            <a:r>
              <a:rPr lang="en-US" altLang="en-US" dirty="0">
                <a:solidFill>
                  <a:srgbClr val="000000"/>
                </a:solidFill>
              </a:rPr>
              <a:t> </a:t>
            </a:r>
            <a:r>
              <a:rPr lang="en-US" altLang="en-US" sz="3200" dirty="0">
                <a:solidFill>
                  <a:srgbClr val="000000"/>
                </a:solidFill>
              </a:rPr>
              <a:t>(cont.)</a:t>
            </a:r>
            <a:r>
              <a:rPr lang="en-US" altLang="en-US" dirty="0">
                <a:solidFill>
                  <a:srgbClr val="000000"/>
                </a:solidFill>
              </a:rPr>
              <a:t>:</a:t>
            </a:r>
          </a:p>
        </p:txBody>
      </p:sp>
      <p:pic>
        <p:nvPicPr>
          <p:cNvPr id="54275" name="Picture 5" descr="110507sartrejeanpaul"/>
          <p:cNvPicPr>
            <a:picLocks noChangeAspect="1" noChangeArrowheads="1"/>
          </p:cNvPicPr>
          <p:nvPr/>
        </p:nvPicPr>
        <p:blipFill>
          <a:blip r:embed="rId3" cstate="print">
            <a:extLst>
              <a:ext uri="{28A0092B-C50C-407E-A947-70E740481C1C}">
                <a14:useLocalDpi xmlns:a14="http://schemas.microsoft.com/office/drawing/2010/main" val="0"/>
              </a:ext>
            </a:extLst>
          </a:blip>
          <a:srcRect l="14694" r="15047"/>
          <a:stretch>
            <a:fillRect/>
          </a:stretch>
        </p:blipFill>
        <p:spPr bwMode="auto">
          <a:xfrm>
            <a:off x="1752600" y="228600"/>
            <a:ext cx="1143000" cy="1295400"/>
          </a:xfrm>
          <a:prstGeom prst="rect">
            <a:avLst/>
          </a:prstGeom>
          <a:noFill/>
          <a:ln>
            <a:noFill/>
          </a:ln>
          <a:effectLst>
            <a:outerShdw dist="35921" dir="2700000" algn="ctr" rotWithShape="0">
              <a:srgbClr val="808080"/>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8918" name="Text Box 6"/>
          <p:cNvSpPr txBox="1">
            <a:spLocks noChangeArrowheads="1"/>
          </p:cNvSpPr>
          <p:nvPr/>
        </p:nvSpPr>
        <p:spPr bwMode="auto">
          <a:xfrm>
            <a:off x="1905000" y="1700213"/>
            <a:ext cx="8610600" cy="544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457200" indent="-457200">
              <a:defRPr sz="2400">
                <a:solidFill>
                  <a:schemeClr val="tx1"/>
                </a:solidFill>
                <a:latin typeface="Arial" panose="020B0604020202020204" pitchFamily="34" charset="0"/>
                <a:ea typeface="ＭＳ Ｐゴシック" pitchFamily="28" charset="-128"/>
              </a:defRPr>
            </a:lvl1pPr>
            <a:lvl2pPr marL="914400" indent="-457200">
              <a:defRPr sz="2400">
                <a:solidFill>
                  <a:schemeClr val="tx1"/>
                </a:solidFill>
                <a:latin typeface="Arial" panose="020B0604020202020204" pitchFamily="34" charset="0"/>
                <a:ea typeface="ＭＳ Ｐゴシック" pitchFamily="28" charset="-128"/>
              </a:defRPr>
            </a:lvl2pPr>
            <a:lvl3pPr marL="1371600" indent="-457200">
              <a:defRPr sz="2400">
                <a:solidFill>
                  <a:schemeClr val="tx1"/>
                </a:solidFill>
                <a:latin typeface="Arial" panose="020B0604020202020204" pitchFamily="34" charset="0"/>
                <a:ea typeface="ＭＳ Ｐゴシック" pitchFamily="28" charset="-128"/>
              </a:defRPr>
            </a:lvl3pPr>
            <a:lvl4pPr marL="1828800" indent="-457200">
              <a:defRPr sz="2400">
                <a:solidFill>
                  <a:schemeClr val="tx1"/>
                </a:solidFill>
                <a:latin typeface="Arial" panose="020B0604020202020204" pitchFamily="34" charset="0"/>
                <a:ea typeface="ＭＳ Ｐゴシック" pitchFamily="28" charset="-128"/>
              </a:defRPr>
            </a:lvl4pPr>
            <a:lvl5pPr marL="2286000" indent="-457200">
              <a:defRPr sz="2400">
                <a:solidFill>
                  <a:schemeClr val="tx1"/>
                </a:solidFill>
                <a:latin typeface="Arial" panose="020B0604020202020204" pitchFamily="34" charset="0"/>
                <a:ea typeface="ＭＳ Ｐゴシック" pitchFamily="28" charset="-128"/>
              </a:defRPr>
            </a:lvl5pPr>
            <a:lvl6pPr marL="27432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6pPr>
            <a:lvl7pPr marL="32004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7pPr>
            <a:lvl8pPr marL="36576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8pPr>
            <a:lvl9pPr marL="4114800" indent="-457200" eaLnBrk="0" fontAlgn="base" hangingPunct="0">
              <a:spcBef>
                <a:spcPct val="0"/>
              </a:spcBef>
              <a:spcAft>
                <a:spcPct val="0"/>
              </a:spcAft>
              <a:defRPr sz="2400">
                <a:solidFill>
                  <a:schemeClr val="tx1"/>
                </a:solidFill>
                <a:latin typeface="Arial" panose="020B0604020202020204" pitchFamily="34" charset="0"/>
                <a:ea typeface="ＭＳ Ｐゴシック" pitchFamily="28" charset="-128"/>
              </a:defRPr>
            </a:lvl9pPr>
          </a:lstStyle>
          <a:p>
            <a:pPr>
              <a:spcBef>
                <a:spcPct val="50000"/>
              </a:spcBef>
              <a:buFontTx/>
              <a:buChar char="•"/>
              <a:defRPr/>
            </a:pPr>
            <a:r>
              <a:rPr lang="en-US" altLang="en-US" dirty="0">
                <a:solidFill>
                  <a:srgbClr val="000000"/>
                </a:solidFill>
                <a:latin typeface="+mn-lt"/>
                <a:cs typeface="Times New Roman" panose="02020603050405020304" pitchFamily="18" charset="0"/>
              </a:rPr>
              <a:t>WWII: Joined the French army in 1939. Captured and imprisoned by Germans for nine months. Released for poor health; contributed to Sartre’s belief that evil is not an abstraction; it is real and concrete.</a:t>
            </a:r>
          </a:p>
          <a:p>
            <a:pPr>
              <a:spcBef>
                <a:spcPct val="50000"/>
              </a:spcBef>
              <a:buFontTx/>
              <a:buChar char="•"/>
              <a:defRPr/>
            </a:pPr>
            <a:r>
              <a:rPr lang="en-US" altLang="en-US" dirty="0">
                <a:solidFill>
                  <a:srgbClr val="000000"/>
                </a:solidFill>
                <a:latin typeface="+mn-lt"/>
                <a:cs typeface="Times New Roman" panose="02020603050405020304" pitchFamily="18" charset="0"/>
              </a:rPr>
              <a:t>Any attempt to rationalise or deny evil fails: an ordered universe governed by a loving, powerful God is not possible; the universe is indifferent to us.  Science is not a certainty given that concentration camps were both “scientific” and “rationally ordered.” Even the order of Nature is a delusion; nature does not care about us. </a:t>
            </a:r>
          </a:p>
          <a:p>
            <a:pPr>
              <a:spcBef>
                <a:spcPct val="50000"/>
              </a:spcBef>
              <a:buFontTx/>
              <a:buChar char="•"/>
              <a:defRPr/>
            </a:pPr>
            <a:r>
              <a:rPr lang="en-US" altLang="en-US" dirty="0">
                <a:solidFill>
                  <a:srgbClr val="000000"/>
                </a:solidFill>
                <a:latin typeface="+mn-lt"/>
                <a:cs typeface="Times New Roman" panose="02020603050405020304" pitchFamily="18" charset="0"/>
              </a:rPr>
              <a:t>Belief in these ideas are attempts to evade the awesomeness of choice.</a:t>
            </a:r>
          </a:p>
          <a:p>
            <a:pPr>
              <a:spcBef>
                <a:spcPct val="50000"/>
              </a:spcBef>
              <a:defRPr/>
            </a:pPr>
            <a:r>
              <a:rPr lang="en-US" altLang="en-US" dirty="0">
                <a:solidFill>
                  <a:srgbClr val="000000"/>
                </a:solidFill>
                <a:effectLst>
                  <a:outerShdw blurRad="38100" dist="38100" dir="2700000" algn="tl">
                    <a:srgbClr val="000000"/>
                  </a:outerShdw>
                </a:effectLst>
                <a:latin typeface="Trebuchet MS" panose="020B0603020202020204" pitchFamily="34" charset="0"/>
              </a:rPr>
              <a:t> </a:t>
            </a:r>
          </a:p>
        </p:txBody>
      </p:sp>
    </p:spTree>
    <p:extLst>
      <p:ext uri="{BB962C8B-B14F-4D97-AF65-F5344CB8AC3E}">
        <p14:creationId xmlns:p14="http://schemas.microsoft.com/office/powerpoint/2010/main" val="563057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barnardreslife.org/images/cornel_west.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52400"/>
            <a:ext cx="9144000" cy="205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7" name="Rectangle 3"/>
          <p:cNvSpPr>
            <a:spLocks noChangeArrowheads="1"/>
          </p:cNvSpPr>
          <p:nvPr/>
        </p:nvSpPr>
        <p:spPr bwMode="auto">
          <a:xfrm>
            <a:off x="5029200" y="2413000"/>
            <a:ext cx="5562600"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4400"/>
              <a:t>Examined Life</a:t>
            </a:r>
            <a:br>
              <a:rPr lang="en-GB" altLang="en-US" sz="4400"/>
            </a:br>
            <a:r>
              <a:rPr lang="en-GB" altLang="en-US" sz="1800"/>
              <a:t>Published on Jun 24, 2014 From "Examined Life" (2008)</a:t>
            </a:r>
            <a:br>
              <a:rPr lang="en-GB" altLang="en-US" sz="1800"/>
            </a:br>
            <a:br>
              <a:rPr lang="en-GB" altLang="en-US"/>
            </a:br>
            <a:endParaRPr lang="en-GB" altLang="en-US" sz="1800"/>
          </a:p>
        </p:txBody>
      </p:sp>
      <p:sp>
        <p:nvSpPr>
          <p:cNvPr id="57348" name="Subtitle 6"/>
          <p:cNvSpPr>
            <a:spLocks noGrp="1"/>
          </p:cNvSpPr>
          <p:nvPr>
            <p:ph type="subTitle" idx="1"/>
          </p:nvPr>
        </p:nvSpPr>
        <p:spPr>
          <a:xfrm>
            <a:off x="1600200" y="3602038"/>
            <a:ext cx="8991600" cy="3255962"/>
          </a:xfrm>
        </p:spPr>
        <p:txBody>
          <a:bodyPr/>
          <a:lstStyle/>
          <a:p>
            <a:r>
              <a:rPr lang="en-GB" altLang="en-US"/>
              <a:t>Examined Life pulls philosophy out of academic journals and classrooms, and puts it back on the streets. </a:t>
            </a:r>
          </a:p>
          <a:p>
            <a:endParaRPr lang="en-GB" altLang="en-US"/>
          </a:p>
          <a:p>
            <a:r>
              <a:rPr lang="en-GB" altLang="en-US"/>
              <a:t>Filmmaker Astra Taylor accompanies some of today's most influential thinkers on a series of unique excursions through places and spaces that hold particular resonance for them and their ideas.</a:t>
            </a:r>
          </a:p>
          <a:p>
            <a:endParaRPr lang="en-GB" altLang="en-US"/>
          </a:p>
          <a:p>
            <a:r>
              <a:rPr lang="en-GB" altLang="en-US"/>
              <a:t>http://topdocumentaryfilms.com/examined-life/</a:t>
            </a:r>
          </a:p>
          <a:p>
            <a:endParaRPr lang="en-GB" altLang="en-US"/>
          </a:p>
          <a:p>
            <a:endParaRPr lang="en-GB" altLang="en-US"/>
          </a:p>
          <a:p>
            <a:endParaRPr lang="en-GB" altLang="en-US"/>
          </a:p>
          <a:p>
            <a:endParaRPr lang="en-GB" altLang="en-US"/>
          </a:p>
        </p:txBody>
      </p:sp>
    </p:spTree>
    <p:extLst>
      <p:ext uri="{BB962C8B-B14F-4D97-AF65-F5344CB8AC3E}">
        <p14:creationId xmlns:p14="http://schemas.microsoft.com/office/powerpoint/2010/main" val="3850659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Content Placeholder 2"/>
          <p:cNvSpPr>
            <a:spLocks noGrp="1"/>
          </p:cNvSpPr>
          <p:nvPr>
            <p:ph idx="1"/>
          </p:nvPr>
        </p:nvSpPr>
        <p:spPr>
          <a:xfrm>
            <a:off x="1524000" y="3657600"/>
            <a:ext cx="9144000" cy="3048000"/>
          </a:xfrm>
        </p:spPr>
        <p:txBody>
          <a:bodyPr/>
          <a:lstStyle/>
          <a:p>
            <a:pPr marL="0" indent="0">
              <a:buNone/>
              <a:defRPr/>
            </a:pPr>
            <a:endParaRPr lang="en-GB" altLang="en-US" dirty="0"/>
          </a:p>
          <a:p>
            <a:pPr marL="0" indent="0" algn="ctr">
              <a:buNone/>
              <a:defRPr/>
            </a:pPr>
            <a:r>
              <a:rPr lang="en-GB" altLang="en-US" dirty="0"/>
              <a:t>Perhaps America's best-known public intellectual - compares philosophy to jazz and blues, reminding us how intense and invigorating a life of the mind can be</a:t>
            </a:r>
          </a:p>
          <a:p>
            <a:pPr>
              <a:defRPr/>
            </a:pPr>
            <a:endParaRPr lang="en-GB" altLang="en-US" dirty="0"/>
          </a:p>
          <a:p>
            <a:pPr marL="0" indent="0" algn="ctr">
              <a:buNone/>
              <a:defRPr/>
            </a:pPr>
            <a:r>
              <a:rPr lang="en-GB" altLang="en-US" dirty="0">
                <a:hlinkClick r:id="rId2"/>
              </a:rPr>
              <a:t>https://www.youtube.com/watch?v=tZYbTZLiWxo</a:t>
            </a:r>
            <a:endParaRPr lang="en-GB" altLang="en-US" dirty="0"/>
          </a:p>
          <a:p>
            <a:pPr>
              <a:defRPr/>
            </a:pPr>
            <a:endParaRPr lang="en-GB" altLang="en-US" dirty="0"/>
          </a:p>
        </p:txBody>
      </p:sp>
      <p:pic>
        <p:nvPicPr>
          <p:cNvPr id="58371" name="Picture 7" descr="http://ok3.org/media/wp-content/uploads/2010/03/Cornel-West.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1825" y="152400"/>
            <a:ext cx="330835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1180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r>
              <a:rPr lang="en-GB" altLang="en-US"/>
              <a:t>Cornell West: Examined Life doc.</a:t>
            </a:r>
          </a:p>
        </p:txBody>
      </p:sp>
      <p:sp>
        <p:nvSpPr>
          <p:cNvPr id="3" name="Content Placeholder 2"/>
          <p:cNvSpPr>
            <a:spLocks noGrp="1"/>
          </p:cNvSpPr>
          <p:nvPr>
            <p:ph idx="1"/>
          </p:nvPr>
        </p:nvSpPr>
        <p:spPr/>
        <p:txBody>
          <a:bodyPr/>
          <a:lstStyle/>
          <a:p>
            <a:pPr algn="ctr">
              <a:defRPr/>
            </a:pPr>
            <a:endParaRPr lang="en-GB" dirty="0"/>
          </a:p>
          <a:p>
            <a:pPr algn="ctr">
              <a:defRPr/>
            </a:pPr>
            <a:endParaRPr lang="en-GB" dirty="0"/>
          </a:p>
          <a:p>
            <a:pPr algn="ctr">
              <a:defRPr/>
            </a:pPr>
            <a:r>
              <a:rPr lang="en-GB" dirty="0"/>
              <a:t>So, What is Cornell West saying?</a:t>
            </a:r>
          </a:p>
          <a:p>
            <a:pPr marL="0" indent="0" algn="ctr">
              <a:buNone/>
              <a:defRPr/>
            </a:pPr>
            <a:endParaRPr lang="en-GB" dirty="0"/>
          </a:p>
          <a:p>
            <a:pPr algn="ctr">
              <a:defRPr/>
            </a:pPr>
            <a:r>
              <a:rPr lang="en-GB" dirty="0"/>
              <a:t>Do you agree with his philosophy?</a:t>
            </a:r>
          </a:p>
          <a:p>
            <a:pPr marL="0" indent="0" algn="ctr">
              <a:buNone/>
              <a:defRPr/>
            </a:pPr>
            <a:endParaRPr lang="en-GB" dirty="0"/>
          </a:p>
          <a:p>
            <a:pPr algn="ctr">
              <a:defRPr/>
            </a:pPr>
            <a:r>
              <a:rPr lang="en-GB" dirty="0"/>
              <a:t>What are your thoughts?</a:t>
            </a:r>
          </a:p>
        </p:txBody>
      </p:sp>
    </p:spTree>
    <p:extLst>
      <p:ext uri="{BB962C8B-B14F-4D97-AF65-F5344CB8AC3E}">
        <p14:creationId xmlns:p14="http://schemas.microsoft.com/office/powerpoint/2010/main" val="3913487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GB" altLang="en-US"/>
              <a:t>Summary</a:t>
            </a:r>
          </a:p>
        </p:txBody>
      </p:sp>
      <p:sp>
        <p:nvSpPr>
          <p:cNvPr id="60419" name="Content Placeholder 2"/>
          <p:cNvSpPr>
            <a:spLocks noGrp="1"/>
          </p:cNvSpPr>
          <p:nvPr>
            <p:ph idx="1"/>
          </p:nvPr>
        </p:nvSpPr>
        <p:spPr>
          <a:xfrm>
            <a:off x="1600200" y="1447800"/>
            <a:ext cx="8915400" cy="5715000"/>
          </a:xfrm>
        </p:spPr>
        <p:txBody>
          <a:bodyPr>
            <a:normAutofit/>
          </a:bodyPr>
          <a:lstStyle/>
          <a:p>
            <a:r>
              <a:rPr lang="en-GB" altLang="en-US" dirty="0"/>
              <a:t>All existentialists are concerned with the study of being</a:t>
            </a:r>
          </a:p>
          <a:p>
            <a:endParaRPr lang="en-GB" altLang="en-US" dirty="0"/>
          </a:p>
          <a:p>
            <a:r>
              <a:rPr lang="en-GB" altLang="en-US" dirty="0"/>
              <a:t>An existentialist believes that a person’s life is nothing but the sum of the life he has shaped for himself</a:t>
            </a:r>
          </a:p>
          <a:p>
            <a:endParaRPr lang="en-GB" altLang="en-US" dirty="0"/>
          </a:p>
          <a:p>
            <a:r>
              <a:rPr lang="en-GB" altLang="en-US" dirty="0"/>
              <a:t>At every moment it is always his own free will choosing how to act</a:t>
            </a:r>
          </a:p>
          <a:p>
            <a:endParaRPr lang="en-GB" altLang="en-US" dirty="0"/>
          </a:p>
          <a:p>
            <a:r>
              <a:rPr lang="en-GB" altLang="en-US" dirty="0"/>
              <a:t>He is responsible for his actions, which limit future action</a:t>
            </a:r>
          </a:p>
          <a:p>
            <a:endParaRPr lang="en-GB" altLang="en-US" dirty="0"/>
          </a:p>
          <a:p>
            <a:r>
              <a:rPr lang="en-GB" altLang="en-US" dirty="0"/>
              <a:t>Even if God does exist, He does not reveal to men the meaning of their lives </a:t>
            </a:r>
          </a:p>
          <a:p>
            <a:endParaRPr lang="en-GB" altLang="en-US" dirty="0"/>
          </a:p>
        </p:txBody>
      </p:sp>
    </p:spTree>
    <p:extLst>
      <p:ext uri="{BB962C8B-B14F-4D97-AF65-F5344CB8AC3E}">
        <p14:creationId xmlns:p14="http://schemas.microsoft.com/office/powerpoint/2010/main" val="119035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r>
              <a:rPr lang="en-GB" altLang="en-US"/>
              <a:t>Summary</a:t>
            </a:r>
          </a:p>
        </p:txBody>
      </p:sp>
      <p:sp>
        <p:nvSpPr>
          <p:cNvPr id="61443" name="Content Placeholder 2"/>
          <p:cNvSpPr>
            <a:spLocks noGrp="1"/>
          </p:cNvSpPr>
          <p:nvPr>
            <p:ph idx="1"/>
          </p:nvPr>
        </p:nvSpPr>
        <p:spPr/>
        <p:txBody>
          <a:bodyPr/>
          <a:lstStyle/>
          <a:p>
            <a:r>
              <a:rPr lang="en-GB" altLang="en-US" dirty="0"/>
              <a:t>Honesty with oneself is the most important value</a:t>
            </a:r>
          </a:p>
          <a:p>
            <a:endParaRPr lang="en-GB" altLang="en-US" dirty="0"/>
          </a:p>
          <a:p>
            <a:r>
              <a:rPr lang="en-GB" altLang="en-US" dirty="0"/>
              <a:t>Every decision must be weighed in light of all the consequences of that action…</a:t>
            </a:r>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b="1" dirty="0"/>
          </a:p>
          <a:p>
            <a:endParaRPr lang="en-GB" altLang="en-US" dirty="0"/>
          </a:p>
        </p:txBody>
      </p:sp>
    </p:spTree>
    <p:extLst>
      <p:ext uri="{BB962C8B-B14F-4D97-AF65-F5344CB8AC3E}">
        <p14:creationId xmlns:p14="http://schemas.microsoft.com/office/powerpoint/2010/main" val="2549995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p:txBody>
          <a:bodyPr/>
          <a:lstStyle/>
          <a:p>
            <a:r>
              <a:rPr lang="en-GB" altLang="en-US"/>
              <a:t>Readings</a:t>
            </a:r>
          </a:p>
        </p:txBody>
      </p:sp>
      <p:sp>
        <p:nvSpPr>
          <p:cNvPr id="64515" name="Content Placeholder 2"/>
          <p:cNvSpPr>
            <a:spLocks noGrp="1"/>
          </p:cNvSpPr>
          <p:nvPr>
            <p:ph idx="1"/>
          </p:nvPr>
        </p:nvSpPr>
        <p:spPr/>
        <p:txBody>
          <a:bodyPr/>
          <a:lstStyle/>
          <a:p>
            <a:r>
              <a:rPr lang="en-GB" altLang="en-US"/>
              <a:t>Yalom, I. D. (1980). Existential psychotherapy. New York, NY: Basic Books.</a:t>
            </a:r>
          </a:p>
          <a:p>
            <a:r>
              <a:rPr lang="en-GB" altLang="en-US"/>
              <a:t>Cooper, M. 2003. Existential Therapies. London: Sage e-book Chapter 1 &amp; 2</a:t>
            </a:r>
          </a:p>
          <a:p>
            <a:r>
              <a:rPr lang="en-GB" altLang="en-US"/>
              <a:t>Clifton Fadiman, ed., </a:t>
            </a:r>
            <a:r>
              <a:rPr lang="en-GB" altLang="en-US" i="1"/>
              <a:t>Living Philosophies: The Reflections of Some Eminent Men and Women of Our Time,</a:t>
            </a:r>
            <a:r>
              <a:rPr lang="en-GB" altLang="en-US"/>
              <a:t> New York: Simon Schuster, 1931.</a:t>
            </a:r>
          </a:p>
        </p:txBody>
      </p:sp>
    </p:spTree>
    <p:extLst>
      <p:ext uri="{BB962C8B-B14F-4D97-AF65-F5344CB8AC3E}">
        <p14:creationId xmlns:p14="http://schemas.microsoft.com/office/powerpoint/2010/main" val="697328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4873beb7-5857-4685-be1f-d57550cc96cc"/>
    <ds:schemaRef ds:uri="http://schemas.openxmlformats.org/package/2006/metadata/core-properties"/>
    <ds:schemaRef ds:uri="http://purl.org/dc/terms/"/>
    <ds:schemaRef ds:uri="http://schemas.microsoft.com/office/2006/documentManagement/types"/>
    <ds:schemaRef ds:uri="http://purl.org/dc/dcmitype/"/>
    <ds:schemaRef ds:uri="http://purl.org/dc/elements/1.1/"/>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208</TotalTime>
  <Words>2186</Words>
  <Application>Microsoft Office PowerPoint</Application>
  <PresentationFormat>Widescreen</PresentationFormat>
  <Paragraphs>220</Paragraphs>
  <Slides>44</Slides>
  <Notes>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ＭＳ Ｐゴシック</vt:lpstr>
      <vt:lpstr>Arial</vt:lpstr>
      <vt:lpstr>Calibri</vt:lpstr>
      <vt:lpstr>Euphemia</vt:lpstr>
      <vt:lpstr>Plantagenet Cherokee</vt:lpstr>
      <vt:lpstr>Times New Roman</vt:lpstr>
      <vt:lpstr>Trebuchet MS</vt:lpstr>
      <vt:lpstr>Wingdings</vt:lpstr>
      <vt:lpstr>Academic Literature 16x9</vt:lpstr>
      <vt:lpstr>Existentialism</vt:lpstr>
      <vt:lpstr>Aims</vt:lpstr>
      <vt:lpstr>What is existentialism?</vt:lpstr>
      <vt:lpstr>PowerPoint Presentation</vt:lpstr>
      <vt:lpstr>What does quotation mean to you?</vt:lpstr>
      <vt:lpstr>Existentialism</vt:lpstr>
      <vt:lpstr>Existentialism</vt:lpstr>
      <vt:lpstr>PowerPoint Presentation</vt:lpstr>
      <vt:lpstr>Where does the idea of Existentialism stem from?</vt:lpstr>
      <vt:lpstr>PowerPoint Presentation</vt:lpstr>
      <vt:lpstr>Existentialism</vt:lpstr>
      <vt:lpstr>Existential worldview</vt:lpstr>
      <vt:lpstr>Existential Worldview </vt:lpstr>
      <vt:lpstr>Existential Worldview</vt:lpstr>
      <vt:lpstr>Existential Worldview</vt:lpstr>
      <vt:lpstr>Existential Worldview</vt:lpstr>
      <vt:lpstr>Existentialism: </vt:lpstr>
      <vt:lpstr>Existentialism: What’s the point?</vt:lpstr>
      <vt:lpstr>Existentialism: What’s the Point?</vt:lpstr>
      <vt:lpstr>Existentialism: Choice and Commitment?</vt:lpstr>
      <vt:lpstr>Existentialism: Choice and Commitment</vt:lpstr>
      <vt:lpstr>Existentialism: Choice and Commitment</vt:lpstr>
      <vt:lpstr>Existentialism: Dread and Anxiety</vt:lpstr>
      <vt:lpstr>Existentialism: Alienation and Estrangement</vt:lpstr>
      <vt:lpstr>PowerPoint Presentation</vt:lpstr>
      <vt:lpstr>Core Theorists of 19th and 20th Centuries</vt:lpstr>
      <vt:lpstr>Theorists:</vt:lpstr>
      <vt:lpstr>Soren Kierkegaard (1813-1855)</vt:lpstr>
      <vt:lpstr>Kierkegaard cont..</vt:lpstr>
      <vt:lpstr>Friedrich Nietzsche (1844-1900)</vt:lpstr>
      <vt:lpstr>Nietzsche (cont.):</vt:lpstr>
      <vt:lpstr>Existentialism</vt:lpstr>
      <vt:lpstr>Sartre cont…</vt:lpstr>
      <vt:lpstr>Sartre cont…</vt:lpstr>
      <vt:lpstr>Existentialism</vt:lpstr>
      <vt:lpstr>Jean-Paul Sartre (1905-1980):</vt:lpstr>
      <vt:lpstr>PowerPoint Presentation</vt:lpstr>
      <vt:lpstr>Jean-Paul Sartre (cont.):</vt:lpstr>
      <vt:lpstr>PowerPoint Presentation</vt:lpstr>
      <vt:lpstr>PowerPoint Presentation</vt:lpstr>
      <vt:lpstr>Cornell West: Examined Life doc.</vt:lpstr>
      <vt:lpstr>Summary</vt:lpstr>
      <vt:lpstr>Summary</vt:lpstr>
      <vt:lpstr>Readings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Existentialism</dc:title>
  <dc:creator>Catherine Slade</dc:creator>
  <cp:lastModifiedBy>Catherine Slade</cp:lastModifiedBy>
  <cp:revision>5</cp:revision>
  <dcterms:created xsi:type="dcterms:W3CDTF">2016-11-30T11:11:52Z</dcterms:created>
  <dcterms:modified xsi:type="dcterms:W3CDTF">2016-12-02T21:33:27Z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